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handoutMasterIdLst>
    <p:handoutMasterId r:id="rId72"/>
  </p:handoutMasterIdLst>
  <p:sldIdLst>
    <p:sldId id="256" r:id="rId2"/>
    <p:sldId id="392" r:id="rId3"/>
    <p:sldId id="258" r:id="rId4"/>
    <p:sldId id="335" r:id="rId5"/>
    <p:sldId id="348" r:id="rId6"/>
    <p:sldId id="333" r:id="rId7"/>
    <p:sldId id="351" r:id="rId8"/>
    <p:sldId id="349" r:id="rId9"/>
    <p:sldId id="261" r:id="rId10"/>
    <p:sldId id="262" r:id="rId11"/>
    <p:sldId id="337" r:id="rId12"/>
    <p:sldId id="350" r:id="rId13"/>
    <p:sldId id="264" r:id="rId14"/>
    <p:sldId id="339" r:id="rId15"/>
    <p:sldId id="298" r:id="rId16"/>
    <p:sldId id="294" r:id="rId17"/>
    <p:sldId id="300" r:id="rId18"/>
    <p:sldId id="302" r:id="rId19"/>
    <p:sldId id="303" r:id="rId20"/>
    <p:sldId id="389" r:id="rId21"/>
    <p:sldId id="388" r:id="rId22"/>
    <p:sldId id="295" r:id="rId23"/>
    <p:sldId id="296" r:id="rId24"/>
    <p:sldId id="342" r:id="rId25"/>
    <p:sldId id="268" r:id="rId26"/>
    <p:sldId id="340" r:id="rId27"/>
    <p:sldId id="269" r:id="rId28"/>
    <p:sldId id="270" r:id="rId29"/>
    <p:sldId id="272" r:id="rId30"/>
    <p:sldId id="343" r:id="rId31"/>
    <p:sldId id="307" r:id="rId32"/>
    <p:sldId id="308" r:id="rId33"/>
    <p:sldId id="309" r:id="rId34"/>
    <p:sldId id="290" r:id="rId35"/>
    <p:sldId id="305" r:id="rId36"/>
    <p:sldId id="346" r:id="rId37"/>
    <p:sldId id="317" r:id="rId38"/>
    <p:sldId id="387" r:id="rId39"/>
    <p:sldId id="318" r:id="rId40"/>
    <p:sldId id="320" r:id="rId41"/>
    <p:sldId id="319" r:id="rId42"/>
    <p:sldId id="357" r:id="rId43"/>
    <p:sldId id="331" r:id="rId44"/>
    <p:sldId id="321" r:id="rId45"/>
    <p:sldId id="345" r:id="rId46"/>
    <p:sldId id="314" r:id="rId47"/>
    <p:sldId id="313" r:id="rId48"/>
    <p:sldId id="316" r:id="rId49"/>
    <p:sldId id="344" r:id="rId50"/>
    <p:sldId id="276" r:id="rId51"/>
    <p:sldId id="277" r:id="rId52"/>
    <p:sldId id="352" r:id="rId53"/>
    <p:sldId id="353" r:id="rId54"/>
    <p:sldId id="354" r:id="rId55"/>
    <p:sldId id="386" r:id="rId56"/>
    <p:sldId id="356" r:id="rId57"/>
    <p:sldId id="341" r:id="rId58"/>
    <p:sldId id="293" r:id="rId59"/>
    <p:sldId id="390" r:id="rId60"/>
    <p:sldId id="274" r:id="rId61"/>
    <p:sldId id="306" r:id="rId62"/>
    <p:sldId id="322" r:id="rId63"/>
    <p:sldId id="374" r:id="rId64"/>
    <p:sldId id="310" r:id="rId65"/>
    <p:sldId id="284" r:id="rId66"/>
    <p:sldId id="391" r:id="rId67"/>
    <p:sldId id="347" r:id="rId68"/>
    <p:sldId id="376" r:id="rId69"/>
    <p:sldId id="377" r:id="rId70"/>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F6D751-ECC0-4FE7-9274-EFDE119BEFC6}">
          <p14:sldIdLst>
            <p14:sldId id="256"/>
            <p14:sldId id="392"/>
          </p14:sldIdLst>
        </p14:section>
        <p14:section name="Overview" id="{CE53FD29-6BC4-47D7-AD01-6A7EFFF03C79}">
          <p14:sldIdLst>
            <p14:sldId id="258"/>
            <p14:sldId id="335"/>
            <p14:sldId id="348"/>
            <p14:sldId id="333"/>
            <p14:sldId id="351"/>
            <p14:sldId id="349"/>
            <p14:sldId id="261"/>
            <p14:sldId id="262"/>
            <p14:sldId id="337"/>
            <p14:sldId id="350"/>
            <p14:sldId id="264"/>
            <p14:sldId id="339"/>
          </p14:sldIdLst>
        </p14:section>
        <p14:section name="Advanced Computing" id="{3AAE6B12-61DF-48EC-AAE4-FAB6F58A5B5C}">
          <p14:sldIdLst>
            <p14:sldId id="298"/>
            <p14:sldId id="294"/>
            <p14:sldId id="300"/>
            <p14:sldId id="302"/>
            <p14:sldId id="303"/>
            <p14:sldId id="389"/>
            <p14:sldId id="388"/>
            <p14:sldId id="295"/>
            <p14:sldId id="296"/>
          </p14:sldIdLst>
        </p14:section>
        <p14:section name="Smart Edge" id="{C8ACE68A-A8AF-4DE9-92F9-ABAC4FBC1E78}">
          <p14:sldIdLst>
            <p14:sldId id="342"/>
            <p14:sldId id="268"/>
            <p14:sldId id="340"/>
            <p14:sldId id="269"/>
            <p14:sldId id="270"/>
            <p14:sldId id="272"/>
          </p14:sldIdLst>
        </p14:section>
        <p14:section name="Digital Twins" id="{0F5F6991-E427-4B92-9FAC-5737CAA2ACD7}">
          <p14:sldIdLst>
            <p14:sldId id="343"/>
            <p14:sldId id="307"/>
            <p14:sldId id="308"/>
            <p14:sldId id="309"/>
            <p14:sldId id="290"/>
            <p14:sldId id="305"/>
            <p14:sldId id="346"/>
            <p14:sldId id="317"/>
            <p14:sldId id="387"/>
            <p14:sldId id="318"/>
            <p14:sldId id="320"/>
            <p14:sldId id="319"/>
            <p14:sldId id="357"/>
            <p14:sldId id="331"/>
            <p14:sldId id="321"/>
            <p14:sldId id="345"/>
            <p14:sldId id="314"/>
            <p14:sldId id="313"/>
            <p14:sldId id="316"/>
          </p14:sldIdLst>
        </p14:section>
        <p14:section name="Privacy, ethics, trust" id="{52D3749E-2564-4868-AC24-D6C3A394AC97}">
          <p14:sldIdLst>
            <p14:sldId id="344"/>
            <p14:sldId id="276"/>
            <p14:sldId id="277"/>
            <p14:sldId id="352"/>
            <p14:sldId id="353"/>
            <p14:sldId id="354"/>
            <p14:sldId id="386"/>
            <p14:sldId id="356"/>
          </p14:sldIdLst>
        </p14:section>
        <p14:section name="Synthetic Realities" id="{8FB968CB-338F-4AF0-9C91-40191A746A69}">
          <p14:sldIdLst/>
        </p14:section>
        <p14:section name="AI/ML" id="{01789151-20B1-46A1-90B8-23AF67E4ECF3}">
          <p14:sldIdLst>
            <p14:sldId id="341"/>
            <p14:sldId id="293"/>
            <p14:sldId id="390"/>
            <p14:sldId id="274"/>
            <p14:sldId id="306"/>
            <p14:sldId id="322"/>
            <p14:sldId id="374"/>
            <p14:sldId id="310"/>
            <p14:sldId id="284"/>
            <p14:sldId id="391"/>
            <p14:sldId id="347"/>
            <p14:sldId id="376"/>
            <p14:sldId id="377"/>
          </p14:sldIdLst>
        </p14:section>
        <p14:section name="Conclusion" id="{81D4CFFC-8B54-4D49-AF18-C5CFEE80F31D}">
          <p14:sldIdLst/>
        </p14:section>
      </p14:sectionLst>
    </p:ext>
    <p:ext uri="{EFAFB233-063F-42B5-8137-9DF3F51BA10A}">
      <p15:sldGuideLst xmlns:p15="http://schemas.microsoft.com/office/powerpoint/2012/main">
        <p15:guide id="6" pos="2880">
          <p15:clr>
            <a:srgbClr val="A4A3A4"/>
          </p15:clr>
        </p15:guide>
        <p15:guide id="7" orient="horz" pos="162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rd Desautels" initials="ED" lastIdx="17" clrIdx="0">
    <p:extLst>
      <p:ext uri="{19B8F6BF-5375-455C-9EA6-DF929625EA0E}">
        <p15:presenceInfo xmlns:p15="http://schemas.microsoft.com/office/powerpoint/2012/main" userId="Edward Desautels" providerId="None"/>
      </p:ext>
    </p:extLst>
  </p:cmAuthor>
  <p:cmAuthor id="2" name="Charles Holland" initials="CH" lastIdx="1" clrIdx="1">
    <p:extLst>
      <p:ext uri="{19B8F6BF-5375-455C-9EA6-DF929625EA0E}">
        <p15:presenceInfo xmlns:p15="http://schemas.microsoft.com/office/powerpoint/2012/main" userId="Charles Holla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87E18"/>
    <a:srgbClr val="5A781E"/>
    <a:srgbClr val="2A380E"/>
    <a:srgbClr val="1F252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86564" autoAdjust="0"/>
  </p:normalViewPr>
  <p:slideViewPr>
    <p:cSldViewPr snapToGrid="0" showGuides="1">
      <p:cViewPr varScale="1">
        <p:scale>
          <a:sx n="113" d="100"/>
          <a:sy n="113" d="100"/>
        </p:scale>
        <p:origin x="114" y="630"/>
      </p:cViewPr>
      <p:guideLst>
        <p:guide pos="2880"/>
        <p:guide orient="horz" pos="1620"/>
      </p:guideLst>
    </p:cSldViewPr>
  </p:slideViewPr>
  <p:outlineViewPr>
    <p:cViewPr>
      <p:scale>
        <a:sx n="33" d="100"/>
        <a:sy n="33" d="100"/>
      </p:scale>
      <p:origin x="0" y="-1306"/>
    </p:cViewPr>
  </p:outlineViewPr>
  <p:notesTextViewPr>
    <p:cViewPr>
      <p:scale>
        <a:sx n="1" d="1"/>
        <a:sy n="1" d="1"/>
      </p:scale>
      <p:origin x="0" y="0"/>
    </p:cViewPr>
  </p:notesTextViewPr>
  <p:sorterViewPr>
    <p:cViewPr>
      <p:scale>
        <a:sx n="111" d="100"/>
        <a:sy n="111" d="100"/>
      </p:scale>
      <p:origin x="0" y="-7948"/>
    </p:cViewPr>
  </p:sorterViewPr>
  <p:notesViewPr>
    <p:cSldViewPr snapToGrid="0" showGuides="1">
      <p:cViewPr>
        <p:scale>
          <a:sx n="148" d="100"/>
          <a:sy n="148" d="100"/>
        </p:scale>
        <p:origin x="1085" y="-259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diagrams/_rels/data6.xml.rels><?xml version="1.0" encoding="UTF-8" standalone="yes"?>
<Relationships xmlns="http://schemas.openxmlformats.org/package/2006/relationships"><Relationship Id="rId1" Type="http://schemas.openxmlformats.org/officeDocument/2006/relationships/hyperlink" Target="https://www.zdnet.com/article/spacex-weve-launched-32000-linux-computers-into-space-for-starlink-internet/"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www.zdnet.com/article/spacex-weve-launched-32000-linux-computers-into-space-for-starlink-internet/"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4B630-B20C-4126-AFB5-B58293A8EC0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B6277B39-5ABA-44B1-8350-FF1E01BDABA1}">
      <dgm:prSet/>
      <dgm:spPr/>
      <dgm:t>
        <a:bodyPr/>
        <a:lstStyle/>
        <a:p>
          <a:r>
            <a:rPr lang="en-US" b="1" dirty="0"/>
            <a:t>Sources Informing the Emerging Technology Survey</a:t>
          </a:r>
          <a:endParaRPr lang="en-US" dirty="0"/>
        </a:p>
      </dgm:t>
    </dgm:pt>
    <dgm:pt modelId="{71459739-176A-449E-94FD-BE050C094F3B}" type="parTrans" cxnId="{E9391AC2-69EF-478A-8A40-89BCE0AF8F8B}">
      <dgm:prSet/>
      <dgm:spPr/>
      <dgm:t>
        <a:bodyPr/>
        <a:lstStyle/>
        <a:p>
          <a:endParaRPr lang="en-US"/>
        </a:p>
      </dgm:t>
    </dgm:pt>
    <dgm:pt modelId="{8D5D07F9-F35B-47DD-8DED-EFB1F65D8131}" type="sibTrans" cxnId="{E9391AC2-69EF-478A-8A40-89BCE0AF8F8B}">
      <dgm:prSet/>
      <dgm:spPr/>
      <dgm:t>
        <a:bodyPr/>
        <a:lstStyle/>
        <a:p>
          <a:endParaRPr lang="en-US"/>
        </a:p>
      </dgm:t>
    </dgm:pt>
    <dgm:pt modelId="{5D729E0D-B5C4-4D49-B3BB-7B966D9B12EF}">
      <dgm:prSet/>
      <dgm:spPr/>
      <dgm:t>
        <a:bodyPr/>
        <a:lstStyle/>
        <a:p>
          <a:r>
            <a:rPr lang="en-US" b="1" dirty="0"/>
            <a:t>Consensus List of Emerging Technologies</a:t>
          </a:r>
          <a:endParaRPr lang="en-US" dirty="0"/>
        </a:p>
      </dgm:t>
    </dgm:pt>
    <dgm:pt modelId="{0DCDC94A-AA59-48C6-8440-A0E75D97B2A4}" type="parTrans" cxnId="{7A5E7924-2D97-4FAE-9DC6-05E06349BB66}">
      <dgm:prSet/>
      <dgm:spPr/>
      <dgm:t>
        <a:bodyPr/>
        <a:lstStyle/>
        <a:p>
          <a:endParaRPr lang="en-US"/>
        </a:p>
      </dgm:t>
    </dgm:pt>
    <dgm:pt modelId="{A3CFD4D2-E022-4674-85C6-84B8CFA3FEC1}" type="sibTrans" cxnId="{7A5E7924-2D97-4FAE-9DC6-05E06349BB66}">
      <dgm:prSet/>
      <dgm:spPr/>
      <dgm:t>
        <a:bodyPr/>
        <a:lstStyle/>
        <a:p>
          <a:endParaRPr lang="en-US"/>
        </a:p>
      </dgm:t>
    </dgm:pt>
    <dgm:pt modelId="{4CAF43F6-F1D1-4D6B-9FA7-158C5D57B0B5}">
      <dgm:prSet/>
      <dgm:spPr/>
      <dgm:t>
        <a:bodyPr/>
        <a:lstStyle/>
        <a:p>
          <a:r>
            <a:rPr lang="en-US" dirty="0"/>
            <a:t>Advanced Computing</a:t>
          </a:r>
        </a:p>
      </dgm:t>
    </dgm:pt>
    <dgm:pt modelId="{F5E1BF8D-1BA0-4130-8100-D9A7ED09024F}" type="parTrans" cxnId="{D0582B05-20A1-41D5-8BC2-3BAEEAD8821E}">
      <dgm:prSet/>
      <dgm:spPr/>
      <dgm:t>
        <a:bodyPr/>
        <a:lstStyle/>
        <a:p>
          <a:endParaRPr lang="en-US"/>
        </a:p>
      </dgm:t>
    </dgm:pt>
    <dgm:pt modelId="{02BBA435-00D2-4DF3-982B-148A6BA6D421}" type="sibTrans" cxnId="{D0582B05-20A1-41D5-8BC2-3BAEEAD8821E}">
      <dgm:prSet/>
      <dgm:spPr/>
      <dgm:t>
        <a:bodyPr/>
        <a:lstStyle/>
        <a:p>
          <a:endParaRPr lang="en-US"/>
        </a:p>
      </dgm:t>
    </dgm:pt>
    <dgm:pt modelId="{9D4163C5-6E3A-4A05-A387-CB895C8CF9B7}">
      <dgm:prSet/>
      <dgm:spPr/>
      <dgm:t>
        <a:bodyPr/>
        <a:lstStyle/>
        <a:p>
          <a:r>
            <a:rPr lang="en-US" dirty="0"/>
            <a:t>The Smart Edge</a:t>
          </a:r>
        </a:p>
      </dgm:t>
    </dgm:pt>
    <dgm:pt modelId="{ACB21C0D-7D3F-476E-839F-5C2D3075641F}" type="parTrans" cxnId="{93B0A689-E2D0-476F-A5F8-F71B3C0BA7EF}">
      <dgm:prSet/>
      <dgm:spPr/>
      <dgm:t>
        <a:bodyPr/>
        <a:lstStyle/>
        <a:p>
          <a:endParaRPr lang="en-US"/>
        </a:p>
      </dgm:t>
    </dgm:pt>
    <dgm:pt modelId="{133839B8-429D-4E24-B0E1-20AC5CA64DD2}" type="sibTrans" cxnId="{93B0A689-E2D0-476F-A5F8-F71B3C0BA7EF}">
      <dgm:prSet/>
      <dgm:spPr/>
      <dgm:t>
        <a:bodyPr/>
        <a:lstStyle/>
        <a:p>
          <a:endParaRPr lang="en-US"/>
        </a:p>
      </dgm:t>
    </dgm:pt>
    <dgm:pt modelId="{0C09ACD3-2190-4062-85CD-55D2FF07C4D5}">
      <dgm:prSet/>
      <dgm:spPr/>
      <dgm:t>
        <a:bodyPr/>
        <a:lstStyle/>
        <a:p>
          <a:r>
            <a:rPr lang="en-US" dirty="0"/>
            <a:t>Digital Twins</a:t>
          </a:r>
        </a:p>
      </dgm:t>
    </dgm:pt>
    <dgm:pt modelId="{041980C2-ED59-4903-8578-B1E57DA677A0}" type="parTrans" cxnId="{E9B8C7DB-CADA-405A-832C-7350FAE8DF77}">
      <dgm:prSet/>
      <dgm:spPr/>
      <dgm:t>
        <a:bodyPr/>
        <a:lstStyle/>
        <a:p>
          <a:endParaRPr lang="en-US"/>
        </a:p>
      </dgm:t>
    </dgm:pt>
    <dgm:pt modelId="{58D5399A-2699-41AA-BF27-52401884B18D}" type="sibTrans" cxnId="{E9B8C7DB-CADA-405A-832C-7350FAE8DF77}">
      <dgm:prSet/>
      <dgm:spPr/>
      <dgm:t>
        <a:bodyPr/>
        <a:lstStyle/>
        <a:p>
          <a:endParaRPr lang="en-US"/>
        </a:p>
      </dgm:t>
    </dgm:pt>
    <dgm:pt modelId="{4F3349D3-00B7-427B-B184-9B3C1B6E6F43}">
      <dgm:prSet/>
      <dgm:spPr/>
      <dgm:t>
        <a:bodyPr/>
        <a:lstStyle/>
        <a:p>
          <a:r>
            <a:rPr lang="en-US" dirty="0"/>
            <a:t>Artificial Intelligence</a:t>
          </a:r>
        </a:p>
      </dgm:t>
    </dgm:pt>
    <dgm:pt modelId="{326BD4DB-4430-4881-AEBF-E757AD2228D4}" type="parTrans" cxnId="{2004B345-DCB6-42C8-8C42-2C2C6AA743FE}">
      <dgm:prSet/>
      <dgm:spPr/>
      <dgm:t>
        <a:bodyPr/>
        <a:lstStyle/>
        <a:p>
          <a:endParaRPr lang="en-US"/>
        </a:p>
      </dgm:t>
    </dgm:pt>
    <dgm:pt modelId="{F3F69284-92D0-4645-9A3D-09D6FD23CF58}" type="sibTrans" cxnId="{2004B345-DCB6-42C8-8C42-2C2C6AA743FE}">
      <dgm:prSet/>
      <dgm:spPr/>
      <dgm:t>
        <a:bodyPr/>
        <a:lstStyle/>
        <a:p>
          <a:endParaRPr lang="en-US"/>
        </a:p>
      </dgm:t>
    </dgm:pt>
    <dgm:pt modelId="{D9FAFBEB-25DF-4DB5-A4B7-D1FD04DE7995}">
      <dgm:prSet/>
      <dgm:spPr/>
      <dgm:t>
        <a:bodyPr/>
        <a:lstStyle/>
        <a:p>
          <a:r>
            <a:rPr lang="en-US" dirty="0"/>
            <a:t>Extended Reality</a:t>
          </a:r>
        </a:p>
      </dgm:t>
    </dgm:pt>
    <dgm:pt modelId="{0210CBE2-9FD6-4EF6-88E7-F3E925DCA5ED}" type="parTrans" cxnId="{14884BC2-4A19-45B5-B7CC-1A3295F37C7E}">
      <dgm:prSet/>
      <dgm:spPr/>
      <dgm:t>
        <a:bodyPr/>
        <a:lstStyle/>
        <a:p>
          <a:endParaRPr lang="en-US"/>
        </a:p>
      </dgm:t>
    </dgm:pt>
    <dgm:pt modelId="{1146153A-A7CC-4E47-8894-041A96A4EC2A}" type="sibTrans" cxnId="{14884BC2-4A19-45B5-B7CC-1A3295F37C7E}">
      <dgm:prSet/>
      <dgm:spPr/>
      <dgm:t>
        <a:bodyPr/>
        <a:lstStyle/>
        <a:p>
          <a:endParaRPr lang="en-US"/>
        </a:p>
      </dgm:t>
    </dgm:pt>
    <dgm:pt modelId="{B6D12F70-E36C-42A2-A539-FADF97EF19F3}">
      <dgm:prSet/>
      <dgm:spPr/>
      <dgm:t>
        <a:bodyPr/>
        <a:lstStyle/>
        <a:p>
          <a:r>
            <a:rPr lang="en-US" dirty="0"/>
            <a:t>Data Privacy, Trust, and Ethics</a:t>
          </a:r>
        </a:p>
      </dgm:t>
    </dgm:pt>
    <dgm:pt modelId="{6C94C8DD-0D5F-4481-A798-DE25C23C5F98}" type="parTrans" cxnId="{66466172-F5FA-4E5D-99DE-B648D2D2CD90}">
      <dgm:prSet/>
      <dgm:spPr/>
      <dgm:t>
        <a:bodyPr/>
        <a:lstStyle/>
        <a:p>
          <a:endParaRPr lang="en-US"/>
        </a:p>
      </dgm:t>
    </dgm:pt>
    <dgm:pt modelId="{6386C1F9-A38F-4FD2-A0EA-3A9F4FDFFD8D}" type="sibTrans" cxnId="{66466172-F5FA-4E5D-99DE-B648D2D2CD90}">
      <dgm:prSet/>
      <dgm:spPr/>
      <dgm:t>
        <a:bodyPr/>
        <a:lstStyle/>
        <a:p>
          <a:endParaRPr lang="en-US"/>
        </a:p>
      </dgm:t>
    </dgm:pt>
    <dgm:pt modelId="{EBEA5F7A-981C-487F-A3B9-B2342C5753E6}">
      <dgm:prSet/>
      <dgm:spPr/>
      <dgm:t>
        <a:bodyPr/>
        <a:lstStyle/>
        <a:p>
          <a:r>
            <a:rPr lang="en-US" b="1" dirty="0"/>
            <a:t>References and Further Reading</a:t>
          </a:r>
          <a:endParaRPr lang="en-US" dirty="0"/>
        </a:p>
      </dgm:t>
    </dgm:pt>
    <dgm:pt modelId="{9146755A-BF81-4A04-B9D4-80565962729B}" type="parTrans" cxnId="{552981A9-B24D-4A1A-A0F0-FAE01D583C0F}">
      <dgm:prSet/>
      <dgm:spPr/>
      <dgm:t>
        <a:bodyPr/>
        <a:lstStyle/>
        <a:p>
          <a:endParaRPr lang="en-US"/>
        </a:p>
      </dgm:t>
    </dgm:pt>
    <dgm:pt modelId="{677F2D25-36F7-46D6-AE53-E265ACD0136F}" type="sibTrans" cxnId="{552981A9-B24D-4A1A-A0F0-FAE01D583C0F}">
      <dgm:prSet/>
      <dgm:spPr/>
      <dgm:t>
        <a:bodyPr/>
        <a:lstStyle/>
        <a:p>
          <a:endParaRPr lang="en-US"/>
        </a:p>
      </dgm:t>
    </dgm:pt>
    <dgm:pt modelId="{93ECF4D5-25A9-458C-91F1-143D533E4157}">
      <dgm:prSet/>
      <dgm:spPr/>
      <dgm:t>
        <a:bodyPr/>
        <a:lstStyle/>
        <a:p>
          <a:r>
            <a:rPr lang="en-US" b="1" dirty="0"/>
            <a:t>Backup Slides</a:t>
          </a:r>
          <a:endParaRPr lang="en-US" dirty="0"/>
        </a:p>
      </dgm:t>
    </dgm:pt>
    <dgm:pt modelId="{2643541F-7B6D-40AE-B527-1FCD475D3F09}" type="parTrans" cxnId="{9E681F83-62AE-4FF2-BD12-11777078EFCB}">
      <dgm:prSet/>
      <dgm:spPr/>
      <dgm:t>
        <a:bodyPr/>
        <a:lstStyle/>
        <a:p>
          <a:endParaRPr lang="en-US"/>
        </a:p>
      </dgm:t>
    </dgm:pt>
    <dgm:pt modelId="{54B9BA8A-874C-4250-9B7E-2CA822F31D69}" type="sibTrans" cxnId="{9E681F83-62AE-4FF2-BD12-11777078EFCB}">
      <dgm:prSet/>
      <dgm:spPr/>
      <dgm:t>
        <a:bodyPr/>
        <a:lstStyle/>
        <a:p>
          <a:endParaRPr lang="en-US"/>
        </a:p>
      </dgm:t>
    </dgm:pt>
    <dgm:pt modelId="{2A3EDA4E-4116-42DC-B2F5-4FE2F99DE1EC}" type="pres">
      <dgm:prSet presAssocID="{1FF4B630-B20C-4126-AFB5-B58293A8EC08}" presName="linear" presStyleCnt="0">
        <dgm:presLayoutVars>
          <dgm:animLvl val="lvl"/>
          <dgm:resizeHandles val="exact"/>
        </dgm:presLayoutVars>
      </dgm:prSet>
      <dgm:spPr/>
    </dgm:pt>
    <dgm:pt modelId="{FB7B5376-D582-4069-91CB-C76D936950C1}" type="pres">
      <dgm:prSet presAssocID="{B6277B39-5ABA-44B1-8350-FF1E01BDABA1}" presName="parentText" presStyleLbl="node1" presStyleIdx="0" presStyleCnt="4">
        <dgm:presLayoutVars>
          <dgm:chMax val="0"/>
          <dgm:bulletEnabled val="1"/>
        </dgm:presLayoutVars>
      </dgm:prSet>
      <dgm:spPr/>
    </dgm:pt>
    <dgm:pt modelId="{38A38D2A-FC24-4F3A-8868-744CA361F2B0}" type="pres">
      <dgm:prSet presAssocID="{8D5D07F9-F35B-47DD-8DED-EFB1F65D8131}" presName="spacer" presStyleCnt="0"/>
      <dgm:spPr/>
    </dgm:pt>
    <dgm:pt modelId="{386FCCDC-AEDE-45F0-8C2F-6D481FD78112}" type="pres">
      <dgm:prSet presAssocID="{5D729E0D-B5C4-4D49-B3BB-7B966D9B12EF}" presName="parentText" presStyleLbl="node1" presStyleIdx="1" presStyleCnt="4">
        <dgm:presLayoutVars>
          <dgm:chMax val="0"/>
          <dgm:bulletEnabled val="1"/>
        </dgm:presLayoutVars>
      </dgm:prSet>
      <dgm:spPr/>
    </dgm:pt>
    <dgm:pt modelId="{F760E685-A10A-4870-A3E4-A6473431CB46}" type="pres">
      <dgm:prSet presAssocID="{5D729E0D-B5C4-4D49-B3BB-7B966D9B12EF}" presName="childText" presStyleLbl="revTx" presStyleIdx="0" presStyleCnt="1">
        <dgm:presLayoutVars>
          <dgm:bulletEnabled val="1"/>
        </dgm:presLayoutVars>
      </dgm:prSet>
      <dgm:spPr/>
    </dgm:pt>
    <dgm:pt modelId="{0798217A-FDC7-4D83-8344-529E4D2C6733}" type="pres">
      <dgm:prSet presAssocID="{EBEA5F7A-981C-487F-A3B9-B2342C5753E6}" presName="parentText" presStyleLbl="node1" presStyleIdx="2" presStyleCnt="4">
        <dgm:presLayoutVars>
          <dgm:chMax val="0"/>
          <dgm:bulletEnabled val="1"/>
        </dgm:presLayoutVars>
      </dgm:prSet>
      <dgm:spPr/>
    </dgm:pt>
    <dgm:pt modelId="{0250C4BB-253B-42CE-ACAF-9E17581BF926}" type="pres">
      <dgm:prSet presAssocID="{677F2D25-36F7-46D6-AE53-E265ACD0136F}" presName="spacer" presStyleCnt="0"/>
      <dgm:spPr/>
    </dgm:pt>
    <dgm:pt modelId="{4B11F4DF-94F3-4AFB-BE48-D6410B8FA9BA}" type="pres">
      <dgm:prSet presAssocID="{93ECF4D5-25A9-458C-91F1-143D533E4157}" presName="parentText" presStyleLbl="node1" presStyleIdx="3" presStyleCnt="4">
        <dgm:presLayoutVars>
          <dgm:chMax val="0"/>
          <dgm:bulletEnabled val="1"/>
        </dgm:presLayoutVars>
      </dgm:prSet>
      <dgm:spPr/>
    </dgm:pt>
  </dgm:ptLst>
  <dgm:cxnLst>
    <dgm:cxn modelId="{D0582B05-20A1-41D5-8BC2-3BAEEAD8821E}" srcId="{5D729E0D-B5C4-4D49-B3BB-7B966D9B12EF}" destId="{4CAF43F6-F1D1-4D6B-9FA7-158C5D57B0B5}" srcOrd="0" destOrd="0" parTransId="{F5E1BF8D-1BA0-4130-8100-D9A7ED09024F}" sibTransId="{02BBA435-00D2-4DF3-982B-148A6BA6D421}"/>
    <dgm:cxn modelId="{4B8C0B0B-699C-4C18-9196-535B665EEA27}" type="presOf" srcId="{D9FAFBEB-25DF-4DB5-A4B7-D1FD04DE7995}" destId="{F760E685-A10A-4870-A3E4-A6473431CB46}" srcOrd="0" destOrd="4" presId="urn:microsoft.com/office/officeart/2005/8/layout/vList2"/>
    <dgm:cxn modelId="{E1E99317-24BC-4FA8-9051-9521030750AF}" type="presOf" srcId="{4F3349D3-00B7-427B-B184-9B3C1B6E6F43}" destId="{F760E685-A10A-4870-A3E4-A6473431CB46}" srcOrd="0" destOrd="3" presId="urn:microsoft.com/office/officeart/2005/8/layout/vList2"/>
    <dgm:cxn modelId="{7A5E7924-2D97-4FAE-9DC6-05E06349BB66}" srcId="{1FF4B630-B20C-4126-AFB5-B58293A8EC08}" destId="{5D729E0D-B5C4-4D49-B3BB-7B966D9B12EF}" srcOrd="1" destOrd="0" parTransId="{0DCDC94A-AA59-48C6-8440-A0E75D97B2A4}" sibTransId="{A3CFD4D2-E022-4674-85C6-84B8CFA3FEC1}"/>
    <dgm:cxn modelId="{29F59C2E-2211-4147-BAAB-197E97660FA2}" type="presOf" srcId="{93ECF4D5-25A9-458C-91F1-143D533E4157}" destId="{4B11F4DF-94F3-4AFB-BE48-D6410B8FA9BA}" srcOrd="0" destOrd="0" presId="urn:microsoft.com/office/officeart/2005/8/layout/vList2"/>
    <dgm:cxn modelId="{4AFEB760-EFB8-4016-A965-D50D1611EA38}" type="presOf" srcId="{4CAF43F6-F1D1-4D6B-9FA7-158C5D57B0B5}" destId="{F760E685-A10A-4870-A3E4-A6473431CB46}" srcOrd="0" destOrd="0" presId="urn:microsoft.com/office/officeart/2005/8/layout/vList2"/>
    <dgm:cxn modelId="{2004B345-DCB6-42C8-8C42-2C2C6AA743FE}" srcId="{5D729E0D-B5C4-4D49-B3BB-7B966D9B12EF}" destId="{4F3349D3-00B7-427B-B184-9B3C1B6E6F43}" srcOrd="3" destOrd="0" parTransId="{326BD4DB-4430-4881-AEBF-E757AD2228D4}" sibTransId="{F3F69284-92D0-4645-9A3D-09D6FD23CF58}"/>
    <dgm:cxn modelId="{66466172-F5FA-4E5D-99DE-B648D2D2CD90}" srcId="{5D729E0D-B5C4-4D49-B3BB-7B966D9B12EF}" destId="{B6D12F70-E36C-42A2-A539-FADF97EF19F3}" srcOrd="5" destOrd="0" parTransId="{6C94C8DD-0D5F-4481-A798-DE25C23C5F98}" sibTransId="{6386C1F9-A38F-4FD2-A0EA-3A9F4FDFFD8D}"/>
    <dgm:cxn modelId="{5C2CBF54-7A9E-4B4C-AD18-F9C7512ECABE}" type="presOf" srcId="{B6277B39-5ABA-44B1-8350-FF1E01BDABA1}" destId="{FB7B5376-D582-4069-91CB-C76D936950C1}" srcOrd="0" destOrd="0" presId="urn:microsoft.com/office/officeart/2005/8/layout/vList2"/>
    <dgm:cxn modelId="{8E473576-569C-4BB0-A210-8810FCC44A5D}" type="presOf" srcId="{B6D12F70-E36C-42A2-A539-FADF97EF19F3}" destId="{F760E685-A10A-4870-A3E4-A6473431CB46}" srcOrd="0" destOrd="5" presId="urn:microsoft.com/office/officeart/2005/8/layout/vList2"/>
    <dgm:cxn modelId="{9E681F83-62AE-4FF2-BD12-11777078EFCB}" srcId="{1FF4B630-B20C-4126-AFB5-B58293A8EC08}" destId="{93ECF4D5-25A9-458C-91F1-143D533E4157}" srcOrd="3" destOrd="0" parTransId="{2643541F-7B6D-40AE-B527-1FCD475D3F09}" sibTransId="{54B9BA8A-874C-4250-9B7E-2CA822F31D69}"/>
    <dgm:cxn modelId="{93B0A689-E2D0-476F-A5F8-F71B3C0BA7EF}" srcId="{5D729E0D-B5C4-4D49-B3BB-7B966D9B12EF}" destId="{9D4163C5-6E3A-4A05-A387-CB895C8CF9B7}" srcOrd="1" destOrd="0" parTransId="{ACB21C0D-7D3F-476E-839F-5C2D3075641F}" sibTransId="{133839B8-429D-4E24-B0E1-20AC5CA64DD2}"/>
    <dgm:cxn modelId="{552981A9-B24D-4A1A-A0F0-FAE01D583C0F}" srcId="{1FF4B630-B20C-4126-AFB5-B58293A8EC08}" destId="{EBEA5F7A-981C-487F-A3B9-B2342C5753E6}" srcOrd="2" destOrd="0" parTransId="{9146755A-BF81-4A04-B9D4-80565962729B}" sibTransId="{677F2D25-36F7-46D6-AE53-E265ACD0136F}"/>
    <dgm:cxn modelId="{E9391AC2-69EF-478A-8A40-89BCE0AF8F8B}" srcId="{1FF4B630-B20C-4126-AFB5-B58293A8EC08}" destId="{B6277B39-5ABA-44B1-8350-FF1E01BDABA1}" srcOrd="0" destOrd="0" parTransId="{71459739-176A-449E-94FD-BE050C094F3B}" sibTransId="{8D5D07F9-F35B-47DD-8DED-EFB1F65D8131}"/>
    <dgm:cxn modelId="{14884BC2-4A19-45B5-B7CC-1A3295F37C7E}" srcId="{5D729E0D-B5C4-4D49-B3BB-7B966D9B12EF}" destId="{D9FAFBEB-25DF-4DB5-A4B7-D1FD04DE7995}" srcOrd="4" destOrd="0" parTransId="{0210CBE2-9FD6-4EF6-88E7-F3E925DCA5ED}" sibTransId="{1146153A-A7CC-4E47-8894-041A96A4EC2A}"/>
    <dgm:cxn modelId="{6D632EC3-1CA2-4F31-8ACA-4679587AE729}" type="presOf" srcId="{0C09ACD3-2190-4062-85CD-55D2FF07C4D5}" destId="{F760E685-A10A-4870-A3E4-A6473431CB46}" srcOrd="0" destOrd="2" presId="urn:microsoft.com/office/officeart/2005/8/layout/vList2"/>
    <dgm:cxn modelId="{776C39C8-8C5D-405D-8615-729A3D1FAA70}" type="presOf" srcId="{5D729E0D-B5C4-4D49-B3BB-7B966D9B12EF}" destId="{386FCCDC-AEDE-45F0-8C2F-6D481FD78112}" srcOrd="0" destOrd="0" presId="urn:microsoft.com/office/officeart/2005/8/layout/vList2"/>
    <dgm:cxn modelId="{E9B8C7DB-CADA-405A-832C-7350FAE8DF77}" srcId="{5D729E0D-B5C4-4D49-B3BB-7B966D9B12EF}" destId="{0C09ACD3-2190-4062-85CD-55D2FF07C4D5}" srcOrd="2" destOrd="0" parTransId="{041980C2-ED59-4903-8578-B1E57DA677A0}" sibTransId="{58D5399A-2699-41AA-BF27-52401884B18D}"/>
    <dgm:cxn modelId="{6087A0E0-1194-45D2-8AD4-2092823B63CF}" type="presOf" srcId="{1FF4B630-B20C-4126-AFB5-B58293A8EC08}" destId="{2A3EDA4E-4116-42DC-B2F5-4FE2F99DE1EC}" srcOrd="0" destOrd="0" presId="urn:microsoft.com/office/officeart/2005/8/layout/vList2"/>
    <dgm:cxn modelId="{33687AE5-80E5-4C81-A067-0037467DBE22}" type="presOf" srcId="{9D4163C5-6E3A-4A05-A387-CB895C8CF9B7}" destId="{F760E685-A10A-4870-A3E4-A6473431CB46}" srcOrd="0" destOrd="1" presId="urn:microsoft.com/office/officeart/2005/8/layout/vList2"/>
    <dgm:cxn modelId="{922002F2-021B-4EE1-B06C-5592FD73DC6C}" type="presOf" srcId="{EBEA5F7A-981C-487F-A3B9-B2342C5753E6}" destId="{0798217A-FDC7-4D83-8344-529E4D2C6733}" srcOrd="0" destOrd="0" presId="urn:microsoft.com/office/officeart/2005/8/layout/vList2"/>
    <dgm:cxn modelId="{AD60A4CD-C911-4569-949C-1D4413C91A2E}" type="presParOf" srcId="{2A3EDA4E-4116-42DC-B2F5-4FE2F99DE1EC}" destId="{FB7B5376-D582-4069-91CB-C76D936950C1}" srcOrd="0" destOrd="0" presId="urn:microsoft.com/office/officeart/2005/8/layout/vList2"/>
    <dgm:cxn modelId="{6FBA0AFF-88E3-4310-9214-2D21A0613E87}" type="presParOf" srcId="{2A3EDA4E-4116-42DC-B2F5-4FE2F99DE1EC}" destId="{38A38D2A-FC24-4F3A-8868-744CA361F2B0}" srcOrd="1" destOrd="0" presId="urn:microsoft.com/office/officeart/2005/8/layout/vList2"/>
    <dgm:cxn modelId="{F7D065AD-AC86-43FE-8B2E-E2CAC0C2D468}" type="presParOf" srcId="{2A3EDA4E-4116-42DC-B2F5-4FE2F99DE1EC}" destId="{386FCCDC-AEDE-45F0-8C2F-6D481FD78112}" srcOrd="2" destOrd="0" presId="urn:microsoft.com/office/officeart/2005/8/layout/vList2"/>
    <dgm:cxn modelId="{639636F9-EFF7-4695-B292-3AAF047F3C37}" type="presParOf" srcId="{2A3EDA4E-4116-42DC-B2F5-4FE2F99DE1EC}" destId="{F760E685-A10A-4870-A3E4-A6473431CB46}" srcOrd="3" destOrd="0" presId="urn:microsoft.com/office/officeart/2005/8/layout/vList2"/>
    <dgm:cxn modelId="{22C663D2-2D1B-456E-BE94-1D42AA80599A}" type="presParOf" srcId="{2A3EDA4E-4116-42DC-B2F5-4FE2F99DE1EC}" destId="{0798217A-FDC7-4D83-8344-529E4D2C6733}" srcOrd="4" destOrd="0" presId="urn:microsoft.com/office/officeart/2005/8/layout/vList2"/>
    <dgm:cxn modelId="{89728DB0-6A9C-4C57-8702-4FBF437E4D05}" type="presParOf" srcId="{2A3EDA4E-4116-42DC-B2F5-4FE2F99DE1EC}" destId="{0250C4BB-253B-42CE-ACAF-9E17581BF926}" srcOrd="5" destOrd="0" presId="urn:microsoft.com/office/officeart/2005/8/layout/vList2"/>
    <dgm:cxn modelId="{EE08686C-8FFA-4D90-8C62-45071DD68F8E}" type="presParOf" srcId="{2A3EDA4E-4116-42DC-B2F5-4FE2F99DE1EC}" destId="{4B11F4DF-94F3-4AFB-BE48-D6410B8FA9B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884FA2-4AAB-4CD0-87DE-25016C9F034D}" type="doc">
      <dgm:prSet loTypeId="urn:microsoft.com/office/officeart/2005/8/layout/vList2" loCatId="list" qsTypeId="urn:microsoft.com/office/officeart/2005/8/quickstyle/simple5" qsCatId="simple" csTypeId="urn:microsoft.com/office/officeart/2005/8/colors/accent4_5" csCatId="accent4"/>
      <dgm:spPr/>
      <dgm:t>
        <a:bodyPr/>
        <a:lstStyle/>
        <a:p>
          <a:endParaRPr lang="en-US"/>
        </a:p>
      </dgm:t>
    </dgm:pt>
    <dgm:pt modelId="{22CFC81B-5757-4FF1-8E1F-7ED8CEC04264}">
      <dgm:prSet/>
      <dgm:spPr/>
      <dgm:t>
        <a:bodyPr/>
        <a:lstStyle/>
        <a:p>
          <a:r>
            <a:rPr lang="en-US" dirty="0"/>
            <a:t>Advanced Computing</a:t>
          </a:r>
        </a:p>
      </dgm:t>
    </dgm:pt>
    <dgm:pt modelId="{CBFDA131-B9AB-4873-BD30-98C8D0543E07}" type="parTrans" cxnId="{78B2D54C-71F0-4EA3-8E61-214287D40181}">
      <dgm:prSet/>
      <dgm:spPr/>
      <dgm:t>
        <a:bodyPr/>
        <a:lstStyle/>
        <a:p>
          <a:endParaRPr lang="en-US"/>
        </a:p>
      </dgm:t>
    </dgm:pt>
    <dgm:pt modelId="{B234F64E-2DC7-4308-801B-3E4E250DC180}" type="sibTrans" cxnId="{78B2D54C-71F0-4EA3-8E61-214287D40181}">
      <dgm:prSet/>
      <dgm:spPr/>
      <dgm:t>
        <a:bodyPr/>
        <a:lstStyle/>
        <a:p>
          <a:endParaRPr lang="en-US"/>
        </a:p>
      </dgm:t>
    </dgm:pt>
    <dgm:pt modelId="{534ECD8E-646D-4130-B227-8D15C63EED12}">
      <dgm:prSet/>
      <dgm:spPr/>
      <dgm:t>
        <a:bodyPr/>
        <a:lstStyle/>
        <a:p>
          <a:r>
            <a:rPr lang="en-US" dirty="0"/>
            <a:t>The Smart Edge</a:t>
          </a:r>
        </a:p>
      </dgm:t>
    </dgm:pt>
    <dgm:pt modelId="{526BD5BA-7FE2-424F-81E0-AE0B82449E23}" type="parTrans" cxnId="{0F25BB0D-A87F-4702-B055-6DE5DA21AA68}">
      <dgm:prSet/>
      <dgm:spPr/>
      <dgm:t>
        <a:bodyPr/>
        <a:lstStyle/>
        <a:p>
          <a:endParaRPr lang="en-US"/>
        </a:p>
      </dgm:t>
    </dgm:pt>
    <dgm:pt modelId="{702BE483-C1CA-4EED-9577-6D30F9C73A72}" type="sibTrans" cxnId="{0F25BB0D-A87F-4702-B055-6DE5DA21AA68}">
      <dgm:prSet/>
      <dgm:spPr/>
      <dgm:t>
        <a:bodyPr/>
        <a:lstStyle/>
        <a:p>
          <a:endParaRPr lang="en-US"/>
        </a:p>
      </dgm:t>
    </dgm:pt>
    <dgm:pt modelId="{D2F77747-3AA9-431D-A3DF-B14EA06EF723}">
      <dgm:prSet/>
      <dgm:spPr/>
      <dgm:t>
        <a:bodyPr/>
        <a:lstStyle/>
        <a:p>
          <a:r>
            <a:rPr lang="en-US" dirty="0"/>
            <a:t>Digital Twins</a:t>
          </a:r>
        </a:p>
      </dgm:t>
    </dgm:pt>
    <dgm:pt modelId="{49339F8D-DB63-4604-B7D4-E9D82797257C}" type="parTrans" cxnId="{59ED591B-A2C9-4154-8B36-D62C752503B0}">
      <dgm:prSet/>
      <dgm:spPr/>
      <dgm:t>
        <a:bodyPr/>
        <a:lstStyle/>
        <a:p>
          <a:endParaRPr lang="en-US"/>
        </a:p>
      </dgm:t>
    </dgm:pt>
    <dgm:pt modelId="{072B694C-4A66-444F-89A9-C2118387D46B}" type="sibTrans" cxnId="{59ED591B-A2C9-4154-8B36-D62C752503B0}">
      <dgm:prSet/>
      <dgm:spPr/>
      <dgm:t>
        <a:bodyPr/>
        <a:lstStyle/>
        <a:p>
          <a:endParaRPr lang="en-US"/>
        </a:p>
      </dgm:t>
    </dgm:pt>
    <dgm:pt modelId="{92AFC0BB-24B5-4F6F-9A0B-E80AE416ACCE}">
      <dgm:prSet/>
      <dgm:spPr/>
      <dgm:t>
        <a:bodyPr/>
        <a:lstStyle/>
        <a:p>
          <a:r>
            <a:rPr lang="en-US" dirty="0"/>
            <a:t>Artificial Intelligence</a:t>
          </a:r>
        </a:p>
      </dgm:t>
    </dgm:pt>
    <dgm:pt modelId="{1F4780A1-53AF-46B9-B828-E4D55A8C74CF}" type="parTrans" cxnId="{1F036E23-2AA8-47BB-BEFA-4F725E260B90}">
      <dgm:prSet/>
      <dgm:spPr/>
      <dgm:t>
        <a:bodyPr/>
        <a:lstStyle/>
        <a:p>
          <a:endParaRPr lang="en-US"/>
        </a:p>
      </dgm:t>
    </dgm:pt>
    <dgm:pt modelId="{4516A98C-777E-4842-91BA-6D58C151BAAC}" type="sibTrans" cxnId="{1F036E23-2AA8-47BB-BEFA-4F725E260B90}">
      <dgm:prSet/>
      <dgm:spPr/>
      <dgm:t>
        <a:bodyPr/>
        <a:lstStyle/>
        <a:p>
          <a:endParaRPr lang="en-US"/>
        </a:p>
      </dgm:t>
    </dgm:pt>
    <dgm:pt modelId="{DC128C69-F1A1-47F0-A31B-3F5DA8378810}">
      <dgm:prSet/>
      <dgm:spPr/>
      <dgm:t>
        <a:bodyPr/>
        <a:lstStyle/>
        <a:p>
          <a:r>
            <a:rPr lang="en-US" dirty="0"/>
            <a:t>Extended Reality</a:t>
          </a:r>
        </a:p>
      </dgm:t>
    </dgm:pt>
    <dgm:pt modelId="{074F781C-7DF0-4CBA-A346-28FDD6282608}" type="parTrans" cxnId="{A722A1C1-BED7-4842-BA1A-5379F9607468}">
      <dgm:prSet/>
      <dgm:spPr/>
      <dgm:t>
        <a:bodyPr/>
        <a:lstStyle/>
        <a:p>
          <a:endParaRPr lang="en-US"/>
        </a:p>
      </dgm:t>
    </dgm:pt>
    <dgm:pt modelId="{9C72419C-DACE-415D-9CA9-7E4CBC5DCB85}" type="sibTrans" cxnId="{A722A1C1-BED7-4842-BA1A-5379F9607468}">
      <dgm:prSet/>
      <dgm:spPr/>
      <dgm:t>
        <a:bodyPr/>
        <a:lstStyle/>
        <a:p>
          <a:endParaRPr lang="en-US"/>
        </a:p>
      </dgm:t>
    </dgm:pt>
    <dgm:pt modelId="{51CD2271-DE1C-46CF-AA10-48A16FC61810}">
      <dgm:prSet/>
      <dgm:spPr/>
      <dgm:t>
        <a:bodyPr/>
        <a:lstStyle/>
        <a:p>
          <a:r>
            <a:rPr lang="en-US" dirty="0"/>
            <a:t>Privacy, Trust, and Ethics</a:t>
          </a:r>
        </a:p>
      </dgm:t>
    </dgm:pt>
    <dgm:pt modelId="{A622FB11-7213-4438-AFE7-AE0A54A4C6D9}" type="parTrans" cxnId="{B7D45F51-A207-4CB0-93E7-22AEC2468A78}">
      <dgm:prSet/>
      <dgm:spPr/>
      <dgm:t>
        <a:bodyPr/>
        <a:lstStyle/>
        <a:p>
          <a:endParaRPr lang="en-US"/>
        </a:p>
      </dgm:t>
    </dgm:pt>
    <dgm:pt modelId="{86DABA55-51B1-4E32-933C-7C2BCD1314DB}" type="sibTrans" cxnId="{B7D45F51-A207-4CB0-93E7-22AEC2468A78}">
      <dgm:prSet/>
      <dgm:spPr/>
      <dgm:t>
        <a:bodyPr/>
        <a:lstStyle/>
        <a:p>
          <a:endParaRPr lang="en-US"/>
        </a:p>
      </dgm:t>
    </dgm:pt>
    <dgm:pt modelId="{3AB4D913-D6D8-4C08-AB84-31C7D42BEFE3}" type="pres">
      <dgm:prSet presAssocID="{85884FA2-4AAB-4CD0-87DE-25016C9F034D}" presName="linear" presStyleCnt="0">
        <dgm:presLayoutVars>
          <dgm:animLvl val="lvl"/>
          <dgm:resizeHandles val="exact"/>
        </dgm:presLayoutVars>
      </dgm:prSet>
      <dgm:spPr/>
    </dgm:pt>
    <dgm:pt modelId="{62FC8267-9EC8-48E8-A757-B1F393C89EC3}" type="pres">
      <dgm:prSet presAssocID="{22CFC81B-5757-4FF1-8E1F-7ED8CEC04264}" presName="parentText" presStyleLbl="node1" presStyleIdx="0" presStyleCnt="6">
        <dgm:presLayoutVars>
          <dgm:chMax val="0"/>
          <dgm:bulletEnabled val="1"/>
        </dgm:presLayoutVars>
      </dgm:prSet>
      <dgm:spPr/>
    </dgm:pt>
    <dgm:pt modelId="{E05102BB-DFFC-4535-85AA-29AC8F4F45D9}" type="pres">
      <dgm:prSet presAssocID="{B234F64E-2DC7-4308-801B-3E4E250DC180}" presName="spacer" presStyleCnt="0"/>
      <dgm:spPr/>
    </dgm:pt>
    <dgm:pt modelId="{CF2A0693-62E9-44DB-965A-69C615C9487E}" type="pres">
      <dgm:prSet presAssocID="{534ECD8E-646D-4130-B227-8D15C63EED12}" presName="parentText" presStyleLbl="node1" presStyleIdx="1" presStyleCnt="6">
        <dgm:presLayoutVars>
          <dgm:chMax val="0"/>
          <dgm:bulletEnabled val="1"/>
        </dgm:presLayoutVars>
      </dgm:prSet>
      <dgm:spPr/>
    </dgm:pt>
    <dgm:pt modelId="{84A4FA06-DEAB-436B-840A-0B2DC2DA691D}" type="pres">
      <dgm:prSet presAssocID="{702BE483-C1CA-4EED-9577-6D30F9C73A72}" presName="spacer" presStyleCnt="0"/>
      <dgm:spPr/>
    </dgm:pt>
    <dgm:pt modelId="{BCC0473F-7D7E-4A11-B40F-5B31C3C6F9DD}" type="pres">
      <dgm:prSet presAssocID="{D2F77747-3AA9-431D-A3DF-B14EA06EF723}" presName="parentText" presStyleLbl="node1" presStyleIdx="2" presStyleCnt="6">
        <dgm:presLayoutVars>
          <dgm:chMax val="0"/>
          <dgm:bulletEnabled val="1"/>
        </dgm:presLayoutVars>
      </dgm:prSet>
      <dgm:spPr/>
    </dgm:pt>
    <dgm:pt modelId="{5C56BB44-D578-4B6D-B051-7C4669429FA3}" type="pres">
      <dgm:prSet presAssocID="{072B694C-4A66-444F-89A9-C2118387D46B}" presName="spacer" presStyleCnt="0"/>
      <dgm:spPr/>
    </dgm:pt>
    <dgm:pt modelId="{6E291086-B0B8-4273-9D6B-F47743346EB4}" type="pres">
      <dgm:prSet presAssocID="{92AFC0BB-24B5-4F6F-9A0B-E80AE416ACCE}" presName="parentText" presStyleLbl="node1" presStyleIdx="3" presStyleCnt="6">
        <dgm:presLayoutVars>
          <dgm:chMax val="0"/>
          <dgm:bulletEnabled val="1"/>
        </dgm:presLayoutVars>
      </dgm:prSet>
      <dgm:spPr/>
    </dgm:pt>
    <dgm:pt modelId="{F7027B55-CD09-49CB-88F1-0C64E39E331A}" type="pres">
      <dgm:prSet presAssocID="{4516A98C-777E-4842-91BA-6D58C151BAAC}" presName="spacer" presStyleCnt="0"/>
      <dgm:spPr/>
    </dgm:pt>
    <dgm:pt modelId="{F0A04F9F-5A09-4EF8-83FF-4206DA6768D9}" type="pres">
      <dgm:prSet presAssocID="{DC128C69-F1A1-47F0-A31B-3F5DA8378810}" presName="parentText" presStyleLbl="node1" presStyleIdx="4" presStyleCnt="6">
        <dgm:presLayoutVars>
          <dgm:chMax val="0"/>
          <dgm:bulletEnabled val="1"/>
        </dgm:presLayoutVars>
      </dgm:prSet>
      <dgm:spPr/>
    </dgm:pt>
    <dgm:pt modelId="{0020143A-A507-437F-9E86-D3ECC5543BB3}" type="pres">
      <dgm:prSet presAssocID="{9C72419C-DACE-415D-9CA9-7E4CBC5DCB85}" presName="spacer" presStyleCnt="0"/>
      <dgm:spPr/>
    </dgm:pt>
    <dgm:pt modelId="{8DFFD91A-237D-4241-A3C9-EAC7236B3C56}" type="pres">
      <dgm:prSet presAssocID="{51CD2271-DE1C-46CF-AA10-48A16FC61810}" presName="parentText" presStyleLbl="node1" presStyleIdx="5" presStyleCnt="6">
        <dgm:presLayoutVars>
          <dgm:chMax val="0"/>
          <dgm:bulletEnabled val="1"/>
        </dgm:presLayoutVars>
      </dgm:prSet>
      <dgm:spPr/>
    </dgm:pt>
  </dgm:ptLst>
  <dgm:cxnLst>
    <dgm:cxn modelId="{0F25BB0D-A87F-4702-B055-6DE5DA21AA68}" srcId="{85884FA2-4AAB-4CD0-87DE-25016C9F034D}" destId="{534ECD8E-646D-4130-B227-8D15C63EED12}" srcOrd="1" destOrd="0" parTransId="{526BD5BA-7FE2-424F-81E0-AE0B82449E23}" sibTransId="{702BE483-C1CA-4EED-9577-6D30F9C73A72}"/>
    <dgm:cxn modelId="{59ED591B-A2C9-4154-8B36-D62C752503B0}" srcId="{85884FA2-4AAB-4CD0-87DE-25016C9F034D}" destId="{D2F77747-3AA9-431D-A3DF-B14EA06EF723}" srcOrd="2" destOrd="0" parTransId="{49339F8D-DB63-4604-B7D4-E9D82797257C}" sibTransId="{072B694C-4A66-444F-89A9-C2118387D46B}"/>
    <dgm:cxn modelId="{1F036E23-2AA8-47BB-BEFA-4F725E260B90}" srcId="{85884FA2-4AAB-4CD0-87DE-25016C9F034D}" destId="{92AFC0BB-24B5-4F6F-9A0B-E80AE416ACCE}" srcOrd="3" destOrd="0" parTransId="{1F4780A1-53AF-46B9-B828-E4D55A8C74CF}" sibTransId="{4516A98C-777E-4842-91BA-6D58C151BAAC}"/>
    <dgm:cxn modelId="{8D10433C-C15F-468B-8194-BA224CC81AA2}" type="presOf" srcId="{92AFC0BB-24B5-4F6F-9A0B-E80AE416ACCE}" destId="{6E291086-B0B8-4273-9D6B-F47743346EB4}" srcOrd="0" destOrd="0" presId="urn:microsoft.com/office/officeart/2005/8/layout/vList2"/>
    <dgm:cxn modelId="{78B2D54C-71F0-4EA3-8E61-214287D40181}" srcId="{85884FA2-4AAB-4CD0-87DE-25016C9F034D}" destId="{22CFC81B-5757-4FF1-8E1F-7ED8CEC04264}" srcOrd="0" destOrd="0" parTransId="{CBFDA131-B9AB-4873-BD30-98C8D0543E07}" sibTransId="{B234F64E-2DC7-4308-801B-3E4E250DC180}"/>
    <dgm:cxn modelId="{7B27BA70-BC28-4C8D-935B-A9A13D59814A}" type="presOf" srcId="{85884FA2-4AAB-4CD0-87DE-25016C9F034D}" destId="{3AB4D913-D6D8-4C08-AB84-31C7D42BEFE3}" srcOrd="0" destOrd="0" presId="urn:microsoft.com/office/officeart/2005/8/layout/vList2"/>
    <dgm:cxn modelId="{B7D45F51-A207-4CB0-93E7-22AEC2468A78}" srcId="{85884FA2-4AAB-4CD0-87DE-25016C9F034D}" destId="{51CD2271-DE1C-46CF-AA10-48A16FC61810}" srcOrd="5" destOrd="0" parTransId="{A622FB11-7213-4438-AFE7-AE0A54A4C6D9}" sibTransId="{86DABA55-51B1-4E32-933C-7C2BCD1314DB}"/>
    <dgm:cxn modelId="{A722A1C1-BED7-4842-BA1A-5379F9607468}" srcId="{85884FA2-4AAB-4CD0-87DE-25016C9F034D}" destId="{DC128C69-F1A1-47F0-A31B-3F5DA8378810}" srcOrd="4" destOrd="0" parTransId="{074F781C-7DF0-4CBA-A346-28FDD6282608}" sibTransId="{9C72419C-DACE-415D-9CA9-7E4CBC5DCB85}"/>
    <dgm:cxn modelId="{6CEC7BC6-873F-4A79-95B5-81C560093641}" type="presOf" srcId="{51CD2271-DE1C-46CF-AA10-48A16FC61810}" destId="{8DFFD91A-237D-4241-A3C9-EAC7236B3C56}" srcOrd="0" destOrd="0" presId="urn:microsoft.com/office/officeart/2005/8/layout/vList2"/>
    <dgm:cxn modelId="{2A6B13CB-7EE0-4695-8ADD-10E16E3FA498}" type="presOf" srcId="{DC128C69-F1A1-47F0-A31B-3F5DA8378810}" destId="{F0A04F9F-5A09-4EF8-83FF-4206DA6768D9}" srcOrd="0" destOrd="0" presId="urn:microsoft.com/office/officeart/2005/8/layout/vList2"/>
    <dgm:cxn modelId="{D7118DCB-17F8-41DD-8FF4-978C88CDF2EF}" type="presOf" srcId="{D2F77747-3AA9-431D-A3DF-B14EA06EF723}" destId="{BCC0473F-7D7E-4A11-B40F-5B31C3C6F9DD}" srcOrd="0" destOrd="0" presId="urn:microsoft.com/office/officeart/2005/8/layout/vList2"/>
    <dgm:cxn modelId="{454EFBF0-FC16-4935-B5B0-C948AF154745}" type="presOf" srcId="{22CFC81B-5757-4FF1-8E1F-7ED8CEC04264}" destId="{62FC8267-9EC8-48E8-A757-B1F393C89EC3}" srcOrd="0" destOrd="0" presId="urn:microsoft.com/office/officeart/2005/8/layout/vList2"/>
    <dgm:cxn modelId="{7D8ACAF8-7485-4BD1-A799-B855D473F619}" type="presOf" srcId="{534ECD8E-646D-4130-B227-8D15C63EED12}" destId="{CF2A0693-62E9-44DB-965A-69C615C9487E}" srcOrd="0" destOrd="0" presId="urn:microsoft.com/office/officeart/2005/8/layout/vList2"/>
    <dgm:cxn modelId="{5AF88AE5-B3B7-4E22-AE0F-7BDA4E1016D6}" type="presParOf" srcId="{3AB4D913-D6D8-4C08-AB84-31C7D42BEFE3}" destId="{62FC8267-9EC8-48E8-A757-B1F393C89EC3}" srcOrd="0" destOrd="0" presId="urn:microsoft.com/office/officeart/2005/8/layout/vList2"/>
    <dgm:cxn modelId="{8D0C75F9-CBD6-4755-BFCB-AC699CDDBCE2}" type="presParOf" srcId="{3AB4D913-D6D8-4C08-AB84-31C7D42BEFE3}" destId="{E05102BB-DFFC-4535-85AA-29AC8F4F45D9}" srcOrd="1" destOrd="0" presId="urn:microsoft.com/office/officeart/2005/8/layout/vList2"/>
    <dgm:cxn modelId="{A3DA313D-FEBE-43C0-93C2-14B2A4CF9B9E}" type="presParOf" srcId="{3AB4D913-D6D8-4C08-AB84-31C7D42BEFE3}" destId="{CF2A0693-62E9-44DB-965A-69C615C9487E}" srcOrd="2" destOrd="0" presId="urn:microsoft.com/office/officeart/2005/8/layout/vList2"/>
    <dgm:cxn modelId="{8AA25DA8-CB36-4BE9-89FA-2E86EEE2E986}" type="presParOf" srcId="{3AB4D913-D6D8-4C08-AB84-31C7D42BEFE3}" destId="{84A4FA06-DEAB-436B-840A-0B2DC2DA691D}" srcOrd="3" destOrd="0" presId="urn:microsoft.com/office/officeart/2005/8/layout/vList2"/>
    <dgm:cxn modelId="{89B8932F-CBD2-4610-BAB2-F1CE1F0F8050}" type="presParOf" srcId="{3AB4D913-D6D8-4C08-AB84-31C7D42BEFE3}" destId="{BCC0473F-7D7E-4A11-B40F-5B31C3C6F9DD}" srcOrd="4" destOrd="0" presId="urn:microsoft.com/office/officeart/2005/8/layout/vList2"/>
    <dgm:cxn modelId="{14ACCAD7-46CD-4093-8447-176EFA81226E}" type="presParOf" srcId="{3AB4D913-D6D8-4C08-AB84-31C7D42BEFE3}" destId="{5C56BB44-D578-4B6D-B051-7C4669429FA3}" srcOrd="5" destOrd="0" presId="urn:microsoft.com/office/officeart/2005/8/layout/vList2"/>
    <dgm:cxn modelId="{B7255FC8-B565-4463-9C50-DDEF9FB2574D}" type="presParOf" srcId="{3AB4D913-D6D8-4C08-AB84-31C7D42BEFE3}" destId="{6E291086-B0B8-4273-9D6B-F47743346EB4}" srcOrd="6" destOrd="0" presId="urn:microsoft.com/office/officeart/2005/8/layout/vList2"/>
    <dgm:cxn modelId="{33B1CC6C-1FAF-48EE-A213-C6DAB77CE78A}" type="presParOf" srcId="{3AB4D913-D6D8-4C08-AB84-31C7D42BEFE3}" destId="{F7027B55-CD09-49CB-88F1-0C64E39E331A}" srcOrd="7" destOrd="0" presId="urn:microsoft.com/office/officeart/2005/8/layout/vList2"/>
    <dgm:cxn modelId="{009A0754-99EB-46BD-8E3A-3F64FAB38F98}" type="presParOf" srcId="{3AB4D913-D6D8-4C08-AB84-31C7D42BEFE3}" destId="{F0A04F9F-5A09-4EF8-83FF-4206DA6768D9}" srcOrd="8" destOrd="0" presId="urn:microsoft.com/office/officeart/2005/8/layout/vList2"/>
    <dgm:cxn modelId="{89517B84-2605-44E4-B369-72B1C4241307}" type="presParOf" srcId="{3AB4D913-D6D8-4C08-AB84-31C7D42BEFE3}" destId="{0020143A-A507-437F-9E86-D3ECC5543BB3}" srcOrd="9" destOrd="0" presId="urn:microsoft.com/office/officeart/2005/8/layout/vList2"/>
    <dgm:cxn modelId="{36DF9494-F8BE-449B-B820-3C1A0893FC2C}" type="presParOf" srcId="{3AB4D913-D6D8-4C08-AB84-31C7D42BEFE3}" destId="{8DFFD91A-237D-4241-A3C9-EAC7236B3C56}"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DD324-7107-49B3-ADFC-D3576F2EA324}"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395AA1C8-1565-4F60-A8B2-086CF2AEF6A5}">
      <dgm:prSet/>
      <dgm:spPr>
        <a:solidFill>
          <a:srgbClr val="687E18"/>
        </a:solidFill>
        <a:ln>
          <a:solidFill>
            <a:schemeClr val="accent2"/>
          </a:solidFill>
        </a:ln>
      </dgm:spPr>
      <dgm:t>
        <a:bodyPr/>
        <a:lstStyle/>
        <a:p>
          <a:r>
            <a:rPr lang="en-US" b="1" dirty="0"/>
            <a:t>DoD Interests</a:t>
          </a:r>
          <a:endParaRPr lang="en-US" dirty="0"/>
        </a:p>
      </dgm:t>
    </dgm:pt>
    <dgm:pt modelId="{0FC70A50-4875-4E93-8256-F1A2E394C74F}" type="parTrans" cxnId="{472C9EB1-CF78-494F-AB92-416065CDCD44}">
      <dgm:prSet/>
      <dgm:spPr/>
      <dgm:t>
        <a:bodyPr/>
        <a:lstStyle/>
        <a:p>
          <a:endParaRPr lang="en-US"/>
        </a:p>
      </dgm:t>
    </dgm:pt>
    <dgm:pt modelId="{11B2DF7A-C9B0-4800-8F82-4B22067F3A34}" type="sibTrans" cxnId="{472C9EB1-CF78-494F-AB92-416065CDCD44}">
      <dgm:prSet/>
      <dgm:spPr/>
      <dgm:t>
        <a:bodyPr/>
        <a:lstStyle/>
        <a:p>
          <a:endParaRPr lang="en-US"/>
        </a:p>
      </dgm:t>
    </dgm:pt>
    <dgm:pt modelId="{9B19790E-7EBC-4CCF-AF00-6FAD82784048}">
      <dgm:prSet/>
      <dgm:spPr/>
      <dgm:t>
        <a:bodyPr/>
        <a:lstStyle/>
        <a:p>
          <a:r>
            <a:rPr lang="en-US" dirty="0"/>
            <a:t>Microelectronics is now the #1 priority for USD (R&amp;E).</a:t>
          </a:r>
        </a:p>
      </dgm:t>
    </dgm:pt>
    <dgm:pt modelId="{B81B3979-4068-40B5-8CDD-D6E0F2AD7E4B}" type="parTrans" cxnId="{8E4AABE3-02F4-4AC8-BA41-C4979E81B848}">
      <dgm:prSet/>
      <dgm:spPr/>
      <dgm:t>
        <a:bodyPr/>
        <a:lstStyle/>
        <a:p>
          <a:endParaRPr lang="en-US"/>
        </a:p>
      </dgm:t>
    </dgm:pt>
    <dgm:pt modelId="{8F90E9AD-9952-4B02-A4B7-1584AC961638}" type="sibTrans" cxnId="{8E4AABE3-02F4-4AC8-BA41-C4979E81B848}">
      <dgm:prSet/>
      <dgm:spPr/>
      <dgm:t>
        <a:bodyPr/>
        <a:lstStyle/>
        <a:p>
          <a:endParaRPr lang="en-US"/>
        </a:p>
      </dgm:t>
    </dgm:pt>
    <dgm:pt modelId="{53A7FB53-AA37-4FF2-BA43-78A00E4C84C3}">
      <dgm:prSet/>
      <dgm:spPr/>
      <dgm:t>
        <a:bodyPr/>
        <a:lstStyle/>
        <a:p>
          <a:r>
            <a:rPr lang="en-US" dirty="0"/>
            <a:t>Advanced computing is an important strategy component of the microelectronics push.</a:t>
          </a:r>
        </a:p>
      </dgm:t>
    </dgm:pt>
    <dgm:pt modelId="{4CD74F87-8A11-4A51-A575-099AEF1AA5F9}" type="parTrans" cxnId="{E686D82D-411D-4538-A28A-BE0DF4794A8E}">
      <dgm:prSet/>
      <dgm:spPr/>
      <dgm:t>
        <a:bodyPr/>
        <a:lstStyle/>
        <a:p>
          <a:endParaRPr lang="en-US"/>
        </a:p>
      </dgm:t>
    </dgm:pt>
    <dgm:pt modelId="{9670E0DB-0912-4855-B87E-CABC2CE8DB0D}" type="sibTrans" cxnId="{E686D82D-411D-4538-A28A-BE0DF4794A8E}">
      <dgm:prSet/>
      <dgm:spPr/>
      <dgm:t>
        <a:bodyPr/>
        <a:lstStyle/>
        <a:p>
          <a:endParaRPr lang="en-US"/>
        </a:p>
      </dgm:t>
    </dgm:pt>
    <dgm:pt modelId="{06783258-CA90-42BA-BB1D-F83003F20D24}">
      <dgm:prSet/>
      <dgm:spPr/>
      <dgm:t>
        <a:bodyPr/>
        <a:lstStyle/>
        <a:p>
          <a:r>
            <a:rPr lang="en-US" dirty="0"/>
            <a:t>Capabilities plus industrial base issues (trusted foundries, etc.) are key concerns.</a:t>
          </a:r>
        </a:p>
      </dgm:t>
    </dgm:pt>
    <dgm:pt modelId="{83347B32-B6FA-4C4A-AD27-5FBA5834EA3C}" type="parTrans" cxnId="{575C3DFF-54D7-43E1-9D8E-5ED8372C84DA}">
      <dgm:prSet/>
      <dgm:spPr/>
      <dgm:t>
        <a:bodyPr/>
        <a:lstStyle/>
        <a:p>
          <a:endParaRPr lang="en-US"/>
        </a:p>
      </dgm:t>
    </dgm:pt>
    <dgm:pt modelId="{EFA66821-B6A2-460B-BDC9-DDA7544AA291}" type="sibTrans" cxnId="{575C3DFF-54D7-43E1-9D8E-5ED8372C84DA}">
      <dgm:prSet/>
      <dgm:spPr/>
      <dgm:t>
        <a:bodyPr/>
        <a:lstStyle/>
        <a:p>
          <a:endParaRPr lang="en-US"/>
        </a:p>
      </dgm:t>
    </dgm:pt>
    <dgm:pt modelId="{A4FA71CB-9D49-4264-94FE-451DD32D418C}">
      <dgm:prSet/>
      <dgm:spPr/>
      <dgm:t>
        <a:bodyPr/>
        <a:lstStyle/>
        <a:p>
          <a:r>
            <a:rPr lang="en-US" dirty="0"/>
            <a:t>Quantum is another of the USD (R&amp;E) priorities.</a:t>
          </a:r>
        </a:p>
      </dgm:t>
    </dgm:pt>
    <dgm:pt modelId="{CE7F165C-1F7D-49BD-9C06-B9F57806DF7B}" type="parTrans" cxnId="{180987EF-5855-4596-BEF1-69D2495EDDCC}">
      <dgm:prSet/>
      <dgm:spPr/>
      <dgm:t>
        <a:bodyPr/>
        <a:lstStyle/>
        <a:p>
          <a:endParaRPr lang="en-US"/>
        </a:p>
      </dgm:t>
    </dgm:pt>
    <dgm:pt modelId="{FE4E6AF3-EEDE-4A81-8CBD-04ABA2890705}" type="sibTrans" cxnId="{180987EF-5855-4596-BEF1-69D2495EDDCC}">
      <dgm:prSet/>
      <dgm:spPr/>
      <dgm:t>
        <a:bodyPr/>
        <a:lstStyle/>
        <a:p>
          <a:endParaRPr lang="en-US"/>
        </a:p>
      </dgm:t>
    </dgm:pt>
    <dgm:pt modelId="{03FCF478-E136-4FAF-BBFA-D0FC7B1980B4}" type="pres">
      <dgm:prSet presAssocID="{851DD324-7107-49B3-ADFC-D3576F2EA324}" presName="linear" presStyleCnt="0">
        <dgm:presLayoutVars>
          <dgm:animLvl val="lvl"/>
          <dgm:resizeHandles val="exact"/>
        </dgm:presLayoutVars>
      </dgm:prSet>
      <dgm:spPr/>
    </dgm:pt>
    <dgm:pt modelId="{7B98E4C5-01F2-4E41-BC20-1BCF5141F3BC}" type="pres">
      <dgm:prSet presAssocID="{395AA1C8-1565-4F60-A8B2-086CF2AEF6A5}" presName="parentText" presStyleLbl="node1" presStyleIdx="0" presStyleCnt="1" custLinFactNeighborX="0" custLinFactNeighborY="-885">
        <dgm:presLayoutVars>
          <dgm:chMax val="0"/>
          <dgm:bulletEnabled val="1"/>
        </dgm:presLayoutVars>
      </dgm:prSet>
      <dgm:spPr/>
    </dgm:pt>
    <dgm:pt modelId="{2A9FD3D7-8EFF-4765-B2B9-77D4F0F39FC7}" type="pres">
      <dgm:prSet presAssocID="{395AA1C8-1565-4F60-A8B2-086CF2AEF6A5}" presName="childText" presStyleLbl="revTx" presStyleIdx="0" presStyleCnt="1">
        <dgm:presLayoutVars>
          <dgm:bulletEnabled val="1"/>
        </dgm:presLayoutVars>
      </dgm:prSet>
      <dgm:spPr/>
    </dgm:pt>
  </dgm:ptLst>
  <dgm:cxnLst>
    <dgm:cxn modelId="{E686D82D-411D-4538-A28A-BE0DF4794A8E}" srcId="{395AA1C8-1565-4F60-A8B2-086CF2AEF6A5}" destId="{53A7FB53-AA37-4FF2-BA43-78A00E4C84C3}" srcOrd="1" destOrd="0" parTransId="{4CD74F87-8A11-4A51-A575-099AEF1AA5F9}" sibTransId="{9670E0DB-0912-4855-B87E-CABC2CE8DB0D}"/>
    <dgm:cxn modelId="{74BF092E-AB77-40E2-A853-5815A6F64BE6}" type="presOf" srcId="{06783258-CA90-42BA-BB1D-F83003F20D24}" destId="{2A9FD3D7-8EFF-4765-B2B9-77D4F0F39FC7}" srcOrd="0" destOrd="2" presId="urn:microsoft.com/office/officeart/2005/8/layout/vList2"/>
    <dgm:cxn modelId="{58FED95F-9990-46EA-81A4-8D942C3B9C24}" type="presOf" srcId="{851DD324-7107-49B3-ADFC-D3576F2EA324}" destId="{03FCF478-E136-4FAF-BBFA-D0FC7B1980B4}" srcOrd="0" destOrd="0" presId="urn:microsoft.com/office/officeart/2005/8/layout/vList2"/>
    <dgm:cxn modelId="{EF895074-0C98-4CC3-AD57-09B445698A7B}" type="presOf" srcId="{53A7FB53-AA37-4FF2-BA43-78A00E4C84C3}" destId="{2A9FD3D7-8EFF-4765-B2B9-77D4F0F39FC7}" srcOrd="0" destOrd="1" presId="urn:microsoft.com/office/officeart/2005/8/layout/vList2"/>
    <dgm:cxn modelId="{A43E868F-706A-4F96-9941-F0E2DFCD1183}" type="presOf" srcId="{395AA1C8-1565-4F60-A8B2-086CF2AEF6A5}" destId="{7B98E4C5-01F2-4E41-BC20-1BCF5141F3BC}" srcOrd="0" destOrd="0" presId="urn:microsoft.com/office/officeart/2005/8/layout/vList2"/>
    <dgm:cxn modelId="{472C9EB1-CF78-494F-AB92-416065CDCD44}" srcId="{851DD324-7107-49B3-ADFC-D3576F2EA324}" destId="{395AA1C8-1565-4F60-A8B2-086CF2AEF6A5}" srcOrd="0" destOrd="0" parTransId="{0FC70A50-4875-4E93-8256-F1A2E394C74F}" sibTransId="{11B2DF7A-C9B0-4800-8F82-4B22067F3A34}"/>
    <dgm:cxn modelId="{641936C9-AD7B-41F1-8143-0C00C26CFCB7}" type="presOf" srcId="{9B19790E-7EBC-4CCF-AF00-6FAD82784048}" destId="{2A9FD3D7-8EFF-4765-B2B9-77D4F0F39FC7}" srcOrd="0" destOrd="0" presId="urn:microsoft.com/office/officeart/2005/8/layout/vList2"/>
    <dgm:cxn modelId="{F4A294E1-F765-4F78-95A5-9D0643066219}" type="presOf" srcId="{A4FA71CB-9D49-4264-94FE-451DD32D418C}" destId="{2A9FD3D7-8EFF-4765-B2B9-77D4F0F39FC7}" srcOrd="0" destOrd="3" presId="urn:microsoft.com/office/officeart/2005/8/layout/vList2"/>
    <dgm:cxn modelId="{8E4AABE3-02F4-4AC8-BA41-C4979E81B848}" srcId="{395AA1C8-1565-4F60-A8B2-086CF2AEF6A5}" destId="{9B19790E-7EBC-4CCF-AF00-6FAD82784048}" srcOrd="0" destOrd="0" parTransId="{B81B3979-4068-40B5-8CDD-D6E0F2AD7E4B}" sibTransId="{8F90E9AD-9952-4B02-A4B7-1584AC961638}"/>
    <dgm:cxn modelId="{180987EF-5855-4596-BEF1-69D2495EDDCC}" srcId="{395AA1C8-1565-4F60-A8B2-086CF2AEF6A5}" destId="{A4FA71CB-9D49-4264-94FE-451DD32D418C}" srcOrd="3" destOrd="0" parTransId="{CE7F165C-1F7D-49BD-9C06-B9F57806DF7B}" sibTransId="{FE4E6AF3-EEDE-4A81-8CBD-04ABA2890705}"/>
    <dgm:cxn modelId="{575C3DFF-54D7-43E1-9D8E-5ED8372C84DA}" srcId="{395AA1C8-1565-4F60-A8B2-086CF2AEF6A5}" destId="{06783258-CA90-42BA-BB1D-F83003F20D24}" srcOrd="2" destOrd="0" parTransId="{83347B32-B6FA-4C4A-AD27-5FBA5834EA3C}" sibTransId="{EFA66821-B6A2-460B-BDC9-DDA7544AA291}"/>
    <dgm:cxn modelId="{AEA93A82-AE67-408A-86F6-3758E6A5FC3D}" type="presParOf" srcId="{03FCF478-E136-4FAF-BBFA-D0FC7B1980B4}" destId="{7B98E4C5-01F2-4E41-BC20-1BCF5141F3BC}" srcOrd="0" destOrd="0" presId="urn:microsoft.com/office/officeart/2005/8/layout/vList2"/>
    <dgm:cxn modelId="{9FE86E4E-6870-46BC-BD18-A040CF8AF9DF}" type="presParOf" srcId="{03FCF478-E136-4FAF-BBFA-D0FC7B1980B4}" destId="{2A9FD3D7-8EFF-4765-B2B9-77D4F0F39FC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C20A47-2C4A-4979-A43F-5077B95AB28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889D476-FFEA-45A7-A69C-F9DC91516BF2}">
      <dgm:prSet/>
      <dgm:spPr/>
      <dgm:t>
        <a:bodyPr/>
        <a:lstStyle/>
        <a:p>
          <a:r>
            <a:rPr lang="en-US" dirty="0"/>
            <a:t>Smarter Edge Considerations</a:t>
          </a:r>
        </a:p>
      </dgm:t>
    </dgm:pt>
    <dgm:pt modelId="{BC11DCEB-E9B7-4A34-9726-24BB813BD5C7}" type="parTrans" cxnId="{59071330-984E-4013-9426-437685019944}">
      <dgm:prSet/>
      <dgm:spPr/>
      <dgm:t>
        <a:bodyPr/>
        <a:lstStyle/>
        <a:p>
          <a:endParaRPr lang="en-US"/>
        </a:p>
      </dgm:t>
    </dgm:pt>
    <dgm:pt modelId="{0BE55672-1251-4403-B44E-FD4004CF9AF9}" type="sibTrans" cxnId="{59071330-984E-4013-9426-437685019944}">
      <dgm:prSet/>
      <dgm:spPr/>
      <dgm:t>
        <a:bodyPr/>
        <a:lstStyle/>
        <a:p>
          <a:endParaRPr lang="en-US"/>
        </a:p>
      </dgm:t>
    </dgm:pt>
    <dgm:pt modelId="{63001EB2-5B10-4A85-953A-8DEEA736209E}">
      <dgm:prSet/>
      <dgm:spPr/>
      <dgm:t>
        <a:bodyPr/>
        <a:lstStyle/>
        <a:p>
          <a:r>
            <a:rPr lang="en-US" dirty="0"/>
            <a:t>bandwidth</a:t>
          </a:r>
        </a:p>
      </dgm:t>
    </dgm:pt>
    <dgm:pt modelId="{05B351C3-4BB2-4745-BBC9-239975BB0BC7}" type="parTrans" cxnId="{1D68C3EA-348E-4578-8BB6-45F20D6C4DD3}">
      <dgm:prSet/>
      <dgm:spPr/>
      <dgm:t>
        <a:bodyPr/>
        <a:lstStyle/>
        <a:p>
          <a:endParaRPr lang="en-US"/>
        </a:p>
      </dgm:t>
    </dgm:pt>
    <dgm:pt modelId="{B51277EC-0B1F-4C2D-A726-009B00259811}" type="sibTrans" cxnId="{1D68C3EA-348E-4578-8BB6-45F20D6C4DD3}">
      <dgm:prSet/>
      <dgm:spPr/>
      <dgm:t>
        <a:bodyPr/>
        <a:lstStyle/>
        <a:p>
          <a:endParaRPr lang="en-US"/>
        </a:p>
      </dgm:t>
    </dgm:pt>
    <dgm:pt modelId="{82ED9395-E681-4014-9780-6F3EF9902B97}">
      <dgm:prSet/>
      <dgm:spPr/>
      <dgm:t>
        <a:bodyPr/>
        <a:lstStyle/>
        <a:p>
          <a:r>
            <a:rPr lang="en-US" dirty="0"/>
            <a:t>latency</a:t>
          </a:r>
        </a:p>
      </dgm:t>
    </dgm:pt>
    <dgm:pt modelId="{5B432336-FD9D-4060-80C6-B7C12E823E32}" type="parTrans" cxnId="{CFF0CD5C-F8F3-4AE5-9B3E-FA758FE2ADE7}">
      <dgm:prSet/>
      <dgm:spPr/>
      <dgm:t>
        <a:bodyPr/>
        <a:lstStyle/>
        <a:p>
          <a:endParaRPr lang="en-US"/>
        </a:p>
      </dgm:t>
    </dgm:pt>
    <dgm:pt modelId="{B0698351-1D8B-465D-A3F9-2E82C1DEC8E4}" type="sibTrans" cxnId="{CFF0CD5C-F8F3-4AE5-9B3E-FA758FE2ADE7}">
      <dgm:prSet/>
      <dgm:spPr/>
      <dgm:t>
        <a:bodyPr/>
        <a:lstStyle/>
        <a:p>
          <a:endParaRPr lang="en-US"/>
        </a:p>
      </dgm:t>
    </dgm:pt>
    <dgm:pt modelId="{5F7333C2-1236-4CBC-97B8-861E77602D0C}">
      <dgm:prSet/>
      <dgm:spPr/>
      <dgm:t>
        <a:bodyPr/>
        <a:lstStyle/>
        <a:p>
          <a:r>
            <a:rPr lang="en-US" dirty="0"/>
            <a:t>outages</a:t>
          </a:r>
        </a:p>
      </dgm:t>
    </dgm:pt>
    <dgm:pt modelId="{4EBEF4FB-EBF1-4FF7-BC36-B1DC06F1B925}" type="parTrans" cxnId="{F2ABC871-08FC-4702-BB5C-60656014EA9D}">
      <dgm:prSet/>
      <dgm:spPr/>
      <dgm:t>
        <a:bodyPr/>
        <a:lstStyle/>
        <a:p>
          <a:endParaRPr lang="en-US"/>
        </a:p>
      </dgm:t>
    </dgm:pt>
    <dgm:pt modelId="{A637B959-83B7-4BB9-BE3F-A13CFDF1F754}" type="sibTrans" cxnId="{F2ABC871-08FC-4702-BB5C-60656014EA9D}">
      <dgm:prSet/>
      <dgm:spPr/>
      <dgm:t>
        <a:bodyPr/>
        <a:lstStyle/>
        <a:p>
          <a:endParaRPr lang="en-US"/>
        </a:p>
      </dgm:t>
    </dgm:pt>
    <dgm:pt modelId="{AFA8BAE7-2CAE-4CBE-9B33-003283F2FB0F}">
      <dgm:prSet/>
      <dgm:spPr/>
      <dgm:t>
        <a:bodyPr/>
        <a:lstStyle/>
        <a:p>
          <a:r>
            <a:rPr lang="en-US" dirty="0"/>
            <a:t>security</a:t>
          </a:r>
        </a:p>
      </dgm:t>
    </dgm:pt>
    <dgm:pt modelId="{D375FBF6-1F4D-4C5C-8451-1FC131C4CC2B}" type="parTrans" cxnId="{10E594D4-E16F-4904-B914-C070F2247263}">
      <dgm:prSet/>
      <dgm:spPr/>
      <dgm:t>
        <a:bodyPr/>
        <a:lstStyle/>
        <a:p>
          <a:endParaRPr lang="en-US"/>
        </a:p>
      </dgm:t>
    </dgm:pt>
    <dgm:pt modelId="{D325355D-D737-4620-ABAC-FA66406834FB}" type="sibTrans" cxnId="{10E594D4-E16F-4904-B914-C070F2247263}">
      <dgm:prSet/>
      <dgm:spPr/>
      <dgm:t>
        <a:bodyPr/>
        <a:lstStyle/>
        <a:p>
          <a:endParaRPr lang="en-US"/>
        </a:p>
      </dgm:t>
    </dgm:pt>
    <dgm:pt modelId="{90C6880C-CDCA-4828-9914-2B2C9B0236FC}">
      <dgm:prSet/>
      <dgm:spPr/>
      <dgm:t>
        <a:bodyPr/>
        <a:lstStyle/>
        <a:p>
          <a:r>
            <a:rPr lang="en-US" dirty="0"/>
            <a:t>privacy</a:t>
          </a:r>
        </a:p>
      </dgm:t>
    </dgm:pt>
    <dgm:pt modelId="{3194D8F7-15DD-48C9-9B92-6D18E6DC13FD}" type="parTrans" cxnId="{E6E9E091-90E2-4DA4-97A4-6C9DBA5CB755}">
      <dgm:prSet/>
      <dgm:spPr/>
      <dgm:t>
        <a:bodyPr/>
        <a:lstStyle/>
        <a:p>
          <a:endParaRPr lang="en-US"/>
        </a:p>
      </dgm:t>
    </dgm:pt>
    <dgm:pt modelId="{300B9CCF-A6C2-4018-A03F-3FEE28B463FA}" type="sibTrans" cxnId="{E6E9E091-90E2-4DA4-97A4-6C9DBA5CB755}">
      <dgm:prSet/>
      <dgm:spPr/>
      <dgm:t>
        <a:bodyPr/>
        <a:lstStyle/>
        <a:p>
          <a:endParaRPr lang="en-US"/>
        </a:p>
      </dgm:t>
    </dgm:pt>
    <dgm:pt modelId="{1D7EECBB-F50E-4509-9A13-6C8817A16A56}">
      <dgm:prSet/>
      <dgm:spPr/>
      <dgm:t>
        <a:bodyPr/>
        <a:lstStyle/>
        <a:p>
          <a:r>
            <a:rPr lang="en-US" dirty="0"/>
            <a:t>power awareness</a:t>
          </a:r>
        </a:p>
      </dgm:t>
    </dgm:pt>
    <dgm:pt modelId="{6587AAB1-5843-4E5D-9574-404CB1DC2C81}" type="parTrans" cxnId="{3C411467-5527-4D33-8D2A-8EDA87E735D8}">
      <dgm:prSet/>
      <dgm:spPr/>
      <dgm:t>
        <a:bodyPr/>
        <a:lstStyle/>
        <a:p>
          <a:endParaRPr lang="en-US"/>
        </a:p>
      </dgm:t>
    </dgm:pt>
    <dgm:pt modelId="{EB586AF9-4650-4E92-B2C7-3CC193686B37}" type="sibTrans" cxnId="{3C411467-5527-4D33-8D2A-8EDA87E735D8}">
      <dgm:prSet/>
      <dgm:spPr/>
      <dgm:t>
        <a:bodyPr/>
        <a:lstStyle/>
        <a:p>
          <a:endParaRPr lang="en-US"/>
        </a:p>
      </dgm:t>
    </dgm:pt>
    <dgm:pt modelId="{6CE89389-E16B-4809-837D-6699EB2CA1A2}" type="pres">
      <dgm:prSet presAssocID="{FFC20A47-2C4A-4979-A43F-5077B95AB281}" presName="Name0" presStyleCnt="0">
        <dgm:presLayoutVars>
          <dgm:dir/>
          <dgm:animLvl val="lvl"/>
          <dgm:resizeHandles val="exact"/>
        </dgm:presLayoutVars>
      </dgm:prSet>
      <dgm:spPr/>
    </dgm:pt>
    <dgm:pt modelId="{8DDF9FED-692F-4055-8F0D-0B947A98550C}" type="pres">
      <dgm:prSet presAssocID="{1889D476-FFEA-45A7-A69C-F9DC91516BF2}" presName="composite" presStyleCnt="0"/>
      <dgm:spPr/>
    </dgm:pt>
    <dgm:pt modelId="{DF3106D6-DF55-41A1-9B60-971959AFCCAD}" type="pres">
      <dgm:prSet presAssocID="{1889D476-FFEA-45A7-A69C-F9DC91516BF2}" presName="parTx" presStyleLbl="alignNode1" presStyleIdx="0" presStyleCnt="1">
        <dgm:presLayoutVars>
          <dgm:chMax val="0"/>
          <dgm:chPref val="0"/>
          <dgm:bulletEnabled val="1"/>
        </dgm:presLayoutVars>
      </dgm:prSet>
      <dgm:spPr/>
    </dgm:pt>
    <dgm:pt modelId="{22679D52-C65D-4441-981A-5BA7426DECF9}" type="pres">
      <dgm:prSet presAssocID="{1889D476-FFEA-45A7-A69C-F9DC91516BF2}" presName="desTx" presStyleLbl="alignAccFollowNode1" presStyleIdx="0" presStyleCnt="1">
        <dgm:presLayoutVars>
          <dgm:bulletEnabled val="1"/>
        </dgm:presLayoutVars>
      </dgm:prSet>
      <dgm:spPr/>
    </dgm:pt>
  </dgm:ptLst>
  <dgm:cxnLst>
    <dgm:cxn modelId="{59071330-984E-4013-9426-437685019944}" srcId="{FFC20A47-2C4A-4979-A43F-5077B95AB281}" destId="{1889D476-FFEA-45A7-A69C-F9DC91516BF2}" srcOrd="0" destOrd="0" parTransId="{BC11DCEB-E9B7-4A34-9726-24BB813BD5C7}" sibTransId="{0BE55672-1251-4403-B44E-FD4004CF9AF9}"/>
    <dgm:cxn modelId="{7DE12038-D20A-443D-8C38-A0CC81D37A70}" type="presOf" srcId="{FFC20A47-2C4A-4979-A43F-5077B95AB281}" destId="{6CE89389-E16B-4809-837D-6699EB2CA1A2}" srcOrd="0" destOrd="0" presId="urn:microsoft.com/office/officeart/2005/8/layout/hList1"/>
    <dgm:cxn modelId="{BFF43B3C-AD09-4554-840D-BF3EFB71A04C}" type="presOf" srcId="{63001EB2-5B10-4A85-953A-8DEEA736209E}" destId="{22679D52-C65D-4441-981A-5BA7426DECF9}" srcOrd="0" destOrd="0" presId="urn:microsoft.com/office/officeart/2005/8/layout/hList1"/>
    <dgm:cxn modelId="{CFF0CD5C-F8F3-4AE5-9B3E-FA758FE2ADE7}" srcId="{1889D476-FFEA-45A7-A69C-F9DC91516BF2}" destId="{82ED9395-E681-4014-9780-6F3EF9902B97}" srcOrd="1" destOrd="0" parTransId="{5B432336-FD9D-4060-80C6-B7C12E823E32}" sibTransId="{B0698351-1D8B-465D-A3F9-2E82C1DEC8E4}"/>
    <dgm:cxn modelId="{2C4B9846-B342-4CE3-BD8D-91442BDB7599}" type="presOf" srcId="{AFA8BAE7-2CAE-4CBE-9B33-003283F2FB0F}" destId="{22679D52-C65D-4441-981A-5BA7426DECF9}" srcOrd="0" destOrd="3" presId="urn:microsoft.com/office/officeart/2005/8/layout/hList1"/>
    <dgm:cxn modelId="{3C411467-5527-4D33-8D2A-8EDA87E735D8}" srcId="{1889D476-FFEA-45A7-A69C-F9DC91516BF2}" destId="{1D7EECBB-F50E-4509-9A13-6C8817A16A56}" srcOrd="5" destOrd="0" parTransId="{6587AAB1-5843-4E5D-9574-404CB1DC2C81}" sibTransId="{EB586AF9-4650-4E92-B2C7-3CC193686B37}"/>
    <dgm:cxn modelId="{6C931C68-043A-45FD-B7F5-04ECC344F9AD}" type="presOf" srcId="{1D7EECBB-F50E-4509-9A13-6C8817A16A56}" destId="{22679D52-C65D-4441-981A-5BA7426DECF9}" srcOrd="0" destOrd="5" presId="urn:microsoft.com/office/officeart/2005/8/layout/hList1"/>
    <dgm:cxn modelId="{F2ABC871-08FC-4702-BB5C-60656014EA9D}" srcId="{1889D476-FFEA-45A7-A69C-F9DC91516BF2}" destId="{5F7333C2-1236-4CBC-97B8-861E77602D0C}" srcOrd="2" destOrd="0" parTransId="{4EBEF4FB-EBF1-4FF7-BC36-B1DC06F1B925}" sibTransId="{A637B959-83B7-4BB9-BE3F-A13CFDF1F754}"/>
    <dgm:cxn modelId="{E34E4D8C-3FC5-47BD-8D55-1B3C9B0BB5DA}" type="presOf" srcId="{1889D476-FFEA-45A7-A69C-F9DC91516BF2}" destId="{DF3106D6-DF55-41A1-9B60-971959AFCCAD}" srcOrd="0" destOrd="0" presId="urn:microsoft.com/office/officeart/2005/8/layout/hList1"/>
    <dgm:cxn modelId="{529D8A8F-0127-4E93-9652-4D642727D7E4}" type="presOf" srcId="{5F7333C2-1236-4CBC-97B8-861E77602D0C}" destId="{22679D52-C65D-4441-981A-5BA7426DECF9}" srcOrd="0" destOrd="2" presId="urn:microsoft.com/office/officeart/2005/8/layout/hList1"/>
    <dgm:cxn modelId="{E6E9E091-90E2-4DA4-97A4-6C9DBA5CB755}" srcId="{1889D476-FFEA-45A7-A69C-F9DC91516BF2}" destId="{90C6880C-CDCA-4828-9914-2B2C9B0236FC}" srcOrd="4" destOrd="0" parTransId="{3194D8F7-15DD-48C9-9B92-6D18E6DC13FD}" sibTransId="{300B9CCF-A6C2-4018-A03F-3FEE28B463FA}"/>
    <dgm:cxn modelId="{036C35AD-876C-495A-8463-A99DB380D37B}" type="presOf" srcId="{90C6880C-CDCA-4828-9914-2B2C9B0236FC}" destId="{22679D52-C65D-4441-981A-5BA7426DECF9}" srcOrd="0" destOrd="4" presId="urn:microsoft.com/office/officeart/2005/8/layout/hList1"/>
    <dgm:cxn modelId="{B09549D0-2B40-4742-BF8D-13E8211DBD8F}" type="presOf" srcId="{82ED9395-E681-4014-9780-6F3EF9902B97}" destId="{22679D52-C65D-4441-981A-5BA7426DECF9}" srcOrd="0" destOrd="1" presId="urn:microsoft.com/office/officeart/2005/8/layout/hList1"/>
    <dgm:cxn modelId="{10E594D4-E16F-4904-B914-C070F2247263}" srcId="{1889D476-FFEA-45A7-A69C-F9DC91516BF2}" destId="{AFA8BAE7-2CAE-4CBE-9B33-003283F2FB0F}" srcOrd="3" destOrd="0" parTransId="{D375FBF6-1F4D-4C5C-8451-1FC131C4CC2B}" sibTransId="{D325355D-D737-4620-ABAC-FA66406834FB}"/>
    <dgm:cxn modelId="{1D68C3EA-348E-4578-8BB6-45F20D6C4DD3}" srcId="{1889D476-FFEA-45A7-A69C-F9DC91516BF2}" destId="{63001EB2-5B10-4A85-953A-8DEEA736209E}" srcOrd="0" destOrd="0" parTransId="{05B351C3-4BB2-4745-BBC9-239975BB0BC7}" sibTransId="{B51277EC-0B1F-4C2D-A726-009B00259811}"/>
    <dgm:cxn modelId="{11C61117-CBFE-4E57-A443-420F2ACE63A8}" type="presParOf" srcId="{6CE89389-E16B-4809-837D-6699EB2CA1A2}" destId="{8DDF9FED-692F-4055-8F0D-0B947A98550C}" srcOrd="0" destOrd="0" presId="urn:microsoft.com/office/officeart/2005/8/layout/hList1"/>
    <dgm:cxn modelId="{37F4C71F-89F2-4619-88FF-3E9383ADEBFE}" type="presParOf" srcId="{8DDF9FED-692F-4055-8F0D-0B947A98550C}" destId="{DF3106D6-DF55-41A1-9B60-971959AFCCAD}" srcOrd="0" destOrd="0" presId="urn:microsoft.com/office/officeart/2005/8/layout/hList1"/>
    <dgm:cxn modelId="{4B25C298-FFDC-4939-9977-4BD79112634D}" type="presParOf" srcId="{8DDF9FED-692F-4055-8F0D-0B947A98550C}" destId="{22679D52-C65D-4441-981A-5BA7426DECF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3F55D5-E9DD-4069-800A-53C8E50A9941}" type="doc">
      <dgm:prSet loTypeId="urn:microsoft.com/office/officeart/2005/8/layout/vList2" loCatId="list" qsTypeId="urn:microsoft.com/office/officeart/2005/8/quickstyle/simple1" qsCatId="simple" csTypeId="urn:microsoft.com/office/officeart/2005/8/colors/accent5_2" csCatId="accent5"/>
      <dgm:spPr/>
      <dgm:t>
        <a:bodyPr/>
        <a:lstStyle/>
        <a:p>
          <a:endParaRPr lang="en-US"/>
        </a:p>
      </dgm:t>
    </dgm:pt>
    <dgm:pt modelId="{22AE752A-5BFB-4B0E-9074-5F10FB3F6510}">
      <dgm:prSet/>
      <dgm:spPr/>
      <dgm:t>
        <a:bodyPr/>
        <a:lstStyle/>
        <a:p>
          <a:r>
            <a:rPr lang="en-US" dirty="0"/>
            <a:t>Moving ML to the edge faces the following constraints:</a:t>
          </a:r>
        </a:p>
      </dgm:t>
    </dgm:pt>
    <dgm:pt modelId="{955E0315-750B-4B3C-8E30-14ED19B626E6}" type="parTrans" cxnId="{179F7FEF-D6CE-4B4A-A5CB-859B6F349C9C}">
      <dgm:prSet/>
      <dgm:spPr/>
      <dgm:t>
        <a:bodyPr/>
        <a:lstStyle/>
        <a:p>
          <a:endParaRPr lang="en-US"/>
        </a:p>
      </dgm:t>
    </dgm:pt>
    <dgm:pt modelId="{38DC073E-7596-4B72-A06B-99B5528B98FB}" type="sibTrans" cxnId="{179F7FEF-D6CE-4B4A-A5CB-859B6F349C9C}">
      <dgm:prSet/>
      <dgm:spPr/>
      <dgm:t>
        <a:bodyPr/>
        <a:lstStyle/>
        <a:p>
          <a:endParaRPr lang="en-US"/>
        </a:p>
      </dgm:t>
    </dgm:pt>
    <dgm:pt modelId="{BFAB2A84-EB49-4C8A-A7A3-6876DCD7F594}">
      <dgm:prSet/>
      <dgm:spPr/>
      <dgm:t>
        <a:bodyPr/>
        <a:lstStyle/>
        <a:p>
          <a:r>
            <a:rPr lang="en-US" dirty="0"/>
            <a:t>ultra-low power</a:t>
          </a:r>
        </a:p>
      </dgm:t>
    </dgm:pt>
    <dgm:pt modelId="{47F510BB-A019-4FC9-9598-6AC7900F3247}" type="parTrans" cxnId="{49E690A9-BE9F-480E-864C-96E651502C75}">
      <dgm:prSet/>
      <dgm:spPr/>
      <dgm:t>
        <a:bodyPr/>
        <a:lstStyle/>
        <a:p>
          <a:endParaRPr lang="en-US"/>
        </a:p>
      </dgm:t>
    </dgm:pt>
    <dgm:pt modelId="{AC4EF7CA-7D92-47E3-9D29-30D902B59644}" type="sibTrans" cxnId="{49E690A9-BE9F-480E-864C-96E651502C75}">
      <dgm:prSet/>
      <dgm:spPr/>
      <dgm:t>
        <a:bodyPr/>
        <a:lstStyle/>
        <a:p>
          <a:endParaRPr lang="en-US"/>
        </a:p>
      </dgm:t>
    </dgm:pt>
    <dgm:pt modelId="{04E5232A-A635-4A05-94FF-CBC59F0375BF}">
      <dgm:prSet/>
      <dgm:spPr/>
      <dgm:t>
        <a:bodyPr/>
        <a:lstStyle/>
        <a:p>
          <a:r>
            <a:rPr lang="en-US" dirty="0"/>
            <a:t>small resource footprint</a:t>
          </a:r>
        </a:p>
      </dgm:t>
    </dgm:pt>
    <dgm:pt modelId="{FE8FBFFA-AF89-436A-9FA1-8F3651C31870}" type="parTrans" cxnId="{308BC46D-1149-432E-BA59-95D377CD00DD}">
      <dgm:prSet/>
      <dgm:spPr/>
      <dgm:t>
        <a:bodyPr/>
        <a:lstStyle/>
        <a:p>
          <a:endParaRPr lang="en-US"/>
        </a:p>
      </dgm:t>
    </dgm:pt>
    <dgm:pt modelId="{A271C5BF-7838-4143-8C11-7556398E9E4B}" type="sibTrans" cxnId="{308BC46D-1149-432E-BA59-95D377CD00DD}">
      <dgm:prSet/>
      <dgm:spPr/>
      <dgm:t>
        <a:bodyPr/>
        <a:lstStyle/>
        <a:p>
          <a:endParaRPr lang="en-US"/>
        </a:p>
      </dgm:t>
    </dgm:pt>
    <dgm:pt modelId="{F98521A6-F4DA-4DBA-A47B-70A6010BA684}">
      <dgm:prSet/>
      <dgm:spPr/>
      <dgm:t>
        <a:bodyPr/>
        <a:lstStyle/>
        <a:p>
          <a:r>
            <a:rPr lang="en-US" dirty="0"/>
            <a:t>minimal library and/or binary dependencies</a:t>
          </a:r>
        </a:p>
      </dgm:t>
    </dgm:pt>
    <dgm:pt modelId="{6AA43036-ABCB-4A4D-B021-719924E127D2}" type="parTrans" cxnId="{A7D1EC1C-99AD-45B8-A897-3873CF71D2E8}">
      <dgm:prSet/>
      <dgm:spPr/>
      <dgm:t>
        <a:bodyPr/>
        <a:lstStyle/>
        <a:p>
          <a:endParaRPr lang="en-US"/>
        </a:p>
      </dgm:t>
    </dgm:pt>
    <dgm:pt modelId="{62DDB02B-0A05-4F23-8C1A-677B8C6BB471}" type="sibTrans" cxnId="{A7D1EC1C-99AD-45B8-A897-3873CF71D2E8}">
      <dgm:prSet/>
      <dgm:spPr/>
      <dgm:t>
        <a:bodyPr/>
        <a:lstStyle/>
        <a:p>
          <a:endParaRPr lang="en-US"/>
        </a:p>
      </dgm:t>
    </dgm:pt>
    <dgm:pt modelId="{EB183BD8-17AD-41C5-963D-05C6A9EA22CF}">
      <dgm:prSet/>
      <dgm:spPr/>
      <dgm:t>
        <a:bodyPr/>
        <a:lstStyle/>
        <a:p>
          <a:r>
            <a:rPr lang="en-US" dirty="0"/>
            <a:t>The inaugural 2019 TinyML Summit attracted 90+ companies.</a:t>
          </a:r>
        </a:p>
      </dgm:t>
    </dgm:pt>
    <dgm:pt modelId="{89EE8810-BE16-403B-8A18-7996700D90CA}" type="parTrans" cxnId="{859E6144-48F9-4E52-83C6-C765928060E2}">
      <dgm:prSet/>
      <dgm:spPr/>
      <dgm:t>
        <a:bodyPr/>
        <a:lstStyle/>
        <a:p>
          <a:endParaRPr lang="en-US"/>
        </a:p>
      </dgm:t>
    </dgm:pt>
    <dgm:pt modelId="{D9291BEC-5822-41D2-8A30-E8F4F9660DFF}" type="sibTrans" cxnId="{859E6144-48F9-4E52-83C6-C765928060E2}">
      <dgm:prSet/>
      <dgm:spPr/>
      <dgm:t>
        <a:bodyPr/>
        <a:lstStyle/>
        <a:p>
          <a:endParaRPr lang="en-US"/>
        </a:p>
      </dgm:t>
    </dgm:pt>
    <dgm:pt modelId="{8857CCD6-F952-474E-A9C8-D103928D144F}">
      <dgm:prSet/>
      <dgm:spPr/>
      <dgm:t>
        <a:bodyPr/>
        <a:lstStyle/>
        <a:p>
          <a:r>
            <a:rPr lang="en-US" dirty="0"/>
            <a:t>Karl Pfister, the originator of Smart Dust in the 1990s, was a speaker.</a:t>
          </a:r>
        </a:p>
      </dgm:t>
    </dgm:pt>
    <dgm:pt modelId="{D00239CE-3D1B-4C70-A35F-856C2674DDEB}" type="parTrans" cxnId="{CAAC0823-3DC2-4739-8618-9CA302434607}">
      <dgm:prSet/>
      <dgm:spPr/>
      <dgm:t>
        <a:bodyPr/>
        <a:lstStyle/>
        <a:p>
          <a:endParaRPr lang="en-US"/>
        </a:p>
      </dgm:t>
    </dgm:pt>
    <dgm:pt modelId="{D6D1A441-BDE4-4982-8676-F11F92AE3792}" type="sibTrans" cxnId="{CAAC0823-3DC2-4739-8618-9CA302434607}">
      <dgm:prSet/>
      <dgm:spPr/>
      <dgm:t>
        <a:bodyPr/>
        <a:lstStyle/>
        <a:p>
          <a:endParaRPr lang="en-US"/>
        </a:p>
      </dgm:t>
    </dgm:pt>
    <dgm:pt modelId="{AA5B83DC-BFF5-4F58-BFAF-A8E2B7EE3C7A}">
      <dgm:prSet/>
      <dgm:spPr/>
      <dgm:t>
        <a:bodyPr/>
        <a:lstStyle/>
        <a:p>
          <a:r>
            <a:rPr lang="en-US" dirty="0"/>
            <a:t>Qualcomm is a company to be watched in this area.</a:t>
          </a:r>
        </a:p>
      </dgm:t>
    </dgm:pt>
    <dgm:pt modelId="{F7D113C4-38B6-4CDC-AF7F-18F92714FDA3}" type="parTrans" cxnId="{568E6837-A360-4E6C-AC4D-9BABFF9A9798}">
      <dgm:prSet/>
      <dgm:spPr/>
      <dgm:t>
        <a:bodyPr/>
        <a:lstStyle/>
        <a:p>
          <a:endParaRPr lang="en-US"/>
        </a:p>
      </dgm:t>
    </dgm:pt>
    <dgm:pt modelId="{3E5C5C63-0A8F-4BF8-9F20-98F51312443D}" type="sibTrans" cxnId="{568E6837-A360-4E6C-AC4D-9BABFF9A9798}">
      <dgm:prSet/>
      <dgm:spPr/>
      <dgm:t>
        <a:bodyPr/>
        <a:lstStyle/>
        <a:p>
          <a:endParaRPr lang="en-US"/>
        </a:p>
      </dgm:t>
    </dgm:pt>
    <dgm:pt modelId="{CD27C100-B5FC-4905-A6DE-EF614473C07A}" type="pres">
      <dgm:prSet presAssocID="{A13F55D5-E9DD-4069-800A-53C8E50A9941}" presName="linear" presStyleCnt="0">
        <dgm:presLayoutVars>
          <dgm:animLvl val="lvl"/>
          <dgm:resizeHandles val="exact"/>
        </dgm:presLayoutVars>
      </dgm:prSet>
      <dgm:spPr/>
    </dgm:pt>
    <dgm:pt modelId="{5D2B8FDE-34B8-4FD7-BE31-EF3955D84196}" type="pres">
      <dgm:prSet presAssocID="{22AE752A-5BFB-4B0E-9074-5F10FB3F6510}" presName="parentText" presStyleLbl="node1" presStyleIdx="0" presStyleCnt="4">
        <dgm:presLayoutVars>
          <dgm:chMax val="0"/>
          <dgm:bulletEnabled val="1"/>
        </dgm:presLayoutVars>
      </dgm:prSet>
      <dgm:spPr/>
    </dgm:pt>
    <dgm:pt modelId="{1C827E3A-C5EF-48F1-AC6F-72D39DB1C7D3}" type="pres">
      <dgm:prSet presAssocID="{22AE752A-5BFB-4B0E-9074-5F10FB3F6510}" presName="childText" presStyleLbl="revTx" presStyleIdx="0" presStyleCnt="1">
        <dgm:presLayoutVars>
          <dgm:bulletEnabled val="1"/>
        </dgm:presLayoutVars>
      </dgm:prSet>
      <dgm:spPr/>
    </dgm:pt>
    <dgm:pt modelId="{EB298A8E-2249-42A4-9327-3554C0F1BD88}" type="pres">
      <dgm:prSet presAssocID="{EB183BD8-17AD-41C5-963D-05C6A9EA22CF}" presName="parentText" presStyleLbl="node1" presStyleIdx="1" presStyleCnt="4">
        <dgm:presLayoutVars>
          <dgm:chMax val="0"/>
          <dgm:bulletEnabled val="1"/>
        </dgm:presLayoutVars>
      </dgm:prSet>
      <dgm:spPr/>
    </dgm:pt>
    <dgm:pt modelId="{A52013B5-ADA1-4D22-8886-A30B78629D85}" type="pres">
      <dgm:prSet presAssocID="{D9291BEC-5822-41D2-8A30-E8F4F9660DFF}" presName="spacer" presStyleCnt="0"/>
      <dgm:spPr/>
    </dgm:pt>
    <dgm:pt modelId="{93CBE400-4F0B-4E32-84DC-94694A2969EB}" type="pres">
      <dgm:prSet presAssocID="{8857CCD6-F952-474E-A9C8-D103928D144F}" presName="parentText" presStyleLbl="node1" presStyleIdx="2" presStyleCnt="4">
        <dgm:presLayoutVars>
          <dgm:chMax val="0"/>
          <dgm:bulletEnabled val="1"/>
        </dgm:presLayoutVars>
      </dgm:prSet>
      <dgm:spPr/>
    </dgm:pt>
    <dgm:pt modelId="{C8E22FB5-83F7-425C-A82F-1A4F4E8DC171}" type="pres">
      <dgm:prSet presAssocID="{D6D1A441-BDE4-4982-8676-F11F92AE3792}" presName="spacer" presStyleCnt="0"/>
      <dgm:spPr/>
    </dgm:pt>
    <dgm:pt modelId="{C03DBC48-40BF-4B13-9D47-FD3215121090}" type="pres">
      <dgm:prSet presAssocID="{AA5B83DC-BFF5-4F58-BFAF-A8E2B7EE3C7A}" presName="parentText" presStyleLbl="node1" presStyleIdx="3" presStyleCnt="4">
        <dgm:presLayoutVars>
          <dgm:chMax val="0"/>
          <dgm:bulletEnabled val="1"/>
        </dgm:presLayoutVars>
      </dgm:prSet>
      <dgm:spPr/>
    </dgm:pt>
  </dgm:ptLst>
  <dgm:cxnLst>
    <dgm:cxn modelId="{A7D1EC1C-99AD-45B8-A897-3873CF71D2E8}" srcId="{22AE752A-5BFB-4B0E-9074-5F10FB3F6510}" destId="{F98521A6-F4DA-4DBA-A47B-70A6010BA684}" srcOrd="2" destOrd="0" parTransId="{6AA43036-ABCB-4A4D-B021-719924E127D2}" sibTransId="{62DDB02B-0A05-4F23-8C1A-677B8C6BB471}"/>
    <dgm:cxn modelId="{CAAC0823-3DC2-4739-8618-9CA302434607}" srcId="{A13F55D5-E9DD-4069-800A-53C8E50A9941}" destId="{8857CCD6-F952-474E-A9C8-D103928D144F}" srcOrd="2" destOrd="0" parTransId="{D00239CE-3D1B-4C70-A35F-856C2674DDEB}" sibTransId="{D6D1A441-BDE4-4982-8676-F11F92AE3792}"/>
    <dgm:cxn modelId="{850DE82D-C9D0-48D8-9164-17640D56E3DB}" type="presOf" srcId="{BFAB2A84-EB49-4C8A-A7A3-6876DCD7F594}" destId="{1C827E3A-C5EF-48F1-AC6F-72D39DB1C7D3}" srcOrd="0" destOrd="0" presId="urn:microsoft.com/office/officeart/2005/8/layout/vList2"/>
    <dgm:cxn modelId="{568E6837-A360-4E6C-AC4D-9BABFF9A9798}" srcId="{A13F55D5-E9DD-4069-800A-53C8E50A9941}" destId="{AA5B83DC-BFF5-4F58-BFAF-A8E2B7EE3C7A}" srcOrd="3" destOrd="0" parTransId="{F7D113C4-38B6-4CDC-AF7F-18F92714FDA3}" sibTransId="{3E5C5C63-0A8F-4BF8-9F20-98F51312443D}"/>
    <dgm:cxn modelId="{56A28F3A-7F6A-4B5B-A8B1-09BD44034658}" type="presOf" srcId="{EB183BD8-17AD-41C5-963D-05C6A9EA22CF}" destId="{EB298A8E-2249-42A4-9327-3554C0F1BD88}" srcOrd="0" destOrd="0" presId="urn:microsoft.com/office/officeart/2005/8/layout/vList2"/>
    <dgm:cxn modelId="{AB48DD43-BD96-4A94-B83A-08E204034895}" type="presOf" srcId="{22AE752A-5BFB-4B0E-9074-5F10FB3F6510}" destId="{5D2B8FDE-34B8-4FD7-BE31-EF3955D84196}" srcOrd="0" destOrd="0" presId="urn:microsoft.com/office/officeart/2005/8/layout/vList2"/>
    <dgm:cxn modelId="{859E6144-48F9-4E52-83C6-C765928060E2}" srcId="{A13F55D5-E9DD-4069-800A-53C8E50A9941}" destId="{EB183BD8-17AD-41C5-963D-05C6A9EA22CF}" srcOrd="1" destOrd="0" parTransId="{89EE8810-BE16-403B-8A18-7996700D90CA}" sibTransId="{D9291BEC-5822-41D2-8A30-E8F4F9660DFF}"/>
    <dgm:cxn modelId="{308BC46D-1149-432E-BA59-95D377CD00DD}" srcId="{22AE752A-5BFB-4B0E-9074-5F10FB3F6510}" destId="{04E5232A-A635-4A05-94FF-CBC59F0375BF}" srcOrd="1" destOrd="0" parTransId="{FE8FBFFA-AF89-436A-9FA1-8F3651C31870}" sibTransId="{A271C5BF-7838-4143-8C11-7556398E9E4B}"/>
    <dgm:cxn modelId="{10092650-1FCE-45C6-8A87-68BC6BDDD765}" type="presOf" srcId="{F98521A6-F4DA-4DBA-A47B-70A6010BA684}" destId="{1C827E3A-C5EF-48F1-AC6F-72D39DB1C7D3}" srcOrd="0" destOrd="2" presId="urn:microsoft.com/office/officeart/2005/8/layout/vList2"/>
    <dgm:cxn modelId="{8272D57B-608D-459A-96CB-32FCFB62B5D8}" type="presOf" srcId="{AA5B83DC-BFF5-4F58-BFAF-A8E2B7EE3C7A}" destId="{C03DBC48-40BF-4B13-9D47-FD3215121090}" srcOrd="0" destOrd="0" presId="urn:microsoft.com/office/officeart/2005/8/layout/vList2"/>
    <dgm:cxn modelId="{6471D67E-7D27-4B5B-95AB-80270F50D396}" type="presOf" srcId="{04E5232A-A635-4A05-94FF-CBC59F0375BF}" destId="{1C827E3A-C5EF-48F1-AC6F-72D39DB1C7D3}" srcOrd="0" destOrd="1" presId="urn:microsoft.com/office/officeart/2005/8/layout/vList2"/>
    <dgm:cxn modelId="{78290CA3-448B-4B84-9CEC-0F6E1F571E48}" type="presOf" srcId="{8857CCD6-F952-474E-A9C8-D103928D144F}" destId="{93CBE400-4F0B-4E32-84DC-94694A2969EB}" srcOrd="0" destOrd="0" presId="urn:microsoft.com/office/officeart/2005/8/layout/vList2"/>
    <dgm:cxn modelId="{49E690A9-BE9F-480E-864C-96E651502C75}" srcId="{22AE752A-5BFB-4B0E-9074-5F10FB3F6510}" destId="{BFAB2A84-EB49-4C8A-A7A3-6876DCD7F594}" srcOrd="0" destOrd="0" parTransId="{47F510BB-A019-4FC9-9598-6AC7900F3247}" sibTransId="{AC4EF7CA-7D92-47E3-9D29-30D902B59644}"/>
    <dgm:cxn modelId="{5FB04AEB-E8FA-4461-935B-6146B36A3A70}" type="presOf" srcId="{A13F55D5-E9DD-4069-800A-53C8E50A9941}" destId="{CD27C100-B5FC-4905-A6DE-EF614473C07A}" srcOrd="0" destOrd="0" presId="urn:microsoft.com/office/officeart/2005/8/layout/vList2"/>
    <dgm:cxn modelId="{179F7FEF-D6CE-4B4A-A5CB-859B6F349C9C}" srcId="{A13F55D5-E9DD-4069-800A-53C8E50A9941}" destId="{22AE752A-5BFB-4B0E-9074-5F10FB3F6510}" srcOrd="0" destOrd="0" parTransId="{955E0315-750B-4B3C-8E30-14ED19B626E6}" sibTransId="{38DC073E-7596-4B72-A06B-99B5528B98FB}"/>
    <dgm:cxn modelId="{5F78B22B-7C5D-4283-AE3A-25B709BE0729}" type="presParOf" srcId="{CD27C100-B5FC-4905-A6DE-EF614473C07A}" destId="{5D2B8FDE-34B8-4FD7-BE31-EF3955D84196}" srcOrd="0" destOrd="0" presId="urn:microsoft.com/office/officeart/2005/8/layout/vList2"/>
    <dgm:cxn modelId="{9D7F183C-C0FD-4233-A2BD-FAE43A93376F}" type="presParOf" srcId="{CD27C100-B5FC-4905-A6DE-EF614473C07A}" destId="{1C827E3A-C5EF-48F1-AC6F-72D39DB1C7D3}" srcOrd="1" destOrd="0" presId="urn:microsoft.com/office/officeart/2005/8/layout/vList2"/>
    <dgm:cxn modelId="{7927594E-27A7-4755-9FB1-3F1B72B8F6A0}" type="presParOf" srcId="{CD27C100-B5FC-4905-A6DE-EF614473C07A}" destId="{EB298A8E-2249-42A4-9327-3554C0F1BD88}" srcOrd="2" destOrd="0" presId="urn:microsoft.com/office/officeart/2005/8/layout/vList2"/>
    <dgm:cxn modelId="{742F7F53-B544-4E88-9A75-F2F28ED503B0}" type="presParOf" srcId="{CD27C100-B5FC-4905-A6DE-EF614473C07A}" destId="{A52013B5-ADA1-4D22-8886-A30B78629D85}" srcOrd="3" destOrd="0" presId="urn:microsoft.com/office/officeart/2005/8/layout/vList2"/>
    <dgm:cxn modelId="{E51E612A-9FD4-4DCC-80CF-4D7FD3651216}" type="presParOf" srcId="{CD27C100-B5FC-4905-A6DE-EF614473C07A}" destId="{93CBE400-4F0B-4E32-84DC-94694A2969EB}" srcOrd="4" destOrd="0" presId="urn:microsoft.com/office/officeart/2005/8/layout/vList2"/>
    <dgm:cxn modelId="{910FEC87-8495-4A26-ADA7-62699BE4E288}" type="presParOf" srcId="{CD27C100-B5FC-4905-A6DE-EF614473C07A}" destId="{C8E22FB5-83F7-425C-A82F-1A4F4E8DC171}" srcOrd="5" destOrd="0" presId="urn:microsoft.com/office/officeart/2005/8/layout/vList2"/>
    <dgm:cxn modelId="{ADE3FBDD-9E96-4E39-B5A8-2F977AFDB83A}" type="presParOf" srcId="{CD27C100-B5FC-4905-A6DE-EF614473C07A}" destId="{C03DBC48-40BF-4B13-9D47-FD321512109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09627D-8E97-4CEB-9A4A-C9BF99DE767D}" type="doc">
      <dgm:prSet loTypeId="urn:microsoft.com/office/officeart/2005/8/layout/vList2" loCatId="list" qsTypeId="urn:microsoft.com/office/officeart/2005/8/quickstyle/simple1" qsCatId="simple" csTypeId="urn:microsoft.com/office/officeart/2005/8/colors/accent1_5" csCatId="accent1"/>
      <dgm:spPr/>
      <dgm:t>
        <a:bodyPr/>
        <a:lstStyle/>
        <a:p>
          <a:endParaRPr lang="en-US"/>
        </a:p>
      </dgm:t>
    </dgm:pt>
    <dgm:pt modelId="{F72CE602-B0A8-4E16-A7FC-ED8CB08F2F4C}">
      <dgm:prSet/>
      <dgm:spPr/>
      <dgm:t>
        <a:bodyPr/>
        <a:lstStyle/>
        <a:p>
          <a:r>
            <a:rPr lang="en-US" dirty="0"/>
            <a:t>Space</a:t>
          </a:r>
        </a:p>
      </dgm:t>
    </dgm:pt>
    <dgm:pt modelId="{6DE5A059-C40E-45BF-BCB0-7447AC9F2980}" type="parTrans" cxnId="{13C62498-66F4-41DE-BD72-47670427BE6A}">
      <dgm:prSet/>
      <dgm:spPr/>
      <dgm:t>
        <a:bodyPr/>
        <a:lstStyle/>
        <a:p>
          <a:endParaRPr lang="en-US"/>
        </a:p>
      </dgm:t>
    </dgm:pt>
    <dgm:pt modelId="{40BF62B7-AED2-44BF-B591-B8A7973A7D6B}" type="sibTrans" cxnId="{13C62498-66F4-41DE-BD72-47670427BE6A}">
      <dgm:prSet/>
      <dgm:spPr/>
      <dgm:t>
        <a:bodyPr/>
        <a:lstStyle/>
        <a:p>
          <a:endParaRPr lang="en-US"/>
        </a:p>
      </dgm:t>
    </dgm:pt>
    <dgm:pt modelId="{A94EE939-B39B-494A-9253-B450C5153150}">
      <dgm:prSet/>
      <dgm:spPr/>
      <dgm:t>
        <a:bodyPr/>
        <a:lstStyle/>
        <a:p>
          <a:r>
            <a:rPr lang="en-US" dirty="0"/>
            <a:t>This scenario is enabled by the emerging potential for low(er) cost satellite constellations of small satellites.  </a:t>
          </a:r>
        </a:p>
      </dgm:t>
    </dgm:pt>
    <dgm:pt modelId="{EF50DE7B-1E2C-46CF-BCD2-2317B7C3C2D5}" type="parTrans" cxnId="{81348203-721B-4348-8A88-1EC89E7E36C8}">
      <dgm:prSet/>
      <dgm:spPr/>
      <dgm:t>
        <a:bodyPr/>
        <a:lstStyle/>
        <a:p>
          <a:endParaRPr lang="en-US"/>
        </a:p>
      </dgm:t>
    </dgm:pt>
    <dgm:pt modelId="{BB5E1825-755D-4E91-8CAA-2160EC1D95B3}" type="sibTrans" cxnId="{81348203-721B-4348-8A88-1EC89E7E36C8}">
      <dgm:prSet/>
      <dgm:spPr/>
      <dgm:t>
        <a:bodyPr/>
        <a:lstStyle/>
        <a:p>
          <a:endParaRPr lang="en-US"/>
        </a:p>
      </dgm:t>
    </dgm:pt>
    <dgm:pt modelId="{AB6B450C-EE70-4895-B5F6-DEAA5261AC62}">
      <dgm:prSet/>
      <dgm:spPr/>
      <dgm:t>
        <a:bodyPr/>
        <a:lstStyle/>
        <a:p>
          <a:r>
            <a:rPr lang="en-US" dirty="0"/>
            <a:t>The DARPA Blackjack concept comprises several DARPA programs. This is one such DoD idea, and there are other commercial endeavors.   </a:t>
          </a:r>
        </a:p>
      </dgm:t>
    </dgm:pt>
    <dgm:pt modelId="{0351DD05-6E3B-4FCB-8AEB-3DA25B687AD9}" type="parTrans" cxnId="{2980382A-42DD-4DD8-B37E-A4ADA0DD2397}">
      <dgm:prSet/>
      <dgm:spPr/>
      <dgm:t>
        <a:bodyPr/>
        <a:lstStyle/>
        <a:p>
          <a:endParaRPr lang="en-US"/>
        </a:p>
      </dgm:t>
    </dgm:pt>
    <dgm:pt modelId="{B01D8B5B-B4DE-4D72-8806-3245B28FB8D3}" type="sibTrans" cxnId="{2980382A-42DD-4DD8-B37E-A4ADA0DD2397}">
      <dgm:prSet/>
      <dgm:spPr/>
      <dgm:t>
        <a:bodyPr/>
        <a:lstStyle/>
        <a:p>
          <a:endParaRPr lang="en-US"/>
        </a:p>
      </dgm:t>
    </dgm:pt>
    <dgm:pt modelId="{DAFCFC96-62F3-44C9-8B7D-1A5A54EA6BBE}">
      <dgm:prSet/>
      <dgm:spPr/>
      <dgm:t>
        <a:bodyPr/>
        <a:lstStyle/>
        <a:p>
          <a:r>
            <a:rPr lang="en-US" dirty="0"/>
            <a:t>Creating a system of several hundred LEO based satellites to enable hypersonic cruise missile defense will be a significant challenge and undertaking.  </a:t>
          </a:r>
        </a:p>
      </dgm:t>
    </dgm:pt>
    <dgm:pt modelId="{8F51012E-FF2F-4A32-8F0F-DEAEFD710843}" type="parTrans" cxnId="{0EBFA0B5-1C2E-459C-9853-B62F36EE1C07}">
      <dgm:prSet/>
      <dgm:spPr/>
      <dgm:t>
        <a:bodyPr/>
        <a:lstStyle/>
        <a:p>
          <a:endParaRPr lang="en-US"/>
        </a:p>
      </dgm:t>
    </dgm:pt>
    <dgm:pt modelId="{54CBD323-C021-4E78-B134-7EF2721532D2}" type="sibTrans" cxnId="{0EBFA0B5-1C2E-459C-9853-B62F36EE1C07}">
      <dgm:prSet/>
      <dgm:spPr/>
      <dgm:t>
        <a:bodyPr/>
        <a:lstStyle/>
        <a:p>
          <a:endParaRPr lang="en-US"/>
        </a:p>
      </dgm:t>
    </dgm:pt>
    <dgm:pt modelId="{2944BA84-0853-4569-A3ED-71B491692CAA}">
      <dgm:prSet/>
      <dgm:spPr/>
      <dgm:t>
        <a:bodyPr/>
        <a:lstStyle/>
        <a:p>
          <a:r>
            <a:rPr lang="en-US" dirty="0">
              <a:hlinkClick xmlns:r="http://schemas.openxmlformats.org/officeDocument/2006/relationships" r:id="rId1"/>
            </a:rPr>
            <a:t>SpaceX: We've launched 32,000 Linux computers into space for Starlink internet</a:t>
          </a:r>
          <a:r>
            <a:rPr lang="en-US" dirty="0"/>
            <a:t>.</a:t>
          </a:r>
        </a:p>
      </dgm:t>
    </dgm:pt>
    <dgm:pt modelId="{C5F34224-EA68-415B-83C5-6BDEC784D379}" type="parTrans" cxnId="{BB8FB009-2A3F-4E94-A24B-A32F0AA63729}">
      <dgm:prSet/>
      <dgm:spPr/>
      <dgm:t>
        <a:bodyPr/>
        <a:lstStyle/>
        <a:p>
          <a:endParaRPr lang="en-US"/>
        </a:p>
      </dgm:t>
    </dgm:pt>
    <dgm:pt modelId="{9A8B08B0-C119-4E40-958B-4397C287678C}" type="sibTrans" cxnId="{BB8FB009-2A3F-4E94-A24B-A32F0AA63729}">
      <dgm:prSet/>
      <dgm:spPr/>
      <dgm:t>
        <a:bodyPr/>
        <a:lstStyle/>
        <a:p>
          <a:endParaRPr lang="en-US"/>
        </a:p>
      </dgm:t>
    </dgm:pt>
    <dgm:pt modelId="{5F879218-E7B1-4A2E-9A2A-DC5BE3D4E4DB}">
      <dgm:prSet/>
      <dgm:spPr/>
      <dgm:t>
        <a:bodyPr/>
        <a:lstStyle/>
        <a:p>
          <a:r>
            <a:rPr lang="en-US" dirty="0"/>
            <a:t>Related concept: satellite mega-constellations.</a:t>
          </a:r>
        </a:p>
      </dgm:t>
    </dgm:pt>
    <dgm:pt modelId="{BFD44D2A-BBAB-4C53-B2D4-20DF39273080}" type="parTrans" cxnId="{6C83C184-F326-4B18-A0E5-3D3D1AB0A122}">
      <dgm:prSet/>
      <dgm:spPr/>
      <dgm:t>
        <a:bodyPr/>
        <a:lstStyle/>
        <a:p>
          <a:endParaRPr lang="en-US"/>
        </a:p>
      </dgm:t>
    </dgm:pt>
    <dgm:pt modelId="{065DF83A-1011-4D5C-B156-81A2E8A256B4}" type="sibTrans" cxnId="{6C83C184-F326-4B18-A0E5-3D3D1AB0A122}">
      <dgm:prSet/>
      <dgm:spPr/>
      <dgm:t>
        <a:bodyPr/>
        <a:lstStyle/>
        <a:p>
          <a:endParaRPr lang="en-US"/>
        </a:p>
      </dgm:t>
    </dgm:pt>
    <dgm:pt modelId="{4CA47729-5FA7-4C84-8C6C-4F539F84D408}">
      <dgm:prSet/>
      <dgm:spPr/>
      <dgm:t>
        <a:bodyPr/>
        <a:lstStyle/>
        <a:p>
          <a:r>
            <a:rPr lang="en-US" dirty="0"/>
            <a:t>Drones</a:t>
          </a:r>
        </a:p>
      </dgm:t>
    </dgm:pt>
    <dgm:pt modelId="{49159D4E-7ECD-46F3-BCB2-E473A60255DA}" type="parTrans" cxnId="{F3DF5D29-053B-4A24-B242-39BE83C949D3}">
      <dgm:prSet/>
      <dgm:spPr/>
      <dgm:t>
        <a:bodyPr/>
        <a:lstStyle/>
        <a:p>
          <a:endParaRPr lang="en-US"/>
        </a:p>
      </dgm:t>
    </dgm:pt>
    <dgm:pt modelId="{76AE034C-AEED-4447-8753-A30FF1718712}" type="sibTrans" cxnId="{F3DF5D29-053B-4A24-B242-39BE83C949D3}">
      <dgm:prSet/>
      <dgm:spPr/>
      <dgm:t>
        <a:bodyPr/>
        <a:lstStyle/>
        <a:p>
          <a:endParaRPr lang="en-US"/>
        </a:p>
      </dgm:t>
    </dgm:pt>
    <dgm:pt modelId="{93758727-066B-4837-B991-E5A7446717D4}">
      <dgm:prSet/>
      <dgm:spPr/>
      <dgm:t>
        <a:bodyPr/>
        <a:lstStyle/>
        <a:p>
          <a:r>
            <a:rPr lang="en-US" dirty="0"/>
            <a:t>Added level of complexity and S&amp;T challenges when devices are numerous and mobile</a:t>
          </a:r>
        </a:p>
      </dgm:t>
    </dgm:pt>
    <dgm:pt modelId="{366E3567-C467-4B3A-A578-0F27DA0EFE94}" type="parTrans" cxnId="{5F17B623-E2A8-4F73-B963-24587AC134AF}">
      <dgm:prSet/>
      <dgm:spPr/>
      <dgm:t>
        <a:bodyPr/>
        <a:lstStyle/>
        <a:p>
          <a:endParaRPr lang="en-US"/>
        </a:p>
      </dgm:t>
    </dgm:pt>
    <dgm:pt modelId="{64A33DEC-C4F1-43C6-8072-8A7BF2829436}" type="sibTrans" cxnId="{5F17B623-E2A8-4F73-B963-24587AC134AF}">
      <dgm:prSet/>
      <dgm:spPr/>
      <dgm:t>
        <a:bodyPr/>
        <a:lstStyle/>
        <a:p>
          <a:endParaRPr lang="en-US"/>
        </a:p>
      </dgm:t>
    </dgm:pt>
    <dgm:pt modelId="{2EDEB3C1-11BE-468E-9274-6BAB96840AE0}">
      <dgm:prSet/>
      <dgm:spPr/>
      <dgm:t>
        <a:bodyPr/>
        <a:lstStyle/>
        <a:p>
          <a:r>
            <a:rPr lang="en-US" dirty="0"/>
            <a:t>Requirement for swarming behavior (the dynamics of the edge devices are important) for the desired functionality</a:t>
          </a:r>
        </a:p>
      </dgm:t>
    </dgm:pt>
    <dgm:pt modelId="{C8188483-0F57-4E4E-8BF3-FE310B4D1BD4}" type="parTrans" cxnId="{913890B3-D670-47CF-A9F0-B91C39F8248C}">
      <dgm:prSet/>
      <dgm:spPr/>
      <dgm:t>
        <a:bodyPr/>
        <a:lstStyle/>
        <a:p>
          <a:endParaRPr lang="en-US"/>
        </a:p>
      </dgm:t>
    </dgm:pt>
    <dgm:pt modelId="{BAE7E173-304F-4893-A5A3-FFD5755AF3B4}" type="sibTrans" cxnId="{913890B3-D670-47CF-A9F0-B91C39F8248C}">
      <dgm:prSet/>
      <dgm:spPr/>
      <dgm:t>
        <a:bodyPr/>
        <a:lstStyle/>
        <a:p>
          <a:endParaRPr lang="en-US"/>
        </a:p>
      </dgm:t>
    </dgm:pt>
    <dgm:pt modelId="{DCAA375B-E3DC-4B78-ADA3-1FE8989766CD}" type="pres">
      <dgm:prSet presAssocID="{4909627D-8E97-4CEB-9A4A-C9BF99DE767D}" presName="linear" presStyleCnt="0">
        <dgm:presLayoutVars>
          <dgm:animLvl val="lvl"/>
          <dgm:resizeHandles val="exact"/>
        </dgm:presLayoutVars>
      </dgm:prSet>
      <dgm:spPr/>
    </dgm:pt>
    <dgm:pt modelId="{6B2568E0-45D8-4327-AFEF-65C0E0A20350}" type="pres">
      <dgm:prSet presAssocID="{F72CE602-B0A8-4E16-A7FC-ED8CB08F2F4C}" presName="parentText" presStyleLbl="node1" presStyleIdx="0" presStyleCnt="2">
        <dgm:presLayoutVars>
          <dgm:chMax val="0"/>
          <dgm:bulletEnabled val="1"/>
        </dgm:presLayoutVars>
      </dgm:prSet>
      <dgm:spPr/>
    </dgm:pt>
    <dgm:pt modelId="{AF864807-AD80-4F65-805F-87314DF8820D}" type="pres">
      <dgm:prSet presAssocID="{F72CE602-B0A8-4E16-A7FC-ED8CB08F2F4C}" presName="childText" presStyleLbl="revTx" presStyleIdx="0" presStyleCnt="2">
        <dgm:presLayoutVars>
          <dgm:bulletEnabled val="1"/>
        </dgm:presLayoutVars>
      </dgm:prSet>
      <dgm:spPr/>
    </dgm:pt>
    <dgm:pt modelId="{98E27A47-399C-4E8A-8518-6E472A3388B0}" type="pres">
      <dgm:prSet presAssocID="{4CA47729-5FA7-4C84-8C6C-4F539F84D408}" presName="parentText" presStyleLbl="node1" presStyleIdx="1" presStyleCnt="2">
        <dgm:presLayoutVars>
          <dgm:chMax val="0"/>
          <dgm:bulletEnabled val="1"/>
        </dgm:presLayoutVars>
      </dgm:prSet>
      <dgm:spPr/>
    </dgm:pt>
    <dgm:pt modelId="{B5554631-4D0A-4E2A-8175-7A1CC0824AB8}" type="pres">
      <dgm:prSet presAssocID="{4CA47729-5FA7-4C84-8C6C-4F539F84D408}" presName="childText" presStyleLbl="revTx" presStyleIdx="1" presStyleCnt="2">
        <dgm:presLayoutVars>
          <dgm:bulletEnabled val="1"/>
        </dgm:presLayoutVars>
      </dgm:prSet>
      <dgm:spPr/>
    </dgm:pt>
  </dgm:ptLst>
  <dgm:cxnLst>
    <dgm:cxn modelId="{81348203-721B-4348-8A88-1EC89E7E36C8}" srcId="{F72CE602-B0A8-4E16-A7FC-ED8CB08F2F4C}" destId="{A94EE939-B39B-494A-9253-B450C5153150}" srcOrd="0" destOrd="0" parTransId="{EF50DE7B-1E2C-46CF-BCD2-2317B7C3C2D5}" sibTransId="{BB5E1825-755D-4E91-8CAA-2160EC1D95B3}"/>
    <dgm:cxn modelId="{BB8FB009-2A3F-4E94-A24B-A32F0AA63729}" srcId="{F72CE602-B0A8-4E16-A7FC-ED8CB08F2F4C}" destId="{2944BA84-0853-4569-A3ED-71B491692CAA}" srcOrd="3" destOrd="0" parTransId="{C5F34224-EA68-415B-83C5-6BDEC784D379}" sibTransId="{9A8B08B0-C119-4E40-958B-4397C287678C}"/>
    <dgm:cxn modelId="{1E913F1A-131D-4BC3-8CA2-DDB6EF46ED73}" type="presOf" srcId="{A94EE939-B39B-494A-9253-B450C5153150}" destId="{AF864807-AD80-4F65-805F-87314DF8820D}" srcOrd="0" destOrd="0" presId="urn:microsoft.com/office/officeart/2005/8/layout/vList2"/>
    <dgm:cxn modelId="{6CAA3623-B0C0-48DF-827F-15360BA4B83A}" type="presOf" srcId="{AB6B450C-EE70-4895-B5F6-DEAA5261AC62}" destId="{AF864807-AD80-4F65-805F-87314DF8820D}" srcOrd="0" destOrd="1" presId="urn:microsoft.com/office/officeart/2005/8/layout/vList2"/>
    <dgm:cxn modelId="{5F17B623-E2A8-4F73-B963-24587AC134AF}" srcId="{4CA47729-5FA7-4C84-8C6C-4F539F84D408}" destId="{93758727-066B-4837-B991-E5A7446717D4}" srcOrd="0" destOrd="0" parTransId="{366E3567-C467-4B3A-A578-0F27DA0EFE94}" sibTransId="{64A33DEC-C4F1-43C6-8072-8A7BF2829436}"/>
    <dgm:cxn modelId="{F3DF5D29-053B-4A24-B242-39BE83C949D3}" srcId="{4909627D-8E97-4CEB-9A4A-C9BF99DE767D}" destId="{4CA47729-5FA7-4C84-8C6C-4F539F84D408}" srcOrd="1" destOrd="0" parTransId="{49159D4E-7ECD-46F3-BCB2-E473A60255DA}" sibTransId="{76AE034C-AEED-4447-8753-A30FF1718712}"/>
    <dgm:cxn modelId="{2980382A-42DD-4DD8-B37E-A4ADA0DD2397}" srcId="{F72CE602-B0A8-4E16-A7FC-ED8CB08F2F4C}" destId="{AB6B450C-EE70-4895-B5F6-DEAA5261AC62}" srcOrd="1" destOrd="0" parTransId="{0351DD05-6E3B-4FCB-8AEB-3DA25B687AD9}" sibTransId="{B01D8B5B-B4DE-4D72-8806-3245B28FB8D3}"/>
    <dgm:cxn modelId="{6F3A003B-B04B-4F5B-9AA6-B05BF111FC41}" type="presOf" srcId="{4CA47729-5FA7-4C84-8C6C-4F539F84D408}" destId="{98E27A47-399C-4E8A-8518-6E472A3388B0}" srcOrd="0" destOrd="0" presId="urn:microsoft.com/office/officeart/2005/8/layout/vList2"/>
    <dgm:cxn modelId="{8644616A-B74E-4BF9-9E15-DF64333EFDBF}" type="presOf" srcId="{5F879218-E7B1-4A2E-9A2A-DC5BE3D4E4DB}" destId="{AF864807-AD80-4F65-805F-87314DF8820D}" srcOrd="0" destOrd="4" presId="urn:microsoft.com/office/officeart/2005/8/layout/vList2"/>
    <dgm:cxn modelId="{6C83C184-F326-4B18-A0E5-3D3D1AB0A122}" srcId="{F72CE602-B0A8-4E16-A7FC-ED8CB08F2F4C}" destId="{5F879218-E7B1-4A2E-9A2A-DC5BE3D4E4DB}" srcOrd="4" destOrd="0" parTransId="{BFD44D2A-BBAB-4C53-B2D4-20DF39273080}" sibTransId="{065DF83A-1011-4D5C-B156-81A2E8A256B4}"/>
    <dgm:cxn modelId="{13C62498-66F4-41DE-BD72-47670427BE6A}" srcId="{4909627D-8E97-4CEB-9A4A-C9BF99DE767D}" destId="{F72CE602-B0A8-4E16-A7FC-ED8CB08F2F4C}" srcOrd="0" destOrd="0" parTransId="{6DE5A059-C40E-45BF-BCB0-7447AC9F2980}" sibTransId="{40BF62B7-AED2-44BF-B591-B8A7973A7D6B}"/>
    <dgm:cxn modelId="{ABEF7198-8166-46AC-86EC-58234B008FA2}" type="presOf" srcId="{93758727-066B-4837-B991-E5A7446717D4}" destId="{B5554631-4D0A-4E2A-8175-7A1CC0824AB8}" srcOrd="0" destOrd="0" presId="urn:microsoft.com/office/officeart/2005/8/layout/vList2"/>
    <dgm:cxn modelId="{A3372AA9-0574-4A8A-9225-3E60F78A761A}" type="presOf" srcId="{F72CE602-B0A8-4E16-A7FC-ED8CB08F2F4C}" destId="{6B2568E0-45D8-4327-AFEF-65C0E0A20350}" srcOrd="0" destOrd="0" presId="urn:microsoft.com/office/officeart/2005/8/layout/vList2"/>
    <dgm:cxn modelId="{913890B3-D670-47CF-A9F0-B91C39F8248C}" srcId="{4CA47729-5FA7-4C84-8C6C-4F539F84D408}" destId="{2EDEB3C1-11BE-468E-9274-6BAB96840AE0}" srcOrd="1" destOrd="0" parTransId="{C8188483-0F57-4E4E-8BF3-FE310B4D1BD4}" sibTransId="{BAE7E173-304F-4893-A5A3-FFD5755AF3B4}"/>
    <dgm:cxn modelId="{0EBFA0B5-1C2E-459C-9853-B62F36EE1C07}" srcId="{F72CE602-B0A8-4E16-A7FC-ED8CB08F2F4C}" destId="{DAFCFC96-62F3-44C9-8B7D-1A5A54EA6BBE}" srcOrd="2" destOrd="0" parTransId="{8F51012E-FF2F-4A32-8F0F-DEAEFD710843}" sibTransId="{54CBD323-C021-4E78-B134-7EF2721532D2}"/>
    <dgm:cxn modelId="{5C5A35CF-EC9A-4AFF-8510-2CD870BD3EA6}" type="presOf" srcId="{2EDEB3C1-11BE-468E-9274-6BAB96840AE0}" destId="{B5554631-4D0A-4E2A-8175-7A1CC0824AB8}" srcOrd="0" destOrd="1" presId="urn:microsoft.com/office/officeart/2005/8/layout/vList2"/>
    <dgm:cxn modelId="{3AFDF4D0-58C6-4E29-B326-31EEECB1259F}" type="presOf" srcId="{DAFCFC96-62F3-44C9-8B7D-1A5A54EA6BBE}" destId="{AF864807-AD80-4F65-805F-87314DF8820D}" srcOrd="0" destOrd="2" presId="urn:microsoft.com/office/officeart/2005/8/layout/vList2"/>
    <dgm:cxn modelId="{2244CBD4-3131-4F1A-AA72-2971836F913A}" type="presOf" srcId="{2944BA84-0853-4569-A3ED-71B491692CAA}" destId="{AF864807-AD80-4F65-805F-87314DF8820D}" srcOrd="0" destOrd="3" presId="urn:microsoft.com/office/officeart/2005/8/layout/vList2"/>
    <dgm:cxn modelId="{7176C8F4-3B0B-4B2E-B1D8-35423A495EE7}" type="presOf" srcId="{4909627D-8E97-4CEB-9A4A-C9BF99DE767D}" destId="{DCAA375B-E3DC-4B78-ADA3-1FE8989766CD}" srcOrd="0" destOrd="0" presId="urn:microsoft.com/office/officeart/2005/8/layout/vList2"/>
    <dgm:cxn modelId="{ED7E015D-F4FD-41A8-96A0-8E5D1EBBC33B}" type="presParOf" srcId="{DCAA375B-E3DC-4B78-ADA3-1FE8989766CD}" destId="{6B2568E0-45D8-4327-AFEF-65C0E0A20350}" srcOrd="0" destOrd="0" presId="urn:microsoft.com/office/officeart/2005/8/layout/vList2"/>
    <dgm:cxn modelId="{D502F92F-389C-4BE0-ABF8-14C139D7F434}" type="presParOf" srcId="{DCAA375B-E3DC-4B78-ADA3-1FE8989766CD}" destId="{AF864807-AD80-4F65-805F-87314DF8820D}" srcOrd="1" destOrd="0" presId="urn:microsoft.com/office/officeart/2005/8/layout/vList2"/>
    <dgm:cxn modelId="{9FD8E218-3A1D-4942-B99F-91C243795629}" type="presParOf" srcId="{DCAA375B-E3DC-4B78-ADA3-1FE8989766CD}" destId="{98E27A47-399C-4E8A-8518-6E472A3388B0}" srcOrd="2" destOrd="0" presId="urn:microsoft.com/office/officeart/2005/8/layout/vList2"/>
    <dgm:cxn modelId="{181B1530-56C0-48BF-A2E1-944C06E4CD81}" type="presParOf" srcId="{DCAA375B-E3DC-4B78-ADA3-1FE8989766CD}" destId="{B5554631-4D0A-4E2A-8175-7A1CC0824AB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CBE34B-8059-4C2D-96C7-4542D8768C8D}" type="doc">
      <dgm:prSet loTypeId="urn:microsoft.com/office/officeart/2005/8/layout/vList2" loCatId="list" qsTypeId="urn:microsoft.com/office/officeart/2005/8/quickstyle/simple1" qsCatId="simple" csTypeId="urn:microsoft.com/office/officeart/2005/8/colors/accent1_4" csCatId="accent1"/>
      <dgm:spPr/>
      <dgm:t>
        <a:bodyPr/>
        <a:lstStyle/>
        <a:p>
          <a:endParaRPr lang="en-US"/>
        </a:p>
      </dgm:t>
    </dgm:pt>
    <dgm:pt modelId="{98DE28E1-CC6F-4325-B7C3-7C4BC297CD92}">
      <dgm:prSet/>
      <dgm:spPr/>
      <dgm:t>
        <a:bodyPr/>
        <a:lstStyle/>
        <a:p>
          <a:r>
            <a:rPr lang="en-US" dirty="0"/>
            <a:t>Efforts underway in virtual prototyping are driven by advances in HPC capability and advances in scientific computing algorithms representing complex physics.  </a:t>
          </a:r>
        </a:p>
      </dgm:t>
    </dgm:pt>
    <dgm:pt modelId="{6322D4CD-D94E-4D10-96B2-0B3D642A8D31}" type="parTrans" cxnId="{E9AC4AB0-FD7D-4F37-891B-D63E4997BC2E}">
      <dgm:prSet/>
      <dgm:spPr/>
      <dgm:t>
        <a:bodyPr/>
        <a:lstStyle/>
        <a:p>
          <a:endParaRPr lang="en-US"/>
        </a:p>
      </dgm:t>
    </dgm:pt>
    <dgm:pt modelId="{FF02C306-4D13-4718-ADE5-EFE7C2EF82D4}" type="sibTrans" cxnId="{E9AC4AB0-FD7D-4F37-891B-D63E4997BC2E}">
      <dgm:prSet/>
      <dgm:spPr/>
      <dgm:t>
        <a:bodyPr/>
        <a:lstStyle/>
        <a:p>
          <a:endParaRPr lang="en-US"/>
        </a:p>
      </dgm:t>
    </dgm:pt>
    <dgm:pt modelId="{2E7201C0-7D46-4862-85CD-E051F37ECCCC}">
      <dgm:prSet/>
      <dgm:spPr/>
      <dgm:t>
        <a:bodyPr/>
        <a:lstStyle/>
        <a:p>
          <a:r>
            <a:rPr lang="en-US" dirty="0"/>
            <a:t>This has been underway for decades. DoD HPCMP is a good example of this work area, including the CREATE program led by Doug Post.  </a:t>
          </a:r>
        </a:p>
      </dgm:t>
    </dgm:pt>
    <dgm:pt modelId="{11DB7F59-E865-4634-8739-CBDEE05B4F4F}" type="parTrans" cxnId="{CB78D4D7-B49D-4B61-AF52-DC7626C27B40}">
      <dgm:prSet/>
      <dgm:spPr/>
      <dgm:t>
        <a:bodyPr/>
        <a:lstStyle/>
        <a:p>
          <a:endParaRPr lang="en-US"/>
        </a:p>
      </dgm:t>
    </dgm:pt>
    <dgm:pt modelId="{54C077AC-CD29-4BEB-81A7-A0F6D6E740FA}" type="sibTrans" cxnId="{CB78D4D7-B49D-4B61-AF52-DC7626C27B40}">
      <dgm:prSet/>
      <dgm:spPr/>
      <dgm:t>
        <a:bodyPr/>
        <a:lstStyle/>
        <a:p>
          <a:endParaRPr lang="en-US"/>
        </a:p>
      </dgm:t>
    </dgm:pt>
    <dgm:pt modelId="{A0579076-85A3-45BE-BEF3-77D63ACC4DE7}">
      <dgm:prSet/>
      <dgm:spPr/>
      <dgm:t>
        <a:bodyPr/>
        <a:lstStyle/>
        <a:p>
          <a:r>
            <a:rPr lang="en-US" dirty="0"/>
            <a:t>Examples include flows over airplane wings and store separation.  </a:t>
          </a:r>
        </a:p>
      </dgm:t>
    </dgm:pt>
    <dgm:pt modelId="{447D7C92-C515-4C2E-9026-1E6E7FD5B2C5}" type="parTrans" cxnId="{42090D5C-B7AD-4E89-A311-3E3DECFA6FB7}">
      <dgm:prSet/>
      <dgm:spPr/>
      <dgm:t>
        <a:bodyPr/>
        <a:lstStyle/>
        <a:p>
          <a:endParaRPr lang="en-US"/>
        </a:p>
      </dgm:t>
    </dgm:pt>
    <dgm:pt modelId="{AFD265C4-BE63-489B-8900-719A325A9357}" type="sibTrans" cxnId="{42090D5C-B7AD-4E89-A311-3E3DECFA6FB7}">
      <dgm:prSet/>
      <dgm:spPr/>
      <dgm:t>
        <a:bodyPr/>
        <a:lstStyle/>
        <a:p>
          <a:endParaRPr lang="en-US"/>
        </a:p>
      </dgm:t>
    </dgm:pt>
    <dgm:pt modelId="{C7E35069-31E6-4C9A-B68E-F7C92812CE9B}">
      <dgm:prSet/>
      <dgm:spPr/>
      <dgm:t>
        <a:bodyPr/>
        <a:lstStyle/>
        <a:p>
          <a:r>
            <a:rPr lang="en-US" dirty="0"/>
            <a:t>Behavioral representation but not a feedback to a real-time twin object. Stockpile stewardship has been the big driver.  </a:t>
          </a:r>
        </a:p>
      </dgm:t>
    </dgm:pt>
    <dgm:pt modelId="{88AEA5E5-358F-4B57-84FA-CA26C1352A4C}" type="parTrans" cxnId="{B5D74508-38A8-455D-8AE9-CF2A92829539}">
      <dgm:prSet/>
      <dgm:spPr/>
      <dgm:t>
        <a:bodyPr/>
        <a:lstStyle/>
        <a:p>
          <a:endParaRPr lang="en-US"/>
        </a:p>
      </dgm:t>
    </dgm:pt>
    <dgm:pt modelId="{6F7DF9F1-CFFF-4D17-95E0-6AAB1F4C8580}" type="sibTrans" cxnId="{B5D74508-38A8-455D-8AE9-CF2A92829539}">
      <dgm:prSet/>
      <dgm:spPr/>
      <dgm:t>
        <a:bodyPr/>
        <a:lstStyle/>
        <a:p>
          <a:endParaRPr lang="en-US"/>
        </a:p>
      </dgm:t>
    </dgm:pt>
    <dgm:pt modelId="{C0F95DB6-1F37-4B16-8ABE-38A49D1EC413}" type="pres">
      <dgm:prSet presAssocID="{C6CBE34B-8059-4C2D-96C7-4542D8768C8D}" presName="linear" presStyleCnt="0">
        <dgm:presLayoutVars>
          <dgm:animLvl val="lvl"/>
          <dgm:resizeHandles val="exact"/>
        </dgm:presLayoutVars>
      </dgm:prSet>
      <dgm:spPr/>
    </dgm:pt>
    <dgm:pt modelId="{E4977BFF-3A69-4892-811E-88B5306AD6EF}" type="pres">
      <dgm:prSet presAssocID="{98DE28E1-CC6F-4325-B7C3-7C4BC297CD92}" presName="parentText" presStyleLbl="node1" presStyleIdx="0" presStyleCnt="4">
        <dgm:presLayoutVars>
          <dgm:chMax val="0"/>
          <dgm:bulletEnabled val="1"/>
        </dgm:presLayoutVars>
      </dgm:prSet>
      <dgm:spPr/>
    </dgm:pt>
    <dgm:pt modelId="{C8EF7A63-96B4-433F-B89A-E292AF79B250}" type="pres">
      <dgm:prSet presAssocID="{FF02C306-4D13-4718-ADE5-EFE7C2EF82D4}" presName="spacer" presStyleCnt="0"/>
      <dgm:spPr/>
    </dgm:pt>
    <dgm:pt modelId="{08CAE6A4-CE8E-4069-A42D-41B12C096CBE}" type="pres">
      <dgm:prSet presAssocID="{2E7201C0-7D46-4862-85CD-E051F37ECCCC}" presName="parentText" presStyleLbl="node1" presStyleIdx="1" presStyleCnt="4">
        <dgm:presLayoutVars>
          <dgm:chMax val="0"/>
          <dgm:bulletEnabled val="1"/>
        </dgm:presLayoutVars>
      </dgm:prSet>
      <dgm:spPr/>
    </dgm:pt>
    <dgm:pt modelId="{727706FA-337A-43F3-8D73-D8DF2E34ACF1}" type="pres">
      <dgm:prSet presAssocID="{54C077AC-CD29-4BEB-81A7-A0F6D6E740FA}" presName="spacer" presStyleCnt="0"/>
      <dgm:spPr/>
    </dgm:pt>
    <dgm:pt modelId="{BC4831C1-2AC8-48E0-A296-7AF630AE6CE3}" type="pres">
      <dgm:prSet presAssocID="{A0579076-85A3-45BE-BEF3-77D63ACC4DE7}" presName="parentText" presStyleLbl="node1" presStyleIdx="2" presStyleCnt="4">
        <dgm:presLayoutVars>
          <dgm:chMax val="0"/>
          <dgm:bulletEnabled val="1"/>
        </dgm:presLayoutVars>
      </dgm:prSet>
      <dgm:spPr/>
    </dgm:pt>
    <dgm:pt modelId="{AD67B510-49A2-436C-90D4-A977EFB49CEA}" type="pres">
      <dgm:prSet presAssocID="{AFD265C4-BE63-489B-8900-719A325A9357}" presName="spacer" presStyleCnt="0"/>
      <dgm:spPr/>
    </dgm:pt>
    <dgm:pt modelId="{A9910199-A0C2-40EE-9533-94C323802062}" type="pres">
      <dgm:prSet presAssocID="{C7E35069-31E6-4C9A-B68E-F7C92812CE9B}" presName="parentText" presStyleLbl="node1" presStyleIdx="3" presStyleCnt="4">
        <dgm:presLayoutVars>
          <dgm:chMax val="0"/>
          <dgm:bulletEnabled val="1"/>
        </dgm:presLayoutVars>
      </dgm:prSet>
      <dgm:spPr/>
    </dgm:pt>
  </dgm:ptLst>
  <dgm:cxnLst>
    <dgm:cxn modelId="{B5D74508-38A8-455D-8AE9-CF2A92829539}" srcId="{C6CBE34B-8059-4C2D-96C7-4542D8768C8D}" destId="{C7E35069-31E6-4C9A-B68E-F7C92812CE9B}" srcOrd="3" destOrd="0" parTransId="{88AEA5E5-358F-4B57-84FA-CA26C1352A4C}" sibTransId="{6F7DF9F1-CFFF-4D17-95E0-6AAB1F4C8580}"/>
    <dgm:cxn modelId="{42090D5C-B7AD-4E89-A311-3E3DECFA6FB7}" srcId="{C6CBE34B-8059-4C2D-96C7-4542D8768C8D}" destId="{A0579076-85A3-45BE-BEF3-77D63ACC4DE7}" srcOrd="2" destOrd="0" parTransId="{447D7C92-C515-4C2E-9026-1E6E7FD5B2C5}" sibTransId="{AFD265C4-BE63-489B-8900-719A325A9357}"/>
    <dgm:cxn modelId="{8473024B-8762-4A1C-B9AC-4E1500278229}" type="presOf" srcId="{C7E35069-31E6-4C9A-B68E-F7C92812CE9B}" destId="{A9910199-A0C2-40EE-9533-94C323802062}" srcOrd="0" destOrd="0" presId="urn:microsoft.com/office/officeart/2005/8/layout/vList2"/>
    <dgm:cxn modelId="{8C3A2886-F971-4E67-9F4A-743B77E79181}" type="presOf" srcId="{98DE28E1-CC6F-4325-B7C3-7C4BC297CD92}" destId="{E4977BFF-3A69-4892-811E-88B5306AD6EF}" srcOrd="0" destOrd="0" presId="urn:microsoft.com/office/officeart/2005/8/layout/vList2"/>
    <dgm:cxn modelId="{BD72C18E-7C27-413B-9C3A-8C2DD815F847}" type="presOf" srcId="{C6CBE34B-8059-4C2D-96C7-4542D8768C8D}" destId="{C0F95DB6-1F37-4B16-8ABE-38A49D1EC413}" srcOrd="0" destOrd="0" presId="urn:microsoft.com/office/officeart/2005/8/layout/vList2"/>
    <dgm:cxn modelId="{E9AC4AB0-FD7D-4F37-891B-D63E4997BC2E}" srcId="{C6CBE34B-8059-4C2D-96C7-4542D8768C8D}" destId="{98DE28E1-CC6F-4325-B7C3-7C4BC297CD92}" srcOrd="0" destOrd="0" parTransId="{6322D4CD-D94E-4D10-96B2-0B3D642A8D31}" sibTransId="{FF02C306-4D13-4718-ADE5-EFE7C2EF82D4}"/>
    <dgm:cxn modelId="{A79E9DB6-68D0-4C56-B2B7-92A9F4F6B964}" type="presOf" srcId="{2E7201C0-7D46-4862-85CD-E051F37ECCCC}" destId="{08CAE6A4-CE8E-4069-A42D-41B12C096CBE}" srcOrd="0" destOrd="0" presId="urn:microsoft.com/office/officeart/2005/8/layout/vList2"/>
    <dgm:cxn modelId="{01F66BBA-65D1-4B78-AFD1-98E625395F1B}" type="presOf" srcId="{A0579076-85A3-45BE-BEF3-77D63ACC4DE7}" destId="{BC4831C1-2AC8-48E0-A296-7AF630AE6CE3}" srcOrd="0" destOrd="0" presId="urn:microsoft.com/office/officeart/2005/8/layout/vList2"/>
    <dgm:cxn modelId="{CB78D4D7-B49D-4B61-AF52-DC7626C27B40}" srcId="{C6CBE34B-8059-4C2D-96C7-4542D8768C8D}" destId="{2E7201C0-7D46-4862-85CD-E051F37ECCCC}" srcOrd="1" destOrd="0" parTransId="{11DB7F59-E865-4634-8739-CBDEE05B4F4F}" sibTransId="{54C077AC-CD29-4BEB-81A7-A0F6D6E740FA}"/>
    <dgm:cxn modelId="{8EF1D863-7068-4AB4-BE9D-4F48C1073A4C}" type="presParOf" srcId="{C0F95DB6-1F37-4B16-8ABE-38A49D1EC413}" destId="{E4977BFF-3A69-4892-811E-88B5306AD6EF}" srcOrd="0" destOrd="0" presId="urn:microsoft.com/office/officeart/2005/8/layout/vList2"/>
    <dgm:cxn modelId="{D7884DE0-0AB6-43EC-B30C-39D1E5776502}" type="presParOf" srcId="{C0F95DB6-1F37-4B16-8ABE-38A49D1EC413}" destId="{C8EF7A63-96B4-433F-B89A-E292AF79B250}" srcOrd="1" destOrd="0" presId="urn:microsoft.com/office/officeart/2005/8/layout/vList2"/>
    <dgm:cxn modelId="{9AF12621-D578-41ED-8AC4-DE3A2FE97BBA}" type="presParOf" srcId="{C0F95DB6-1F37-4B16-8ABE-38A49D1EC413}" destId="{08CAE6A4-CE8E-4069-A42D-41B12C096CBE}" srcOrd="2" destOrd="0" presId="urn:microsoft.com/office/officeart/2005/8/layout/vList2"/>
    <dgm:cxn modelId="{CC3A3390-2C11-4950-B818-FB3763B58894}" type="presParOf" srcId="{C0F95DB6-1F37-4B16-8ABE-38A49D1EC413}" destId="{727706FA-337A-43F3-8D73-D8DF2E34ACF1}" srcOrd="3" destOrd="0" presId="urn:microsoft.com/office/officeart/2005/8/layout/vList2"/>
    <dgm:cxn modelId="{B472F1BC-7DB2-4F52-AE32-A4EAF0852CC9}" type="presParOf" srcId="{C0F95DB6-1F37-4B16-8ABE-38A49D1EC413}" destId="{BC4831C1-2AC8-48E0-A296-7AF630AE6CE3}" srcOrd="4" destOrd="0" presId="urn:microsoft.com/office/officeart/2005/8/layout/vList2"/>
    <dgm:cxn modelId="{E52FFAE6-416E-447A-AABF-8615DC97369E}" type="presParOf" srcId="{C0F95DB6-1F37-4B16-8ABE-38A49D1EC413}" destId="{AD67B510-49A2-436C-90D4-A977EFB49CEA}" srcOrd="5" destOrd="0" presId="urn:microsoft.com/office/officeart/2005/8/layout/vList2"/>
    <dgm:cxn modelId="{12C99813-5C67-497A-9872-411C428EE025}" type="presParOf" srcId="{C0F95DB6-1F37-4B16-8ABE-38A49D1EC413}" destId="{A9910199-A0C2-40EE-9533-94C32380206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A4B97C-9629-4CBA-8B8C-8B385FE00D14}" type="doc">
      <dgm:prSet loTypeId="urn:microsoft.com/office/officeart/2005/8/layout/vList2" loCatId="list" qsTypeId="urn:microsoft.com/office/officeart/2005/8/quickstyle/simple1" qsCatId="simple" csTypeId="urn:microsoft.com/office/officeart/2005/8/colors/accent1_3" csCatId="accent1"/>
      <dgm:spPr/>
      <dgm:t>
        <a:bodyPr/>
        <a:lstStyle/>
        <a:p>
          <a:endParaRPr lang="en-US"/>
        </a:p>
      </dgm:t>
    </dgm:pt>
    <dgm:pt modelId="{2C8915C3-A286-48DF-BAA7-678AC0629413}">
      <dgm:prSet/>
      <dgm:spPr/>
      <dgm:t>
        <a:bodyPr/>
        <a:lstStyle/>
        <a:p>
          <a:r>
            <a:rPr lang="en-US" b="1" i="1" dirty="0"/>
            <a:t>AI as a Service</a:t>
          </a:r>
          <a:r>
            <a:rPr lang="en-US" dirty="0"/>
            <a:t>: Provide (give access to your data) get the AI/ML answer. Provides new models of business: (Predictive) maintenance for jet engines (enabling selling jet engines with costs by the hour of use is moving this way)</a:t>
          </a:r>
        </a:p>
      </dgm:t>
    </dgm:pt>
    <dgm:pt modelId="{C65AE46E-8CDE-44FD-AC07-F51880B7E179}" type="parTrans" cxnId="{7F0AA4AD-67EA-4A22-88EB-F6194518C1FE}">
      <dgm:prSet/>
      <dgm:spPr/>
      <dgm:t>
        <a:bodyPr/>
        <a:lstStyle/>
        <a:p>
          <a:endParaRPr lang="en-US"/>
        </a:p>
      </dgm:t>
    </dgm:pt>
    <dgm:pt modelId="{6C0720E6-EB2F-4CCA-B5F5-34F36B713A61}" type="sibTrans" cxnId="{7F0AA4AD-67EA-4A22-88EB-F6194518C1FE}">
      <dgm:prSet/>
      <dgm:spPr/>
      <dgm:t>
        <a:bodyPr/>
        <a:lstStyle/>
        <a:p>
          <a:endParaRPr lang="en-US"/>
        </a:p>
      </dgm:t>
    </dgm:pt>
    <dgm:pt modelId="{9E09A5D2-D73D-474B-A8B2-73C51176BFF3}">
      <dgm:prSet/>
      <dgm:spPr/>
      <dgm:t>
        <a:bodyPr/>
        <a:lstStyle/>
        <a:p>
          <a:r>
            <a:rPr lang="en-US" b="1" i="1" dirty="0"/>
            <a:t>AI as Automated Assistant for Humans</a:t>
          </a:r>
          <a:r>
            <a:rPr lang="en-US" dirty="0"/>
            <a:t>: Decision Making-especially important in the Intelligence Community for rapidly developing and providing documentation, especially in crisis situations.   </a:t>
          </a:r>
        </a:p>
      </dgm:t>
    </dgm:pt>
    <dgm:pt modelId="{7AE093B0-1584-4926-A675-828A0D168FE6}" type="parTrans" cxnId="{DBDC52BF-CBAB-4111-9DDB-A625BDF2756B}">
      <dgm:prSet/>
      <dgm:spPr/>
      <dgm:t>
        <a:bodyPr/>
        <a:lstStyle/>
        <a:p>
          <a:endParaRPr lang="en-US"/>
        </a:p>
      </dgm:t>
    </dgm:pt>
    <dgm:pt modelId="{C037BF8A-0F00-49D2-9046-4490A9CE4C47}" type="sibTrans" cxnId="{DBDC52BF-CBAB-4111-9DDB-A625BDF2756B}">
      <dgm:prSet/>
      <dgm:spPr/>
      <dgm:t>
        <a:bodyPr/>
        <a:lstStyle/>
        <a:p>
          <a:endParaRPr lang="en-US"/>
        </a:p>
      </dgm:t>
    </dgm:pt>
    <dgm:pt modelId="{B9FB2C27-5B9B-46D0-A68B-53C178E795E6}">
      <dgm:prSet/>
      <dgm:spPr/>
      <dgm:t>
        <a:bodyPr/>
        <a:lstStyle/>
        <a:p>
          <a:r>
            <a:rPr lang="en-US" b="1" i="1" dirty="0"/>
            <a:t>AI Engineering</a:t>
          </a:r>
          <a:r>
            <a:rPr lang="en-US" dirty="0"/>
            <a:t>: The SEI has embraced the DoD role for AI engineering; work in progress.</a:t>
          </a:r>
        </a:p>
      </dgm:t>
    </dgm:pt>
    <dgm:pt modelId="{C791A89B-CE55-4995-9A2E-09C1F35B0200}" type="parTrans" cxnId="{BA3E3D16-201C-4A1C-9B82-7B18C1FB637F}">
      <dgm:prSet/>
      <dgm:spPr/>
      <dgm:t>
        <a:bodyPr/>
        <a:lstStyle/>
        <a:p>
          <a:endParaRPr lang="en-US"/>
        </a:p>
      </dgm:t>
    </dgm:pt>
    <dgm:pt modelId="{CAED583A-E1EB-43E7-9F6F-1707ED9B48A8}" type="sibTrans" cxnId="{BA3E3D16-201C-4A1C-9B82-7B18C1FB637F}">
      <dgm:prSet/>
      <dgm:spPr/>
      <dgm:t>
        <a:bodyPr/>
        <a:lstStyle/>
        <a:p>
          <a:endParaRPr lang="en-US"/>
        </a:p>
      </dgm:t>
    </dgm:pt>
    <dgm:pt modelId="{8F3B3C06-EDA6-497E-8506-974FD9C5E858}" type="pres">
      <dgm:prSet presAssocID="{CDA4B97C-9629-4CBA-8B8C-8B385FE00D14}" presName="linear" presStyleCnt="0">
        <dgm:presLayoutVars>
          <dgm:animLvl val="lvl"/>
          <dgm:resizeHandles val="exact"/>
        </dgm:presLayoutVars>
      </dgm:prSet>
      <dgm:spPr/>
    </dgm:pt>
    <dgm:pt modelId="{96B03D2C-0906-4383-8980-7C980ACEC830}" type="pres">
      <dgm:prSet presAssocID="{2C8915C3-A286-48DF-BAA7-678AC0629413}" presName="parentText" presStyleLbl="node1" presStyleIdx="0" presStyleCnt="3">
        <dgm:presLayoutVars>
          <dgm:chMax val="0"/>
          <dgm:bulletEnabled val="1"/>
        </dgm:presLayoutVars>
      </dgm:prSet>
      <dgm:spPr/>
    </dgm:pt>
    <dgm:pt modelId="{26F1100C-8CA5-4706-8191-FF1A3FB720DB}" type="pres">
      <dgm:prSet presAssocID="{6C0720E6-EB2F-4CCA-B5F5-34F36B713A61}" presName="spacer" presStyleCnt="0"/>
      <dgm:spPr/>
    </dgm:pt>
    <dgm:pt modelId="{FC1467D9-26E7-4B10-875A-B28B563C2C30}" type="pres">
      <dgm:prSet presAssocID="{9E09A5D2-D73D-474B-A8B2-73C51176BFF3}" presName="parentText" presStyleLbl="node1" presStyleIdx="1" presStyleCnt="3">
        <dgm:presLayoutVars>
          <dgm:chMax val="0"/>
          <dgm:bulletEnabled val="1"/>
        </dgm:presLayoutVars>
      </dgm:prSet>
      <dgm:spPr/>
    </dgm:pt>
    <dgm:pt modelId="{D32C67D9-2666-4E36-9EA4-55765AD4E869}" type="pres">
      <dgm:prSet presAssocID="{C037BF8A-0F00-49D2-9046-4490A9CE4C47}" presName="spacer" presStyleCnt="0"/>
      <dgm:spPr/>
    </dgm:pt>
    <dgm:pt modelId="{D009A426-2625-42F5-9BD3-99AE78BE6DF2}" type="pres">
      <dgm:prSet presAssocID="{B9FB2C27-5B9B-46D0-A68B-53C178E795E6}" presName="parentText" presStyleLbl="node1" presStyleIdx="2" presStyleCnt="3">
        <dgm:presLayoutVars>
          <dgm:chMax val="0"/>
          <dgm:bulletEnabled val="1"/>
        </dgm:presLayoutVars>
      </dgm:prSet>
      <dgm:spPr/>
    </dgm:pt>
  </dgm:ptLst>
  <dgm:cxnLst>
    <dgm:cxn modelId="{BA3E3D16-201C-4A1C-9B82-7B18C1FB637F}" srcId="{CDA4B97C-9629-4CBA-8B8C-8B385FE00D14}" destId="{B9FB2C27-5B9B-46D0-A68B-53C178E795E6}" srcOrd="2" destOrd="0" parTransId="{C791A89B-CE55-4995-9A2E-09C1F35B0200}" sibTransId="{CAED583A-E1EB-43E7-9F6F-1707ED9B48A8}"/>
    <dgm:cxn modelId="{FB51B475-F62D-47F6-9ABC-A86D880C7722}" type="presOf" srcId="{CDA4B97C-9629-4CBA-8B8C-8B385FE00D14}" destId="{8F3B3C06-EDA6-497E-8506-974FD9C5E858}" srcOrd="0" destOrd="0" presId="urn:microsoft.com/office/officeart/2005/8/layout/vList2"/>
    <dgm:cxn modelId="{BDFA8678-0339-41FF-91C2-A072E986B5FF}" type="presOf" srcId="{B9FB2C27-5B9B-46D0-A68B-53C178E795E6}" destId="{D009A426-2625-42F5-9BD3-99AE78BE6DF2}" srcOrd="0" destOrd="0" presId="urn:microsoft.com/office/officeart/2005/8/layout/vList2"/>
    <dgm:cxn modelId="{0FBE00A2-CB1D-49A8-AA61-8E2E019263F5}" type="presOf" srcId="{9E09A5D2-D73D-474B-A8B2-73C51176BFF3}" destId="{FC1467D9-26E7-4B10-875A-B28B563C2C30}" srcOrd="0" destOrd="0" presId="urn:microsoft.com/office/officeart/2005/8/layout/vList2"/>
    <dgm:cxn modelId="{7F0AA4AD-67EA-4A22-88EB-F6194518C1FE}" srcId="{CDA4B97C-9629-4CBA-8B8C-8B385FE00D14}" destId="{2C8915C3-A286-48DF-BAA7-678AC0629413}" srcOrd="0" destOrd="0" parTransId="{C65AE46E-8CDE-44FD-AC07-F51880B7E179}" sibTransId="{6C0720E6-EB2F-4CCA-B5F5-34F36B713A61}"/>
    <dgm:cxn modelId="{DBDC52BF-CBAB-4111-9DDB-A625BDF2756B}" srcId="{CDA4B97C-9629-4CBA-8B8C-8B385FE00D14}" destId="{9E09A5D2-D73D-474B-A8B2-73C51176BFF3}" srcOrd="1" destOrd="0" parTransId="{7AE093B0-1584-4926-A675-828A0D168FE6}" sibTransId="{C037BF8A-0F00-49D2-9046-4490A9CE4C47}"/>
    <dgm:cxn modelId="{715248E4-131D-43D2-A9D4-214C002E4F11}" type="presOf" srcId="{2C8915C3-A286-48DF-BAA7-678AC0629413}" destId="{96B03D2C-0906-4383-8980-7C980ACEC830}" srcOrd="0" destOrd="0" presId="urn:microsoft.com/office/officeart/2005/8/layout/vList2"/>
    <dgm:cxn modelId="{FECF5435-90EB-4FCC-857A-B443BD1A6762}" type="presParOf" srcId="{8F3B3C06-EDA6-497E-8506-974FD9C5E858}" destId="{96B03D2C-0906-4383-8980-7C980ACEC830}" srcOrd="0" destOrd="0" presId="urn:microsoft.com/office/officeart/2005/8/layout/vList2"/>
    <dgm:cxn modelId="{5505104A-49F4-4980-A83B-5C82932D78DF}" type="presParOf" srcId="{8F3B3C06-EDA6-497E-8506-974FD9C5E858}" destId="{26F1100C-8CA5-4706-8191-FF1A3FB720DB}" srcOrd="1" destOrd="0" presId="urn:microsoft.com/office/officeart/2005/8/layout/vList2"/>
    <dgm:cxn modelId="{454D2029-B344-4316-96D3-C2975D93BDB6}" type="presParOf" srcId="{8F3B3C06-EDA6-497E-8506-974FD9C5E858}" destId="{FC1467D9-26E7-4B10-875A-B28B563C2C30}" srcOrd="2" destOrd="0" presId="urn:microsoft.com/office/officeart/2005/8/layout/vList2"/>
    <dgm:cxn modelId="{E0337CCD-52E0-4122-AB5F-1DE9BC960ECE}" type="presParOf" srcId="{8F3B3C06-EDA6-497E-8506-974FD9C5E858}" destId="{D32C67D9-2666-4E36-9EA4-55765AD4E869}" srcOrd="3" destOrd="0" presId="urn:microsoft.com/office/officeart/2005/8/layout/vList2"/>
    <dgm:cxn modelId="{D7202E65-3D1C-463C-BB6E-270B658A866E}" type="presParOf" srcId="{8F3B3C06-EDA6-497E-8506-974FD9C5E858}" destId="{D009A426-2625-42F5-9BD3-99AE78BE6DF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B5376-D582-4069-91CB-C76D936950C1}">
      <dsp:nvSpPr>
        <dsp:cNvPr id="0" name=""/>
        <dsp:cNvSpPr/>
      </dsp:nvSpPr>
      <dsp:spPr>
        <a:xfrm>
          <a:off x="0" y="76050"/>
          <a:ext cx="5486399" cy="455715"/>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Sources Informing the Emerging Technology Survey</a:t>
          </a:r>
          <a:endParaRPr lang="en-US" sz="1900" kern="1200" dirty="0"/>
        </a:p>
      </dsp:txBody>
      <dsp:txXfrm>
        <a:off x="22246" y="98296"/>
        <a:ext cx="5441907" cy="411223"/>
      </dsp:txXfrm>
    </dsp:sp>
    <dsp:sp modelId="{386FCCDC-AEDE-45F0-8C2F-6D481FD78112}">
      <dsp:nvSpPr>
        <dsp:cNvPr id="0" name=""/>
        <dsp:cNvSpPr/>
      </dsp:nvSpPr>
      <dsp:spPr>
        <a:xfrm>
          <a:off x="0" y="586485"/>
          <a:ext cx="5486399" cy="455715"/>
        </a:xfrm>
        <a:prstGeom prst="roundRect">
          <a:avLst/>
        </a:prstGeom>
        <a:solidFill>
          <a:schemeClr val="accent1">
            <a:shade val="80000"/>
            <a:hueOff val="179430"/>
            <a:satOff val="-16256"/>
            <a:lumOff val="126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Consensus List of Emerging Technologies</a:t>
          </a:r>
          <a:endParaRPr lang="en-US" sz="1900" kern="1200" dirty="0"/>
        </a:p>
      </dsp:txBody>
      <dsp:txXfrm>
        <a:off x="22246" y="608731"/>
        <a:ext cx="5441907" cy="411223"/>
      </dsp:txXfrm>
    </dsp:sp>
    <dsp:sp modelId="{F760E685-A10A-4870-A3E4-A6473431CB46}">
      <dsp:nvSpPr>
        <dsp:cNvPr id="0" name=""/>
        <dsp:cNvSpPr/>
      </dsp:nvSpPr>
      <dsp:spPr>
        <a:xfrm>
          <a:off x="0" y="1042200"/>
          <a:ext cx="5486399" cy="15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9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Advanced Computing</a:t>
          </a:r>
        </a:p>
        <a:p>
          <a:pPr marL="114300" lvl="1" indent="-114300" algn="l" defTabSz="666750">
            <a:lnSpc>
              <a:spcPct val="90000"/>
            </a:lnSpc>
            <a:spcBef>
              <a:spcPct val="0"/>
            </a:spcBef>
            <a:spcAft>
              <a:spcPct val="20000"/>
            </a:spcAft>
            <a:buChar char="•"/>
          </a:pPr>
          <a:r>
            <a:rPr lang="en-US" sz="1500" kern="1200" dirty="0"/>
            <a:t>The Smart Edge</a:t>
          </a:r>
        </a:p>
        <a:p>
          <a:pPr marL="114300" lvl="1" indent="-114300" algn="l" defTabSz="666750">
            <a:lnSpc>
              <a:spcPct val="90000"/>
            </a:lnSpc>
            <a:spcBef>
              <a:spcPct val="0"/>
            </a:spcBef>
            <a:spcAft>
              <a:spcPct val="20000"/>
            </a:spcAft>
            <a:buChar char="•"/>
          </a:pPr>
          <a:r>
            <a:rPr lang="en-US" sz="1500" kern="1200" dirty="0"/>
            <a:t>Digital Twins</a:t>
          </a:r>
        </a:p>
        <a:p>
          <a:pPr marL="114300" lvl="1" indent="-114300" algn="l" defTabSz="666750">
            <a:lnSpc>
              <a:spcPct val="90000"/>
            </a:lnSpc>
            <a:spcBef>
              <a:spcPct val="0"/>
            </a:spcBef>
            <a:spcAft>
              <a:spcPct val="20000"/>
            </a:spcAft>
            <a:buChar char="•"/>
          </a:pPr>
          <a:r>
            <a:rPr lang="en-US" sz="1500" kern="1200" dirty="0"/>
            <a:t>Artificial Intelligence</a:t>
          </a:r>
        </a:p>
        <a:p>
          <a:pPr marL="114300" lvl="1" indent="-114300" algn="l" defTabSz="666750">
            <a:lnSpc>
              <a:spcPct val="90000"/>
            </a:lnSpc>
            <a:spcBef>
              <a:spcPct val="0"/>
            </a:spcBef>
            <a:spcAft>
              <a:spcPct val="20000"/>
            </a:spcAft>
            <a:buChar char="•"/>
          </a:pPr>
          <a:r>
            <a:rPr lang="en-US" sz="1500" kern="1200" dirty="0"/>
            <a:t>Extended Reality</a:t>
          </a:r>
        </a:p>
        <a:p>
          <a:pPr marL="114300" lvl="1" indent="-114300" algn="l" defTabSz="666750">
            <a:lnSpc>
              <a:spcPct val="90000"/>
            </a:lnSpc>
            <a:spcBef>
              <a:spcPct val="0"/>
            </a:spcBef>
            <a:spcAft>
              <a:spcPct val="20000"/>
            </a:spcAft>
            <a:buChar char="•"/>
          </a:pPr>
          <a:r>
            <a:rPr lang="en-US" sz="1500" kern="1200" dirty="0"/>
            <a:t>Data Privacy, Trust, and Ethics</a:t>
          </a:r>
        </a:p>
      </dsp:txBody>
      <dsp:txXfrm>
        <a:off x="0" y="1042200"/>
        <a:ext cx="5486399" cy="1573199"/>
      </dsp:txXfrm>
    </dsp:sp>
    <dsp:sp modelId="{0798217A-FDC7-4D83-8344-529E4D2C6733}">
      <dsp:nvSpPr>
        <dsp:cNvPr id="0" name=""/>
        <dsp:cNvSpPr/>
      </dsp:nvSpPr>
      <dsp:spPr>
        <a:xfrm>
          <a:off x="0" y="2615400"/>
          <a:ext cx="5486399" cy="455715"/>
        </a:xfrm>
        <a:prstGeom prst="roundRect">
          <a:avLst/>
        </a:prstGeom>
        <a:solidFill>
          <a:schemeClr val="accent1">
            <a:shade val="80000"/>
            <a:hueOff val="358860"/>
            <a:satOff val="-32513"/>
            <a:lumOff val="252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References and Further Reading</a:t>
          </a:r>
          <a:endParaRPr lang="en-US" sz="1900" kern="1200" dirty="0"/>
        </a:p>
      </dsp:txBody>
      <dsp:txXfrm>
        <a:off x="22246" y="2637646"/>
        <a:ext cx="5441907" cy="411223"/>
      </dsp:txXfrm>
    </dsp:sp>
    <dsp:sp modelId="{4B11F4DF-94F3-4AFB-BE48-D6410B8FA9BA}">
      <dsp:nvSpPr>
        <dsp:cNvPr id="0" name=""/>
        <dsp:cNvSpPr/>
      </dsp:nvSpPr>
      <dsp:spPr>
        <a:xfrm>
          <a:off x="0" y="3125834"/>
          <a:ext cx="5486399" cy="455715"/>
        </a:xfrm>
        <a:prstGeom prst="roundRect">
          <a:avLst/>
        </a:prstGeom>
        <a:solidFill>
          <a:schemeClr val="accent1">
            <a:shade val="80000"/>
            <a:hueOff val="538290"/>
            <a:satOff val="-48769"/>
            <a:lumOff val="379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Backup Slides</a:t>
          </a:r>
          <a:endParaRPr lang="en-US" sz="1900" kern="1200" dirty="0"/>
        </a:p>
      </dsp:txBody>
      <dsp:txXfrm>
        <a:off x="22246" y="3148080"/>
        <a:ext cx="5441907"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FC8267-9EC8-48E8-A757-B1F393C89EC3}">
      <dsp:nvSpPr>
        <dsp:cNvPr id="0" name=""/>
        <dsp:cNvSpPr/>
      </dsp:nvSpPr>
      <dsp:spPr>
        <a:xfrm>
          <a:off x="0" y="29075"/>
          <a:ext cx="3869436" cy="551655"/>
        </a:xfrm>
        <a:prstGeom prst="roundRect">
          <a:avLst/>
        </a:prstGeom>
        <a:gradFill rotWithShape="0">
          <a:gsLst>
            <a:gs pos="0">
              <a:schemeClr val="accent4">
                <a:alpha val="90000"/>
                <a:hueOff val="0"/>
                <a:satOff val="0"/>
                <a:lumOff val="0"/>
                <a:alphaOff val="0"/>
                <a:satMod val="103000"/>
                <a:lumMod val="102000"/>
                <a:tint val="94000"/>
              </a:schemeClr>
            </a:gs>
            <a:gs pos="50000">
              <a:schemeClr val="accent4">
                <a:alpha val="90000"/>
                <a:hueOff val="0"/>
                <a:satOff val="0"/>
                <a:lumOff val="0"/>
                <a:alphaOff val="0"/>
                <a:satMod val="110000"/>
                <a:lumMod val="100000"/>
                <a:shade val="100000"/>
              </a:schemeClr>
            </a:gs>
            <a:gs pos="100000">
              <a:schemeClr val="accent4">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Advanced Computing</a:t>
          </a:r>
        </a:p>
      </dsp:txBody>
      <dsp:txXfrm>
        <a:off x="26930" y="56005"/>
        <a:ext cx="3815576" cy="497795"/>
      </dsp:txXfrm>
    </dsp:sp>
    <dsp:sp modelId="{CF2A0693-62E9-44DB-965A-69C615C9487E}">
      <dsp:nvSpPr>
        <dsp:cNvPr id="0" name=""/>
        <dsp:cNvSpPr/>
      </dsp:nvSpPr>
      <dsp:spPr>
        <a:xfrm>
          <a:off x="0" y="646970"/>
          <a:ext cx="3869436" cy="551655"/>
        </a:xfrm>
        <a:prstGeom prst="roundRect">
          <a:avLst/>
        </a:prstGeom>
        <a:gradFill rotWithShape="0">
          <a:gsLst>
            <a:gs pos="0">
              <a:schemeClr val="accent4">
                <a:alpha val="90000"/>
                <a:hueOff val="0"/>
                <a:satOff val="0"/>
                <a:lumOff val="0"/>
                <a:alphaOff val="-8000"/>
                <a:satMod val="103000"/>
                <a:lumMod val="102000"/>
                <a:tint val="94000"/>
              </a:schemeClr>
            </a:gs>
            <a:gs pos="50000">
              <a:schemeClr val="accent4">
                <a:alpha val="90000"/>
                <a:hueOff val="0"/>
                <a:satOff val="0"/>
                <a:lumOff val="0"/>
                <a:alphaOff val="-8000"/>
                <a:satMod val="110000"/>
                <a:lumMod val="100000"/>
                <a:shade val="100000"/>
              </a:schemeClr>
            </a:gs>
            <a:gs pos="100000">
              <a:schemeClr val="accent4">
                <a:alpha val="90000"/>
                <a:hueOff val="0"/>
                <a:satOff val="0"/>
                <a:lumOff val="0"/>
                <a:alphaOff val="-8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Smart Edge</a:t>
          </a:r>
        </a:p>
      </dsp:txBody>
      <dsp:txXfrm>
        <a:off x="26930" y="673900"/>
        <a:ext cx="3815576" cy="497795"/>
      </dsp:txXfrm>
    </dsp:sp>
    <dsp:sp modelId="{BCC0473F-7D7E-4A11-B40F-5B31C3C6F9DD}">
      <dsp:nvSpPr>
        <dsp:cNvPr id="0" name=""/>
        <dsp:cNvSpPr/>
      </dsp:nvSpPr>
      <dsp:spPr>
        <a:xfrm>
          <a:off x="0" y="1264865"/>
          <a:ext cx="3869436" cy="551655"/>
        </a:xfrm>
        <a:prstGeom prst="roundRect">
          <a:avLst/>
        </a:prstGeom>
        <a:gradFill rotWithShape="0">
          <a:gsLst>
            <a:gs pos="0">
              <a:schemeClr val="accent4">
                <a:alpha val="90000"/>
                <a:hueOff val="0"/>
                <a:satOff val="0"/>
                <a:lumOff val="0"/>
                <a:alphaOff val="-16000"/>
                <a:satMod val="103000"/>
                <a:lumMod val="102000"/>
                <a:tint val="94000"/>
              </a:schemeClr>
            </a:gs>
            <a:gs pos="50000">
              <a:schemeClr val="accent4">
                <a:alpha val="90000"/>
                <a:hueOff val="0"/>
                <a:satOff val="0"/>
                <a:lumOff val="0"/>
                <a:alphaOff val="-16000"/>
                <a:satMod val="110000"/>
                <a:lumMod val="100000"/>
                <a:shade val="100000"/>
              </a:schemeClr>
            </a:gs>
            <a:gs pos="100000">
              <a:schemeClr val="accent4">
                <a:alpha val="90000"/>
                <a:hueOff val="0"/>
                <a:satOff val="0"/>
                <a:lumOff val="0"/>
                <a:alphaOff val="-16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Digital Twins</a:t>
          </a:r>
        </a:p>
      </dsp:txBody>
      <dsp:txXfrm>
        <a:off x="26930" y="1291795"/>
        <a:ext cx="3815576" cy="497795"/>
      </dsp:txXfrm>
    </dsp:sp>
    <dsp:sp modelId="{6E291086-B0B8-4273-9D6B-F47743346EB4}">
      <dsp:nvSpPr>
        <dsp:cNvPr id="0" name=""/>
        <dsp:cNvSpPr/>
      </dsp:nvSpPr>
      <dsp:spPr>
        <a:xfrm>
          <a:off x="0" y="1882760"/>
          <a:ext cx="3869436" cy="551655"/>
        </a:xfrm>
        <a:prstGeom prst="roundRect">
          <a:avLst/>
        </a:prstGeom>
        <a:gradFill rotWithShape="0">
          <a:gsLst>
            <a:gs pos="0">
              <a:schemeClr val="accent4">
                <a:alpha val="90000"/>
                <a:hueOff val="0"/>
                <a:satOff val="0"/>
                <a:lumOff val="0"/>
                <a:alphaOff val="-24000"/>
                <a:satMod val="103000"/>
                <a:lumMod val="102000"/>
                <a:tint val="94000"/>
              </a:schemeClr>
            </a:gs>
            <a:gs pos="50000">
              <a:schemeClr val="accent4">
                <a:alpha val="90000"/>
                <a:hueOff val="0"/>
                <a:satOff val="0"/>
                <a:lumOff val="0"/>
                <a:alphaOff val="-24000"/>
                <a:satMod val="110000"/>
                <a:lumMod val="100000"/>
                <a:shade val="100000"/>
              </a:schemeClr>
            </a:gs>
            <a:gs pos="100000">
              <a:schemeClr val="accent4">
                <a:alpha val="90000"/>
                <a:hueOff val="0"/>
                <a:satOff val="0"/>
                <a:lumOff val="0"/>
                <a:alphaOff val="-24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Artificial Intelligence</a:t>
          </a:r>
        </a:p>
      </dsp:txBody>
      <dsp:txXfrm>
        <a:off x="26930" y="1909690"/>
        <a:ext cx="3815576" cy="497795"/>
      </dsp:txXfrm>
    </dsp:sp>
    <dsp:sp modelId="{F0A04F9F-5A09-4EF8-83FF-4206DA6768D9}">
      <dsp:nvSpPr>
        <dsp:cNvPr id="0" name=""/>
        <dsp:cNvSpPr/>
      </dsp:nvSpPr>
      <dsp:spPr>
        <a:xfrm>
          <a:off x="0" y="2500655"/>
          <a:ext cx="3869436" cy="551655"/>
        </a:xfrm>
        <a:prstGeom prst="roundRect">
          <a:avLst/>
        </a:prstGeom>
        <a:gradFill rotWithShape="0">
          <a:gsLst>
            <a:gs pos="0">
              <a:schemeClr val="accent4">
                <a:alpha val="90000"/>
                <a:hueOff val="0"/>
                <a:satOff val="0"/>
                <a:lumOff val="0"/>
                <a:alphaOff val="-32000"/>
                <a:satMod val="103000"/>
                <a:lumMod val="102000"/>
                <a:tint val="94000"/>
              </a:schemeClr>
            </a:gs>
            <a:gs pos="50000">
              <a:schemeClr val="accent4">
                <a:alpha val="90000"/>
                <a:hueOff val="0"/>
                <a:satOff val="0"/>
                <a:lumOff val="0"/>
                <a:alphaOff val="-32000"/>
                <a:satMod val="110000"/>
                <a:lumMod val="100000"/>
                <a:shade val="100000"/>
              </a:schemeClr>
            </a:gs>
            <a:gs pos="100000">
              <a:schemeClr val="accent4">
                <a:alpha val="90000"/>
                <a:hueOff val="0"/>
                <a:satOff val="0"/>
                <a:lumOff val="0"/>
                <a:alphaOff val="-32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Extended Reality</a:t>
          </a:r>
        </a:p>
      </dsp:txBody>
      <dsp:txXfrm>
        <a:off x="26930" y="2527585"/>
        <a:ext cx="3815576" cy="497795"/>
      </dsp:txXfrm>
    </dsp:sp>
    <dsp:sp modelId="{8DFFD91A-237D-4241-A3C9-EAC7236B3C56}">
      <dsp:nvSpPr>
        <dsp:cNvPr id="0" name=""/>
        <dsp:cNvSpPr/>
      </dsp:nvSpPr>
      <dsp:spPr>
        <a:xfrm>
          <a:off x="0" y="3118550"/>
          <a:ext cx="3869436" cy="551655"/>
        </a:xfrm>
        <a:prstGeom prst="roundRect">
          <a:avLst/>
        </a:prstGeom>
        <a:gradFill rotWithShape="0">
          <a:gsLst>
            <a:gs pos="0">
              <a:schemeClr val="accent4">
                <a:alpha val="90000"/>
                <a:hueOff val="0"/>
                <a:satOff val="0"/>
                <a:lumOff val="0"/>
                <a:alphaOff val="-40000"/>
                <a:satMod val="103000"/>
                <a:lumMod val="102000"/>
                <a:tint val="94000"/>
              </a:schemeClr>
            </a:gs>
            <a:gs pos="50000">
              <a:schemeClr val="accent4">
                <a:alpha val="90000"/>
                <a:hueOff val="0"/>
                <a:satOff val="0"/>
                <a:lumOff val="0"/>
                <a:alphaOff val="-40000"/>
                <a:satMod val="110000"/>
                <a:lumMod val="100000"/>
                <a:shade val="100000"/>
              </a:schemeClr>
            </a:gs>
            <a:gs pos="100000">
              <a:schemeClr val="accent4">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Privacy, Trust, and Ethics</a:t>
          </a:r>
        </a:p>
      </dsp:txBody>
      <dsp:txXfrm>
        <a:off x="26930" y="3145480"/>
        <a:ext cx="3815576"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8E4C5-01F2-4E41-BC20-1BCF5141F3BC}">
      <dsp:nvSpPr>
        <dsp:cNvPr id="0" name=""/>
        <dsp:cNvSpPr/>
      </dsp:nvSpPr>
      <dsp:spPr>
        <a:xfrm>
          <a:off x="0" y="13825"/>
          <a:ext cx="3800475" cy="623610"/>
        </a:xfrm>
        <a:prstGeom prst="roundRect">
          <a:avLst/>
        </a:prstGeom>
        <a:solidFill>
          <a:srgbClr val="687E18"/>
        </a:solidFill>
        <a:ln w="19050" cap="flat" cmpd="sng" algn="ctr">
          <a:solidFill>
            <a:schemeClr val="accent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DoD Interests</a:t>
          </a:r>
          <a:endParaRPr lang="en-US" sz="2600" kern="1200" dirty="0"/>
        </a:p>
      </dsp:txBody>
      <dsp:txXfrm>
        <a:off x="30442" y="44267"/>
        <a:ext cx="3739591" cy="562726"/>
      </dsp:txXfrm>
    </dsp:sp>
    <dsp:sp modelId="{2A9FD3D7-8EFF-4765-B2B9-77D4F0F39FC7}">
      <dsp:nvSpPr>
        <dsp:cNvPr id="0" name=""/>
        <dsp:cNvSpPr/>
      </dsp:nvSpPr>
      <dsp:spPr>
        <a:xfrm>
          <a:off x="0" y="664584"/>
          <a:ext cx="3800475" cy="3067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6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Microelectronics is now the #1 priority for USD (R&amp;E).</a:t>
          </a:r>
        </a:p>
        <a:p>
          <a:pPr marL="228600" lvl="1" indent="-228600" algn="l" defTabSz="889000">
            <a:lnSpc>
              <a:spcPct val="90000"/>
            </a:lnSpc>
            <a:spcBef>
              <a:spcPct val="0"/>
            </a:spcBef>
            <a:spcAft>
              <a:spcPct val="20000"/>
            </a:spcAft>
            <a:buChar char="•"/>
          </a:pPr>
          <a:r>
            <a:rPr lang="en-US" sz="2000" kern="1200" dirty="0"/>
            <a:t>Advanced computing is an important strategy component of the microelectronics push.</a:t>
          </a:r>
        </a:p>
        <a:p>
          <a:pPr marL="228600" lvl="1" indent="-228600" algn="l" defTabSz="889000">
            <a:lnSpc>
              <a:spcPct val="90000"/>
            </a:lnSpc>
            <a:spcBef>
              <a:spcPct val="0"/>
            </a:spcBef>
            <a:spcAft>
              <a:spcPct val="20000"/>
            </a:spcAft>
            <a:buChar char="•"/>
          </a:pPr>
          <a:r>
            <a:rPr lang="en-US" sz="2000" kern="1200" dirty="0"/>
            <a:t>Capabilities plus industrial base issues (trusted foundries, etc.) are key concerns.</a:t>
          </a:r>
        </a:p>
        <a:p>
          <a:pPr marL="228600" lvl="1" indent="-228600" algn="l" defTabSz="889000">
            <a:lnSpc>
              <a:spcPct val="90000"/>
            </a:lnSpc>
            <a:spcBef>
              <a:spcPct val="0"/>
            </a:spcBef>
            <a:spcAft>
              <a:spcPct val="20000"/>
            </a:spcAft>
            <a:buChar char="•"/>
          </a:pPr>
          <a:r>
            <a:rPr lang="en-US" sz="2000" kern="1200" dirty="0"/>
            <a:t>Quantum is another of the USD (R&amp;E) priorities.</a:t>
          </a:r>
        </a:p>
      </dsp:txBody>
      <dsp:txXfrm>
        <a:off x="0" y="664584"/>
        <a:ext cx="3800475" cy="3067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106D6-DF55-41A1-9B60-971959AFCCAD}">
      <dsp:nvSpPr>
        <dsp:cNvPr id="0" name=""/>
        <dsp:cNvSpPr/>
      </dsp:nvSpPr>
      <dsp:spPr>
        <a:xfrm>
          <a:off x="0" y="7230"/>
          <a:ext cx="3918438" cy="691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Smarter Edge Considerations</a:t>
          </a:r>
        </a:p>
      </dsp:txBody>
      <dsp:txXfrm>
        <a:off x="0" y="7230"/>
        <a:ext cx="3918438" cy="691200"/>
      </dsp:txXfrm>
    </dsp:sp>
    <dsp:sp modelId="{22679D52-C65D-4441-981A-5BA7426DECF9}">
      <dsp:nvSpPr>
        <dsp:cNvPr id="0" name=""/>
        <dsp:cNvSpPr/>
      </dsp:nvSpPr>
      <dsp:spPr>
        <a:xfrm>
          <a:off x="0" y="698430"/>
          <a:ext cx="3918438" cy="26352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bandwidth</a:t>
          </a:r>
        </a:p>
        <a:p>
          <a:pPr marL="228600" lvl="1" indent="-228600" algn="l" defTabSz="1066800">
            <a:lnSpc>
              <a:spcPct val="90000"/>
            </a:lnSpc>
            <a:spcBef>
              <a:spcPct val="0"/>
            </a:spcBef>
            <a:spcAft>
              <a:spcPct val="15000"/>
            </a:spcAft>
            <a:buChar char="•"/>
          </a:pPr>
          <a:r>
            <a:rPr lang="en-US" sz="2400" kern="1200" dirty="0"/>
            <a:t>latency</a:t>
          </a:r>
        </a:p>
        <a:p>
          <a:pPr marL="228600" lvl="1" indent="-228600" algn="l" defTabSz="1066800">
            <a:lnSpc>
              <a:spcPct val="90000"/>
            </a:lnSpc>
            <a:spcBef>
              <a:spcPct val="0"/>
            </a:spcBef>
            <a:spcAft>
              <a:spcPct val="15000"/>
            </a:spcAft>
            <a:buChar char="•"/>
          </a:pPr>
          <a:r>
            <a:rPr lang="en-US" sz="2400" kern="1200" dirty="0"/>
            <a:t>outages</a:t>
          </a:r>
        </a:p>
        <a:p>
          <a:pPr marL="228600" lvl="1" indent="-228600" algn="l" defTabSz="1066800">
            <a:lnSpc>
              <a:spcPct val="90000"/>
            </a:lnSpc>
            <a:spcBef>
              <a:spcPct val="0"/>
            </a:spcBef>
            <a:spcAft>
              <a:spcPct val="15000"/>
            </a:spcAft>
            <a:buChar char="•"/>
          </a:pPr>
          <a:r>
            <a:rPr lang="en-US" sz="2400" kern="1200" dirty="0"/>
            <a:t>security</a:t>
          </a:r>
        </a:p>
        <a:p>
          <a:pPr marL="228600" lvl="1" indent="-228600" algn="l" defTabSz="1066800">
            <a:lnSpc>
              <a:spcPct val="90000"/>
            </a:lnSpc>
            <a:spcBef>
              <a:spcPct val="0"/>
            </a:spcBef>
            <a:spcAft>
              <a:spcPct val="15000"/>
            </a:spcAft>
            <a:buChar char="•"/>
          </a:pPr>
          <a:r>
            <a:rPr lang="en-US" sz="2400" kern="1200" dirty="0"/>
            <a:t>privacy</a:t>
          </a:r>
        </a:p>
        <a:p>
          <a:pPr marL="228600" lvl="1" indent="-228600" algn="l" defTabSz="1066800">
            <a:lnSpc>
              <a:spcPct val="90000"/>
            </a:lnSpc>
            <a:spcBef>
              <a:spcPct val="0"/>
            </a:spcBef>
            <a:spcAft>
              <a:spcPct val="15000"/>
            </a:spcAft>
            <a:buChar char="•"/>
          </a:pPr>
          <a:r>
            <a:rPr lang="en-US" sz="2400" kern="1200" dirty="0"/>
            <a:t>power awareness</a:t>
          </a:r>
        </a:p>
      </dsp:txBody>
      <dsp:txXfrm>
        <a:off x="0" y="698430"/>
        <a:ext cx="3918438" cy="2635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B8FDE-34B8-4FD7-BE31-EF3955D84196}">
      <dsp:nvSpPr>
        <dsp:cNvPr id="0" name=""/>
        <dsp:cNvSpPr/>
      </dsp:nvSpPr>
      <dsp:spPr>
        <a:xfrm>
          <a:off x="0" y="197578"/>
          <a:ext cx="8340968"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Moving ML to the edge faces the following constraints:</a:t>
          </a:r>
        </a:p>
      </dsp:txBody>
      <dsp:txXfrm>
        <a:off x="26930" y="224508"/>
        <a:ext cx="8287108" cy="497795"/>
      </dsp:txXfrm>
    </dsp:sp>
    <dsp:sp modelId="{1C827E3A-C5EF-48F1-AC6F-72D39DB1C7D3}">
      <dsp:nvSpPr>
        <dsp:cNvPr id="0" name=""/>
        <dsp:cNvSpPr/>
      </dsp:nvSpPr>
      <dsp:spPr>
        <a:xfrm>
          <a:off x="0" y="749233"/>
          <a:ext cx="8340968"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8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ultra-low power</a:t>
          </a:r>
        </a:p>
        <a:p>
          <a:pPr marL="171450" lvl="1" indent="-171450" algn="l" defTabSz="800100">
            <a:lnSpc>
              <a:spcPct val="90000"/>
            </a:lnSpc>
            <a:spcBef>
              <a:spcPct val="0"/>
            </a:spcBef>
            <a:spcAft>
              <a:spcPct val="20000"/>
            </a:spcAft>
            <a:buChar char="•"/>
          </a:pPr>
          <a:r>
            <a:rPr lang="en-US" sz="1800" kern="1200" dirty="0"/>
            <a:t>small resource footprint</a:t>
          </a:r>
        </a:p>
        <a:p>
          <a:pPr marL="171450" lvl="1" indent="-171450" algn="l" defTabSz="800100">
            <a:lnSpc>
              <a:spcPct val="90000"/>
            </a:lnSpc>
            <a:spcBef>
              <a:spcPct val="0"/>
            </a:spcBef>
            <a:spcAft>
              <a:spcPct val="20000"/>
            </a:spcAft>
            <a:buChar char="•"/>
          </a:pPr>
          <a:r>
            <a:rPr lang="en-US" sz="1800" kern="1200" dirty="0"/>
            <a:t>minimal library and/or binary dependencies</a:t>
          </a:r>
        </a:p>
      </dsp:txBody>
      <dsp:txXfrm>
        <a:off x="0" y="749233"/>
        <a:ext cx="8340968" cy="928395"/>
      </dsp:txXfrm>
    </dsp:sp>
    <dsp:sp modelId="{EB298A8E-2249-42A4-9327-3554C0F1BD88}">
      <dsp:nvSpPr>
        <dsp:cNvPr id="0" name=""/>
        <dsp:cNvSpPr/>
      </dsp:nvSpPr>
      <dsp:spPr>
        <a:xfrm>
          <a:off x="0" y="1677628"/>
          <a:ext cx="8340968"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inaugural 2019 TinyML Summit attracted 90+ companies.</a:t>
          </a:r>
        </a:p>
      </dsp:txBody>
      <dsp:txXfrm>
        <a:off x="26930" y="1704558"/>
        <a:ext cx="8287108" cy="497795"/>
      </dsp:txXfrm>
    </dsp:sp>
    <dsp:sp modelId="{93CBE400-4F0B-4E32-84DC-94694A2969EB}">
      <dsp:nvSpPr>
        <dsp:cNvPr id="0" name=""/>
        <dsp:cNvSpPr/>
      </dsp:nvSpPr>
      <dsp:spPr>
        <a:xfrm>
          <a:off x="0" y="2295524"/>
          <a:ext cx="8340968"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Karl Pfister, the originator of Smart Dust in the 1990s, was a speaker.</a:t>
          </a:r>
        </a:p>
      </dsp:txBody>
      <dsp:txXfrm>
        <a:off x="26930" y="2322454"/>
        <a:ext cx="8287108" cy="497795"/>
      </dsp:txXfrm>
    </dsp:sp>
    <dsp:sp modelId="{C03DBC48-40BF-4B13-9D47-FD3215121090}">
      <dsp:nvSpPr>
        <dsp:cNvPr id="0" name=""/>
        <dsp:cNvSpPr/>
      </dsp:nvSpPr>
      <dsp:spPr>
        <a:xfrm>
          <a:off x="0" y="2913419"/>
          <a:ext cx="8340968" cy="5516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Qualcomm is a company to be watched in this area.</a:t>
          </a:r>
        </a:p>
      </dsp:txBody>
      <dsp:txXfrm>
        <a:off x="26930" y="2940349"/>
        <a:ext cx="8287108" cy="497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568E0-45D8-4327-AFEF-65C0E0A20350}">
      <dsp:nvSpPr>
        <dsp:cNvPr id="0" name=""/>
        <dsp:cNvSpPr/>
      </dsp:nvSpPr>
      <dsp:spPr>
        <a:xfrm>
          <a:off x="0" y="48224"/>
          <a:ext cx="8340968" cy="455715"/>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Space</a:t>
          </a:r>
        </a:p>
      </dsp:txBody>
      <dsp:txXfrm>
        <a:off x="22246" y="70470"/>
        <a:ext cx="8296476" cy="411223"/>
      </dsp:txXfrm>
    </dsp:sp>
    <dsp:sp modelId="{AF864807-AD80-4F65-805F-87314DF8820D}">
      <dsp:nvSpPr>
        <dsp:cNvPr id="0" name=""/>
        <dsp:cNvSpPr/>
      </dsp:nvSpPr>
      <dsp:spPr>
        <a:xfrm>
          <a:off x="0" y="503939"/>
          <a:ext cx="8340968" cy="1927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8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This scenario is enabled by the emerging potential for low(er) cost satellite constellations of small satellites.  </a:t>
          </a:r>
        </a:p>
        <a:p>
          <a:pPr marL="114300" lvl="1" indent="-114300" algn="l" defTabSz="666750">
            <a:lnSpc>
              <a:spcPct val="90000"/>
            </a:lnSpc>
            <a:spcBef>
              <a:spcPct val="0"/>
            </a:spcBef>
            <a:spcAft>
              <a:spcPct val="20000"/>
            </a:spcAft>
            <a:buChar char="•"/>
          </a:pPr>
          <a:r>
            <a:rPr lang="en-US" sz="1500" kern="1200" dirty="0"/>
            <a:t>The DARPA Blackjack concept comprises several DARPA programs. This is one such DoD idea, and there are other commercial endeavors.   </a:t>
          </a:r>
        </a:p>
        <a:p>
          <a:pPr marL="114300" lvl="1" indent="-114300" algn="l" defTabSz="666750">
            <a:lnSpc>
              <a:spcPct val="90000"/>
            </a:lnSpc>
            <a:spcBef>
              <a:spcPct val="0"/>
            </a:spcBef>
            <a:spcAft>
              <a:spcPct val="20000"/>
            </a:spcAft>
            <a:buChar char="•"/>
          </a:pPr>
          <a:r>
            <a:rPr lang="en-US" sz="1500" kern="1200" dirty="0"/>
            <a:t>Creating a system of several hundred LEO based satellites to enable hypersonic cruise missile defense will be a significant challenge and undertaking.  </a:t>
          </a:r>
        </a:p>
        <a:p>
          <a:pPr marL="114300" lvl="1" indent="-114300" algn="l" defTabSz="666750">
            <a:lnSpc>
              <a:spcPct val="90000"/>
            </a:lnSpc>
            <a:spcBef>
              <a:spcPct val="0"/>
            </a:spcBef>
            <a:spcAft>
              <a:spcPct val="20000"/>
            </a:spcAft>
            <a:buChar char="•"/>
          </a:pPr>
          <a:r>
            <a:rPr lang="en-US" sz="1500" kern="1200" dirty="0">
              <a:hlinkClick xmlns:r="http://schemas.openxmlformats.org/officeDocument/2006/relationships" r:id="rId1"/>
            </a:rPr>
            <a:t>SpaceX: We've launched 32,000 Linux computers into space for Starlink internet</a:t>
          </a:r>
          <a:r>
            <a:rPr lang="en-US" sz="1500" kern="1200" dirty="0"/>
            <a:t>.</a:t>
          </a:r>
        </a:p>
        <a:p>
          <a:pPr marL="114300" lvl="1" indent="-114300" algn="l" defTabSz="666750">
            <a:lnSpc>
              <a:spcPct val="90000"/>
            </a:lnSpc>
            <a:spcBef>
              <a:spcPct val="0"/>
            </a:spcBef>
            <a:spcAft>
              <a:spcPct val="20000"/>
            </a:spcAft>
            <a:buChar char="•"/>
          </a:pPr>
          <a:r>
            <a:rPr lang="en-US" sz="1500" kern="1200" dirty="0"/>
            <a:t>Related concept: satellite mega-constellations.</a:t>
          </a:r>
        </a:p>
      </dsp:txBody>
      <dsp:txXfrm>
        <a:off x="0" y="503939"/>
        <a:ext cx="8340968" cy="1927170"/>
      </dsp:txXfrm>
    </dsp:sp>
    <dsp:sp modelId="{98E27A47-399C-4E8A-8518-6E472A3388B0}">
      <dsp:nvSpPr>
        <dsp:cNvPr id="0" name=""/>
        <dsp:cNvSpPr/>
      </dsp:nvSpPr>
      <dsp:spPr>
        <a:xfrm>
          <a:off x="0" y="2431109"/>
          <a:ext cx="8340968" cy="455715"/>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Drones</a:t>
          </a:r>
        </a:p>
      </dsp:txBody>
      <dsp:txXfrm>
        <a:off x="22246" y="2453355"/>
        <a:ext cx="8296476" cy="411223"/>
      </dsp:txXfrm>
    </dsp:sp>
    <dsp:sp modelId="{B5554631-4D0A-4E2A-8175-7A1CC0824AB8}">
      <dsp:nvSpPr>
        <dsp:cNvPr id="0" name=""/>
        <dsp:cNvSpPr/>
      </dsp:nvSpPr>
      <dsp:spPr>
        <a:xfrm>
          <a:off x="0" y="2886824"/>
          <a:ext cx="8340968"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82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Added level of complexity and S&amp;T challenges when devices are numerous and mobile</a:t>
          </a:r>
        </a:p>
        <a:p>
          <a:pPr marL="114300" lvl="1" indent="-114300" algn="l" defTabSz="666750">
            <a:lnSpc>
              <a:spcPct val="90000"/>
            </a:lnSpc>
            <a:spcBef>
              <a:spcPct val="0"/>
            </a:spcBef>
            <a:spcAft>
              <a:spcPct val="20000"/>
            </a:spcAft>
            <a:buChar char="•"/>
          </a:pPr>
          <a:r>
            <a:rPr lang="en-US" sz="1500" kern="1200" dirty="0"/>
            <a:t>Requirement for swarming behavior (the dynamics of the edge devices are important) for the desired functionality</a:t>
          </a:r>
        </a:p>
      </dsp:txBody>
      <dsp:txXfrm>
        <a:off x="0" y="2886824"/>
        <a:ext cx="8340968" cy="7276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77BFF-3A69-4892-811E-88B5306AD6EF}">
      <dsp:nvSpPr>
        <dsp:cNvPr id="0" name=""/>
        <dsp:cNvSpPr/>
      </dsp:nvSpPr>
      <dsp:spPr>
        <a:xfrm>
          <a:off x="0" y="237606"/>
          <a:ext cx="8340968" cy="75582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Efforts underway in virtual prototyping are driven by advances in HPC capability and advances in scientific computing algorithms representing complex physics.  </a:t>
          </a:r>
        </a:p>
      </dsp:txBody>
      <dsp:txXfrm>
        <a:off x="36896" y="274502"/>
        <a:ext cx="8267176" cy="682028"/>
      </dsp:txXfrm>
    </dsp:sp>
    <dsp:sp modelId="{08CAE6A4-CE8E-4069-A42D-41B12C096CBE}">
      <dsp:nvSpPr>
        <dsp:cNvPr id="0" name=""/>
        <dsp:cNvSpPr/>
      </dsp:nvSpPr>
      <dsp:spPr>
        <a:xfrm>
          <a:off x="0" y="1048146"/>
          <a:ext cx="8340968" cy="755820"/>
        </a:xfrm>
        <a:prstGeom prst="roundRect">
          <a:avLst/>
        </a:prstGeom>
        <a:solidFill>
          <a:schemeClr val="accent1">
            <a:shade val="50000"/>
            <a:hueOff val="284696"/>
            <a:satOff val="-26558"/>
            <a:lumOff val="26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This has been underway for decades. DoD HPCMP is a good example of this work area, including the CREATE program led by Doug Post.  </a:t>
          </a:r>
        </a:p>
      </dsp:txBody>
      <dsp:txXfrm>
        <a:off x="36896" y="1085042"/>
        <a:ext cx="8267176" cy="682028"/>
      </dsp:txXfrm>
    </dsp:sp>
    <dsp:sp modelId="{BC4831C1-2AC8-48E0-A296-7AF630AE6CE3}">
      <dsp:nvSpPr>
        <dsp:cNvPr id="0" name=""/>
        <dsp:cNvSpPr/>
      </dsp:nvSpPr>
      <dsp:spPr>
        <a:xfrm>
          <a:off x="0" y="1858686"/>
          <a:ext cx="8340968" cy="755820"/>
        </a:xfrm>
        <a:prstGeom prst="roundRect">
          <a:avLst/>
        </a:prstGeom>
        <a:solidFill>
          <a:schemeClr val="accent1">
            <a:shade val="50000"/>
            <a:hueOff val="569391"/>
            <a:satOff val="-53115"/>
            <a:lumOff val="5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Examples include flows over airplane wings and store separation.  </a:t>
          </a:r>
        </a:p>
      </dsp:txBody>
      <dsp:txXfrm>
        <a:off x="36896" y="1895582"/>
        <a:ext cx="8267176" cy="682028"/>
      </dsp:txXfrm>
    </dsp:sp>
    <dsp:sp modelId="{A9910199-A0C2-40EE-9533-94C323802062}">
      <dsp:nvSpPr>
        <dsp:cNvPr id="0" name=""/>
        <dsp:cNvSpPr/>
      </dsp:nvSpPr>
      <dsp:spPr>
        <a:xfrm>
          <a:off x="0" y="2669226"/>
          <a:ext cx="8340968" cy="755820"/>
        </a:xfrm>
        <a:prstGeom prst="roundRect">
          <a:avLst/>
        </a:prstGeom>
        <a:solidFill>
          <a:schemeClr val="accent1">
            <a:shade val="50000"/>
            <a:hueOff val="284696"/>
            <a:satOff val="-26558"/>
            <a:lumOff val="26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Behavioral representation but not a feedback to a real-time twin object. Stockpile stewardship has been the big driver.  </a:t>
          </a:r>
        </a:p>
      </dsp:txBody>
      <dsp:txXfrm>
        <a:off x="36896" y="2706122"/>
        <a:ext cx="8267176" cy="6820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03D2C-0906-4383-8980-7C980ACEC830}">
      <dsp:nvSpPr>
        <dsp:cNvPr id="0" name=""/>
        <dsp:cNvSpPr/>
      </dsp:nvSpPr>
      <dsp:spPr>
        <a:xfrm>
          <a:off x="0" y="124026"/>
          <a:ext cx="8340968" cy="109980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AI as a Service</a:t>
          </a:r>
          <a:r>
            <a:rPr lang="en-US" sz="2000" kern="1200" dirty="0"/>
            <a:t>: Provide (give access to your data) get the AI/ML answer. Provides new models of business: (Predictive) maintenance for jet engines (enabling selling jet engines with costs by the hour of use is moving this way)</a:t>
          </a:r>
        </a:p>
      </dsp:txBody>
      <dsp:txXfrm>
        <a:off x="53688" y="177714"/>
        <a:ext cx="8233592" cy="992424"/>
      </dsp:txXfrm>
    </dsp:sp>
    <dsp:sp modelId="{FC1467D9-26E7-4B10-875A-B28B563C2C30}">
      <dsp:nvSpPr>
        <dsp:cNvPr id="0" name=""/>
        <dsp:cNvSpPr/>
      </dsp:nvSpPr>
      <dsp:spPr>
        <a:xfrm>
          <a:off x="0" y="1281426"/>
          <a:ext cx="8340968" cy="1099800"/>
        </a:xfrm>
        <a:prstGeom prst="roundRect">
          <a:avLst/>
        </a:prstGeom>
        <a:solidFill>
          <a:schemeClr val="accent1">
            <a:shade val="80000"/>
            <a:hueOff val="269145"/>
            <a:satOff val="-24385"/>
            <a:lumOff val="189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AI as Automated Assistant for Humans</a:t>
          </a:r>
          <a:r>
            <a:rPr lang="en-US" sz="2000" kern="1200" dirty="0"/>
            <a:t>: Decision Making-especially important in the Intelligence Community for rapidly developing and providing documentation, especially in crisis situations.   </a:t>
          </a:r>
        </a:p>
      </dsp:txBody>
      <dsp:txXfrm>
        <a:off x="53688" y="1335114"/>
        <a:ext cx="8233592" cy="992424"/>
      </dsp:txXfrm>
    </dsp:sp>
    <dsp:sp modelId="{D009A426-2625-42F5-9BD3-99AE78BE6DF2}">
      <dsp:nvSpPr>
        <dsp:cNvPr id="0" name=""/>
        <dsp:cNvSpPr/>
      </dsp:nvSpPr>
      <dsp:spPr>
        <a:xfrm>
          <a:off x="0" y="2438826"/>
          <a:ext cx="8340968" cy="1099800"/>
        </a:xfrm>
        <a:prstGeom prst="roundRect">
          <a:avLst/>
        </a:prstGeom>
        <a:solidFill>
          <a:schemeClr val="accent1">
            <a:shade val="80000"/>
            <a:hueOff val="538290"/>
            <a:satOff val="-48769"/>
            <a:lumOff val="379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AI Engineering</a:t>
          </a:r>
          <a:r>
            <a:rPr lang="en-US" sz="2000" kern="1200" dirty="0"/>
            <a:t>: The SEI has embraced the DoD role for AI engineering; work in progress.</a:t>
          </a:r>
        </a:p>
      </dsp:txBody>
      <dsp:txXfrm>
        <a:off x="53688" y="2492514"/>
        <a:ext cx="8233592" cy="9924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827520" y="9119474"/>
            <a:ext cx="487680" cy="481726"/>
          </a:xfrm>
          <a:prstGeom prst="rect">
            <a:avLst/>
          </a:prstGeom>
        </p:spPr>
        <p:txBody>
          <a:bodyPr vert="horz" lIns="96661" tIns="48331" rIns="96661" bIns="48331" rtlCol="0" anchor="ctr"/>
          <a:lstStyle>
            <a:lvl1pPr algn="r">
              <a:defRPr sz="1300"/>
            </a:lvl1pPr>
          </a:lstStyle>
          <a:p>
            <a:pPr algn="l"/>
            <a:fld id="{697B12D4-4E44-48C5-B3AA-ECDAF4D2CE64}" type="slidenum">
              <a:rPr lang="en-US" b="1" smtClean="0"/>
              <a:pPr algn="l"/>
              <a:t>‹#›</a:t>
            </a:fld>
            <a:endParaRPr lang="en-US" b="1" dirty="0"/>
          </a:p>
        </p:txBody>
      </p:sp>
      <p:sp>
        <p:nvSpPr>
          <p:cNvPr id="7" name="Header Placeholder 6"/>
          <p:cNvSpPr>
            <a:spLocks noGrp="1"/>
          </p:cNvSpPr>
          <p:nvPr>
            <p:ph type="hdr" sz="quarter"/>
          </p:nvPr>
        </p:nvSpPr>
        <p:spPr>
          <a:xfrm>
            <a:off x="590710" y="108175"/>
            <a:ext cx="6110755" cy="481727"/>
          </a:xfrm>
          <a:prstGeom prst="rect">
            <a:avLst/>
          </a:prstGeom>
        </p:spPr>
        <p:txBody>
          <a:bodyPr vert="horz" lIns="0" tIns="96661" rIns="0" bIns="96661" rtlCol="0"/>
          <a:lstStyle>
            <a:lvl1pPr algn="l">
              <a:defRPr sz="1300"/>
            </a:lvl1pPr>
          </a:lstStyle>
          <a:p>
            <a:endParaRPr lang="en-US" dirty="0">
              <a:latin typeface="Arial"/>
              <a:cs typeface="Arial"/>
            </a:endParaRPr>
          </a:p>
        </p:txBody>
      </p:sp>
      <p:cxnSp>
        <p:nvCxnSpPr>
          <p:cNvPr id="10" name="Straight Connector 9"/>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AE0F038-4C1D-CD4E-9C9E-0FB982274A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185921843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pos="35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828076" y="9119474"/>
            <a:ext cx="487680" cy="481726"/>
          </a:xfrm>
          <a:prstGeom prst="rect">
            <a:avLst/>
          </a:prstGeom>
        </p:spPr>
        <p:txBody>
          <a:bodyPr vert="horz" lIns="96661" tIns="48331" rIns="96661" bIns="48331" rtlCol="0" anchor="ctr"/>
          <a:lstStyle>
            <a:lvl1pPr algn="l">
              <a:defRPr sz="1300" b="1"/>
            </a:lvl1pPr>
          </a:lstStyle>
          <a:p>
            <a:fld id="{30F18498-1159-498D-8DC7-E1A69C582DF5}" type="slidenum">
              <a:rPr lang="en-US" smtClean="0"/>
              <a:pPr/>
              <a:t>‹#›</a:t>
            </a:fld>
            <a:endParaRPr lang="en-US" dirty="0"/>
          </a:p>
        </p:txBody>
      </p:sp>
      <p:cxnSp>
        <p:nvCxnSpPr>
          <p:cNvPr id="13" name="Straight Connector 12"/>
          <p:cNvCxnSpPr/>
          <p:nvPr/>
        </p:nvCxnSpPr>
        <p:spPr>
          <a:xfrm>
            <a:off x="590712" y="9119474"/>
            <a:ext cx="6147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Header Placeholder 13"/>
          <p:cNvSpPr>
            <a:spLocks noGrp="1"/>
          </p:cNvSpPr>
          <p:nvPr>
            <p:ph type="hdr" sz="quarter"/>
          </p:nvPr>
        </p:nvSpPr>
        <p:spPr>
          <a:xfrm>
            <a:off x="568959" y="101414"/>
            <a:ext cx="5022188" cy="481727"/>
          </a:xfrm>
          <a:prstGeom prst="rect">
            <a:avLst/>
          </a:prstGeom>
        </p:spPr>
        <p:txBody>
          <a:bodyPr vert="horz" lIns="0" tIns="96661" rIns="0" bIns="96661" rtlCol="0"/>
          <a:lstStyle>
            <a:lvl1pPr algn="l">
              <a:defRPr sz="1300">
                <a:latin typeface="Arial"/>
                <a:cs typeface="Arial"/>
              </a:defRPr>
            </a:lvl1pPr>
          </a:lstStyle>
          <a:p>
            <a:endParaRPr lang="en-US" dirty="0"/>
          </a:p>
        </p:txBody>
      </p:sp>
      <p:pic>
        <p:nvPicPr>
          <p:cNvPr id="8" name="Picture 7">
            <a:extLst>
              <a:ext uri="{FF2B5EF4-FFF2-40B4-BE49-F238E27FC236}">
                <a16:creationId xmlns:a16="http://schemas.microsoft.com/office/drawing/2014/main" id="{ECEA3029-8E47-AC42-9782-585AAF5DE8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10" y="9228920"/>
            <a:ext cx="1435608" cy="243783"/>
          </a:xfrm>
          <a:prstGeom prst="rect">
            <a:avLst/>
          </a:prstGeom>
        </p:spPr>
      </p:pic>
    </p:spTree>
    <p:extLst>
      <p:ext uri="{BB962C8B-B14F-4D97-AF65-F5344CB8AC3E}">
        <p14:creationId xmlns:p14="http://schemas.microsoft.com/office/powerpoint/2010/main" val="395029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358"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2.deloitte.com/us/en/insights/focus/tech-trends/2020/ethical-technology-and-brand-trust.htm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498-1159-498D-8DC7-E1A69C582DF5}" type="slidenum">
              <a:rPr lang="en-US" smtClean="0"/>
              <a:t>1</a:t>
            </a:fld>
            <a:endParaRPr lang="en-US" dirty="0"/>
          </a:p>
        </p:txBody>
      </p:sp>
    </p:spTree>
    <p:extLst>
      <p:ext uri="{BB962C8B-B14F-4D97-AF65-F5344CB8AC3E}">
        <p14:creationId xmlns:p14="http://schemas.microsoft.com/office/powerpoint/2010/main" val="61873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23</a:t>
            </a:fld>
            <a:endParaRPr lang="en-US" dirty="0"/>
          </a:p>
        </p:txBody>
      </p:sp>
    </p:spTree>
    <p:extLst>
      <p:ext uri="{BB962C8B-B14F-4D97-AF65-F5344CB8AC3E}">
        <p14:creationId xmlns:p14="http://schemas.microsoft.com/office/powerpoint/2010/main" val="4127784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Further reading: M. Campbell, "Smart Edge: The Effects of Shifting the Center of Data Gravity Out of the Cloud," </a:t>
            </a:r>
            <a:r>
              <a:rPr lang="en-US" sz="1200" i="1" dirty="0"/>
              <a:t>Computer</a:t>
            </a:r>
            <a:r>
              <a:rPr lang="en-US" sz="1200" dirty="0"/>
              <a:t>, vol. 52, no. 12, pp. 99-102, Dec. 2019</a:t>
            </a:r>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25</a:t>
            </a:fld>
            <a:endParaRPr lang="en-US" dirty="0"/>
          </a:p>
        </p:txBody>
      </p:sp>
    </p:spTree>
    <p:extLst>
      <p:ext uri="{BB962C8B-B14F-4D97-AF65-F5344CB8AC3E}">
        <p14:creationId xmlns:p14="http://schemas.microsoft.com/office/powerpoint/2010/main" val="3591941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Further reading: M. Campbell, "Smart Edge: The Effects of Shifting the Center of Data Gravity Out of the Cloud," </a:t>
            </a:r>
            <a:r>
              <a:rPr lang="en-US" sz="1200" i="1" dirty="0"/>
              <a:t>Computer</a:t>
            </a:r>
            <a:r>
              <a:rPr lang="en-US" sz="1200" dirty="0"/>
              <a:t>, vol. 52, no. 12, pp. 99-102, Dec. 2019</a:t>
            </a:r>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26</a:t>
            </a:fld>
            <a:endParaRPr lang="en-US" dirty="0"/>
          </a:p>
        </p:txBody>
      </p:sp>
    </p:spTree>
    <p:extLst>
      <p:ext uri="{BB962C8B-B14F-4D97-AF65-F5344CB8AC3E}">
        <p14:creationId xmlns:p14="http://schemas.microsoft.com/office/powerpoint/2010/main" val="2359111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27</a:t>
            </a:fld>
            <a:endParaRPr lang="en-US" dirty="0"/>
          </a:p>
        </p:txBody>
      </p:sp>
    </p:spTree>
    <p:extLst>
      <p:ext uri="{BB962C8B-B14F-4D97-AF65-F5344CB8AC3E}">
        <p14:creationId xmlns:p14="http://schemas.microsoft.com/office/powerpoint/2010/main" val="65472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29</a:t>
            </a:fld>
            <a:endParaRPr lang="en-US" dirty="0"/>
          </a:p>
        </p:txBody>
      </p:sp>
    </p:spTree>
    <p:extLst>
      <p:ext uri="{BB962C8B-B14F-4D97-AF65-F5344CB8AC3E}">
        <p14:creationId xmlns:p14="http://schemas.microsoft.com/office/powerpoint/2010/main" val="3632207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31</a:t>
            </a:fld>
            <a:endParaRPr lang="en-US" dirty="0"/>
          </a:p>
        </p:txBody>
      </p:sp>
    </p:spTree>
    <p:extLst>
      <p:ext uri="{BB962C8B-B14F-4D97-AF65-F5344CB8AC3E}">
        <p14:creationId xmlns:p14="http://schemas.microsoft.com/office/powerpoint/2010/main" val="322252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33</a:t>
            </a:fld>
            <a:endParaRPr lang="en-US" dirty="0"/>
          </a:p>
        </p:txBody>
      </p:sp>
    </p:spTree>
    <p:extLst>
      <p:ext uri="{BB962C8B-B14F-4D97-AF65-F5344CB8AC3E}">
        <p14:creationId xmlns:p14="http://schemas.microsoft.com/office/powerpoint/2010/main" val="275697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34</a:t>
            </a:fld>
            <a:endParaRPr lang="en-US" dirty="0"/>
          </a:p>
        </p:txBody>
      </p:sp>
    </p:spTree>
    <p:extLst>
      <p:ext uri="{BB962C8B-B14F-4D97-AF65-F5344CB8AC3E}">
        <p14:creationId xmlns:p14="http://schemas.microsoft.com/office/powerpoint/2010/main" val="360687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38</a:t>
            </a:fld>
            <a:endParaRPr lang="en-US" dirty="0"/>
          </a:p>
        </p:txBody>
      </p:sp>
    </p:spTree>
    <p:extLst>
      <p:ext uri="{BB962C8B-B14F-4D97-AF65-F5344CB8AC3E}">
        <p14:creationId xmlns:p14="http://schemas.microsoft.com/office/powerpoint/2010/main" val="3524623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 tools for moderate to experienced programmers (in contrast Low Code is for inexperienced programmers, new Programming Languages for expert programmers)</a:t>
            </a:r>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41</a:t>
            </a:fld>
            <a:endParaRPr lang="en-US" dirty="0"/>
          </a:p>
        </p:txBody>
      </p:sp>
    </p:spTree>
    <p:extLst>
      <p:ext uri="{BB962C8B-B14F-4D97-AF65-F5344CB8AC3E}">
        <p14:creationId xmlns:p14="http://schemas.microsoft.com/office/powerpoint/2010/main" val="186567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5</a:t>
            </a:fld>
            <a:endParaRPr lang="en-US" dirty="0"/>
          </a:p>
        </p:txBody>
      </p:sp>
    </p:spTree>
    <p:extLst>
      <p:ext uri="{BB962C8B-B14F-4D97-AF65-F5344CB8AC3E}">
        <p14:creationId xmlns:p14="http://schemas.microsoft.com/office/powerpoint/2010/main" val="1037057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44</a:t>
            </a:fld>
            <a:endParaRPr lang="en-US" dirty="0"/>
          </a:p>
        </p:txBody>
      </p:sp>
    </p:spTree>
    <p:extLst>
      <p:ext uri="{BB962C8B-B14F-4D97-AF65-F5344CB8AC3E}">
        <p14:creationId xmlns:p14="http://schemas.microsoft.com/office/powerpoint/2010/main" val="299282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Early Application</a:t>
            </a:r>
            <a:r>
              <a:rPr lang="en-US" sz="1200" dirty="0"/>
              <a:t>  </a:t>
            </a:r>
          </a:p>
          <a:p>
            <a:r>
              <a:rPr lang="en-US" sz="1200" dirty="0"/>
              <a:t>Supercomputing “Case”.  Expensive facilities for single person use for over 20 years. Large amounts of computation to compute and image phenomena and project inside a room requiring special glasses, tracking, etc.  Importance of visualization to provide insight into the computed data.  Project a computed image of underground for oil prospecting, flow over airplane wings, forces on molecules that could be moved. </a:t>
            </a:r>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47</a:t>
            </a:fld>
            <a:endParaRPr lang="en-US" dirty="0"/>
          </a:p>
        </p:txBody>
      </p:sp>
    </p:spTree>
    <p:extLst>
      <p:ext uri="{BB962C8B-B14F-4D97-AF65-F5344CB8AC3E}">
        <p14:creationId xmlns:p14="http://schemas.microsoft.com/office/powerpoint/2010/main" val="1420755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48</a:t>
            </a:fld>
            <a:endParaRPr lang="en-US" dirty="0"/>
          </a:p>
        </p:txBody>
      </p:sp>
    </p:spTree>
    <p:extLst>
      <p:ext uri="{BB962C8B-B14F-4D97-AF65-F5344CB8AC3E}">
        <p14:creationId xmlns:p14="http://schemas.microsoft.com/office/powerpoint/2010/main" val="637159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53</a:t>
            </a:fld>
            <a:endParaRPr lang="en-US" dirty="0"/>
          </a:p>
        </p:txBody>
      </p:sp>
    </p:spTree>
    <p:extLst>
      <p:ext uri="{BB962C8B-B14F-4D97-AF65-F5344CB8AC3E}">
        <p14:creationId xmlns:p14="http://schemas.microsoft.com/office/powerpoint/2010/main" val="797234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55</a:t>
            </a:fld>
            <a:endParaRPr lang="en-US" dirty="0"/>
          </a:p>
        </p:txBody>
      </p:sp>
    </p:spTree>
    <p:extLst>
      <p:ext uri="{BB962C8B-B14F-4D97-AF65-F5344CB8AC3E}">
        <p14:creationId xmlns:p14="http://schemas.microsoft.com/office/powerpoint/2010/main" val="4290630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https://www2.deloitte.com/us/en/insights/focus/tech-trends/2020/ethical-technology-and-brand-trust.html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data analytics, AI, and machine learning can help researchers and clinicians predict chronic disease risk and arrange early interventions, monitor patient symptoms and receive alerts if interventions are needed, estimate patient costs more accurately, reduce unnecessary care, and allocate personnel and resources more efficiently. When patients understand these benefits, they’re generally willing to share their personal and health information with care providers. But their trust could diminish—or vanish—if weak data security or governance protocols were to result in a data breach or unauthorized use of private health information. This could cause patients to conceal information from care professionals, lose confidence in diagnoses, or ignore treatment recommendations.” (Deloitte, 2020)</a:t>
            </a:r>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56</a:t>
            </a:fld>
            <a:endParaRPr lang="en-US" dirty="0"/>
          </a:p>
        </p:txBody>
      </p:sp>
    </p:spTree>
    <p:extLst>
      <p:ext uri="{BB962C8B-B14F-4D97-AF65-F5344CB8AC3E}">
        <p14:creationId xmlns:p14="http://schemas.microsoft.com/office/powerpoint/2010/main" val="261063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63</a:t>
            </a:fld>
            <a:endParaRPr lang="en-US" dirty="0"/>
          </a:p>
        </p:txBody>
      </p:sp>
    </p:spTree>
    <p:extLst>
      <p:ext uri="{BB962C8B-B14F-4D97-AF65-F5344CB8AC3E}">
        <p14:creationId xmlns:p14="http://schemas.microsoft.com/office/powerpoint/2010/main" val="289276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6</a:t>
            </a:fld>
            <a:endParaRPr lang="en-US" dirty="0"/>
          </a:p>
        </p:txBody>
      </p:sp>
    </p:spTree>
    <p:extLst>
      <p:ext uri="{BB962C8B-B14F-4D97-AF65-F5344CB8AC3E}">
        <p14:creationId xmlns:p14="http://schemas.microsoft.com/office/powerpoint/2010/main" val="95862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10</a:t>
            </a:fld>
            <a:endParaRPr lang="en-US" dirty="0"/>
          </a:p>
        </p:txBody>
      </p:sp>
    </p:spTree>
    <p:extLst>
      <p:ext uri="{BB962C8B-B14F-4D97-AF65-F5344CB8AC3E}">
        <p14:creationId xmlns:p14="http://schemas.microsoft.com/office/powerpoint/2010/main" val="399043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another bullet underneath Quantum</a:t>
            </a:r>
          </a:p>
          <a:p>
            <a:r>
              <a:rPr lang="en-US" dirty="0"/>
              <a:t>2020 DARPA Electronics Resurgence Initiative Virtual Summit  (Aug 18-20, 2020)</a:t>
            </a:r>
          </a:p>
          <a:p>
            <a:endParaRPr lang="en-US" dirty="0"/>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15</a:t>
            </a:fld>
            <a:endParaRPr lang="en-US" dirty="0"/>
          </a:p>
        </p:txBody>
      </p:sp>
    </p:spTree>
    <p:extLst>
      <p:ext uri="{BB962C8B-B14F-4D97-AF65-F5344CB8AC3E}">
        <p14:creationId xmlns:p14="http://schemas.microsoft.com/office/powerpoint/2010/main" val="125051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perfect with PERFECT (Power Efficiency Revolution for Embedded Computing Technologies)</a:t>
            </a:r>
          </a:p>
          <a:p>
            <a:endParaRPr lang="en-US" dirty="0"/>
          </a:p>
          <a:p>
            <a:r>
              <a:rPr lang="en-US" dirty="0"/>
              <a:t>After neural networks, add Heterogeneity is the new “mantra”</a:t>
            </a:r>
          </a:p>
          <a:p>
            <a:endParaRPr lang="en-US" dirty="0"/>
          </a:p>
          <a:p>
            <a:r>
              <a:rPr lang="en-US" dirty="0"/>
              <a:t>Change Background to Background and Trends</a:t>
            </a:r>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16</a:t>
            </a:fld>
            <a:endParaRPr lang="en-US" dirty="0"/>
          </a:p>
        </p:txBody>
      </p:sp>
    </p:spTree>
    <p:extLst>
      <p:ext uri="{BB962C8B-B14F-4D97-AF65-F5344CB8AC3E}">
        <p14:creationId xmlns:p14="http://schemas.microsoft.com/office/powerpoint/2010/main" val="4237029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17</a:t>
            </a:fld>
            <a:endParaRPr lang="en-US" dirty="0"/>
          </a:p>
        </p:txBody>
      </p:sp>
    </p:spTree>
    <p:extLst>
      <p:ext uri="{BB962C8B-B14F-4D97-AF65-F5344CB8AC3E}">
        <p14:creationId xmlns:p14="http://schemas.microsoft.com/office/powerpoint/2010/main" val="90569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Cerebras: Recently out of “stealth mode”!    </a:t>
            </a:r>
            <a:r>
              <a:rPr lang="en-US" dirty="0">
                <a:solidFill>
                  <a:srgbClr val="FF0000"/>
                </a:solidFill>
              </a:rPr>
              <a:t>Also Groq and SambaNova specialized chips for AI processing.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Microsoft: </a:t>
            </a:r>
            <a:r>
              <a:rPr lang="en-US" i="1" dirty="0"/>
              <a:t>This supercomputer system, among the top 5 in the world, is intended for training larger AI models targeting highly complex problems and is, Microsoft said in a blog, “a first step toward making the next generation of very large AI models and the infrastructure needed to train them available as a platform for other organizations and developers to build upon.”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30F18498-1159-498D-8DC7-E1A69C582DF5}" type="slidenum">
              <a:rPr lang="en-US" smtClean="0"/>
              <a:pPr/>
              <a:t>18</a:t>
            </a:fld>
            <a:endParaRPr lang="en-US" dirty="0"/>
          </a:p>
        </p:txBody>
      </p:sp>
    </p:spTree>
    <p:extLst>
      <p:ext uri="{BB962C8B-B14F-4D97-AF65-F5344CB8AC3E}">
        <p14:creationId xmlns:p14="http://schemas.microsoft.com/office/powerpoint/2010/main" val="2940359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Small-scale quantum computers have emerging using various technologies for qubits (superconducting qubits, trapped ions, spin based, and with the hope for Maruyama topologically based) by major companies IBM, Honeywell, Google, Microsoft, etc) and venture capital-funded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Available on the cloud: This is the Noisy Intermediate Scale Quantum (NISQ) era of up to a few hundred qubits-less than 100 qubits now, and  that is not enough to do error correction.</a:t>
            </a:r>
          </a:p>
          <a:p>
            <a:endParaRPr lang="en-US" dirty="0"/>
          </a:p>
          <a:p>
            <a:r>
              <a:rPr lang="en-US" dirty="0"/>
              <a:t>The challenge is to show commercial/economic benefit, with NISQ machines, to enable a virtuous cycle such as in semiconductors technologies over the past 40 years and to  demonstrate quantum advantage on problems with value.  </a:t>
            </a:r>
          </a:p>
          <a:p>
            <a:endParaRPr lang="en-US" dirty="0"/>
          </a:p>
          <a:p>
            <a:r>
              <a:rPr lang="en-US" dirty="0"/>
              <a:t>Longer-Term Technological Opportunity: Develop a software ecosystem to allow for scalable quantum computing. Software touches everything and essential software components are programmer facing languages, compilers, control facing languages, error correction, measurement, debugging.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0F18498-1159-498D-8DC7-E1A69C582DF5}" type="slidenum">
              <a:rPr lang="en-US" smtClean="0"/>
              <a:pPr/>
              <a:t>21</a:t>
            </a:fld>
            <a:endParaRPr lang="en-US" dirty="0"/>
          </a:p>
        </p:txBody>
      </p:sp>
    </p:spTree>
    <p:extLst>
      <p:ext uri="{BB962C8B-B14F-4D97-AF65-F5344CB8AC3E}">
        <p14:creationId xmlns:p14="http://schemas.microsoft.com/office/powerpoint/2010/main" val="2952154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No Seal">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338"/>
            <a:ext cx="9144000" cy="4727734"/>
          </a:xfrm>
          <a:prstGeom prst="rect">
            <a:avLst/>
          </a:prstGeom>
        </p:spPr>
      </p:pic>
      <p:sp>
        <p:nvSpPr>
          <p:cNvPr id="2" name="Rectangle 1"/>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hasCustomPrompt="1"/>
          </p:nvPr>
        </p:nvSpPr>
        <p:spPr>
          <a:xfrm>
            <a:off x="381000" y="1538380"/>
            <a:ext cx="4800601" cy="162139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9" name="TextBox 8"/>
          <p:cNvSpPr txBox="1"/>
          <p:nvPr userDrawn="1"/>
        </p:nvSpPr>
        <p:spPr>
          <a:xfrm>
            <a:off x="381001" y="400281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
        <p:nvSpPr>
          <p:cNvPr id="10"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TextBox 6"/>
          <p:cNvSpPr txBox="1"/>
          <p:nvPr userDrawn="1"/>
        </p:nvSpPr>
        <p:spPr>
          <a:xfrm>
            <a:off x="6057900" y="4833649"/>
            <a:ext cx="2095500" cy="69250"/>
          </a:xfrm>
          <a:prstGeom prst="rect">
            <a:avLst/>
          </a:prstGeom>
          <a:noFill/>
        </p:spPr>
        <p:txBody>
          <a:bodyPr wrap="square" lIns="0" tIns="0" rIns="0" bIns="0" rtlCol="0">
            <a:spAutoFit/>
          </a:bodyPr>
          <a:lstStyle/>
          <a:p>
            <a:r>
              <a:rPr lang="en-US" sz="450" dirty="0">
                <a:solidFill>
                  <a:srgbClr val="000000"/>
                </a:solidFill>
                <a:latin typeface="Arial"/>
                <a:cs typeface="Arial"/>
              </a:rPr>
              <a:t>[</a:t>
            </a:r>
            <a:r>
              <a:rPr lang="en-US" sz="375" dirty="0">
                <a:solidFill>
                  <a:srgbClr val="000000"/>
                </a:solidFill>
                <a:latin typeface="Arial"/>
                <a:cs typeface="Arial"/>
              </a:rPr>
              <a:t>[DISTRIBUTION STATEMENT A] Approved for public release and unlimited distribution.</a:t>
            </a:r>
          </a:p>
        </p:txBody>
      </p:sp>
      <p:sp>
        <p:nvSpPr>
          <p:cNvPr id="8" name="Rectangle 7"/>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198569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3238501" y="914401"/>
            <a:ext cx="5486399" cy="3657600"/>
          </a:xfrm>
        </p:spPr>
        <p:txBody>
          <a:bodyPr/>
          <a:lstStyle>
            <a:lvl1pPr>
              <a:defRPr b="1">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5532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81001" y="924503"/>
            <a:ext cx="8340968" cy="366265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6"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Tree>
    <p:extLst>
      <p:ext uri="{BB962C8B-B14F-4D97-AF65-F5344CB8AC3E}">
        <p14:creationId xmlns:p14="http://schemas.microsoft.com/office/powerpoint/2010/main" val="86351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 2 Co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4114800"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1" y="918186"/>
            <a:ext cx="4076699" cy="369928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367020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 3 Cols">
    <p:spTree>
      <p:nvGrpSpPr>
        <p:cNvPr id="1" name=""/>
        <p:cNvGrpSpPr/>
        <p:nvPr/>
      </p:nvGrpSpPr>
      <p:grpSpPr>
        <a:xfrm>
          <a:off x="0" y="0"/>
          <a:ext cx="0" cy="0"/>
          <a:chOff x="0" y="0"/>
          <a:chExt cx="0" cy="0"/>
        </a:xfrm>
      </p:grpSpPr>
      <p:sp>
        <p:nvSpPr>
          <p:cNvPr id="2" name="Title 1"/>
          <p:cNvSpPr>
            <a:spLocks noGrp="1"/>
          </p:cNvSpPr>
          <p:nvPr>
            <p:ph type="title"/>
          </p:nvPr>
        </p:nvSpPr>
        <p:spPr>
          <a:xfrm>
            <a:off x="381000" y="171740"/>
            <a:ext cx="7620000" cy="68550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8186"/>
            <a:ext cx="2705100"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238501" y="918186"/>
            <a:ext cx="2666999"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057900" y="918186"/>
            <a:ext cx="2667000" cy="370433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3"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148712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 4 Col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5"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
        <p:nvSpPr>
          <p:cNvPr id="17" name="Content Placeholder 2"/>
          <p:cNvSpPr>
            <a:spLocks noGrp="1"/>
          </p:cNvSpPr>
          <p:nvPr>
            <p:ph sz="half" idx="12"/>
          </p:nvPr>
        </p:nvSpPr>
        <p:spPr>
          <a:xfrm>
            <a:off x="25146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19" name="Content Placeholder 2"/>
          <p:cNvSpPr>
            <a:spLocks noGrp="1"/>
          </p:cNvSpPr>
          <p:nvPr>
            <p:ph sz="half" idx="13"/>
          </p:nvPr>
        </p:nvSpPr>
        <p:spPr>
          <a:xfrm>
            <a:off x="4648200" y="915259"/>
            <a:ext cx="19812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
        <p:nvSpPr>
          <p:cNvPr id="20" name="Content Placeholder 2"/>
          <p:cNvSpPr>
            <a:spLocks noGrp="1"/>
          </p:cNvSpPr>
          <p:nvPr>
            <p:ph sz="half" idx="14"/>
          </p:nvPr>
        </p:nvSpPr>
        <p:spPr>
          <a:xfrm>
            <a:off x="6781800" y="915259"/>
            <a:ext cx="1943100" cy="3717291"/>
          </a:xfrm>
        </p:spPr>
        <p:txBody>
          <a:bodyPr/>
          <a:lstStyle>
            <a:lvl1pPr>
              <a:defRPr sz="1400"/>
            </a:lvl1pPr>
            <a:lvl2pPr>
              <a:spcBef>
                <a:spcPts val="200"/>
              </a:spcBef>
              <a:defRPr sz="1400"/>
            </a:lvl2pPr>
            <a:lvl3pPr>
              <a:spcBef>
                <a:spcPts val="200"/>
              </a:spcBef>
              <a:defRPr sz="1200"/>
            </a:lvl3pPr>
            <a:lvl4pPr>
              <a:spcBef>
                <a:spcPts val="200"/>
              </a:spcBef>
              <a:defRPr sz="1200"/>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7509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 2 Cols - Wide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1000" y="971550"/>
            <a:ext cx="2705100" cy="3543300"/>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3238501" y="918187"/>
            <a:ext cx="5486399" cy="368917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Title 7"/>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1"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02465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 2 Cols - Wid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381001" y="967763"/>
            <a:ext cx="5524499" cy="3547087"/>
          </a:xfrm>
          <a:solidFill>
            <a:schemeClr val="bg1">
              <a:lumMod val="95000"/>
            </a:schemeClr>
          </a:solidFill>
        </p:spPr>
        <p:txBody>
          <a:bodyPr/>
          <a:lstStyle>
            <a:lvl1pPr>
              <a:defRPr/>
            </a:lvl1pPr>
          </a:lstStyle>
          <a:p>
            <a:pPr lvl="0"/>
            <a:r>
              <a:rPr lang="en-US" dirty="0"/>
              <a:t>Click to insert Image or Table</a:t>
            </a:r>
          </a:p>
        </p:txBody>
      </p:sp>
      <p:sp>
        <p:nvSpPr>
          <p:cNvPr id="4" name="Content Placeholder 3"/>
          <p:cNvSpPr>
            <a:spLocks noGrp="1"/>
          </p:cNvSpPr>
          <p:nvPr>
            <p:ph sz="half" idx="2"/>
          </p:nvPr>
        </p:nvSpPr>
        <p:spPr>
          <a:xfrm>
            <a:off x="6057901" y="918187"/>
            <a:ext cx="2666999" cy="369422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7"/>
          <p:cNvSpPr>
            <a:spLocks noGrp="1"/>
          </p:cNvSpPr>
          <p:nvPr>
            <p:ph type="body" sz="quarter" idx="10" hasCustomPrompt="1"/>
          </p:nvPr>
        </p:nvSpPr>
        <p:spPr>
          <a:xfrm>
            <a:off x="381000" y="32031"/>
            <a:ext cx="5524500" cy="106859"/>
          </a:xfrm>
        </p:spPr>
        <p:txBody>
          <a:bodyPr anchor="t" anchorCtr="0">
            <a:noAutofit/>
          </a:bodyPr>
          <a:lstStyle>
            <a:lvl1pPr marL="0" indent="0" algn="l" defTabSz="685800" rtl="0" eaLnBrk="1" latinLnBrk="0" hangingPunct="1">
              <a:lnSpc>
                <a:spcPct val="100000"/>
              </a:lnSpc>
              <a:spcBef>
                <a:spcPts val="750"/>
              </a:spcBef>
              <a:buFont typeface="Arial" panose="020B0604020202020204" pitchFamily="34" charset="0"/>
              <a:buNone/>
              <a:defRPr lang="en-US" sz="675" kern="1200" dirty="0">
                <a:solidFill>
                  <a:schemeClr val="tx1"/>
                </a:solidFill>
                <a:latin typeface="Arial" panose="020B0604020202020204" pitchFamily="34" charset="0"/>
                <a:ea typeface="+mn-ea"/>
                <a:cs typeface="Arial" panose="020B0604020202020204" pitchFamily="34" charset="0"/>
              </a:defRPr>
            </a:lvl1pPr>
          </a:lstStyle>
          <a:p>
            <a:pPr lvl="0"/>
            <a:r>
              <a:rPr lang="en-US" dirty="0"/>
              <a:t>Section (optional)</a:t>
            </a:r>
          </a:p>
        </p:txBody>
      </p:sp>
      <p:sp>
        <p:nvSpPr>
          <p:cNvPr id="10" name="Picture Placeholder 9"/>
          <p:cNvSpPr>
            <a:spLocks noGrp="1"/>
          </p:cNvSpPr>
          <p:nvPr>
            <p:ph type="pic" sz="quarter" idx="11" hasCustomPrompt="1"/>
          </p:nvPr>
        </p:nvSpPr>
        <p:spPr>
          <a:xfrm>
            <a:off x="8657616" y="0"/>
            <a:ext cx="486383" cy="480060"/>
          </a:xfrm>
        </p:spPr>
        <p:txBody>
          <a:bodyPr anchor="ctr" anchorCtr="0">
            <a:normAutofit/>
          </a:bodyPr>
          <a:lstStyle>
            <a:lvl1pPr algn="ctr">
              <a:defRPr sz="600"/>
            </a:lvl1pPr>
          </a:lstStyle>
          <a:p>
            <a:r>
              <a:rPr lang="en-US" dirty="0"/>
              <a:t>Picture (Optional)</a:t>
            </a:r>
          </a:p>
        </p:txBody>
      </p:sp>
    </p:spTree>
    <p:extLst>
      <p:ext uri="{BB962C8B-B14F-4D97-AF65-F5344CB8AC3E}">
        <p14:creationId xmlns:p14="http://schemas.microsoft.com/office/powerpoint/2010/main" val="3312680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5321-3CC5-4EF8-A202-E827E86B1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E7D0D3-819F-442B-A9B4-CB6C042AE8E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54E19-8B96-4717-B878-6B376B6520DE}"/>
              </a:ext>
            </a:extLst>
          </p:cNvPr>
          <p:cNvSpPr>
            <a:spLocks noGrp="1"/>
          </p:cNvSpPr>
          <p:nvPr>
            <p:ph type="dt" sz="half" idx="10"/>
          </p:nvPr>
        </p:nvSpPr>
        <p:spPr/>
        <p:txBody>
          <a:bodyPr/>
          <a:lstStyle/>
          <a:p>
            <a:fld id="{981EC539-6845-453B-A81C-058101373A88}" type="datetimeFigureOut">
              <a:rPr lang="en-US" smtClean="0"/>
              <a:t>12/14/2020</a:t>
            </a:fld>
            <a:endParaRPr lang="en-US" dirty="0"/>
          </a:p>
        </p:txBody>
      </p:sp>
      <p:sp>
        <p:nvSpPr>
          <p:cNvPr id="5" name="Footer Placeholder 4">
            <a:extLst>
              <a:ext uri="{FF2B5EF4-FFF2-40B4-BE49-F238E27FC236}">
                <a16:creationId xmlns:a16="http://schemas.microsoft.com/office/drawing/2014/main" id="{39FDB51F-B86D-4A00-925C-8F9E8C8A3B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E49890-28B8-4470-ABA1-DBB9338BA9DC}"/>
              </a:ext>
            </a:extLst>
          </p:cNvPr>
          <p:cNvSpPr>
            <a:spLocks noGrp="1"/>
          </p:cNvSpPr>
          <p:nvPr>
            <p:ph type="sldNum" sz="quarter" idx="12"/>
          </p:nvPr>
        </p:nvSpPr>
        <p:spPr/>
        <p:txBody>
          <a:bodyPr/>
          <a:lstStyle/>
          <a:p>
            <a:fld id="{0213C530-97A4-4BA6-991B-2FEEE25230C1}" type="slidenum">
              <a:rPr lang="en-US" smtClean="0"/>
              <a:t>‹#›</a:t>
            </a:fld>
            <a:endParaRPr lang="en-US" dirty="0"/>
          </a:p>
        </p:txBody>
      </p:sp>
    </p:spTree>
    <p:extLst>
      <p:ext uri="{BB962C8B-B14F-4D97-AF65-F5344CB8AC3E}">
        <p14:creationId xmlns:p14="http://schemas.microsoft.com/office/powerpoint/2010/main" val="243419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EI S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C48D38-2ABB-FC4D-8080-E631958601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05097"/>
            <a:ext cx="9144000" cy="4638403"/>
          </a:xfrm>
          <a:prstGeom prst="rect">
            <a:avLst/>
          </a:prstGeom>
        </p:spPr>
      </p:pic>
      <p:sp>
        <p:nvSpPr>
          <p:cNvPr id="7" name="TextBox 6">
            <a:extLst>
              <a:ext uri="{FF2B5EF4-FFF2-40B4-BE49-F238E27FC236}">
                <a16:creationId xmlns:a16="http://schemas.microsoft.com/office/drawing/2014/main" id="{F2137CFC-5E77-CA4F-8CA6-E068941F9F9A}"/>
              </a:ext>
            </a:extLst>
          </p:cNvPr>
          <p:cNvSpPr txBox="1"/>
          <p:nvPr userDrawn="1"/>
        </p:nvSpPr>
        <p:spPr>
          <a:xfrm>
            <a:off x="6057900" y="141626"/>
            <a:ext cx="2095500" cy="126958"/>
          </a:xfrm>
          <a:prstGeom prst="rect">
            <a:avLst/>
          </a:prstGeom>
          <a:noFill/>
        </p:spPr>
        <p:txBody>
          <a:bodyPr wrap="square" lIns="0" tIns="0" rIns="0" bIns="0" rtlCol="0">
            <a:spAutoFit/>
          </a:bodyPr>
          <a:lstStyle/>
          <a:p>
            <a:r>
              <a:rPr lang="en-US" sz="450" dirty="0">
                <a:solidFill>
                  <a:srgbClr val="000000"/>
                </a:solidFill>
                <a:latin typeface="Arial"/>
                <a:cs typeface="Arial"/>
              </a:rPr>
              <a:t>[</a:t>
            </a:r>
            <a:r>
              <a:rPr lang="en-US" sz="375" dirty="0">
                <a:solidFill>
                  <a:srgbClr val="000000"/>
                </a:solidFill>
                <a:latin typeface="Arial"/>
                <a:cs typeface="Arial"/>
              </a:rPr>
              <a:t>DISTRIBUTION STATEMENT Please copy and paste the appropriate distribution statement into this space.]</a:t>
            </a:r>
          </a:p>
        </p:txBody>
      </p:sp>
      <p:sp>
        <p:nvSpPr>
          <p:cNvPr id="11" name="Rectangle 10">
            <a:extLst>
              <a:ext uri="{FF2B5EF4-FFF2-40B4-BE49-F238E27FC236}">
                <a16:creationId xmlns:a16="http://schemas.microsoft.com/office/drawing/2014/main" id="{EB1C11B9-3EFF-1F4D-BF45-10D774766DB9}"/>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CCDE3EDC-EBA3-3C42-8017-AC4860FA9D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144560"/>
            <a:ext cx="1435608" cy="243783"/>
          </a:xfrm>
          <a:prstGeom prst="rect">
            <a:avLst/>
          </a:prstGeom>
        </p:spPr>
      </p:pic>
      <p:pic>
        <p:nvPicPr>
          <p:cNvPr id="9" name="Picture 8"/>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81002" y="848868"/>
            <a:ext cx="859536" cy="857471"/>
          </a:xfrm>
          <a:prstGeom prst="rect">
            <a:avLst/>
          </a:prstGeom>
        </p:spPr>
      </p:pic>
      <p:sp>
        <p:nvSpPr>
          <p:cNvPr id="8" name="Title 1"/>
          <p:cNvSpPr>
            <a:spLocks noGrp="1"/>
          </p:cNvSpPr>
          <p:nvPr>
            <p:ph type="ctrTitle" hasCustomPrompt="1"/>
          </p:nvPr>
        </p:nvSpPr>
        <p:spPr>
          <a:xfrm>
            <a:off x="381000" y="2040255"/>
            <a:ext cx="4800601" cy="1589912"/>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0"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Box 12"/>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spTree>
    <p:extLst>
      <p:ext uri="{BB962C8B-B14F-4D97-AF65-F5344CB8AC3E}">
        <p14:creationId xmlns:p14="http://schemas.microsoft.com/office/powerpoint/2010/main" val="174949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ERT S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E24A2B-6C1D-054B-A777-D2250132A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505097"/>
            <a:ext cx="9144000" cy="4638403"/>
          </a:xfrm>
          <a:prstGeom prst="rect">
            <a:avLst/>
          </a:prstGeom>
        </p:spPr>
      </p:pic>
      <p:sp>
        <p:nvSpPr>
          <p:cNvPr id="8" name="TextBox 7">
            <a:extLst>
              <a:ext uri="{FF2B5EF4-FFF2-40B4-BE49-F238E27FC236}">
                <a16:creationId xmlns:a16="http://schemas.microsoft.com/office/drawing/2014/main" id="{F59E9332-C992-674C-848F-3F93F3BB1A31}"/>
              </a:ext>
            </a:extLst>
          </p:cNvPr>
          <p:cNvSpPr txBox="1"/>
          <p:nvPr userDrawn="1"/>
        </p:nvSpPr>
        <p:spPr>
          <a:xfrm>
            <a:off x="6057900" y="141626"/>
            <a:ext cx="2095500" cy="126958"/>
          </a:xfrm>
          <a:prstGeom prst="rect">
            <a:avLst/>
          </a:prstGeom>
          <a:noFill/>
        </p:spPr>
        <p:txBody>
          <a:bodyPr wrap="square" lIns="0" tIns="0" rIns="0" bIns="0" rtlCol="0">
            <a:spAutoFit/>
          </a:bodyPr>
          <a:lstStyle/>
          <a:p>
            <a:r>
              <a:rPr lang="en-US" sz="450" dirty="0">
                <a:solidFill>
                  <a:srgbClr val="000000"/>
                </a:solidFill>
                <a:latin typeface="Arial"/>
                <a:cs typeface="Arial"/>
              </a:rPr>
              <a:t>[</a:t>
            </a:r>
            <a:r>
              <a:rPr lang="en-US" sz="375" dirty="0">
                <a:solidFill>
                  <a:srgbClr val="000000"/>
                </a:solidFill>
                <a:latin typeface="Arial"/>
                <a:cs typeface="Arial"/>
              </a:rPr>
              <a:t>DISTRIBUTION STATEMENT Please copy and paste the appropriate distribution statement into this space.]</a:t>
            </a:r>
          </a:p>
        </p:txBody>
      </p:sp>
      <p:sp>
        <p:nvSpPr>
          <p:cNvPr id="9" name="Rectangle 8">
            <a:extLst>
              <a:ext uri="{FF2B5EF4-FFF2-40B4-BE49-F238E27FC236}">
                <a16:creationId xmlns:a16="http://schemas.microsoft.com/office/drawing/2014/main" id="{9EFEE6ED-EBE6-EE40-947F-D236B12209ED}"/>
              </a:ext>
            </a:extLst>
          </p:cNvPr>
          <p:cNvSpPr/>
          <p:nvPr userDrawn="1"/>
        </p:nvSpPr>
        <p:spPr>
          <a:xfrm>
            <a:off x="0" y="492397"/>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a:extLst>
              <a:ext uri="{FF2B5EF4-FFF2-40B4-BE49-F238E27FC236}">
                <a16:creationId xmlns:a16="http://schemas.microsoft.com/office/drawing/2014/main" id="{33F02E52-1F4C-CD43-99A7-050681507A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144560"/>
            <a:ext cx="1435608" cy="243783"/>
          </a:xfrm>
          <a:prstGeom prst="rect">
            <a:avLst/>
          </a:prstGeom>
        </p:spPr>
      </p:pic>
      <p:sp>
        <p:nvSpPr>
          <p:cNvPr id="2" name="Title 1"/>
          <p:cNvSpPr>
            <a:spLocks noGrp="1"/>
          </p:cNvSpPr>
          <p:nvPr>
            <p:ph type="ctrTitle" hasCustomPrompt="1"/>
          </p:nvPr>
        </p:nvSpPr>
        <p:spPr>
          <a:xfrm>
            <a:off x="381000" y="2040255"/>
            <a:ext cx="4800601" cy="158471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11" name="TextBox 10"/>
          <p:cNvSpPr txBox="1"/>
          <p:nvPr userDrawn="1"/>
        </p:nvSpPr>
        <p:spPr>
          <a:xfrm>
            <a:off x="381001" y="4470827"/>
            <a:ext cx="1981199" cy="369332"/>
          </a:xfrm>
          <a:prstGeom prst="rect">
            <a:avLst/>
          </a:prstGeom>
          <a:noFill/>
        </p:spPr>
        <p:txBody>
          <a:bodyPr wrap="square" lIns="0" tIns="0" rIns="0" bIns="0" rtlCol="0">
            <a:spAutoFit/>
          </a:bodyPr>
          <a:lstStyle/>
          <a:p>
            <a:r>
              <a:rPr lang="en-US" sz="800" dirty="0">
                <a:solidFill>
                  <a:schemeClr val="bg2"/>
                </a:solidFill>
                <a:latin typeface="Arial" panose="020B0604020202020204" pitchFamily="34" charset="0"/>
                <a:cs typeface="Arial" panose="020B0604020202020204" pitchFamily="34" charset="0"/>
              </a:rPr>
              <a:t>Software Engineering Institute</a:t>
            </a:r>
          </a:p>
          <a:p>
            <a:r>
              <a:rPr lang="en-US" sz="800" dirty="0">
                <a:solidFill>
                  <a:schemeClr val="bg2"/>
                </a:solidFill>
                <a:latin typeface="Arial" panose="020B0604020202020204" pitchFamily="34" charset="0"/>
                <a:cs typeface="Arial" panose="020B0604020202020204" pitchFamily="34" charset="0"/>
              </a:rPr>
              <a:t>Carnegie Mellon University</a:t>
            </a:r>
          </a:p>
          <a:p>
            <a:r>
              <a:rPr lang="en-US" sz="800" dirty="0">
                <a:solidFill>
                  <a:schemeClr val="bg2"/>
                </a:solidFill>
                <a:latin typeface="Arial" panose="020B0604020202020204" pitchFamily="34" charset="0"/>
                <a:cs typeface="Arial" panose="020B0604020202020204" pitchFamily="34" charset="0"/>
              </a:rPr>
              <a:t>Pittsburgh, PA  15213</a:t>
            </a:r>
          </a:p>
        </p:txBody>
      </p:sp>
      <p:pic>
        <p:nvPicPr>
          <p:cNvPr id="10" name="Picture 9"/>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81163" y="848868"/>
            <a:ext cx="859536" cy="857250"/>
          </a:xfrm>
          <a:prstGeom prst="rect">
            <a:avLst/>
          </a:prstGeom>
        </p:spPr>
      </p:pic>
      <p:sp>
        <p:nvSpPr>
          <p:cNvPr id="7" name="Subtitle 2"/>
          <p:cNvSpPr>
            <a:spLocks noGrp="1"/>
          </p:cNvSpPr>
          <p:nvPr>
            <p:ph type="subTitle" idx="1"/>
          </p:nvPr>
        </p:nvSpPr>
        <p:spPr>
          <a:xfrm>
            <a:off x="381001" y="371157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21251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Background">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0" y="0"/>
            <a:ext cx="9144000" cy="4739072"/>
          </a:xfrm>
          <a:prstGeom prst="rect">
            <a:avLst/>
          </a:prstGeom>
          <a:solidFill>
            <a:schemeClr val="bg1">
              <a:lumMod val="95000"/>
            </a:schemeClr>
          </a:solidFill>
        </p:spPr>
        <p:txBody>
          <a:bodyPr/>
          <a:lstStyle/>
          <a:p>
            <a:r>
              <a:rPr lang="en-US" dirty="0"/>
              <a:t>Click icon to add picture</a:t>
            </a:r>
          </a:p>
        </p:txBody>
      </p:sp>
      <p:sp>
        <p:nvSpPr>
          <p:cNvPr id="4" name="Rectangle 3"/>
          <p:cNvSpPr/>
          <p:nvPr userDrawn="1"/>
        </p:nvSpPr>
        <p:spPr>
          <a:xfrm>
            <a:off x="0" y="4752788"/>
            <a:ext cx="9144000" cy="411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381000" y="1538380"/>
            <a:ext cx="4800601" cy="1621390"/>
          </a:xfrm>
          <a:prstGeom prst="rect">
            <a:avLst/>
          </a:prstGeom>
        </p:spPr>
        <p:txBody>
          <a:bodyPr lIns="0" tIns="0" rIns="0" bIns="0" anchor="t" anchorCtr="0">
            <a:normAutofit/>
          </a:bodyPr>
          <a:lstStyle>
            <a:lvl1pPr marL="0" marR="0" indent="0" algn="l" defTabSz="685800" rtl="0" eaLnBrk="1" fontAlgn="auto" latinLnBrk="0" hangingPunct="1">
              <a:lnSpc>
                <a:spcPct val="90000"/>
              </a:lnSpc>
              <a:spcBef>
                <a:spcPct val="0"/>
              </a:spcBef>
              <a:spcAft>
                <a:spcPts val="0"/>
              </a:spcAft>
              <a:buClrTx/>
              <a:buSzTx/>
              <a:buFontTx/>
              <a:buNone/>
              <a:tabLst/>
              <a:defRPr sz="2600" b="0">
                <a:solidFill>
                  <a:schemeClr val="tx1"/>
                </a:solidFill>
              </a:defRPr>
            </a:lvl1pPr>
          </a:lstStyle>
          <a:p>
            <a:r>
              <a:rPr lang="en-US" dirty="0"/>
              <a:t>Click to edit Master </a:t>
            </a:r>
            <a:br>
              <a:rPr lang="en-US" dirty="0"/>
            </a:br>
            <a:r>
              <a:rPr lang="en-US" dirty="0"/>
              <a:t>title style</a:t>
            </a:r>
          </a:p>
        </p:txBody>
      </p:sp>
      <p:sp>
        <p:nvSpPr>
          <p:cNvPr id="8" name="Subtitle 2"/>
          <p:cNvSpPr>
            <a:spLocks noGrp="1"/>
          </p:cNvSpPr>
          <p:nvPr>
            <p:ph type="subTitle" idx="1"/>
          </p:nvPr>
        </p:nvSpPr>
        <p:spPr>
          <a:xfrm>
            <a:off x="381001" y="3243565"/>
            <a:ext cx="3390900" cy="615950"/>
          </a:xfrm>
          <a:prstGeom prst="rect">
            <a:avLst/>
          </a:prstGeom>
        </p:spPr>
        <p:txBody>
          <a:bodyPr lIns="0" tIns="0" rIns="0" bIns="0">
            <a:normAutofit/>
          </a:bodyPr>
          <a:lstStyle>
            <a:lvl1pPr marL="0" indent="0" algn="l">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Box 8"/>
          <p:cNvSpPr txBox="1"/>
          <p:nvPr userDrawn="1"/>
        </p:nvSpPr>
        <p:spPr>
          <a:xfrm>
            <a:off x="6057900" y="4833649"/>
            <a:ext cx="2095500" cy="126958"/>
          </a:xfrm>
          <a:prstGeom prst="rect">
            <a:avLst/>
          </a:prstGeom>
          <a:noFill/>
        </p:spPr>
        <p:txBody>
          <a:bodyPr wrap="square" lIns="0" tIns="0" rIns="0" bIns="0" rtlCol="0">
            <a:spAutoFit/>
          </a:bodyPr>
          <a:lstStyle/>
          <a:p>
            <a:r>
              <a:rPr lang="en-US" sz="450" dirty="0">
                <a:solidFill>
                  <a:srgbClr val="000000"/>
                </a:solidFill>
                <a:latin typeface="Arial"/>
                <a:cs typeface="Arial"/>
              </a:rPr>
              <a:t>[</a:t>
            </a:r>
            <a:r>
              <a:rPr lang="en-US" sz="375" dirty="0">
                <a:solidFill>
                  <a:srgbClr val="000000"/>
                </a:solidFill>
                <a:latin typeface="Arial"/>
                <a:cs typeface="Arial"/>
              </a:rPr>
              <a:t>DISTRIBUTION STATEMENT Please copy and paste the appropriate distribution statement into this space.]</a:t>
            </a:r>
          </a:p>
        </p:txBody>
      </p:sp>
      <p:sp>
        <p:nvSpPr>
          <p:cNvPr id="10" name="Rectangle 9"/>
          <p:cNvSpPr/>
          <p:nvPr userDrawn="1"/>
        </p:nvSpPr>
        <p:spPr>
          <a:xfrm>
            <a:off x="0" y="4739072"/>
            <a:ext cx="9144000" cy="13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4836583"/>
            <a:ext cx="1435608" cy="243783"/>
          </a:xfrm>
          <a:prstGeom prst="rect">
            <a:avLst/>
          </a:prstGeom>
        </p:spPr>
      </p:pic>
    </p:spTree>
    <p:extLst>
      <p:ext uri="{BB962C8B-B14F-4D97-AF65-F5344CB8AC3E}">
        <p14:creationId xmlns:p14="http://schemas.microsoft.com/office/powerpoint/2010/main" val="390618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 Sectio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0388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 Subsection">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t="7625" r="3587" b="1704"/>
          <a:stretch/>
        </p:blipFill>
        <p:spPr>
          <a:xfrm>
            <a:off x="0" y="0"/>
            <a:ext cx="9144000" cy="4738279"/>
          </a:xfrm>
          <a:prstGeom prst="rect">
            <a:avLst/>
          </a:prstGeom>
        </p:spPr>
      </p:pic>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5328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Tree>
    <p:extLst>
      <p:ext uri="{BB962C8B-B14F-4D97-AF65-F5344CB8AC3E}">
        <p14:creationId xmlns:p14="http://schemas.microsoft.com/office/powerpoint/2010/main" val="200593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Section w/ Photo">
    <p:bg>
      <p:bgPr>
        <a:solidFill>
          <a:schemeClr val="bg1"/>
        </a:solidFill>
        <a:effectLst/>
      </p:bgPr>
    </p:bg>
    <p:spTree>
      <p:nvGrpSpPr>
        <p:cNvPr id="1" name=""/>
        <p:cNvGrpSpPr/>
        <p:nvPr/>
      </p:nvGrpSpPr>
      <p:grpSpPr>
        <a:xfrm>
          <a:off x="0" y="0"/>
          <a:ext cx="0" cy="0"/>
          <a:chOff x="0" y="0"/>
          <a:chExt cx="0" cy="0"/>
        </a:xfrm>
      </p:grpSpPr>
      <p:sp>
        <p:nvSpPr>
          <p:cNvPr id="14" name="Picture Placeholder 7"/>
          <p:cNvSpPr>
            <a:spLocks noGrp="1"/>
          </p:cNvSpPr>
          <p:nvPr>
            <p:ph type="pic" sz="quarter" idx="11"/>
          </p:nvPr>
        </p:nvSpPr>
        <p:spPr>
          <a:xfrm>
            <a:off x="6057900" y="-1"/>
            <a:ext cx="2667000" cy="4735513"/>
          </a:xfrm>
          <a:prstGeom prst="rect">
            <a:avLst/>
          </a:prstGeom>
          <a:solidFill>
            <a:schemeClr val="bg1">
              <a:lumMod val="95000"/>
            </a:schemeClr>
          </a:solidFill>
        </p:spPr>
        <p:txBody>
          <a:bodyPr/>
          <a:lstStyle>
            <a:lvl1pPr>
              <a:defRPr sz="1050"/>
            </a:lvl1pPr>
          </a:lstStyle>
          <a:p>
            <a:r>
              <a:rPr lang="en-US" dirty="0"/>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6779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Subsection w/ Photo">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bwMode="white">
          <a:xfrm>
            <a:off x="381001" y="1901043"/>
            <a:ext cx="4800599" cy="211597"/>
          </a:xfrm>
          <a:prstGeom prst="rect">
            <a:avLst/>
          </a:prstGeom>
        </p:spPr>
        <p:txBody>
          <a:bodyPr lIns="0" tIns="0" rIns="0" bIns="0" anchor="b" anchorCtr="0"/>
          <a:lstStyle>
            <a:lvl1pPr algn="l">
              <a:defRPr sz="1200" b="0" cap="none">
                <a:solidFill>
                  <a:schemeClr val="bg2"/>
                </a:solidFill>
              </a:defRPr>
            </a:lvl1pPr>
          </a:lstStyle>
          <a:p>
            <a:r>
              <a:rPr lang="en-US" dirty="0"/>
              <a:t>Click To Edit Presentation Title</a:t>
            </a:r>
          </a:p>
        </p:txBody>
      </p:sp>
      <p:sp>
        <p:nvSpPr>
          <p:cNvPr id="13" name="Text Placeholder 3"/>
          <p:cNvSpPr>
            <a:spLocks noGrp="1"/>
          </p:cNvSpPr>
          <p:nvPr>
            <p:ph type="body" sz="quarter" idx="10" hasCustomPrompt="1"/>
          </p:nvPr>
        </p:nvSpPr>
        <p:spPr bwMode="white">
          <a:xfrm>
            <a:off x="381002" y="2343509"/>
            <a:ext cx="4800600" cy="352425"/>
          </a:xfrm>
          <a:prstGeom prst="rect">
            <a:avLst/>
          </a:prstGeom>
        </p:spPr>
        <p:txBody>
          <a:bodyPr lIns="0" tIns="0" rIns="0" bIns="0"/>
          <a:lstStyle>
            <a:lvl1pPr>
              <a:defRPr sz="2400" b="0">
                <a:solidFill>
                  <a:schemeClr val="tx1"/>
                </a:solidFill>
              </a:defRPr>
            </a:lvl1pPr>
          </a:lstStyle>
          <a:p>
            <a:pPr lvl="0"/>
            <a:r>
              <a:rPr lang="en-US" dirty="0"/>
              <a:t>Click to edit Subsection Title</a:t>
            </a:r>
          </a:p>
        </p:txBody>
      </p:sp>
      <p:sp>
        <p:nvSpPr>
          <p:cNvPr id="3" name="Text Placeholder 2">
            <a:extLst>
              <a:ext uri="{FF2B5EF4-FFF2-40B4-BE49-F238E27FC236}">
                <a16:creationId xmlns:a16="http://schemas.microsoft.com/office/drawing/2014/main" id="{4190BC8F-04C7-224D-8AA8-C634AF08907C}"/>
              </a:ext>
            </a:extLst>
          </p:cNvPr>
          <p:cNvSpPr>
            <a:spLocks noGrp="1"/>
          </p:cNvSpPr>
          <p:nvPr>
            <p:ph type="body" sz="quarter" idx="11" hasCustomPrompt="1"/>
          </p:nvPr>
        </p:nvSpPr>
        <p:spPr>
          <a:xfrm>
            <a:off x="381000" y="2143369"/>
            <a:ext cx="4800600" cy="184150"/>
          </a:xfrm>
        </p:spPr>
        <p:txBody>
          <a:bodyPr/>
          <a:lstStyle>
            <a:lvl1pPr>
              <a:defRPr sz="1200" b="1"/>
            </a:lvl1pPr>
          </a:lstStyle>
          <a:p>
            <a:pPr lvl="0"/>
            <a:r>
              <a:rPr lang="en-US" dirty="0"/>
              <a:t>Click to Edit Section Title</a:t>
            </a:r>
          </a:p>
        </p:txBody>
      </p:sp>
      <p:sp>
        <p:nvSpPr>
          <p:cNvPr id="6" name="Picture Placeholder 7">
            <a:extLst>
              <a:ext uri="{FF2B5EF4-FFF2-40B4-BE49-F238E27FC236}">
                <a16:creationId xmlns:a16="http://schemas.microsoft.com/office/drawing/2014/main" id="{64C8ADCA-C730-1D4A-B968-0175C1F02B8E}"/>
              </a:ext>
            </a:extLst>
          </p:cNvPr>
          <p:cNvSpPr>
            <a:spLocks noGrp="1"/>
          </p:cNvSpPr>
          <p:nvPr>
            <p:ph type="pic" sz="quarter" idx="12"/>
          </p:nvPr>
        </p:nvSpPr>
        <p:spPr>
          <a:xfrm>
            <a:off x="6057900" y="0"/>
            <a:ext cx="2667000" cy="4738687"/>
          </a:xfrm>
          <a:prstGeom prst="rect">
            <a:avLst/>
          </a:prstGeom>
          <a:solidFill>
            <a:schemeClr val="bg1">
              <a:lumMod val="95000"/>
            </a:schemeClr>
          </a:solidFill>
        </p:spPr>
        <p:txBody>
          <a:bodyPr/>
          <a:lstStyle>
            <a:lvl1pPr>
              <a:defRPr sz="1050"/>
            </a:lvl1pPr>
          </a:lstStyle>
          <a:p>
            <a:r>
              <a:rPr lang="en-US" dirty="0"/>
              <a:t>Click icon to add picture</a:t>
            </a:r>
          </a:p>
        </p:txBody>
      </p:sp>
    </p:spTree>
    <p:extLst>
      <p:ext uri="{BB962C8B-B14F-4D97-AF65-F5344CB8AC3E}">
        <p14:creationId xmlns:p14="http://schemas.microsoft.com/office/powerpoint/2010/main" val="270154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 Section w/ Background">
    <p:bg>
      <p:bgPr>
        <a:solidFill>
          <a:schemeClr val="bg1"/>
        </a:solidFill>
        <a:effectLst/>
      </p:bgPr>
    </p:bg>
    <p:spTree>
      <p:nvGrpSpPr>
        <p:cNvPr id="1" name=""/>
        <p:cNvGrpSpPr/>
        <p:nvPr/>
      </p:nvGrpSpPr>
      <p:grpSpPr>
        <a:xfrm>
          <a:off x="0" y="0"/>
          <a:ext cx="0" cy="0"/>
          <a:chOff x="0" y="0"/>
          <a:chExt cx="0" cy="0"/>
        </a:xfrm>
      </p:grpSpPr>
      <p:sp>
        <p:nvSpPr>
          <p:cNvPr id="16" name="Picture Placeholder 7"/>
          <p:cNvSpPr>
            <a:spLocks noGrp="1"/>
          </p:cNvSpPr>
          <p:nvPr>
            <p:ph type="pic" sz="quarter" idx="11"/>
          </p:nvPr>
        </p:nvSpPr>
        <p:spPr>
          <a:xfrm>
            <a:off x="0" y="0"/>
            <a:ext cx="9144000" cy="4752594"/>
          </a:xfrm>
          <a:prstGeom prst="rect">
            <a:avLst/>
          </a:prstGeom>
          <a:solidFill>
            <a:schemeClr val="bg1">
              <a:lumMod val="95000"/>
            </a:schemeClr>
          </a:solidFill>
        </p:spPr>
        <p:txBody>
          <a:bodyPr/>
          <a:lstStyle/>
          <a:p>
            <a:r>
              <a:rPr lang="en-US" dirty="0"/>
              <a:t>Click icon to add picture</a:t>
            </a:r>
          </a:p>
        </p:txBody>
      </p:sp>
      <p:sp>
        <p:nvSpPr>
          <p:cNvPr id="5" name="Title 1"/>
          <p:cNvSpPr>
            <a:spLocks noGrp="1"/>
          </p:cNvSpPr>
          <p:nvPr>
            <p:ph type="title" hasCustomPrompt="1"/>
          </p:nvPr>
        </p:nvSpPr>
        <p:spPr bwMode="white">
          <a:xfrm>
            <a:off x="381001" y="1898252"/>
            <a:ext cx="4800599" cy="211597"/>
          </a:xfrm>
          <a:prstGeom prst="rect">
            <a:avLst/>
          </a:prstGeom>
        </p:spPr>
        <p:txBody>
          <a:bodyPr lIns="0" tIns="0" rIns="0" bIns="0" anchor="b" anchorCtr="0"/>
          <a:lstStyle>
            <a:lvl1pPr algn="l">
              <a:defRPr sz="1200" b="0" cap="none">
                <a:solidFill>
                  <a:schemeClr val="tx1">
                    <a:lumMod val="50000"/>
                    <a:lumOff val="50000"/>
                  </a:schemeClr>
                </a:solidFill>
              </a:defRPr>
            </a:lvl1pPr>
          </a:lstStyle>
          <a:p>
            <a:r>
              <a:rPr lang="en-US" dirty="0"/>
              <a:t>Click To Edit Presentation Title</a:t>
            </a:r>
          </a:p>
        </p:txBody>
      </p:sp>
      <p:sp>
        <p:nvSpPr>
          <p:cNvPr id="6" name="Text Placeholder 3"/>
          <p:cNvSpPr>
            <a:spLocks noGrp="1"/>
          </p:cNvSpPr>
          <p:nvPr>
            <p:ph type="body" sz="quarter" idx="10" hasCustomPrompt="1"/>
          </p:nvPr>
        </p:nvSpPr>
        <p:spPr bwMode="white">
          <a:xfrm>
            <a:off x="381002" y="2131716"/>
            <a:ext cx="4800600" cy="352425"/>
          </a:xfrm>
          <a:prstGeom prst="rect">
            <a:avLst/>
          </a:prstGeom>
        </p:spPr>
        <p:txBody>
          <a:bodyPr lIns="0" tIns="0" rIns="0" bIns="0"/>
          <a:lstStyle>
            <a:lvl1pPr>
              <a:defRPr sz="2400" b="0">
                <a:solidFill>
                  <a:schemeClr val="tx1"/>
                </a:solidFill>
              </a:defRPr>
            </a:lvl1pPr>
          </a:lstStyle>
          <a:p>
            <a:pPr lvl="0"/>
            <a:r>
              <a:rPr lang="en-US" dirty="0"/>
              <a:t>Click to edit Section Title</a:t>
            </a:r>
          </a:p>
        </p:txBody>
      </p:sp>
    </p:spTree>
    <p:extLst>
      <p:ext uri="{BB962C8B-B14F-4D97-AF65-F5344CB8AC3E}">
        <p14:creationId xmlns:p14="http://schemas.microsoft.com/office/powerpoint/2010/main" val="177106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71740"/>
            <a:ext cx="7772400" cy="63957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81001" y="933450"/>
            <a:ext cx="8340968" cy="36385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txBox="1">
            <a:spLocks/>
          </p:cNvSpPr>
          <p:nvPr userDrawn="1"/>
        </p:nvSpPr>
        <p:spPr>
          <a:xfrm>
            <a:off x="8320515" y="4802983"/>
            <a:ext cx="401455" cy="273844"/>
          </a:xfrm>
          <a:prstGeom prst="rect">
            <a:avLst/>
          </a:prstGeom>
        </p:spPr>
        <p:txBody>
          <a:bodyPr vert="horz" lIns="0" tIns="0" rIns="0" bIns="0" rtlCol="0" anchor="ctr"/>
          <a:lstStyle>
            <a:defPPr>
              <a:defRPr lang="en-US"/>
            </a:defPPr>
            <a:lvl1pPr marL="0" algn="r" defTabSz="914400" rtl="0" eaLnBrk="1" latinLnBrk="0" hangingPunct="1">
              <a:defRPr sz="1600" b="1"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2F7E23-1C34-42C1-89D5-26D10EBDB3B3}" type="slidenum">
              <a:rPr lang="en-US" sz="1050" smtClean="0">
                <a:solidFill>
                  <a:schemeClr val="bg1">
                    <a:lumMod val="50000"/>
                  </a:schemeClr>
                </a:solidFill>
              </a:rPr>
              <a:pPr/>
              <a:t>‹#›</a:t>
            </a:fld>
            <a:endParaRPr lang="en-US" sz="1050" dirty="0">
              <a:solidFill>
                <a:schemeClr val="bg1">
                  <a:lumMod val="50000"/>
                </a:schemeClr>
              </a:solidFill>
            </a:endParaRPr>
          </a:p>
        </p:txBody>
      </p:sp>
      <p:sp>
        <p:nvSpPr>
          <p:cNvPr id="16" name="Rectangle 73"/>
          <p:cNvSpPr>
            <a:spLocks noChangeArrowheads="1"/>
          </p:cNvSpPr>
          <p:nvPr userDrawn="1"/>
        </p:nvSpPr>
        <p:spPr bwMode="white">
          <a:xfrm>
            <a:off x="3238501" y="4833649"/>
            <a:ext cx="2667000" cy="150041"/>
          </a:xfrm>
          <a:prstGeom prst="rect">
            <a:avLst/>
          </a:prstGeom>
          <a:noFill/>
          <a:ln w="9525">
            <a:noFill/>
            <a:miter lim="800000"/>
            <a:headEnd/>
            <a:tailEnd/>
          </a:ln>
          <a:effectLst/>
        </p:spPr>
        <p:txBody>
          <a:bodyPr wrap="square" lIns="0" tIns="0" rIns="34286" bIns="0" anchor="t" anchorCtr="0">
            <a:spAutoFit/>
          </a:bodyPr>
          <a:lstStyle/>
          <a:p>
            <a:pPr eaLnBrk="0" hangingPunct="0">
              <a:spcBef>
                <a:spcPct val="0"/>
              </a:spcBef>
            </a:pPr>
            <a:r>
              <a:rPr lang="en-US" sz="525" b="1" dirty="0">
                <a:solidFill>
                  <a:schemeClr val="tx1">
                    <a:lumMod val="50000"/>
                    <a:lumOff val="50000"/>
                  </a:schemeClr>
                </a:solidFill>
                <a:latin typeface="Arial" panose="020B0604020202020204" pitchFamily="34" charset="0"/>
                <a:cs typeface="Arial" panose="020B0604020202020204" pitchFamily="34" charset="0"/>
              </a:rPr>
              <a:t>Title of the Presentation Goes Here</a:t>
            </a:r>
          </a:p>
          <a:p>
            <a:pPr eaLnBrk="0" hangingPunct="0">
              <a:spcBef>
                <a:spcPct val="0"/>
              </a:spcBef>
            </a:pPr>
            <a:r>
              <a:rPr lang="en-US" sz="450" dirty="0">
                <a:solidFill>
                  <a:schemeClr val="tx1">
                    <a:lumMod val="50000"/>
                    <a:lumOff val="50000"/>
                  </a:schemeClr>
                </a:solidFill>
                <a:latin typeface="Arial" panose="020B0604020202020204" pitchFamily="34" charset="0"/>
                <a:cs typeface="Arial" panose="020B0604020202020204" pitchFamily="34" charset="0"/>
              </a:rPr>
              <a:t>© 2020 Carnegie Mellon University</a:t>
            </a:r>
          </a:p>
        </p:txBody>
      </p:sp>
      <p:sp>
        <p:nvSpPr>
          <p:cNvPr id="17" name="TextBox 16"/>
          <p:cNvSpPr txBox="1"/>
          <p:nvPr userDrawn="1"/>
        </p:nvSpPr>
        <p:spPr>
          <a:xfrm>
            <a:off x="6057900" y="4833649"/>
            <a:ext cx="2095500" cy="138499"/>
          </a:xfrm>
          <a:prstGeom prst="rect">
            <a:avLst/>
          </a:prstGeom>
          <a:noFill/>
        </p:spPr>
        <p:txBody>
          <a:bodyPr wrap="square" lIns="0" tIns="0" rIns="0" bIns="0" rtlCol="0">
            <a:spAutoFit/>
          </a:bodyPr>
          <a:lstStyle/>
          <a:p>
            <a:r>
              <a:rPr lang="en-US" sz="450" dirty="0">
                <a:solidFill>
                  <a:srgbClr val="000000"/>
                </a:solidFill>
                <a:latin typeface="Arial"/>
                <a:cs typeface="Arial"/>
              </a:rPr>
              <a:t>[DISTRIBUTION STATEMENT A] Approved for public release and unlimited distribution.</a:t>
            </a:r>
            <a:endParaRPr lang="en-US" sz="375" dirty="0">
              <a:solidFill>
                <a:srgbClr val="000000"/>
              </a:solidFill>
              <a:latin typeface="Arial"/>
              <a:cs typeface="Arial"/>
            </a:endParaRPr>
          </a:p>
        </p:txBody>
      </p:sp>
      <p:sp>
        <p:nvSpPr>
          <p:cNvPr id="18" name="Rectangle 17"/>
          <p:cNvSpPr/>
          <p:nvPr userDrawn="1"/>
        </p:nvSpPr>
        <p:spPr>
          <a:xfrm>
            <a:off x="0" y="4739072"/>
            <a:ext cx="9144000" cy="1371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381001" y="4836583"/>
            <a:ext cx="1435608" cy="243783"/>
          </a:xfrm>
          <a:prstGeom prst="rect">
            <a:avLst/>
          </a:prstGeom>
        </p:spPr>
      </p:pic>
    </p:spTree>
    <p:extLst>
      <p:ext uri="{BB962C8B-B14F-4D97-AF65-F5344CB8AC3E}">
        <p14:creationId xmlns:p14="http://schemas.microsoft.com/office/powerpoint/2010/main" val="215717350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4" r:id="rId6"/>
    <p:sldLayoutId id="2147483722" r:id="rId7"/>
    <p:sldLayoutId id="2147483725" r:id="rId8"/>
    <p:sldLayoutId id="2147483723" r:id="rId9"/>
    <p:sldLayoutId id="2147483676" r:id="rId10"/>
    <p:sldLayoutId id="2147483662" r:id="rId11"/>
    <p:sldLayoutId id="2147483664" r:id="rId12"/>
    <p:sldLayoutId id="2147483672" r:id="rId13"/>
    <p:sldLayoutId id="2147483673" r:id="rId14"/>
    <p:sldLayoutId id="2147483674" r:id="rId15"/>
    <p:sldLayoutId id="2147483675" r:id="rId16"/>
    <p:sldLayoutId id="2147483726" r:id="rId17"/>
  </p:sldLayoutIdLst>
  <p:txStyles>
    <p:titleStyle>
      <a:lvl1pPr algn="l" defTabSz="685800" rtl="0" eaLnBrk="1" latinLnBrk="0" hangingPunct="1">
        <a:lnSpc>
          <a:spcPct val="90000"/>
        </a:lnSpc>
        <a:spcBef>
          <a:spcPct val="0"/>
        </a:spcBef>
        <a:buNone/>
        <a:defRPr sz="24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2">
          <p15:clr>
            <a:srgbClr val="A4A3A4"/>
          </p15:clr>
        </p15:guide>
        <p15:guide id="2" pos="240">
          <p15:clr>
            <a:srgbClr val="A4A3A4"/>
          </p15:clr>
        </p15:guide>
        <p15:guide id="3" pos="600">
          <p15:clr>
            <a:srgbClr val="A4A3A4"/>
          </p15:clr>
        </p15:guide>
        <p15:guide id="4" pos="696">
          <p15:clr>
            <a:srgbClr val="A4A3A4"/>
          </p15:clr>
        </p15:guide>
        <p15:guide id="5" pos="1056">
          <p15:clr>
            <a:srgbClr val="A4A3A4"/>
          </p15:clr>
        </p15:guide>
        <p15:guide id="6" pos="1152">
          <p15:clr>
            <a:srgbClr val="A4A3A4"/>
          </p15:clr>
        </p15:guide>
        <p15:guide id="7" pos="1488">
          <p15:clr>
            <a:srgbClr val="A4A3A4"/>
          </p15:clr>
        </p15:guide>
        <p15:guide id="8" pos="1584">
          <p15:clr>
            <a:srgbClr val="A4A3A4"/>
          </p15:clr>
        </p15:guide>
        <p15:guide id="9" pos="1944">
          <p15:clr>
            <a:srgbClr val="A4A3A4"/>
          </p15:clr>
        </p15:guide>
        <p15:guide id="10" pos="2040">
          <p15:clr>
            <a:srgbClr val="A4A3A4"/>
          </p15:clr>
        </p15:guide>
        <p15:guide id="11" pos="2376">
          <p15:clr>
            <a:srgbClr val="A4A3A4"/>
          </p15:clr>
        </p15:guide>
        <p15:guide id="12" pos="2472">
          <p15:clr>
            <a:srgbClr val="A4A3A4"/>
          </p15:clr>
        </p15:guide>
        <p15:guide id="13" pos="2832">
          <p15:clr>
            <a:srgbClr val="A4A3A4"/>
          </p15:clr>
        </p15:guide>
        <p15:guide id="14" pos="2928">
          <p15:clr>
            <a:srgbClr val="A4A3A4"/>
          </p15:clr>
        </p15:guide>
        <p15:guide id="15" pos="3264">
          <p15:clr>
            <a:srgbClr val="A4A3A4"/>
          </p15:clr>
        </p15:guide>
        <p15:guide id="16" pos="3360">
          <p15:clr>
            <a:srgbClr val="A4A3A4"/>
          </p15:clr>
        </p15:guide>
        <p15:guide id="17" pos="3720">
          <p15:clr>
            <a:srgbClr val="A4A3A4"/>
          </p15:clr>
        </p15:guide>
        <p15:guide id="18" pos="3816">
          <p15:clr>
            <a:srgbClr val="A4A3A4"/>
          </p15:clr>
        </p15:guide>
        <p15:guide id="19" pos="4176">
          <p15:clr>
            <a:srgbClr val="A4A3A4"/>
          </p15:clr>
        </p15:guide>
        <p15:guide id="20" pos="4272">
          <p15:clr>
            <a:srgbClr val="A4A3A4"/>
          </p15:clr>
        </p15:guide>
        <p15:guide id="21" pos="4608">
          <p15:clr>
            <a:srgbClr val="A4A3A4"/>
          </p15:clr>
        </p15:guide>
        <p15:guide id="22" pos="4704">
          <p15:clr>
            <a:srgbClr val="A4A3A4"/>
          </p15:clr>
        </p15:guide>
        <p15:guide id="23" pos="5040">
          <p15:clr>
            <a:srgbClr val="A4A3A4"/>
          </p15:clr>
        </p15:guide>
        <p15:guide id="24" pos="5136">
          <p15:clr>
            <a:srgbClr val="A4A3A4"/>
          </p15:clr>
        </p15:guide>
        <p15:guide id="25" pos="5496">
          <p15:clr>
            <a:srgbClr val="A4A3A4"/>
          </p15:clr>
        </p15:guide>
        <p15:guide id="26" orient="horz" pos="516">
          <p15:clr>
            <a:srgbClr val="A4A3A4"/>
          </p15:clr>
        </p15:guide>
        <p15:guide id="27" orient="horz" pos="612">
          <p15:clr>
            <a:srgbClr val="A4A3A4"/>
          </p15:clr>
        </p15:guide>
        <p15:guide id="28" orient="horz" pos="924">
          <p15:clr>
            <a:srgbClr val="A4A3A4"/>
          </p15:clr>
        </p15:guide>
        <p15:guide id="29" orient="horz" pos="996">
          <p15:clr>
            <a:srgbClr val="A4A3A4"/>
          </p15:clr>
        </p15:guide>
        <p15:guide id="31" orient="horz" pos="1308">
          <p15:clr>
            <a:srgbClr val="A4A3A4"/>
          </p15:clr>
        </p15:guide>
        <p15:guide id="33" orient="horz" pos="1380">
          <p15:clr>
            <a:srgbClr val="A4A3A4"/>
          </p15:clr>
        </p15:guide>
        <p15:guide id="34" orient="horz" pos="1692">
          <p15:clr>
            <a:srgbClr val="A4A3A4"/>
          </p15:clr>
        </p15:guide>
        <p15:guide id="35" orient="horz" pos="1764">
          <p15:clr>
            <a:srgbClr val="A4A3A4"/>
          </p15:clr>
        </p15:guide>
        <p15:guide id="36" orient="horz" pos="2076">
          <p15:clr>
            <a:srgbClr val="A4A3A4"/>
          </p15:clr>
        </p15:guide>
        <p15:guide id="37" orient="horz" pos="2148">
          <p15:clr>
            <a:srgbClr val="A4A3A4"/>
          </p15:clr>
        </p15:guide>
        <p15:guide id="38" orient="horz" pos="2460">
          <p15:clr>
            <a:srgbClr val="A4A3A4"/>
          </p15:clr>
        </p15:guide>
        <p15:guide id="39" orient="horz" pos="2532">
          <p15:clr>
            <a:srgbClr val="A4A3A4"/>
          </p15:clr>
        </p15:guide>
        <p15:guide id="40" orient="horz" pos="2844">
          <p15:clr>
            <a:srgbClr val="A4A3A4"/>
          </p15:clr>
        </p15:guide>
        <p15:guide id="41" pos="2880">
          <p15:clr>
            <a:srgbClr val="F26B43"/>
          </p15:clr>
        </p15:guide>
        <p15:guide id="42" orient="horz" pos="16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dustryweek.com/technology-and-iiot/media-gallery/22028670/top-10-technologies-to-watch-in-2020/slideshow"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www.ycombinator.com/rfs/" TargetMode="External"/><Relationship Id="rId4" Type="http://schemas.openxmlformats.org/officeDocument/2006/relationships/hyperlink" Target="http://www3.weforum.org/docs/WEF_Top_10_Emerging_Technologies_2019_Report.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p.edu/read/12980/chapter/1"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whitehouse.gov/wp-content/uploads/2019/11/National-Strategic-Computing-Initiative-Update-2019.pdf"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hyperlink" Target="https://www.forbes.com/sites/moorinsights/2019/01/23/2019-a-cambrian-explosion-in-deep-learning-part-1/#79ca024dc155"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www.hpcwire.com/2020/05/20/microsofts-ai-supercomputer-on-azure-combinations-of-perceptual-domains/" TargetMode="External"/><Relationship Id="rId4" Type="http://schemas.openxmlformats.org/officeDocument/2006/relationships/hyperlink" Target="https://spectrum.ieee.org/semiconductors/processors/cerebrass-giant-chip-will-smash-deep-learnings-speed-barrier"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ibm.com/blogs/research/2020/06/ibm-releases-fully-homomorphic-encryption-toolkit-for-macos-and-ios-linux-and-android-coming-soon/https:/www.ibm.com/blogs/research/2020/06/ibm-releases-fully-homomorphic-encryption-toolkit-for-macos-and-ios-linux-and-android-coming-soon/"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csrc.nist.gov/projects/post-quantum-cryptography"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sercuarc.org/wp-content/uploads/2018/06/Digital-Engineering-Strategy_Approved.pdf"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hyperlink" Target="http://sst-simulator.org/" TargetMode="External"/><Relationship Id="rId2" Type="http://schemas.openxmlformats.org/officeDocument/2006/relationships/hyperlink" Target="https://www.nrf.gov.sg/programmes/virtual-singapore" TargetMode="Externa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research.ibm.com/5-in-5/seed/"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www.ai.mil/ai2020.html" TargetMode="External"/><Relationship Id="rId2" Type="http://schemas.openxmlformats.org/officeDocument/2006/relationships/hyperlink" Target="https://www.ai.mil/docs/Understanding%20AI%20Technology.pdf" TargetMode="Externa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hyperlink" Target="https://www.ai.mil/ai2020.html" TargetMode="External"/><Relationship Id="rId4" Type="http://schemas.openxmlformats.org/officeDocument/2006/relationships/hyperlink" Target="https://www.ai.mil/docs/Understanding%20AI%20Technology.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ra.org/ccc/wp-content/uploads/sites/2/2019/08/Community-Roadmap-for-AI-Research.pdf" TargetMode="External"/><Relationship Id="rId2" Type="http://schemas.openxmlformats.org/officeDocument/2006/relationships/hyperlink" Target="https://ieeexplore.ieee.org/document/6227960" TargetMode="External"/><Relationship Id="rId1" Type="http://schemas.openxmlformats.org/officeDocument/2006/relationships/slideLayout" Target="../slideLayouts/slideLayout11.xml"/><Relationship Id="rId5" Type="http://schemas.openxmlformats.org/officeDocument/2006/relationships/hyperlink" Target="https://www.microsoft.com/en-us/research/podcast/ai-azure-and-the-future-of-healthcare-with-dr-peter-lee/" TargetMode="External"/><Relationship Id="rId4" Type="http://schemas.openxmlformats.org/officeDocument/2006/relationships/hyperlink" Target="https://ai.google/abou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www.datacenterknowledge.com/machine-learning/you-can-now-rent-entire-ai-supercomputer-google-cloud" TargetMode="External"/><Relationship Id="rId2" Type="http://schemas.openxmlformats.org/officeDocument/2006/relationships/hyperlink" Target="https://www.extremetech.com/extreme/310806-microsoft-powerful-supercomputer-human-like-ai" TargetMode="Externa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s://www.microsoft.com/en-us/research/publication/deepcoder-learning-write-programs/"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hyperlink" Target="https://www.wired.com/story/openai-text-generator-going-commercial/" TargetMode="External"/><Relationship Id="rId5" Type="http://schemas.openxmlformats.org/officeDocument/2006/relationships/hyperlink" Target="https://aws.amazon.com/codeguru/" TargetMode="External"/><Relationship Id="rId4" Type="http://schemas.openxmlformats.org/officeDocument/2006/relationships/hyperlink" Target="https://www.microsoft.com/en-us/ai/ai-lab-code-defect"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army.mil/article/236733/army_researchers_augment_combat_vehicles_with_ai" TargetMode="External"/><Relationship Id="rId2" Type="http://schemas.openxmlformats.org/officeDocument/2006/relationships/hyperlink" Target="https://www.afmc.af.mil/News/Article-Display/Article/1822412/autonomous-vehicles-coming-to-pira/" TargetMode="External"/><Relationship Id="rId1" Type="http://schemas.openxmlformats.org/officeDocument/2006/relationships/slideLayout" Target="../slideLayouts/slideLayout11.xml"/><Relationship Id="rId4" Type="http://schemas.openxmlformats.org/officeDocument/2006/relationships/hyperlink" Target="https://apps.dtic.mil/dtic/tr/fulltext/u2/1055106.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abs/2001.00030" TargetMode="External"/><Relationship Id="rId2" Type="http://schemas.openxmlformats.org/officeDocument/2006/relationships/hyperlink" Target="https://arxiv.org/abs/2002.05646" TargetMode="Externa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hyperlink" Target="http://www.visbox.com/products/cave/"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hyperlink" Target="https://www.engadget.com/spatial-ar-vr-meetings-free-oculus-quest-100008450.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figlab.com/"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hyperlink" Target="https://www.nist.gov/blogs/cybersecurity-insights/differential-privacy-privacy-preserving-data-analysis-introduction-our" TargetMode="Externa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hyperlink" Target="https://confidentialcomputing.io/" TargetMode="Externa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s://www.hyperledger.org/use/fabric"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hyperlink" Target="https://www.coindesk.com/us-air-force-gives-blockchain-firm-1-5m-to-build-supply-chain-network" TargetMode="External"/><Relationship Id="rId4" Type="http://schemas.openxmlformats.org/officeDocument/2006/relationships/hyperlink" Target="http://www.research.ibm.com/5-in-5/" TargetMode="External"/></Relationships>
</file>

<file path=ppt/slides/_rels/slide54.xml.rels><?xml version="1.0" encoding="UTF-8" standalone="yes"?>
<Relationships xmlns="http://schemas.openxmlformats.org/package/2006/relationships"><Relationship Id="rId2" Type="http://schemas.openxmlformats.org/officeDocument/2006/relationships/hyperlink" Target="https://www.darpa.mil/attachments/XAIProgramUpdate.pdf" TargetMode="Externa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hyperlink" Target="http://www.weforum.org/agenda/2016/11/the-4th-industrial-revolution-and-international-security"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56.xml.rels><?xml version="1.0" encoding="UTF-8" standalone="yes"?>
<Relationships xmlns="http://schemas.openxmlformats.org/package/2006/relationships"><Relationship Id="rId3" Type="http://schemas.openxmlformats.org/officeDocument/2006/relationships/hyperlink" Target="https://www2.deloitte.com/us/en/insights/focus/tech-trends/2020/ethical-technology-and-brand-trust.html"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cacm.acm.org/magazines/2019/2/234352-a-new-golden-age-for-computer-architecture/fulltext" TargetMode="External"/><Relationship Id="rId2" Type="http://schemas.openxmlformats.org/officeDocument/2006/relationships/hyperlink" Target="https://crypto.iacr.org/2018/slides/goldwasser_iacr_distinguished_lecture.pdf" TargetMode="External"/><Relationship Id="rId1" Type="http://schemas.openxmlformats.org/officeDocument/2006/relationships/slideLayout" Target="../slideLayouts/slideLayout11.xml"/><Relationship Id="rId6" Type="http://schemas.openxmlformats.org/officeDocument/2006/relationships/hyperlink" Target="https://csrc.nist.gov/projects/post-quantum-cryptography" TargetMode="External"/><Relationship Id="rId5" Type="http://schemas.openxmlformats.org/officeDocument/2006/relationships/hyperlink" Target="https://doi.org/10.17226/25196" TargetMode="External"/><Relationship Id="rId4" Type="http://schemas.openxmlformats.org/officeDocument/2006/relationships/hyperlink" Target="https://cra.org/ccc/wp-content/uploads/sites/2/2018/11/Next-Steps-in-Quantum-Computing.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whitehouse.gov/wp-content/uploads/2018/09/National-Strategic-Overview-for-Quantum-Information-Science.pdf" TargetMode="External"/><Relationship Id="rId2" Type="http://schemas.openxmlformats.org/officeDocument/2006/relationships/hyperlink" Target="https://www.nist.gov/news-events/news/2019/01/nist-reveals-26-algorithms-advancing-post-quantum-crypto-semifinals"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ieeexplore.ieee.org/stamp/stamp.jsp?tp=&amp;arnumber=7807196" TargetMode="External"/><Relationship Id="rId2" Type="http://schemas.openxmlformats.org/officeDocument/2006/relationships/hyperlink" Target="https://doi.ieeecomputersociety.org/10.1109/MC.2019.2948248" TargetMode="Externa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hyperlink" Target="https://www2.deloitte.com/us/en/insights/focus/tech-trends/2020/digital-twin-applications-bridging-the-physical-and-digital.html" TargetMode="External"/><Relationship Id="rId2" Type="http://schemas.openxmlformats.org/officeDocument/2006/relationships/hyperlink" Target="https://www.eetimes.com/military-enlists-digital-twin-technology-to-secure-chips/?utm_source=newsletter&amp;utm_campaign=link&amp;utm_medium=EETimesMilAero-20200108" TargetMode="External"/><Relationship Id="rId1" Type="http://schemas.openxmlformats.org/officeDocument/2006/relationships/slideLayout" Target="../slideLayouts/slideLayout11.xml"/><Relationship Id="rId4" Type="http://schemas.openxmlformats.org/officeDocument/2006/relationships/hyperlink" Target="https://sloanreview.mit.edu/article/how-digital-twins-are-reinventing-innovatio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ckaestne.github.io/seai/S2020/" TargetMode="External"/><Relationship Id="rId7" Type="http://schemas.openxmlformats.org/officeDocument/2006/relationships/hyperlink" Target="https://www.wired.com/story/openai-text-generator-going-commercial/" TargetMode="External"/><Relationship Id="rId2" Type="http://schemas.openxmlformats.org/officeDocument/2006/relationships/hyperlink" Target="https://aws.amazon.com/codeguru/" TargetMode="External"/><Relationship Id="rId1" Type="http://schemas.openxmlformats.org/officeDocument/2006/relationships/slideLayout" Target="../slideLayouts/slideLayout11.xml"/><Relationship Id="rId6" Type="http://schemas.openxmlformats.org/officeDocument/2006/relationships/hyperlink" Target="https://macropolo.org/digital-projects/the-global-ai-talent-tracker/?mod=djemDailyShot&amp;mod=djemDailyShot" TargetMode="External"/><Relationship Id="rId5" Type="http://schemas.openxmlformats.org/officeDocument/2006/relationships/hyperlink" Target="https://ieeexplore.ieee.org/xpl/tocresult.jsp?isnumber=9121610&amp;punumber=52" TargetMode="External"/><Relationship Id="rId4" Type="http://schemas.openxmlformats.org/officeDocument/2006/relationships/hyperlink" Target="https://github.com/ckaestne/seaibib"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viterbischool.usc.edu/news/2019/09/glimpsing-into-the-future-of-ai-a-conversation-with-yolanda-gil/"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hyperlink" Target="https://www.nextgov.com/emerging-tech/2020/07/congress-inches-closer-creating-national-cloud-ai-research/166624/" TargetMode="External"/><Relationship Id="rId4" Type="http://schemas.openxmlformats.org/officeDocument/2006/relationships/hyperlink" Target="https://cloudblogs.microsoft.com/opensource/2020/01/21/microsoft-onnx-open-source-optimizations-transformer-inference-gpu-cpu/"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bisimulation.com/" TargetMode="External"/><Relationship Id="rId2" Type="http://schemas.openxmlformats.org/officeDocument/2006/relationships/hyperlink" Target="https://www.techrepublic.com/article/10-mixed-reality-trends-to-expect-in-2020/" TargetMode="External"/><Relationship Id="rId1" Type="http://schemas.openxmlformats.org/officeDocument/2006/relationships/slideLayout" Target="../slideLayouts/slideLayout17.xml"/><Relationship Id="rId6" Type="http://schemas.openxmlformats.org/officeDocument/2006/relationships/hyperlink" Target="https://www.defense.gov/Explore/Inside-DOD/Blog/Article/2079205/how-virtual-augmented-reality-are-moving-warfighting-forward/" TargetMode="External"/><Relationship Id="rId5" Type="http://schemas.openxmlformats.org/officeDocument/2006/relationships/hyperlink" Target="https://techcrunch.com/2020/04/26/tragic-leap/?guccounter=1" TargetMode="External"/><Relationship Id="rId4" Type="http://schemas.openxmlformats.org/officeDocument/2006/relationships/hyperlink" Target="http://www.figlab.co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learning.oreilly.com/library/view/augmented-reality-principles/9780133153217/cover.html" TargetMode="External"/><Relationship Id="rId2" Type="http://schemas.openxmlformats.org/officeDocument/2006/relationships/hyperlink" Target="https://www.forbes.com/sites/bernardmarr/2019/08/12/what-is-extended-reality-technology-a-simple-explanation-for-anyone/#5c1669d37249" TargetMode="External"/><Relationship Id="rId1" Type="http://schemas.openxmlformats.org/officeDocument/2006/relationships/slideLayout" Target="../slideLayouts/slideLayout11.xml"/><Relationship Id="rId6" Type="http://schemas.openxmlformats.org/officeDocument/2006/relationships/hyperlink" Target="http://www.visbox.com/applications/immersive-3d/" TargetMode="External"/><Relationship Id="rId5" Type="http://schemas.openxmlformats.org/officeDocument/2006/relationships/hyperlink" Target="http://www.visbox.com/products/cave/" TargetMode="External"/><Relationship Id="rId4" Type="http://schemas.openxmlformats.org/officeDocument/2006/relationships/hyperlink" Target="https://www.uwyo.edu/ser/visualization-center/"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wired.com/story/google-is-slurping-up-health-dataand-it-looks-totally-legal/" TargetMode="External"/><Relationship Id="rId2" Type="http://schemas.openxmlformats.org/officeDocument/2006/relationships/hyperlink" Target="https://www2.deloitte.com/us/en/insights/focus/tech-trends/2020/ethical-technology-and-brand-trust.html" TargetMode="External"/><Relationship Id="rId1" Type="http://schemas.openxmlformats.org/officeDocument/2006/relationships/slideLayout" Target="../slideLayouts/slideLayout11.xml"/><Relationship Id="rId5" Type="http://schemas.openxmlformats.org/officeDocument/2006/relationships/hyperlink" Target="https://siliconangle.com/2020/06/29/accenture-amd-facebook-nvidia-sign-advance-confidential-computing/" TargetMode="External"/><Relationship Id="rId4" Type="http://schemas.openxmlformats.org/officeDocument/2006/relationships/hyperlink" Target="https://www2.deloitte.com/us/en/insights/focus/industry-4-0/ethical-technology-use-fourth-industrial-revolution.html"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ieeexplore.ieee.org/stamp/stamp.jsp?tp=&amp;arnumber=8854247&amp;tag=1" TargetMode="External"/><Relationship Id="rId2" Type="http://schemas.openxmlformats.org/officeDocument/2006/relationships/hyperlink" Target="https://dl.acm.org/doi/pdf/10.1145/1866739.1866758" TargetMode="External"/><Relationship Id="rId1" Type="http://schemas.openxmlformats.org/officeDocument/2006/relationships/slideLayout" Target="../slideLayouts/slideLayout11.xml"/><Relationship Id="rId5" Type="http://schemas.openxmlformats.org/officeDocument/2006/relationships/hyperlink" Target="https://arxiv.org/pdf/2001.00179.pdf" TargetMode="External"/><Relationship Id="rId4" Type="http://schemas.openxmlformats.org/officeDocument/2006/relationships/hyperlink" Target="https://scholarship.law.bu.edu/faculty_scholarship/640/"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technologyreview.com/10-breakthrough-technologies/2020/" TargetMode="External"/><Relationship Id="rId7" Type="http://schemas.openxmlformats.org/officeDocument/2006/relationships/hyperlink" Target="https://www.forbes.com/sites/bernardmarr/2019/09/30/the-7-biggest-technology-trends-in-2020-everyone-must-get-ready-for-now/#6d72cbd02261" TargetMode="External"/><Relationship Id="rId2" Type="http://schemas.openxmlformats.org/officeDocument/2006/relationships/hyperlink" Target="https://www2.deloitte.com/us/en/insights/focus/tech-trends/2020/executive-summary.html" TargetMode="External"/><Relationship Id="rId1" Type="http://schemas.openxmlformats.org/officeDocument/2006/relationships/slideLayout" Target="../slideLayouts/slideLayout11.xml"/><Relationship Id="rId6" Type="http://schemas.openxmlformats.org/officeDocument/2006/relationships/hyperlink" Target="https://www.accenture.com/us-en/insights/technology/technology-trends-2020" TargetMode="External"/><Relationship Id="rId5" Type="http://schemas.openxmlformats.org/officeDocument/2006/relationships/hyperlink" Target="https://www.idc.com/getdoc.jsp?containerId=US45599219" TargetMode="External"/><Relationship Id="rId4" Type="http://schemas.openxmlformats.org/officeDocument/2006/relationships/hyperlink" Target="https://www.gartner.com/smarterwithgartner/gartner-top-10-strategic-technology-trends-for-202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omputer.org/press-room/2019-news/ieee-computer-societys-top-12-technology-trends-for-2020" TargetMode="External"/><Relationship Id="rId7" Type="http://schemas.openxmlformats.org/officeDocument/2006/relationships/hyperlink" Target="https://www.nitrd.gov/subcommittee/NITRD-PCAs-2021.aspx#top" TargetMode="External"/><Relationship Id="rId2" Type="http://schemas.openxmlformats.org/officeDocument/2006/relationships/hyperlink" Target="https://www.technologyreview.com/10-breakthrough-technologies/2020/" TargetMode="External"/><Relationship Id="rId1" Type="http://schemas.openxmlformats.org/officeDocument/2006/relationships/slideLayout" Target="../slideLayouts/slideLayout11.xml"/><Relationship Id="rId6" Type="http://schemas.openxmlformats.org/officeDocument/2006/relationships/hyperlink" Target="https://www.nitrd.gov/" TargetMode="External"/><Relationship Id="rId5" Type="http://schemas.openxmlformats.org/officeDocument/2006/relationships/hyperlink" Target="https://cra.org/ccc/resources/ccc-by-cs-area/" TargetMode="External"/><Relationship Id="rId4" Type="http://schemas.openxmlformats.org/officeDocument/2006/relationships/hyperlink" Target="https://cra.org/cc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edia.defense.gov/2019/Jul/12/2002156622/-1/-1/1/DOD-DIGITAL-MODERNIZATION-STRATEGY-2019.PDF" TargetMode="External"/><Relationship Id="rId2" Type="http://schemas.openxmlformats.org/officeDocument/2006/relationships/hyperlink" Target="https://www.nato.int/nato_static_fl2014/assets/pdf/2020/4/pdf/190422-ST_Tech_Trends_Report_2020-2040.pdf"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38380"/>
            <a:ext cx="5248275" cy="1621390"/>
          </a:xfrm>
          <a:prstGeom prst="rect">
            <a:avLst/>
          </a:prstGeom>
        </p:spPr>
        <p:txBody>
          <a:bodyPr lIns="0" tIns="0" rIns="0" bIns="0" anchor="t" anchorCtr="0">
            <a:normAutofit fontScale="90000"/>
          </a:bodyPr>
          <a:lstStyle/>
          <a:p>
            <a:r>
              <a:rPr lang="en-US" dirty="0"/>
              <a:t>Emerging Technologies 2020: </a:t>
            </a:r>
            <a:br>
              <a:rPr lang="en-US" dirty="0"/>
            </a:br>
            <a:r>
              <a:rPr lang="en-US" dirty="0"/>
              <a:t>Six Areas of Opportunity</a:t>
            </a:r>
            <a:br>
              <a:rPr lang="en-US" dirty="0"/>
            </a:br>
            <a:r>
              <a:rPr lang="en-US" sz="2800"/>
              <a:t>August 20, </a:t>
            </a:r>
            <a:r>
              <a:rPr lang="en-US" sz="2800" dirty="0"/>
              <a:t>2020</a:t>
            </a:r>
            <a:br>
              <a:rPr lang="en-US" dirty="0"/>
            </a:br>
            <a:br>
              <a:rPr lang="en-US" dirty="0"/>
            </a:br>
            <a:r>
              <a:rPr lang="en-US" sz="1400" b="1" dirty="0"/>
              <a:t>An SSD-Led Study</a:t>
            </a:r>
            <a:br>
              <a:rPr lang="en-US" sz="1400" dirty="0"/>
            </a:br>
            <a:endParaRPr lang="en-US" sz="1400" dirty="0"/>
          </a:p>
        </p:txBody>
      </p:sp>
      <p:sp>
        <p:nvSpPr>
          <p:cNvPr id="4" name="Subtitle 3"/>
          <p:cNvSpPr>
            <a:spLocks noGrp="1"/>
          </p:cNvSpPr>
          <p:nvPr>
            <p:ph type="subTitle" idx="1"/>
          </p:nvPr>
        </p:nvSpPr>
        <p:spPr>
          <a:prstGeom prst="rect">
            <a:avLst/>
          </a:prstGeom>
        </p:spPr>
        <p:txBody>
          <a:bodyPr lIns="0" tIns="0" rIns="0" bIns="0">
            <a:normAutofit fontScale="92500" lnSpcReduction="20000"/>
          </a:bodyPr>
          <a:lstStyle/>
          <a:p>
            <a:r>
              <a:rPr lang="en-US" dirty="0"/>
              <a:t>Charles Holland</a:t>
            </a:r>
          </a:p>
          <a:p>
            <a:r>
              <a:rPr lang="en-US" dirty="0"/>
              <a:t>Jake Tanenbaum</a:t>
            </a:r>
          </a:p>
          <a:p>
            <a:r>
              <a:rPr lang="en-US" dirty="0"/>
              <a:t>Ed Desautels</a:t>
            </a:r>
          </a:p>
        </p:txBody>
      </p:sp>
    </p:spTree>
    <p:extLst>
      <p:ext uri="{BB962C8B-B14F-4D97-AF65-F5344CB8AC3E}">
        <p14:creationId xmlns:p14="http://schemas.microsoft.com/office/powerpoint/2010/main" val="4008897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685CDF-1904-421B-8896-8641E4280876}"/>
              </a:ext>
            </a:extLst>
          </p:cNvPr>
          <p:cNvSpPr>
            <a:spLocks noGrp="1"/>
          </p:cNvSpPr>
          <p:nvPr>
            <p:ph type="title"/>
          </p:nvPr>
        </p:nvSpPr>
        <p:spPr/>
        <p:txBody>
          <a:bodyPr/>
          <a:lstStyle/>
          <a:p>
            <a:r>
              <a:rPr lang="en-US" dirty="0"/>
              <a:t>Other Analysis</a:t>
            </a:r>
          </a:p>
        </p:txBody>
      </p:sp>
      <p:sp>
        <p:nvSpPr>
          <p:cNvPr id="7" name="Picture Placeholder 6">
            <a:extLst>
              <a:ext uri="{FF2B5EF4-FFF2-40B4-BE49-F238E27FC236}">
                <a16:creationId xmlns:a16="http://schemas.microsoft.com/office/drawing/2014/main" id="{14137AEC-F721-4286-A923-0EC5F5388B95}"/>
              </a:ext>
            </a:extLst>
          </p:cNvPr>
          <p:cNvSpPr>
            <a:spLocks noGrp="1"/>
          </p:cNvSpPr>
          <p:nvPr>
            <p:ph type="pic" sz="quarter" idx="11"/>
          </p:nvPr>
        </p:nvSpPr>
        <p:spPr/>
      </p:sp>
      <p:sp>
        <p:nvSpPr>
          <p:cNvPr id="6" name="Text Placeholder 5">
            <a:extLst>
              <a:ext uri="{FF2B5EF4-FFF2-40B4-BE49-F238E27FC236}">
                <a16:creationId xmlns:a16="http://schemas.microsoft.com/office/drawing/2014/main" id="{ED8DDD03-61FB-4069-8370-8ED3BEE10030}"/>
              </a:ext>
            </a:extLst>
          </p:cNvPr>
          <p:cNvSpPr>
            <a:spLocks noGrp="1"/>
          </p:cNvSpPr>
          <p:nvPr>
            <p:ph type="body" sz="quarter" idx="10"/>
          </p:nvPr>
        </p:nvSpPr>
        <p:spPr/>
        <p:txBody>
          <a:bodyPr/>
          <a:lstStyle/>
          <a:p>
            <a:r>
              <a:rPr lang="en-US" dirty="0"/>
              <a:t>Sources</a:t>
            </a:r>
          </a:p>
        </p:txBody>
      </p:sp>
      <p:graphicFrame>
        <p:nvGraphicFramePr>
          <p:cNvPr id="8" name="Table 7">
            <a:extLst>
              <a:ext uri="{FF2B5EF4-FFF2-40B4-BE49-F238E27FC236}">
                <a16:creationId xmlns:a16="http://schemas.microsoft.com/office/drawing/2014/main" id="{52934D3D-1E8D-4968-ACC0-68B1FA60DDCE}"/>
              </a:ext>
            </a:extLst>
          </p:cNvPr>
          <p:cNvGraphicFramePr>
            <a:graphicFrameLocks noGrp="1"/>
          </p:cNvGraphicFramePr>
          <p:nvPr>
            <p:extLst>
              <p:ext uri="{D42A27DB-BD31-4B8C-83A1-F6EECF244321}">
                <p14:modId xmlns:p14="http://schemas.microsoft.com/office/powerpoint/2010/main" val="2563677354"/>
              </p:ext>
            </p:extLst>
          </p:nvPr>
        </p:nvGraphicFramePr>
        <p:xfrm>
          <a:off x="381000" y="936171"/>
          <a:ext cx="7864929" cy="2895600"/>
        </p:xfrm>
        <a:graphic>
          <a:graphicData uri="http://schemas.openxmlformats.org/drawingml/2006/table">
            <a:tbl>
              <a:tblPr firstRow="1" bandRow="1">
                <a:tableStyleId>{69CF1AB2-1976-4502-BF36-3FF5EA218861}</a:tableStyleId>
              </a:tblPr>
              <a:tblGrid>
                <a:gridCol w="3013926">
                  <a:extLst>
                    <a:ext uri="{9D8B030D-6E8A-4147-A177-3AD203B41FA5}">
                      <a16:colId xmlns:a16="http://schemas.microsoft.com/office/drawing/2014/main" val="707990274"/>
                    </a:ext>
                  </a:extLst>
                </a:gridCol>
                <a:gridCol w="4851003">
                  <a:extLst>
                    <a:ext uri="{9D8B030D-6E8A-4147-A177-3AD203B41FA5}">
                      <a16:colId xmlns:a16="http://schemas.microsoft.com/office/drawing/2014/main" val="991060544"/>
                    </a:ext>
                  </a:extLst>
                </a:gridCol>
              </a:tblGrid>
              <a:tr h="713596">
                <a:tc>
                  <a:txBody>
                    <a:bodyPr/>
                    <a:lstStyle/>
                    <a:p>
                      <a:r>
                        <a:rPr lang="en-US" sz="2000" b="0" dirty="0">
                          <a:hlinkClick r:id="rId3"/>
                        </a:rPr>
                        <a:t>Industry Week</a:t>
                      </a:r>
                      <a:endParaRPr lang="en-US" sz="2000" b="0" dirty="0"/>
                    </a:p>
                  </a:txBody>
                  <a:tcPr anchor="ctr"/>
                </a:tc>
                <a:tc>
                  <a:txBody>
                    <a:bodyPr/>
                    <a:lstStyle/>
                    <a:p>
                      <a:r>
                        <a:rPr lang="en-US" sz="2000" b="0" dirty="0">
                          <a:hlinkClick r:id="rId3"/>
                        </a:rPr>
                        <a:t>Top 10 Technologies to Watch in 2020</a:t>
                      </a:r>
                      <a:endParaRPr lang="en-US" sz="2000" b="0" dirty="0"/>
                    </a:p>
                  </a:txBody>
                  <a:tcPr anchor="ctr"/>
                </a:tc>
                <a:extLst>
                  <a:ext uri="{0D108BD9-81ED-4DB2-BD59-A6C34878D82A}">
                    <a16:rowId xmlns:a16="http://schemas.microsoft.com/office/drawing/2014/main" val="844894551"/>
                  </a:ext>
                </a:extLst>
              </a:tr>
              <a:tr h="795890">
                <a:tc>
                  <a:txBody>
                    <a:bodyPr/>
                    <a:lstStyle/>
                    <a:p>
                      <a:r>
                        <a:rPr lang="en-US" sz="2000" dirty="0">
                          <a:hlinkClick r:id="rId4"/>
                        </a:rPr>
                        <a:t>World Economic Forum</a:t>
                      </a:r>
                      <a:endParaRPr lang="en-US" sz="2000" dirty="0"/>
                    </a:p>
                  </a:txBody>
                  <a:tcPr anchor="ctr"/>
                </a:tc>
                <a:tc>
                  <a:txBody>
                    <a:bodyPr/>
                    <a:lstStyle/>
                    <a:p>
                      <a:r>
                        <a:rPr lang="en-US" sz="2000" dirty="0">
                          <a:hlinkClick r:id="rId4"/>
                        </a:rPr>
                        <a:t>Top 10 Emerging Technologies 2019</a:t>
                      </a:r>
                      <a:endParaRPr lang="en-US" sz="2000" dirty="0"/>
                    </a:p>
                  </a:txBody>
                  <a:tcPr anchor="ctr"/>
                </a:tc>
                <a:extLst>
                  <a:ext uri="{0D108BD9-81ED-4DB2-BD59-A6C34878D82A}">
                    <a16:rowId xmlns:a16="http://schemas.microsoft.com/office/drawing/2014/main" val="3109297005"/>
                  </a:ext>
                </a:extLst>
              </a:tr>
              <a:tr h="682171">
                <a:tc>
                  <a:txBody>
                    <a:bodyPr/>
                    <a:lstStyle/>
                    <a:p>
                      <a:r>
                        <a:rPr lang="en-US" sz="2000" dirty="0">
                          <a:hlinkClick r:id="rId5"/>
                        </a:rPr>
                        <a:t>Y Combinator</a:t>
                      </a:r>
                      <a:endParaRPr lang="en-US" sz="2000" dirty="0"/>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5"/>
                        </a:rPr>
                        <a:t>Requests for Startups</a:t>
                      </a:r>
                      <a:endParaRPr lang="en-US" sz="2000" dirty="0"/>
                    </a:p>
                  </a:txBody>
                  <a:tcPr anchor="ctr"/>
                </a:tc>
                <a:extLst>
                  <a:ext uri="{0D108BD9-81ED-4DB2-BD59-A6C34878D82A}">
                    <a16:rowId xmlns:a16="http://schemas.microsoft.com/office/drawing/2014/main" val="3767844074"/>
                  </a:ext>
                </a:extLst>
              </a:tr>
              <a:tr h="703943">
                <a:tc>
                  <a:txBody>
                    <a:bodyPr/>
                    <a:lstStyle/>
                    <a:p>
                      <a:r>
                        <a:rPr lang="en-US" sz="2000" dirty="0"/>
                        <a:t>SEI Business Development</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Transcripts from discussions</a:t>
                      </a:r>
                    </a:p>
                  </a:txBody>
                  <a:tcPr anchor="ctr"/>
                </a:tc>
                <a:extLst>
                  <a:ext uri="{0D108BD9-81ED-4DB2-BD59-A6C34878D82A}">
                    <a16:rowId xmlns:a16="http://schemas.microsoft.com/office/drawing/2014/main" val="2976958209"/>
                  </a:ext>
                </a:extLst>
              </a:tr>
            </a:tbl>
          </a:graphicData>
        </a:graphic>
      </p:graphicFrame>
    </p:spTree>
    <p:extLst>
      <p:ext uri="{BB962C8B-B14F-4D97-AF65-F5344CB8AC3E}">
        <p14:creationId xmlns:p14="http://schemas.microsoft.com/office/powerpoint/2010/main" val="704156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29A8-7BAE-4267-A486-A851B63816EF}"/>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60611E79-0DA2-43D1-8B93-308E35908DAA}"/>
              </a:ext>
            </a:extLst>
          </p:cNvPr>
          <p:cNvSpPr>
            <a:spLocks noGrp="1"/>
          </p:cNvSpPr>
          <p:nvPr>
            <p:ph type="body" sz="quarter" idx="10"/>
          </p:nvPr>
        </p:nvSpPr>
        <p:spPr/>
        <p:txBody>
          <a:bodyPr/>
          <a:lstStyle/>
          <a:p>
            <a:r>
              <a:rPr lang="en-US" dirty="0"/>
              <a:t>Consensus List of                          Emerging Technologies</a:t>
            </a:r>
          </a:p>
        </p:txBody>
      </p:sp>
    </p:spTree>
    <p:extLst>
      <p:ext uri="{BB962C8B-B14F-4D97-AF65-F5344CB8AC3E}">
        <p14:creationId xmlns:p14="http://schemas.microsoft.com/office/powerpoint/2010/main" val="230455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76D4-B878-4109-A460-67D576AA8615}"/>
              </a:ext>
            </a:extLst>
          </p:cNvPr>
          <p:cNvSpPr>
            <a:spLocks noGrp="1"/>
          </p:cNvSpPr>
          <p:nvPr>
            <p:ph type="title"/>
          </p:nvPr>
        </p:nvSpPr>
        <p:spPr>
          <a:xfrm>
            <a:off x="381000" y="122754"/>
            <a:ext cx="7772400" cy="639577"/>
          </a:xfrm>
        </p:spPr>
        <p:txBody>
          <a:bodyPr/>
          <a:lstStyle/>
          <a:p>
            <a:r>
              <a:rPr lang="en-US" dirty="0"/>
              <a:t>Consensus List of Emerging Technologies</a:t>
            </a:r>
          </a:p>
        </p:txBody>
      </p:sp>
      <p:sp>
        <p:nvSpPr>
          <p:cNvPr id="3" name="Content Placeholder 2">
            <a:extLst>
              <a:ext uri="{FF2B5EF4-FFF2-40B4-BE49-F238E27FC236}">
                <a16:creationId xmlns:a16="http://schemas.microsoft.com/office/drawing/2014/main" id="{AED63833-06D6-40D6-A8EF-D9B792239A18}"/>
              </a:ext>
            </a:extLst>
          </p:cNvPr>
          <p:cNvSpPr>
            <a:spLocks noGrp="1"/>
          </p:cNvSpPr>
          <p:nvPr>
            <p:ph sz="half" idx="1"/>
          </p:nvPr>
        </p:nvSpPr>
        <p:spPr/>
        <p:txBody>
          <a:bodyPr/>
          <a:lstStyle/>
          <a:p>
            <a:r>
              <a:rPr lang="en-US" dirty="0"/>
              <a:t>The SEI team developed this list based on a survey of the available literature noted in the previous section. To make its selections, the team applied the following criteria:</a:t>
            </a:r>
          </a:p>
          <a:p>
            <a:pPr marL="285750" indent="-285750">
              <a:buFont typeface="Arial" panose="020B0604020202020204" pitchFamily="34" charset="0"/>
              <a:buChar char="•"/>
            </a:pPr>
            <a:r>
              <a:rPr lang="en-US" dirty="0"/>
              <a:t>Level of technical interest</a:t>
            </a:r>
          </a:p>
          <a:p>
            <a:pPr marL="285750" indent="-285750">
              <a:buFont typeface="Arial" panose="020B0604020202020204" pitchFamily="34" charset="0"/>
              <a:buChar char="•"/>
            </a:pPr>
            <a:r>
              <a:rPr lang="en-US" dirty="0"/>
              <a:t>Opportunity for DoD</a:t>
            </a:r>
          </a:p>
          <a:p>
            <a:r>
              <a:rPr lang="en-US" dirty="0"/>
              <a:t>Significant opportunities for combining multiple technologies exist to multiply capability.</a:t>
            </a:r>
          </a:p>
          <a:p>
            <a:r>
              <a:rPr lang="en-US" dirty="0"/>
              <a:t>These opportunities present substantial challenges for software engineering.</a:t>
            </a:r>
          </a:p>
        </p:txBody>
      </p:sp>
      <p:graphicFrame>
        <p:nvGraphicFramePr>
          <p:cNvPr id="7" name="Content Placeholder 6">
            <a:extLst>
              <a:ext uri="{FF2B5EF4-FFF2-40B4-BE49-F238E27FC236}">
                <a16:creationId xmlns:a16="http://schemas.microsoft.com/office/drawing/2014/main" id="{61493BC4-C50D-4629-8E52-E2B1670A822F}"/>
              </a:ext>
            </a:extLst>
          </p:cNvPr>
          <p:cNvGraphicFramePr>
            <a:graphicFrameLocks noGrp="1"/>
          </p:cNvGraphicFramePr>
          <p:nvPr>
            <p:ph sz="half" idx="2"/>
            <p:extLst>
              <p:ext uri="{D42A27DB-BD31-4B8C-83A1-F6EECF244321}">
                <p14:modId xmlns:p14="http://schemas.microsoft.com/office/powerpoint/2010/main" val="1668753424"/>
              </p:ext>
            </p:extLst>
          </p:nvPr>
        </p:nvGraphicFramePr>
        <p:xfrm>
          <a:off x="4788180" y="889497"/>
          <a:ext cx="3869436" cy="3699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5E97018D-B27F-4611-B4EB-EF217F34740A}"/>
              </a:ext>
            </a:extLst>
          </p:cNvPr>
          <p:cNvSpPr>
            <a:spLocks noGrp="1"/>
          </p:cNvSpPr>
          <p:nvPr>
            <p:ph type="body" sz="quarter" idx="10"/>
          </p:nvPr>
        </p:nvSpPr>
        <p:spPr/>
        <p:txBody>
          <a:bodyPr/>
          <a:lstStyle/>
          <a:p>
            <a:r>
              <a:rPr lang="en-US" dirty="0"/>
              <a:t>Consensus List of Emerging Technologies</a:t>
            </a:r>
          </a:p>
        </p:txBody>
      </p:sp>
      <p:sp>
        <p:nvSpPr>
          <p:cNvPr id="6" name="Picture Placeholder 5">
            <a:extLst>
              <a:ext uri="{FF2B5EF4-FFF2-40B4-BE49-F238E27FC236}">
                <a16:creationId xmlns:a16="http://schemas.microsoft.com/office/drawing/2014/main" id="{3A0BFE17-6BE6-48A6-853E-2ABB0FD4C2BC}"/>
              </a:ext>
            </a:extLst>
          </p:cNvPr>
          <p:cNvSpPr>
            <a:spLocks noGrp="1"/>
          </p:cNvSpPr>
          <p:nvPr>
            <p:ph type="pic" sz="quarter" idx="11"/>
          </p:nvPr>
        </p:nvSpPr>
        <p:spPr/>
      </p:sp>
    </p:spTree>
    <p:extLst>
      <p:ext uri="{BB962C8B-B14F-4D97-AF65-F5344CB8AC3E}">
        <p14:creationId xmlns:p14="http://schemas.microsoft.com/office/powerpoint/2010/main" val="2108061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AAA3-5F42-4DCC-B234-54F232DDC216}"/>
              </a:ext>
            </a:extLst>
          </p:cNvPr>
          <p:cNvSpPr>
            <a:spLocks noGrp="1"/>
          </p:cNvSpPr>
          <p:nvPr>
            <p:ph type="title"/>
          </p:nvPr>
        </p:nvSpPr>
        <p:spPr/>
        <p:txBody>
          <a:bodyPr/>
          <a:lstStyle/>
          <a:p>
            <a:r>
              <a:rPr lang="en-US" dirty="0"/>
              <a:t>Technology Themes by Source</a:t>
            </a:r>
          </a:p>
        </p:txBody>
      </p:sp>
      <p:sp>
        <p:nvSpPr>
          <p:cNvPr id="4" name="Picture Placeholder 3">
            <a:extLst>
              <a:ext uri="{FF2B5EF4-FFF2-40B4-BE49-F238E27FC236}">
                <a16:creationId xmlns:a16="http://schemas.microsoft.com/office/drawing/2014/main" id="{9C64BA4D-3C70-411F-AABA-D436F1C426D8}"/>
              </a:ext>
            </a:extLst>
          </p:cNvPr>
          <p:cNvSpPr>
            <a:spLocks noGrp="1"/>
          </p:cNvSpPr>
          <p:nvPr>
            <p:ph type="pic" sz="quarter" idx="11"/>
          </p:nvPr>
        </p:nvSpPr>
        <p:spPr/>
      </p:sp>
      <p:sp>
        <p:nvSpPr>
          <p:cNvPr id="5" name="Text Placeholder 4">
            <a:extLst>
              <a:ext uri="{FF2B5EF4-FFF2-40B4-BE49-F238E27FC236}">
                <a16:creationId xmlns:a16="http://schemas.microsoft.com/office/drawing/2014/main" id="{6933BA86-4C13-4617-9A66-878B1108BAC2}"/>
              </a:ext>
            </a:extLst>
          </p:cNvPr>
          <p:cNvSpPr>
            <a:spLocks noGrp="1"/>
          </p:cNvSpPr>
          <p:nvPr>
            <p:ph type="body" sz="quarter" idx="10"/>
          </p:nvPr>
        </p:nvSpPr>
        <p:spPr/>
        <p:txBody>
          <a:bodyPr/>
          <a:lstStyle/>
          <a:p>
            <a:r>
              <a:rPr lang="en-US" dirty="0"/>
              <a:t>Consensus List of Emerging Technologies</a:t>
            </a:r>
          </a:p>
          <a:p>
            <a:endParaRPr lang="en-US" dirty="0"/>
          </a:p>
        </p:txBody>
      </p:sp>
      <p:sp>
        <p:nvSpPr>
          <p:cNvPr id="9" name="TextBox 8">
            <a:extLst>
              <a:ext uri="{FF2B5EF4-FFF2-40B4-BE49-F238E27FC236}">
                <a16:creationId xmlns:a16="http://schemas.microsoft.com/office/drawing/2014/main" id="{BFAC523E-E264-4D67-B254-67F6BBCA2CA2}"/>
              </a:ext>
            </a:extLst>
          </p:cNvPr>
          <p:cNvSpPr txBox="1"/>
          <p:nvPr/>
        </p:nvSpPr>
        <p:spPr>
          <a:xfrm>
            <a:off x="75627" y="4380494"/>
            <a:ext cx="9116499" cy="230832"/>
          </a:xfrm>
          <a:prstGeom prst="rect">
            <a:avLst/>
          </a:prstGeom>
          <a:noFill/>
        </p:spPr>
        <p:txBody>
          <a:bodyPr wrap="square" lIns="0" tIns="0" rIns="0" bIns="0" rtlCol="0">
            <a:spAutoFit/>
          </a:bodyPr>
          <a:lstStyle/>
          <a:p>
            <a:r>
              <a:rPr lang="en-US" sz="1500" i="1" dirty="0">
                <a:latin typeface="Arial"/>
                <a:cs typeface="Arial"/>
              </a:rPr>
              <a:t>Note that source lists were of varying lengths, and in some cases covered scopes far beyond computing/IT. </a:t>
            </a:r>
          </a:p>
        </p:txBody>
      </p:sp>
      <p:pic>
        <p:nvPicPr>
          <p:cNvPr id="7" name="Picture 6">
            <a:extLst>
              <a:ext uri="{FF2B5EF4-FFF2-40B4-BE49-F238E27FC236}">
                <a16:creationId xmlns:a16="http://schemas.microsoft.com/office/drawing/2014/main" id="{AD230CEC-A284-49D4-8104-719BFA84A990}"/>
              </a:ext>
            </a:extLst>
          </p:cNvPr>
          <p:cNvPicPr>
            <a:picLocks noChangeAspect="1"/>
          </p:cNvPicPr>
          <p:nvPr/>
        </p:nvPicPr>
        <p:blipFill>
          <a:blip r:embed="rId2"/>
          <a:stretch>
            <a:fillRect/>
          </a:stretch>
        </p:blipFill>
        <p:spPr>
          <a:xfrm>
            <a:off x="1132475" y="811318"/>
            <a:ext cx="6258925" cy="3203470"/>
          </a:xfrm>
          <a:prstGeom prst="rect">
            <a:avLst/>
          </a:prstGeom>
        </p:spPr>
      </p:pic>
    </p:spTree>
    <p:extLst>
      <p:ext uri="{BB962C8B-B14F-4D97-AF65-F5344CB8AC3E}">
        <p14:creationId xmlns:p14="http://schemas.microsoft.com/office/powerpoint/2010/main" val="173164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0CC5-987E-4606-89C3-8AE92F279762}"/>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19BF616B-F9FB-4235-9CF4-6510EA49ACED}"/>
              </a:ext>
            </a:extLst>
          </p:cNvPr>
          <p:cNvSpPr>
            <a:spLocks noGrp="1"/>
          </p:cNvSpPr>
          <p:nvPr>
            <p:ph type="body" sz="quarter" idx="10"/>
          </p:nvPr>
        </p:nvSpPr>
        <p:spPr/>
        <p:txBody>
          <a:bodyPr/>
          <a:lstStyle/>
          <a:p>
            <a:r>
              <a:rPr lang="en-US" dirty="0"/>
              <a:t>Advanced Computing</a:t>
            </a:r>
          </a:p>
        </p:txBody>
      </p:sp>
      <p:sp>
        <p:nvSpPr>
          <p:cNvPr id="4" name="Text Placeholder 3">
            <a:extLst>
              <a:ext uri="{FF2B5EF4-FFF2-40B4-BE49-F238E27FC236}">
                <a16:creationId xmlns:a16="http://schemas.microsoft.com/office/drawing/2014/main" id="{9B87A2C7-FF31-4460-8554-45BA65692E04}"/>
              </a:ext>
            </a:extLst>
          </p:cNvPr>
          <p:cNvSpPr>
            <a:spLocks noGrp="1"/>
          </p:cNvSpPr>
          <p:nvPr>
            <p:ph type="body" sz="quarter" idx="11"/>
          </p:nvPr>
        </p:nvSpPr>
        <p:spPr>
          <a:xfrm>
            <a:off x="381000" y="2173579"/>
            <a:ext cx="4800600" cy="184150"/>
          </a:xfrm>
        </p:spPr>
        <p:txBody>
          <a:bodyPr/>
          <a:lstStyle/>
          <a:p>
            <a:r>
              <a:rPr lang="en-US" dirty="0"/>
              <a:t>Consensus List of Emerging Technologies</a:t>
            </a:r>
          </a:p>
        </p:txBody>
      </p:sp>
    </p:spTree>
    <p:extLst>
      <p:ext uri="{BB962C8B-B14F-4D97-AF65-F5344CB8AC3E}">
        <p14:creationId xmlns:p14="http://schemas.microsoft.com/office/powerpoint/2010/main" val="2647176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BA7F43-88C3-4386-99CB-49908521E657}"/>
              </a:ext>
            </a:extLst>
          </p:cNvPr>
          <p:cNvSpPr/>
          <p:nvPr/>
        </p:nvSpPr>
        <p:spPr>
          <a:xfrm>
            <a:off x="380998" y="558882"/>
            <a:ext cx="8137345" cy="4025733"/>
          </a:xfrm>
          <a:prstGeom prst="rect">
            <a:avLst/>
          </a:prstGeom>
          <a:blipFill dpi="0" rotWithShape="1">
            <a:blip r:embed="rId3">
              <a:alphaModFix amt="23000"/>
            </a:blip>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20C15E7-1C04-4250-B736-6D734385FB61}"/>
              </a:ext>
            </a:extLst>
          </p:cNvPr>
          <p:cNvSpPr>
            <a:spLocks noGrp="1"/>
          </p:cNvSpPr>
          <p:nvPr>
            <p:ph type="title"/>
          </p:nvPr>
        </p:nvSpPr>
        <p:spPr/>
        <p:txBody>
          <a:bodyPr/>
          <a:lstStyle/>
          <a:p>
            <a:r>
              <a:rPr lang="en-US" dirty="0"/>
              <a:t>Overview</a:t>
            </a:r>
          </a:p>
        </p:txBody>
      </p:sp>
      <p:graphicFrame>
        <p:nvGraphicFramePr>
          <p:cNvPr id="4" name="Content Placeholder 3">
            <a:extLst>
              <a:ext uri="{FF2B5EF4-FFF2-40B4-BE49-F238E27FC236}">
                <a16:creationId xmlns:a16="http://schemas.microsoft.com/office/drawing/2014/main" id="{1A3DC0B4-FC82-446C-BA26-1190C866294E}"/>
              </a:ext>
            </a:extLst>
          </p:cNvPr>
          <p:cNvGraphicFramePr>
            <a:graphicFrameLocks noGrp="1"/>
          </p:cNvGraphicFramePr>
          <p:nvPr>
            <p:ph sz="half" idx="2"/>
            <p:extLst>
              <p:ext uri="{D42A27DB-BD31-4B8C-83A1-F6EECF244321}">
                <p14:modId xmlns:p14="http://schemas.microsoft.com/office/powerpoint/2010/main" val="2543073047"/>
              </p:ext>
            </p:extLst>
          </p:nvPr>
        </p:nvGraphicFramePr>
        <p:xfrm>
          <a:off x="649196" y="685099"/>
          <a:ext cx="3800475" cy="3773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Placeholder 8">
            <a:extLst>
              <a:ext uri="{FF2B5EF4-FFF2-40B4-BE49-F238E27FC236}">
                <a16:creationId xmlns:a16="http://schemas.microsoft.com/office/drawing/2014/main" id="{44444B94-386B-4F33-A6DA-6FA8DDACD28B}"/>
              </a:ext>
            </a:extLst>
          </p:cNvPr>
          <p:cNvSpPr>
            <a:spLocks noGrp="1"/>
          </p:cNvSpPr>
          <p:nvPr>
            <p:ph type="body" sz="quarter" idx="10"/>
          </p:nvPr>
        </p:nvSpPr>
        <p:spPr/>
        <p:txBody>
          <a:bodyPr/>
          <a:lstStyle/>
          <a:p>
            <a:r>
              <a:rPr lang="en-US" dirty="0"/>
              <a:t>Advanced Computing</a:t>
            </a:r>
          </a:p>
        </p:txBody>
      </p:sp>
      <p:sp>
        <p:nvSpPr>
          <p:cNvPr id="27" name="Picture Placeholder 26">
            <a:extLst>
              <a:ext uri="{FF2B5EF4-FFF2-40B4-BE49-F238E27FC236}">
                <a16:creationId xmlns:a16="http://schemas.microsoft.com/office/drawing/2014/main" id="{D72DC93B-809D-49E1-AD57-4B9C2A511672}"/>
              </a:ext>
            </a:extLst>
          </p:cNvPr>
          <p:cNvSpPr>
            <a:spLocks noGrp="1"/>
          </p:cNvSpPr>
          <p:nvPr>
            <p:ph type="pic" sz="quarter" idx="11"/>
          </p:nvPr>
        </p:nvSpPr>
        <p:spPr/>
      </p:sp>
      <p:sp>
        <p:nvSpPr>
          <p:cNvPr id="2" name="Rectangle 1">
            <a:extLst>
              <a:ext uri="{FF2B5EF4-FFF2-40B4-BE49-F238E27FC236}">
                <a16:creationId xmlns:a16="http://schemas.microsoft.com/office/drawing/2014/main" id="{D2705629-E83C-4835-8FF8-3B32CC26DF78}"/>
              </a:ext>
            </a:extLst>
          </p:cNvPr>
          <p:cNvSpPr/>
          <p:nvPr/>
        </p:nvSpPr>
        <p:spPr>
          <a:xfrm>
            <a:off x="4570707" y="1728470"/>
            <a:ext cx="3826599" cy="1938992"/>
          </a:xfrm>
          <a:prstGeom prst="rect">
            <a:avLst/>
          </a:prstGeom>
        </p:spPr>
        <p:txBody>
          <a:bodyPr wrap="square">
            <a:spAutoFit/>
          </a:bodyPr>
          <a:lstStyle/>
          <a:p>
            <a:pPr algn="ctr">
              <a:spcBef>
                <a:spcPts val="0"/>
              </a:spcBef>
            </a:pPr>
            <a:r>
              <a:rPr lang="en-US" sz="2400" b="1" i="1" dirty="0">
                <a:solidFill>
                  <a:schemeClr val="tx1">
                    <a:lumMod val="85000"/>
                    <a:lumOff val="15000"/>
                  </a:schemeClr>
                </a:solidFill>
                <a:latin typeface="Arial" panose="020B0604020202020204" pitchFamily="34" charset="0"/>
                <a:cs typeface="Arial" panose="020B0604020202020204" pitchFamily="34" charset="0"/>
              </a:rPr>
              <a:t>Advanced computing </a:t>
            </a:r>
          </a:p>
          <a:p>
            <a:pPr algn="ctr">
              <a:spcBef>
                <a:spcPts val="0"/>
              </a:spcBef>
            </a:pPr>
            <a:r>
              <a:rPr lang="en-US" sz="2400" b="1" i="1" dirty="0">
                <a:solidFill>
                  <a:schemeClr val="tx1">
                    <a:lumMod val="85000"/>
                    <a:lumOff val="15000"/>
                  </a:schemeClr>
                </a:solidFill>
                <a:latin typeface="Arial" panose="020B0604020202020204" pitchFamily="34" charset="0"/>
                <a:cs typeface="Arial" panose="020B0604020202020204" pitchFamily="34" charset="0"/>
              </a:rPr>
              <a:t>is the driver                </a:t>
            </a:r>
          </a:p>
          <a:p>
            <a:pPr algn="ctr">
              <a:spcBef>
                <a:spcPts val="0"/>
              </a:spcBef>
            </a:pPr>
            <a:r>
              <a:rPr lang="en-US" sz="2400" b="1" i="1" dirty="0">
                <a:solidFill>
                  <a:schemeClr val="tx1">
                    <a:lumMod val="85000"/>
                    <a:lumOff val="15000"/>
                  </a:schemeClr>
                </a:solidFill>
                <a:latin typeface="Arial" panose="020B0604020202020204" pitchFamily="34" charset="0"/>
                <a:cs typeface="Arial" panose="020B0604020202020204" pitchFamily="34" charset="0"/>
              </a:rPr>
              <a:t>for new capabilities enabled                through software.</a:t>
            </a:r>
          </a:p>
        </p:txBody>
      </p:sp>
    </p:spTree>
    <p:extLst>
      <p:ext uri="{BB962C8B-B14F-4D97-AF65-F5344CB8AC3E}">
        <p14:creationId xmlns:p14="http://schemas.microsoft.com/office/powerpoint/2010/main" val="414247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FBDE5-4433-4CFC-A255-FC0E3E92F54F}"/>
              </a:ext>
            </a:extLst>
          </p:cNvPr>
          <p:cNvSpPr>
            <a:spLocks noGrp="1"/>
          </p:cNvSpPr>
          <p:nvPr>
            <p:ph type="title"/>
          </p:nvPr>
        </p:nvSpPr>
        <p:spPr/>
        <p:txBody>
          <a:bodyPr/>
          <a:lstStyle/>
          <a:p>
            <a:r>
              <a:rPr lang="en-US" dirty="0"/>
              <a:t>Background and Trends</a:t>
            </a:r>
          </a:p>
        </p:txBody>
      </p:sp>
      <p:sp>
        <p:nvSpPr>
          <p:cNvPr id="7" name="Picture Placeholder 6">
            <a:extLst>
              <a:ext uri="{FF2B5EF4-FFF2-40B4-BE49-F238E27FC236}">
                <a16:creationId xmlns:a16="http://schemas.microsoft.com/office/drawing/2014/main" id="{EDED52F6-A5EB-4187-B329-355A98FC7C5B}"/>
              </a:ext>
            </a:extLst>
          </p:cNvPr>
          <p:cNvSpPr>
            <a:spLocks noGrp="1"/>
          </p:cNvSpPr>
          <p:nvPr>
            <p:ph type="pic" sz="quarter" idx="11"/>
          </p:nvPr>
        </p:nvSpPr>
        <p:spPr/>
      </p:sp>
      <p:sp>
        <p:nvSpPr>
          <p:cNvPr id="6" name="Text Placeholder 5">
            <a:extLst>
              <a:ext uri="{FF2B5EF4-FFF2-40B4-BE49-F238E27FC236}">
                <a16:creationId xmlns:a16="http://schemas.microsoft.com/office/drawing/2014/main" id="{B7CD2237-D281-4559-B4BB-C670B2F64553}"/>
              </a:ext>
            </a:extLst>
          </p:cNvPr>
          <p:cNvSpPr>
            <a:spLocks noGrp="1"/>
          </p:cNvSpPr>
          <p:nvPr>
            <p:ph type="body" sz="quarter" idx="10"/>
          </p:nvPr>
        </p:nvSpPr>
        <p:spPr/>
        <p:txBody>
          <a:bodyPr/>
          <a:lstStyle/>
          <a:p>
            <a:r>
              <a:rPr lang="en-US" dirty="0"/>
              <a:t>Advanced Computing</a:t>
            </a:r>
          </a:p>
        </p:txBody>
      </p:sp>
      <p:sp>
        <p:nvSpPr>
          <p:cNvPr id="8" name="TextBox 7">
            <a:extLst>
              <a:ext uri="{FF2B5EF4-FFF2-40B4-BE49-F238E27FC236}">
                <a16:creationId xmlns:a16="http://schemas.microsoft.com/office/drawing/2014/main" id="{F62406E7-7E2A-45E1-9E8C-D73FA117910A}"/>
              </a:ext>
            </a:extLst>
          </p:cNvPr>
          <p:cNvSpPr txBox="1"/>
          <p:nvPr/>
        </p:nvSpPr>
        <p:spPr>
          <a:xfrm>
            <a:off x="1095983" y="2571750"/>
            <a:ext cx="538609" cy="138499"/>
          </a:xfrm>
          <a:prstGeom prst="rect">
            <a:avLst/>
          </a:prstGeom>
          <a:noFill/>
        </p:spPr>
        <p:txBody>
          <a:bodyPr wrap="none" lIns="0" tIns="0" rIns="0" bIns="0" rtlCol="0">
            <a:spAutoFit/>
          </a:bodyPr>
          <a:lstStyle/>
          <a:p>
            <a:pPr algn="ctr"/>
            <a:r>
              <a:rPr lang="en-US" sz="900" dirty="0">
                <a:solidFill>
                  <a:schemeClr val="bg1"/>
                </a:solidFill>
                <a:latin typeface="Arial"/>
                <a:cs typeface="Arial"/>
              </a:rPr>
              <a:t>Mid-2000s</a:t>
            </a:r>
          </a:p>
        </p:txBody>
      </p:sp>
      <p:sp>
        <p:nvSpPr>
          <p:cNvPr id="9" name="TextBox 8">
            <a:extLst>
              <a:ext uri="{FF2B5EF4-FFF2-40B4-BE49-F238E27FC236}">
                <a16:creationId xmlns:a16="http://schemas.microsoft.com/office/drawing/2014/main" id="{5159F426-1E32-424F-9EBC-BACE1344D161}"/>
              </a:ext>
            </a:extLst>
          </p:cNvPr>
          <p:cNvSpPr txBox="1"/>
          <p:nvPr/>
        </p:nvSpPr>
        <p:spPr>
          <a:xfrm>
            <a:off x="2351279" y="2571749"/>
            <a:ext cx="416781" cy="138499"/>
          </a:xfrm>
          <a:prstGeom prst="rect">
            <a:avLst/>
          </a:prstGeom>
          <a:noFill/>
        </p:spPr>
        <p:txBody>
          <a:bodyPr wrap="none" lIns="0" tIns="0" rIns="0" bIns="0" rtlCol="0">
            <a:spAutoFit/>
          </a:bodyPr>
          <a:lstStyle/>
          <a:p>
            <a:pPr algn="ctr"/>
            <a:r>
              <a:rPr lang="en-US" sz="900" dirty="0">
                <a:solidFill>
                  <a:schemeClr val="bg1"/>
                </a:solidFill>
                <a:latin typeface="Arial"/>
                <a:cs typeface="Arial"/>
              </a:rPr>
              <a:t>Mid-000</a:t>
            </a:r>
          </a:p>
        </p:txBody>
      </p:sp>
      <p:sp>
        <p:nvSpPr>
          <p:cNvPr id="13" name="Content Placeholder 12">
            <a:extLst>
              <a:ext uri="{FF2B5EF4-FFF2-40B4-BE49-F238E27FC236}">
                <a16:creationId xmlns:a16="http://schemas.microsoft.com/office/drawing/2014/main" id="{6F8884FD-F3D8-4DD0-BD13-3383B2AB8FD1}"/>
              </a:ext>
            </a:extLst>
          </p:cNvPr>
          <p:cNvSpPr>
            <a:spLocks noGrp="1"/>
          </p:cNvSpPr>
          <p:nvPr>
            <p:ph idx="1"/>
          </p:nvPr>
        </p:nvSpPr>
        <p:spPr>
          <a:xfrm>
            <a:off x="381000" y="878921"/>
            <a:ext cx="8340968" cy="3662653"/>
          </a:xfrm>
        </p:spPr>
        <p:txBody>
          <a:bodyPr/>
          <a:lstStyle/>
          <a:p>
            <a:r>
              <a:rPr lang="en-US" dirty="0"/>
              <a:t>Through the mid-2000s, semiconductor advances underpinning Moore’s law and Dennard scaling enabled a steady revolution in computing power per core.</a:t>
            </a:r>
          </a:p>
          <a:p>
            <a:r>
              <a:rPr lang="en-US" dirty="0"/>
              <a:t>This period saw the emergence of multicore chips, GPUs driven by HPC, and video gaming.</a:t>
            </a:r>
          </a:p>
          <a:p>
            <a:r>
              <a:rPr lang="en-US" dirty="0"/>
              <a:t>In 2011, the National Academy Press Study “</a:t>
            </a:r>
            <a:r>
              <a:rPr lang="en-US" dirty="0">
                <a:hlinkClick r:id="rId3"/>
              </a:rPr>
              <a:t>The Future of Computing Performance: Game Over or Next Level</a:t>
            </a:r>
            <a:r>
              <a:rPr lang="en-US" dirty="0"/>
              <a:t>” described the factors underlying future limitations on growth for single processors based on complementary metal oxide semiconductor (CMOS) technology.</a:t>
            </a:r>
          </a:p>
          <a:p>
            <a:r>
              <a:rPr lang="en-US" dirty="0"/>
              <a:t>In 2012 and beyond, multi-layer neural networks emerged.</a:t>
            </a:r>
          </a:p>
          <a:p>
            <a:r>
              <a:rPr lang="en-US" dirty="0"/>
              <a:t>Never forget about power challenges! In 2012, DARPA established the Power Efficiency Revolution for Embedded Computing Technologies (PERFECT) program to research and develop the means to achieve the power efficiency required to enable embedded computing systems. </a:t>
            </a:r>
          </a:p>
          <a:p>
            <a:endParaRPr lang="en-US" dirty="0"/>
          </a:p>
        </p:txBody>
      </p:sp>
    </p:spTree>
    <p:extLst>
      <p:ext uri="{BB962C8B-B14F-4D97-AF65-F5344CB8AC3E}">
        <p14:creationId xmlns:p14="http://schemas.microsoft.com/office/powerpoint/2010/main" val="2420753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281F-D3CD-4C0B-88B7-EC9F490144D2}"/>
              </a:ext>
            </a:extLst>
          </p:cNvPr>
          <p:cNvSpPr>
            <a:spLocks noGrp="1"/>
          </p:cNvSpPr>
          <p:nvPr>
            <p:ph type="title"/>
          </p:nvPr>
        </p:nvSpPr>
        <p:spPr/>
        <p:txBody>
          <a:bodyPr/>
          <a:lstStyle/>
          <a:p>
            <a:r>
              <a:rPr lang="en-US" dirty="0"/>
              <a:t>Emerging Trends in Semiconductor Technology</a:t>
            </a:r>
          </a:p>
        </p:txBody>
      </p:sp>
      <p:sp>
        <p:nvSpPr>
          <p:cNvPr id="3" name="Content Placeholder 2">
            <a:extLst>
              <a:ext uri="{FF2B5EF4-FFF2-40B4-BE49-F238E27FC236}">
                <a16:creationId xmlns:a16="http://schemas.microsoft.com/office/drawing/2014/main" id="{BC0F56B3-C0B3-43EA-BDA5-487129949618}"/>
              </a:ext>
            </a:extLst>
          </p:cNvPr>
          <p:cNvSpPr>
            <a:spLocks noGrp="1"/>
          </p:cNvSpPr>
          <p:nvPr>
            <p:ph idx="1"/>
          </p:nvPr>
        </p:nvSpPr>
        <p:spPr>
          <a:xfrm>
            <a:off x="381001" y="844167"/>
            <a:ext cx="6309945" cy="3742989"/>
          </a:xfrm>
        </p:spPr>
        <p:txBody>
          <a:bodyPr/>
          <a:lstStyle/>
          <a:p>
            <a:r>
              <a:rPr lang="en-US" dirty="0"/>
              <a:t>Historically, maintenance of the stockpile, cryptography, and challenging scientific problems, such as weather prediction and climate change, have driven federal investment with DoD application. </a:t>
            </a:r>
          </a:p>
          <a:p>
            <a:r>
              <a:rPr lang="en-US" dirty="0"/>
              <a:t>Recently, there has been a push to exascale (led by DoE for science, Microsoft, and others for AI).</a:t>
            </a:r>
          </a:p>
          <a:p>
            <a:r>
              <a:rPr lang="en-US" dirty="0"/>
              <a:t>In 2015, the National Strategic Computing Initiative (NSCI) started exascale computing focused on traditional supercomputing plus big data challenges. Exascale machines will arrive soon. </a:t>
            </a:r>
          </a:p>
          <a:p>
            <a:r>
              <a:rPr lang="en-US" dirty="0"/>
              <a:t>In August 2019, the NSCI Fast Track Action Committee  provided an update with a broader vision: </a:t>
            </a:r>
            <a:r>
              <a:rPr lang="en-US" dirty="0">
                <a:hlinkClick r:id="rId3"/>
              </a:rPr>
              <a:t>Pioneering the Future of Computing</a:t>
            </a:r>
            <a:r>
              <a:rPr lang="en-US" dirty="0"/>
              <a:t>.</a:t>
            </a:r>
          </a:p>
          <a:p>
            <a:r>
              <a:rPr lang="en-US" dirty="0"/>
              <a:t>Today, there is a drive for applications to support COVID vaccine design.</a:t>
            </a:r>
          </a:p>
        </p:txBody>
      </p:sp>
      <p:sp>
        <p:nvSpPr>
          <p:cNvPr id="4" name="Picture Placeholder 3">
            <a:extLst>
              <a:ext uri="{FF2B5EF4-FFF2-40B4-BE49-F238E27FC236}">
                <a16:creationId xmlns:a16="http://schemas.microsoft.com/office/drawing/2014/main" id="{7ADA1F11-90FC-4F31-A9E8-530EBEE52A33}"/>
              </a:ext>
            </a:extLst>
          </p:cNvPr>
          <p:cNvSpPr>
            <a:spLocks noGrp="1"/>
          </p:cNvSpPr>
          <p:nvPr>
            <p:ph type="pic" sz="quarter" idx="11"/>
          </p:nvPr>
        </p:nvSpPr>
        <p:spPr/>
      </p:sp>
      <p:sp>
        <p:nvSpPr>
          <p:cNvPr id="5" name="Text Placeholder 4">
            <a:extLst>
              <a:ext uri="{FF2B5EF4-FFF2-40B4-BE49-F238E27FC236}">
                <a16:creationId xmlns:a16="http://schemas.microsoft.com/office/drawing/2014/main" id="{95A4E1B5-D961-4166-A549-8200CF13CB32}"/>
              </a:ext>
            </a:extLst>
          </p:cNvPr>
          <p:cNvSpPr>
            <a:spLocks noGrp="1"/>
          </p:cNvSpPr>
          <p:nvPr>
            <p:ph type="body" sz="quarter" idx="10"/>
          </p:nvPr>
        </p:nvSpPr>
        <p:spPr/>
        <p:txBody>
          <a:bodyPr/>
          <a:lstStyle/>
          <a:p>
            <a:r>
              <a:rPr lang="en-US" dirty="0"/>
              <a:t>Advanced Computing</a:t>
            </a:r>
          </a:p>
          <a:p>
            <a:endParaRPr lang="en-US" dirty="0"/>
          </a:p>
        </p:txBody>
      </p:sp>
      <p:sp>
        <p:nvSpPr>
          <p:cNvPr id="10" name="Oval 9">
            <a:extLst>
              <a:ext uri="{FF2B5EF4-FFF2-40B4-BE49-F238E27FC236}">
                <a16:creationId xmlns:a16="http://schemas.microsoft.com/office/drawing/2014/main" id="{EB40CB98-2662-40A7-B91C-6EFDFC303EA3}"/>
              </a:ext>
            </a:extLst>
          </p:cNvPr>
          <p:cNvSpPr/>
          <p:nvPr/>
        </p:nvSpPr>
        <p:spPr>
          <a:xfrm>
            <a:off x="4501663" y="811317"/>
            <a:ext cx="4155954" cy="3742989"/>
          </a:xfrm>
          <a:prstGeom prst="ellipse">
            <a:avLst/>
          </a:prstGeom>
          <a:blipFill>
            <a:blip r:embed="rId4">
              <a:alphaModFix amt="9000"/>
            </a:blip>
            <a:tile tx="0" ty="0" sx="100000" sy="100000" flip="none" algn="tl"/>
          </a:bli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5457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F16A-9453-4671-9BD9-5F927F0C8C19}"/>
              </a:ext>
            </a:extLst>
          </p:cNvPr>
          <p:cNvSpPr>
            <a:spLocks noGrp="1"/>
          </p:cNvSpPr>
          <p:nvPr>
            <p:ph type="title"/>
          </p:nvPr>
        </p:nvSpPr>
        <p:spPr>
          <a:xfrm>
            <a:off x="380999" y="171741"/>
            <a:ext cx="8044544" cy="480060"/>
          </a:xfrm>
        </p:spPr>
        <p:txBody>
          <a:bodyPr/>
          <a:lstStyle/>
          <a:p>
            <a:r>
              <a:rPr lang="en-US" dirty="0"/>
              <a:t>AI: a Key Driver of the Advanced Computing Agenda</a:t>
            </a:r>
            <a:br>
              <a:rPr lang="en-US" dirty="0"/>
            </a:br>
            <a:endParaRPr lang="en-US" dirty="0"/>
          </a:p>
        </p:txBody>
      </p:sp>
      <p:sp>
        <p:nvSpPr>
          <p:cNvPr id="3" name="Content Placeholder 2">
            <a:extLst>
              <a:ext uri="{FF2B5EF4-FFF2-40B4-BE49-F238E27FC236}">
                <a16:creationId xmlns:a16="http://schemas.microsoft.com/office/drawing/2014/main" id="{7EFAB4BB-B09B-4893-9560-E75A00C8225E}"/>
              </a:ext>
            </a:extLst>
          </p:cNvPr>
          <p:cNvSpPr>
            <a:spLocks noGrp="1"/>
          </p:cNvSpPr>
          <p:nvPr>
            <p:ph idx="1"/>
          </p:nvPr>
        </p:nvSpPr>
        <p:spPr>
          <a:xfrm>
            <a:off x="380999" y="740423"/>
            <a:ext cx="8340968" cy="3662653"/>
          </a:xfrm>
        </p:spPr>
        <p:txBody>
          <a:bodyPr/>
          <a:lstStyle/>
          <a:p>
            <a:r>
              <a:rPr lang="en-US" dirty="0"/>
              <a:t>AI is driving supercomputing and vice versa.</a:t>
            </a:r>
          </a:p>
          <a:p>
            <a:r>
              <a:rPr lang="en-US" dirty="0"/>
              <a:t>Jensen Huang, CEO NVIDIA, uses the phrase “</a:t>
            </a:r>
            <a:r>
              <a:rPr lang="en-US" dirty="0">
                <a:hlinkClick r:id="rId3"/>
              </a:rPr>
              <a:t>Cambrian Explosion</a:t>
            </a:r>
            <a:r>
              <a:rPr lang="en-US" dirty="0"/>
              <a:t>” to describe innovation in neural network algorithms AND specialized hardware for implementing them.</a:t>
            </a:r>
          </a:p>
          <a:p>
            <a:r>
              <a:rPr lang="en-US" dirty="0">
                <a:hlinkClick r:id="rId4"/>
              </a:rPr>
              <a:t>Cerebras</a:t>
            </a:r>
            <a:r>
              <a:rPr lang="en-US" dirty="0"/>
              <a:t> has developed the Wafer Scale Engine (WSE) that boasts “1.2 trillion transistors, 400,000 processor cores, 18 gigabytes of SRAM, and interconnects capable of moving 100 million billion bits per second.” The WSE designed to enable rapid training of large neural networks. </a:t>
            </a:r>
          </a:p>
          <a:p>
            <a:r>
              <a:rPr lang="en-US" dirty="0"/>
              <a:t>Microsoft has invested in supercomputing for AI with it’s </a:t>
            </a:r>
            <a:r>
              <a:rPr lang="en-US" dirty="0">
                <a:hlinkClick r:id="rId5"/>
              </a:rPr>
              <a:t>Massive AI Supercomputer on Azure</a:t>
            </a:r>
            <a:r>
              <a:rPr lang="en-US" dirty="0"/>
              <a:t>. The system features 285k CPU Cores and10k GPUs. Microsoft created it</a:t>
            </a:r>
            <a:r>
              <a:rPr lang="en-US" i="1" dirty="0"/>
              <a:t> “for training larger AI models targeting highly complex problems.”</a:t>
            </a:r>
          </a:p>
          <a:p>
            <a:r>
              <a:rPr lang="en-US" dirty="0"/>
              <a:t>Advances in AI will require new software to run on these systems, opening up new opportunities for software engineering.</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p>
          <a:p>
            <a:endParaRPr lang="en-US" dirty="0"/>
          </a:p>
          <a:p>
            <a:endParaRPr lang="en-US" dirty="0"/>
          </a:p>
          <a:p>
            <a:endParaRPr lang="en-US" dirty="0"/>
          </a:p>
        </p:txBody>
      </p:sp>
      <p:sp>
        <p:nvSpPr>
          <p:cNvPr id="4" name="Picture Placeholder 3">
            <a:extLst>
              <a:ext uri="{FF2B5EF4-FFF2-40B4-BE49-F238E27FC236}">
                <a16:creationId xmlns:a16="http://schemas.microsoft.com/office/drawing/2014/main" id="{E6B2F5B9-5028-4A0F-A68A-A9D2D0F49BEE}"/>
              </a:ext>
            </a:extLst>
          </p:cNvPr>
          <p:cNvSpPr>
            <a:spLocks noGrp="1"/>
          </p:cNvSpPr>
          <p:nvPr>
            <p:ph type="pic" sz="quarter" idx="11"/>
          </p:nvPr>
        </p:nvSpPr>
        <p:spPr/>
      </p:sp>
      <p:sp>
        <p:nvSpPr>
          <p:cNvPr id="5" name="Text Placeholder 4">
            <a:extLst>
              <a:ext uri="{FF2B5EF4-FFF2-40B4-BE49-F238E27FC236}">
                <a16:creationId xmlns:a16="http://schemas.microsoft.com/office/drawing/2014/main" id="{1D41726C-B3D4-46C8-A7BA-9DB7C0B7F21C}"/>
              </a:ext>
            </a:extLst>
          </p:cNvPr>
          <p:cNvSpPr>
            <a:spLocks noGrp="1"/>
          </p:cNvSpPr>
          <p:nvPr>
            <p:ph type="body" sz="quarter" idx="10"/>
          </p:nvPr>
        </p:nvSpPr>
        <p:spPr/>
        <p:txBody>
          <a:bodyPr/>
          <a:lstStyle/>
          <a:p>
            <a:r>
              <a:rPr lang="en-US" dirty="0"/>
              <a:t>Advanced Computing</a:t>
            </a:r>
          </a:p>
          <a:p>
            <a:endParaRPr lang="en-US" dirty="0"/>
          </a:p>
        </p:txBody>
      </p:sp>
    </p:spTree>
    <p:extLst>
      <p:ext uri="{BB962C8B-B14F-4D97-AF65-F5344CB8AC3E}">
        <p14:creationId xmlns:p14="http://schemas.microsoft.com/office/powerpoint/2010/main" val="100794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E7AE-7BC6-431A-97C5-3B895D863F54}"/>
              </a:ext>
            </a:extLst>
          </p:cNvPr>
          <p:cNvSpPr>
            <a:spLocks noGrp="1"/>
          </p:cNvSpPr>
          <p:nvPr>
            <p:ph type="title"/>
          </p:nvPr>
        </p:nvSpPr>
        <p:spPr/>
        <p:txBody>
          <a:bodyPr/>
          <a:lstStyle/>
          <a:p>
            <a:r>
              <a:rPr lang="en-US" dirty="0"/>
              <a:t>Fully Homomorphic Encryption: Privacy Computing</a:t>
            </a:r>
          </a:p>
        </p:txBody>
      </p:sp>
      <p:sp>
        <p:nvSpPr>
          <p:cNvPr id="3" name="Content Placeholder 2">
            <a:extLst>
              <a:ext uri="{FF2B5EF4-FFF2-40B4-BE49-F238E27FC236}">
                <a16:creationId xmlns:a16="http://schemas.microsoft.com/office/drawing/2014/main" id="{18D8050D-B0BD-49E0-A219-F5AD727E164F}"/>
              </a:ext>
            </a:extLst>
          </p:cNvPr>
          <p:cNvSpPr>
            <a:spLocks noGrp="1"/>
          </p:cNvSpPr>
          <p:nvPr>
            <p:ph idx="1"/>
          </p:nvPr>
        </p:nvSpPr>
        <p:spPr>
          <a:xfrm>
            <a:off x="381000" y="811317"/>
            <a:ext cx="8340968" cy="3662653"/>
          </a:xfrm>
        </p:spPr>
        <p:txBody>
          <a:bodyPr/>
          <a:lstStyle/>
          <a:p>
            <a:r>
              <a:rPr lang="en-US" dirty="0"/>
              <a:t>Current art: Information can be encrypted ONLY for transmission and storage. </a:t>
            </a:r>
          </a:p>
          <a:p>
            <a:r>
              <a:rPr lang="en-US" dirty="0"/>
              <a:t>Fully homomorphic encryption (FHE) makes it possible to analyze or manipulate encrypted data without revealing the data to anyone, a major advance.</a:t>
            </a:r>
          </a:p>
          <a:p>
            <a:r>
              <a:rPr lang="en-US" dirty="0"/>
              <a:t>FHE builds upon Craig Gentry’s seminal 2009 work and other work to date, initially a million times too slow to be practical.  </a:t>
            </a:r>
          </a:p>
          <a:p>
            <a:r>
              <a:rPr lang="en-US" dirty="0"/>
              <a:t>A new DARPA MTO program, Data Protection in Virtualized Environments (DPRIVE) for FHE. DPRIVE’s program objective is to design and implement a large word size (1000 bits) hardware accelerator to reduce the computational runtime of FHE algorithms to be only 10 times slower!</a:t>
            </a:r>
          </a:p>
          <a:p>
            <a:r>
              <a:rPr lang="en-US" dirty="0"/>
              <a:t>IBM has already released a </a:t>
            </a:r>
            <a:r>
              <a:rPr lang="en-US" dirty="0">
                <a:hlinkClick r:id="rId2"/>
              </a:rPr>
              <a:t>fully homomorphic encryption toolkit</a:t>
            </a:r>
            <a:r>
              <a:rPr lang="en-US" dirty="0"/>
              <a:t> for Mac OS and IOS, and its Linux and Android toolkits are on the way.</a:t>
            </a:r>
          </a:p>
          <a:p>
            <a:pPr marL="285750" indent="-285750">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1264825E-81EF-4780-98F5-3500A2C01033}"/>
              </a:ext>
            </a:extLst>
          </p:cNvPr>
          <p:cNvSpPr>
            <a:spLocks noGrp="1"/>
          </p:cNvSpPr>
          <p:nvPr>
            <p:ph type="pic" sz="quarter" idx="11"/>
          </p:nvPr>
        </p:nvSpPr>
        <p:spPr/>
      </p:sp>
      <p:sp>
        <p:nvSpPr>
          <p:cNvPr id="5" name="Text Placeholder 4">
            <a:extLst>
              <a:ext uri="{FF2B5EF4-FFF2-40B4-BE49-F238E27FC236}">
                <a16:creationId xmlns:a16="http://schemas.microsoft.com/office/drawing/2014/main" id="{90161E3C-6F1F-4020-8780-A04A875A0858}"/>
              </a:ext>
            </a:extLst>
          </p:cNvPr>
          <p:cNvSpPr>
            <a:spLocks noGrp="1"/>
          </p:cNvSpPr>
          <p:nvPr>
            <p:ph type="body" sz="quarter" idx="10"/>
          </p:nvPr>
        </p:nvSpPr>
        <p:spPr/>
        <p:txBody>
          <a:bodyPr/>
          <a:lstStyle/>
          <a:p>
            <a:r>
              <a:rPr lang="en-US" dirty="0"/>
              <a:t>Advanced Computing</a:t>
            </a:r>
          </a:p>
          <a:p>
            <a:endParaRPr lang="en-US" dirty="0"/>
          </a:p>
        </p:txBody>
      </p:sp>
    </p:spTree>
    <p:extLst>
      <p:ext uri="{BB962C8B-B14F-4D97-AF65-F5344CB8AC3E}">
        <p14:creationId xmlns:p14="http://schemas.microsoft.com/office/powerpoint/2010/main" val="1800427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BE78-9B95-4922-AE59-42DE1ED58B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AECEFF-2589-4F1F-8C6E-FAAEFB3D7F37}"/>
              </a:ext>
            </a:extLst>
          </p:cNvPr>
          <p:cNvSpPr>
            <a:spLocks noGrp="1"/>
          </p:cNvSpPr>
          <p:nvPr>
            <p:ph idx="1"/>
          </p:nvPr>
        </p:nvSpPr>
        <p:spPr/>
        <p:txBody>
          <a:bodyPr/>
          <a:lstStyle/>
          <a:p>
            <a:r>
              <a:rPr lang="en-US" dirty="0"/>
              <a:t>Copyright 2020 Carnegie Mellon University.</a:t>
            </a:r>
          </a:p>
          <a:p>
            <a:r>
              <a:rPr lang="en-US" dirty="0"/>
              <a:t>NO WARRANTY. THIS CARNEGIE MELLON UNIVERSITY AND SOFTWARE ENGINEERING INSTITUTE MATERIAL IS FURNISHED ON AN "AS-IS" BASIS. CARNEGIE MELLON UNIVERSITY MAKES NO WARRANTIES OF ANY KIND, EITHER EXPRESSED OR IMPLIED, AS TO ANY MATTER INCLUDING, BUT NOT LIMITED TO, WARRANTY OF FITNESS FOR PURPOSE OR MERCHANTABILITY, EXCLUSIVITY, OR RESULTS OBTAINED FROM USE OF THE MATERIAL. CARNEGIE MELLON UNIVERSITY DOES NOT MAKE ANY WARRANTY OF ANY KIND WITH RESPECT TO FREEDOM FROM PATENT, TRADEMARK, OR COPYRIGHT INFRINGEMENT.</a:t>
            </a:r>
          </a:p>
          <a:p>
            <a:r>
              <a:rPr lang="en-US" dirty="0"/>
              <a:t>[DISCLOSURE OF INFORMATION REQUIRED.] This material is for SEI INTERNAL USE ONLY and may not be disclosed outside of the SEI without re-submission through the DM-RRO System.</a:t>
            </a:r>
          </a:p>
          <a:p>
            <a:r>
              <a:rPr lang="en-US" dirty="0"/>
              <a:t>DM20-0671</a:t>
            </a:r>
          </a:p>
          <a:p>
            <a:endParaRPr lang="en-US" dirty="0"/>
          </a:p>
        </p:txBody>
      </p:sp>
      <p:sp>
        <p:nvSpPr>
          <p:cNvPr id="4" name="Picture Placeholder 3">
            <a:extLst>
              <a:ext uri="{FF2B5EF4-FFF2-40B4-BE49-F238E27FC236}">
                <a16:creationId xmlns:a16="http://schemas.microsoft.com/office/drawing/2014/main" id="{DB75E0B7-F745-41C6-A4E3-BCCC72C95E7E}"/>
              </a:ext>
            </a:extLst>
          </p:cNvPr>
          <p:cNvSpPr>
            <a:spLocks noGrp="1"/>
          </p:cNvSpPr>
          <p:nvPr>
            <p:ph type="pic" sz="quarter" idx="11"/>
          </p:nvPr>
        </p:nvSpPr>
        <p:spPr/>
      </p:sp>
      <p:sp>
        <p:nvSpPr>
          <p:cNvPr id="5" name="Text Placeholder 4">
            <a:extLst>
              <a:ext uri="{FF2B5EF4-FFF2-40B4-BE49-F238E27FC236}">
                <a16:creationId xmlns:a16="http://schemas.microsoft.com/office/drawing/2014/main" id="{EEDE06AE-F3F1-4E14-86F9-3E9309B4D08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05364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C250-C35E-4268-8497-4C35717C1A3E}"/>
              </a:ext>
            </a:extLst>
          </p:cNvPr>
          <p:cNvSpPr>
            <a:spLocks noGrp="1"/>
          </p:cNvSpPr>
          <p:nvPr>
            <p:ph type="title"/>
          </p:nvPr>
        </p:nvSpPr>
        <p:spPr/>
        <p:txBody>
          <a:bodyPr/>
          <a:lstStyle/>
          <a:p>
            <a:r>
              <a:rPr lang="en-US" dirty="0"/>
              <a:t>Quantum Computer Trends</a:t>
            </a:r>
          </a:p>
        </p:txBody>
      </p:sp>
      <p:sp>
        <p:nvSpPr>
          <p:cNvPr id="3" name="Content Placeholder 2">
            <a:extLst>
              <a:ext uri="{FF2B5EF4-FFF2-40B4-BE49-F238E27FC236}">
                <a16:creationId xmlns:a16="http://schemas.microsoft.com/office/drawing/2014/main" id="{07908C81-4233-439E-9C72-ADC7145882D3}"/>
              </a:ext>
            </a:extLst>
          </p:cNvPr>
          <p:cNvSpPr>
            <a:spLocks noGrp="1"/>
          </p:cNvSpPr>
          <p:nvPr>
            <p:ph sz="half" idx="1"/>
          </p:nvPr>
        </p:nvSpPr>
        <p:spPr>
          <a:xfrm>
            <a:off x="381000" y="2268415"/>
            <a:ext cx="4114800" cy="2349051"/>
          </a:xfrm>
        </p:spPr>
        <p:txBody>
          <a:bodyPr/>
          <a:lstStyle/>
          <a:p>
            <a:r>
              <a:rPr lang="en-US" dirty="0"/>
              <a:t>Small-scale quantum computers have emerging using various technologies for qubits by major companies (IBM, Honeywell, Google, Microsoft, etc.) and venture capital-funded activities.</a:t>
            </a:r>
          </a:p>
          <a:p>
            <a:endParaRPr lang="en-US" dirty="0"/>
          </a:p>
        </p:txBody>
      </p:sp>
      <p:sp>
        <p:nvSpPr>
          <p:cNvPr id="4" name="Content Placeholder 3">
            <a:extLst>
              <a:ext uri="{FF2B5EF4-FFF2-40B4-BE49-F238E27FC236}">
                <a16:creationId xmlns:a16="http://schemas.microsoft.com/office/drawing/2014/main" id="{4A3B4CDF-1A49-4511-9563-9A1F893BC3E7}"/>
              </a:ext>
            </a:extLst>
          </p:cNvPr>
          <p:cNvSpPr>
            <a:spLocks noGrp="1"/>
          </p:cNvSpPr>
          <p:nvPr>
            <p:ph sz="half" idx="2"/>
          </p:nvPr>
        </p:nvSpPr>
        <p:spPr>
          <a:xfrm>
            <a:off x="4378569" y="903438"/>
            <a:ext cx="4346331" cy="3714029"/>
          </a:xfrm>
        </p:spPr>
        <p:txBody>
          <a:bodyPr/>
          <a:lstStyle/>
          <a:p>
            <a:r>
              <a:rPr lang="en-US" dirty="0"/>
              <a:t>Available on the cloud: This is the Noisy Intermediate Scale Quantum (NISQ) era of up to a few hundred qubits-less than 100 qubits now, and  that is not enough to do error correction.</a:t>
            </a:r>
          </a:p>
          <a:p>
            <a:r>
              <a:rPr lang="en-US" dirty="0"/>
              <a:t>The challenge is to show commercial/ economic benefit, with NISQ machines, to enable a virtuous cycle such as in semiconductors technologies over the past 40 years and to  demonstrate quantum advantage on problems with value.  </a:t>
            </a:r>
          </a:p>
          <a:p>
            <a:r>
              <a:rPr lang="en-US" dirty="0"/>
              <a:t>Longer-Term Technological Opportunity: Develop a software ecosystem to allow for scalable quantum computing. </a:t>
            </a:r>
          </a:p>
          <a:p>
            <a:endParaRPr lang="en-US" dirty="0"/>
          </a:p>
        </p:txBody>
      </p:sp>
      <p:sp>
        <p:nvSpPr>
          <p:cNvPr id="5" name="Text Placeholder 4">
            <a:extLst>
              <a:ext uri="{FF2B5EF4-FFF2-40B4-BE49-F238E27FC236}">
                <a16:creationId xmlns:a16="http://schemas.microsoft.com/office/drawing/2014/main" id="{F99F3C5C-3FC7-40F9-892B-B72A8D656326}"/>
              </a:ext>
            </a:extLst>
          </p:cNvPr>
          <p:cNvSpPr>
            <a:spLocks noGrp="1"/>
          </p:cNvSpPr>
          <p:nvPr>
            <p:ph type="body" sz="quarter" idx="10"/>
          </p:nvPr>
        </p:nvSpPr>
        <p:spPr/>
        <p:txBody>
          <a:bodyPr/>
          <a:lstStyle/>
          <a:p>
            <a:endParaRPr lang="en-US" dirty="0"/>
          </a:p>
        </p:txBody>
      </p:sp>
      <p:sp>
        <p:nvSpPr>
          <p:cNvPr id="6" name="Picture Placeholder 5">
            <a:extLst>
              <a:ext uri="{FF2B5EF4-FFF2-40B4-BE49-F238E27FC236}">
                <a16:creationId xmlns:a16="http://schemas.microsoft.com/office/drawing/2014/main" id="{2B267D01-402F-4247-BD54-BFEA095B1F58}"/>
              </a:ext>
            </a:extLst>
          </p:cNvPr>
          <p:cNvSpPr>
            <a:spLocks noGrp="1"/>
          </p:cNvSpPr>
          <p:nvPr>
            <p:ph type="pic" sz="quarter" idx="11"/>
          </p:nvPr>
        </p:nvSpPr>
        <p:spPr/>
      </p:sp>
      <p:pic>
        <p:nvPicPr>
          <p:cNvPr id="7" name="Picture 6">
            <a:extLst>
              <a:ext uri="{FF2B5EF4-FFF2-40B4-BE49-F238E27FC236}">
                <a16:creationId xmlns:a16="http://schemas.microsoft.com/office/drawing/2014/main" id="{CD5EFB92-3058-4A46-920B-554623FDB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178" t="1747" r="11627" b="20254"/>
          <a:stretch/>
        </p:blipFill>
        <p:spPr>
          <a:xfrm>
            <a:off x="413238" y="945506"/>
            <a:ext cx="3657600" cy="1188720"/>
          </a:xfrm>
          <a:prstGeom prst="rect">
            <a:avLst/>
          </a:prstGeom>
          <a:effectLst>
            <a:outerShdw blurRad="50800" dist="38100" dir="8100000" algn="tr" rotWithShape="0">
              <a:prstClr val="black">
                <a:alpha val="40000"/>
              </a:prstClr>
            </a:outerShdw>
            <a:softEdge rad="12700"/>
          </a:effectLst>
        </p:spPr>
      </p:pic>
    </p:spTree>
    <p:extLst>
      <p:ext uri="{BB962C8B-B14F-4D97-AF65-F5344CB8AC3E}">
        <p14:creationId xmlns:p14="http://schemas.microsoft.com/office/powerpoint/2010/main" val="2558199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FBDE5-4433-4CFC-A255-FC0E3E92F54F}"/>
              </a:ext>
            </a:extLst>
          </p:cNvPr>
          <p:cNvSpPr>
            <a:spLocks noGrp="1"/>
          </p:cNvSpPr>
          <p:nvPr>
            <p:ph type="title"/>
          </p:nvPr>
        </p:nvSpPr>
        <p:spPr/>
        <p:txBody>
          <a:bodyPr/>
          <a:lstStyle/>
          <a:p>
            <a:r>
              <a:rPr lang="en-US" dirty="0"/>
              <a:t>Quantum Computing Trends</a:t>
            </a:r>
          </a:p>
        </p:txBody>
      </p:sp>
      <p:sp>
        <p:nvSpPr>
          <p:cNvPr id="5" name="Content Placeholder 4">
            <a:extLst>
              <a:ext uri="{FF2B5EF4-FFF2-40B4-BE49-F238E27FC236}">
                <a16:creationId xmlns:a16="http://schemas.microsoft.com/office/drawing/2014/main" id="{C3E909ED-69DB-4A57-B504-B236A90C5B62}"/>
              </a:ext>
            </a:extLst>
          </p:cNvPr>
          <p:cNvSpPr>
            <a:spLocks noGrp="1"/>
          </p:cNvSpPr>
          <p:nvPr>
            <p:ph idx="1"/>
          </p:nvPr>
        </p:nvSpPr>
        <p:spPr>
          <a:xfrm>
            <a:off x="381000" y="924503"/>
            <a:ext cx="8276615" cy="3662653"/>
          </a:xfrm>
        </p:spPr>
        <p:txBody>
          <a:bodyPr/>
          <a:lstStyle/>
          <a:p>
            <a:r>
              <a:rPr lang="en-US" dirty="0"/>
              <a:t>Small-scale quantum computers have emerging using various technologies for qubits by major companies (IBM, Honeywell, Google, Microsoft, etc.) and venture capital-funded activities.</a:t>
            </a:r>
          </a:p>
          <a:p>
            <a:r>
              <a:rPr lang="en-US" dirty="0"/>
              <a:t>Available on the cloud: This is the Noisy Intermediate Scale Quantum (NISQ) era of up to a few hundred qubits-less than 100 qubits now, and  that is not enough to do error correction.</a:t>
            </a:r>
          </a:p>
          <a:p>
            <a:r>
              <a:rPr lang="en-US" dirty="0"/>
              <a:t>The challenge is to show commercial/economic benefit, with NISQ machines, to enable a virtuous cycle such as in semiconductors technologies over the past 40 years and to  demonstrate quantum advantage on problems with value.  </a:t>
            </a:r>
          </a:p>
          <a:p>
            <a:r>
              <a:rPr lang="en-US" dirty="0"/>
              <a:t>Longer-Term Technological Opportunity: Develop a software ecosystem to allow for scalable quantum computing. </a:t>
            </a:r>
          </a:p>
        </p:txBody>
      </p:sp>
      <p:sp>
        <p:nvSpPr>
          <p:cNvPr id="7" name="Picture Placeholder 6">
            <a:extLst>
              <a:ext uri="{FF2B5EF4-FFF2-40B4-BE49-F238E27FC236}">
                <a16:creationId xmlns:a16="http://schemas.microsoft.com/office/drawing/2014/main" id="{EDED52F6-A5EB-4187-B329-355A98FC7C5B}"/>
              </a:ext>
            </a:extLst>
          </p:cNvPr>
          <p:cNvSpPr>
            <a:spLocks noGrp="1"/>
          </p:cNvSpPr>
          <p:nvPr>
            <p:ph type="pic" sz="quarter" idx="11"/>
          </p:nvPr>
        </p:nvSpPr>
        <p:spPr/>
      </p:sp>
      <p:sp>
        <p:nvSpPr>
          <p:cNvPr id="6" name="Text Placeholder 5">
            <a:extLst>
              <a:ext uri="{FF2B5EF4-FFF2-40B4-BE49-F238E27FC236}">
                <a16:creationId xmlns:a16="http://schemas.microsoft.com/office/drawing/2014/main" id="{B7CD2237-D281-4559-B4BB-C670B2F64553}"/>
              </a:ext>
            </a:extLst>
          </p:cNvPr>
          <p:cNvSpPr>
            <a:spLocks noGrp="1"/>
          </p:cNvSpPr>
          <p:nvPr>
            <p:ph type="body" sz="quarter" idx="10"/>
          </p:nvPr>
        </p:nvSpPr>
        <p:spPr/>
        <p:txBody>
          <a:bodyPr/>
          <a:lstStyle/>
          <a:p>
            <a:r>
              <a:rPr lang="en-US" dirty="0"/>
              <a:t>Advanced Computing</a:t>
            </a:r>
          </a:p>
          <a:p>
            <a:endParaRPr lang="en-US" dirty="0"/>
          </a:p>
        </p:txBody>
      </p:sp>
    </p:spTree>
    <p:extLst>
      <p:ext uri="{BB962C8B-B14F-4D97-AF65-F5344CB8AC3E}">
        <p14:creationId xmlns:p14="http://schemas.microsoft.com/office/powerpoint/2010/main" val="416986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FBDE5-4433-4CFC-A255-FC0E3E92F54F}"/>
              </a:ext>
            </a:extLst>
          </p:cNvPr>
          <p:cNvSpPr>
            <a:spLocks noGrp="1"/>
          </p:cNvSpPr>
          <p:nvPr>
            <p:ph type="title"/>
          </p:nvPr>
        </p:nvSpPr>
        <p:spPr/>
        <p:txBody>
          <a:bodyPr/>
          <a:lstStyle/>
          <a:p>
            <a:r>
              <a:rPr lang="en-US" dirty="0"/>
              <a:t>Quantum Information Science: Enabling a Technological Revolution</a:t>
            </a:r>
          </a:p>
        </p:txBody>
      </p:sp>
      <p:sp>
        <p:nvSpPr>
          <p:cNvPr id="7" name="Picture Placeholder 6">
            <a:extLst>
              <a:ext uri="{FF2B5EF4-FFF2-40B4-BE49-F238E27FC236}">
                <a16:creationId xmlns:a16="http://schemas.microsoft.com/office/drawing/2014/main" id="{EDED52F6-A5EB-4187-B329-355A98FC7C5B}"/>
              </a:ext>
            </a:extLst>
          </p:cNvPr>
          <p:cNvSpPr>
            <a:spLocks noGrp="1"/>
          </p:cNvSpPr>
          <p:nvPr>
            <p:ph type="pic" sz="quarter" idx="11"/>
          </p:nvPr>
        </p:nvSpPr>
        <p:spPr/>
      </p:sp>
      <p:sp>
        <p:nvSpPr>
          <p:cNvPr id="6" name="Text Placeholder 5">
            <a:extLst>
              <a:ext uri="{FF2B5EF4-FFF2-40B4-BE49-F238E27FC236}">
                <a16:creationId xmlns:a16="http://schemas.microsoft.com/office/drawing/2014/main" id="{B7CD2237-D281-4559-B4BB-C670B2F64553}"/>
              </a:ext>
            </a:extLst>
          </p:cNvPr>
          <p:cNvSpPr>
            <a:spLocks noGrp="1"/>
          </p:cNvSpPr>
          <p:nvPr>
            <p:ph type="body" sz="quarter" idx="10"/>
          </p:nvPr>
        </p:nvSpPr>
        <p:spPr/>
        <p:txBody>
          <a:bodyPr/>
          <a:lstStyle/>
          <a:p>
            <a:r>
              <a:rPr lang="en-US" dirty="0"/>
              <a:t>Advanced Computing</a:t>
            </a:r>
          </a:p>
          <a:p>
            <a:endParaRPr lang="en-US" dirty="0"/>
          </a:p>
        </p:txBody>
      </p:sp>
      <p:graphicFrame>
        <p:nvGraphicFramePr>
          <p:cNvPr id="3" name="Table 2">
            <a:extLst>
              <a:ext uri="{FF2B5EF4-FFF2-40B4-BE49-F238E27FC236}">
                <a16:creationId xmlns:a16="http://schemas.microsoft.com/office/drawing/2014/main" id="{DE5EDDD6-DBBD-4422-A8FE-6E5C278C2138}"/>
              </a:ext>
            </a:extLst>
          </p:cNvPr>
          <p:cNvGraphicFramePr>
            <a:graphicFrameLocks noGrp="1"/>
          </p:cNvGraphicFramePr>
          <p:nvPr>
            <p:extLst>
              <p:ext uri="{D42A27DB-BD31-4B8C-83A1-F6EECF244321}">
                <p14:modId xmlns:p14="http://schemas.microsoft.com/office/powerpoint/2010/main" val="58274171"/>
              </p:ext>
            </p:extLst>
          </p:nvPr>
        </p:nvGraphicFramePr>
        <p:xfrm>
          <a:off x="1418425" y="1447835"/>
          <a:ext cx="6096000" cy="2564183"/>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092497009"/>
                    </a:ext>
                  </a:extLst>
                </a:gridCol>
                <a:gridCol w="3048000">
                  <a:extLst>
                    <a:ext uri="{9D8B030D-6E8A-4147-A177-3AD203B41FA5}">
                      <a16:colId xmlns:a16="http://schemas.microsoft.com/office/drawing/2014/main" val="3079037715"/>
                    </a:ext>
                  </a:extLst>
                </a:gridCol>
              </a:tblGrid>
              <a:tr h="478735">
                <a:tc>
                  <a:txBody>
                    <a:bodyPr/>
                    <a:lstStyle/>
                    <a:p>
                      <a:r>
                        <a:rPr lang="en-US" dirty="0"/>
                        <a:t>Area</a:t>
                      </a:r>
                    </a:p>
                  </a:txBody>
                  <a:tcPr/>
                </a:tc>
                <a:tc>
                  <a:txBody>
                    <a:bodyPr/>
                    <a:lstStyle/>
                    <a:p>
                      <a:r>
                        <a:rPr lang="en-US" dirty="0"/>
                        <a:t>Example</a:t>
                      </a:r>
                    </a:p>
                  </a:txBody>
                  <a:tcPr/>
                </a:tc>
                <a:extLst>
                  <a:ext uri="{0D108BD9-81ED-4DB2-BD59-A6C34878D82A}">
                    <a16:rowId xmlns:a16="http://schemas.microsoft.com/office/drawing/2014/main" val="46109771"/>
                  </a:ext>
                </a:extLst>
              </a:tr>
              <a:tr h="649243">
                <a:tc>
                  <a:txBody>
                    <a:bodyPr/>
                    <a:lstStyle/>
                    <a:p>
                      <a:r>
                        <a:rPr lang="en-US" dirty="0"/>
                        <a:t>Sensing Environments</a:t>
                      </a:r>
                    </a:p>
                  </a:txBody>
                  <a:tcPr/>
                </a:tc>
                <a:tc>
                  <a:txBody>
                    <a:bodyPr/>
                    <a:lstStyle/>
                    <a:p>
                      <a:r>
                        <a:rPr lang="en-US" dirty="0"/>
                        <a:t>PNT (alternative to GPS in denied environments)</a:t>
                      </a:r>
                    </a:p>
                  </a:txBody>
                  <a:tcPr/>
                </a:tc>
                <a:extLst>
                  <a:ext uri="{0D108BD9-81ED-4DB2-BD59-A6C34878D82A}">
                    <a16:rowId xmlns:a16="http://schemas.microsoft.com/office/drawing/2014/main" val="882603935"/>
                  </a:ext>
                </a:extLst>
              </a:tr>
              <a:tr h="478735">
                <a:tc>
                  <a:txBody>
                    <a:bodyPr/>
                    <a:lstStyle/>
                    <a:p>
                      <a:r>
                        <a:rPr lang="en-US" dirty="0"/>
                        <a:t>Information Theory</a:t>
                      </a:r>
                    </a:p>
                  </a:txBody>
                  <a:tcPr/>
                </a:tc>
                <a:tc>
                  <a:txBody>
                    <a:bodyPr/>
                    <a:lstStyle/>
                    <a:p>
                      <a:r>
                        <a:rPr lang="en-US" dirty="0"/>
                        <a:t>New materials design</a:t>
                      </a:r>
                    </a:p>
                  </a:txBody>
                  <a:tcPr/>
                </a:tc>
                <a:extLst>
                  <a:ext uri="{0D108BD9-81ED-4DB2-BD59-A6C34878D82A}">
                    <a16:rowId xmlns:a16="http://schemas.microsoft.com/office/drawing/2014/main" val="1578785603"/>
                  </a:ext>
                </a:extLst>
              </a:tr>
              <a:tr h="478735">
                <a:tc>
                  <a:txBody>
                    <a:bodyPr/>
                    <a:lstStyle/>
                    <a:p>
                      <a:r>
                        <a:rPr lang="en-US" dirty="0"/>
                        <a:t>Computing</a:t>
                      </a:r>
                    </a:p>
                  </a:txBody>
                  <a:tcPr/>
                </a:tc>
                <a:tc>
                  <a:txBody>
                    <a:bodyPr/>
                    <a:lstStyle/>
                    <a:p>
                      <a:r>
                        <a:rPr lang="en-US" dirty="0"/>
                        <a:t>Cryptanalysis, optimization, ML</a:t>
                      </a:r>
                    </a:p>
                  </a:txBody>
                  <a:tcPr/>
                </a:tc>
                <a:extLst>
                  <a:ext uri="{0D108BD9-81ED-4DB2-BD59-A6C34878D82A}">
                    <a16:rowId xmlns:a16="http://schemas.microsoft.com/office/drawing/2014/main" val="715173709"/>
                  </a:ext>
                </a:extLst>
              </a:tr>
              <a:tr h="478735">
                <a:tc>
                  <a:txBody>
                    <a:bodyPr/>
                    <a:lstStyle/>
                    <a:p>
                      <a:r>
                        <a:rPr lang="en-US" dirty="0"/>
                        <a:t>Communications</a:t>
                      </a:r>
                    </a:p>
                  </a:txBody>
                  <a:tcPr/>
                </a:tc>
                <a:tc>
                  <a:txBody>
                    <a:bodyPr/>
                    <a:lstStyle/>
                    <a:p>
                      <a:r>
                        <a:rPr lang="en-US" dirty="0">
                          <a:solidFill>
                            <a:schemeClr val="tx1"/>
                          </a:solidFill>
                        </a:rPr>
                        <a:t>Quantum networking</a:t>
                      </a:r>
                    </a:p>
                  </a:txBody>
                  <a:tcPr/>
                </a:tc>
                <a:extLst>
                  <a:ext uri="{0D108BD9-81ED-4DB2-BD59-A6C34878D82A}">
                    <a16:rowId xmlns:a16="http://schemas.microsoft.com/office/drawing/2014/main" val="2783324919"/>
                  </a:ext>
                </a:extLst>
              </a:tr>
            </a:tbl>
          </a:graphicData>
        </a:graphic>
      </p:graphicFrame>
    </p:spTree>
    <p:extLst>
      <p:ext uri="{BB962C8B-B14F-4D97-AF65-F5344CB8AC3E}">
        <p14:creationId xmlns:p14="http://schemas.microsoft.com/office/powerpoint/2010/main" val="2972482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0035-65B4-47F5-885D-E8E3DA057BF2}"/>
              </a:ext>
            </a:extLst>
          </p:cNvPr>
          <p:cNvSpPr>
            <a:spLocks noGrp="1"/>
          </p:cNvSpPr>
          <p:nvPr>
            <p:ph type="title"/>
          </p:nvPr>
        </p:nvSpPr>
        <p:spPr/>
        <p:txBody>
          <a:bodyPr/>
          <a:lstStyle/>
          <a:p>
            <a:r>
              <a:rPr lang="en-US" dirty="0"/>
              <a:t>National Security Relevance</a:t>
            </a:r>
          </a:p>
        </p:txBody>
      </p:sp>
      <p:sp>
        <p:nvSpPr>
          <p:cNvPr id="3" name="Content Placeholder 2">
            <a:extLst>
              <a:ext uri="{FF2B5EF4-FFF2-40B4-BE49-F238E27FC236}">
                <a16:creationId xmlns:a16="http://schemas.microsoft.com/office/drawing/2014/main" id="{9269DDD1-314E-49DD-AFE6-4EABDEFC46BA}"/>
              </a:ext>
            </a:extLst>
          </p:cNvPr>
          <p:cNvSpPr>
            <a:spLocks noGrp="1"/>
          </p:cNvSpPr>
          <p:nvPr>
            <p:ph idx="1"/>
          </p:nvPr>
        </p:nvSpPr>
        <p:spPr>
          <a:xfrm>
            <a:off x="381001" y="924503"/>
            <a:ext cx="8276615" cy="3662653"/>
          </a:xfrm>
        </p:spPr>
        <p:txBody>
          <a:bodyPr/>
          <a:lstStyle/>
          <a:p>
            <a:r>
              <a:rPr lang="en-US" dirty="0"/>
              <a:t>Quantum computers, when they achieve the necessary scale, could be used to break public key cryptography.</a:t>
            </a:r>
          </a:p>
          <a:p>
            <a:r>
              <a:rPr lang="en-US" dirty="0"/>
              <a:t>Today’s best estimate on algorithm requirements can be found in Gidney and Ekera’s 2019 paper “How to factor 2048 bit RSA integers in 8 hours using 20 million noisy qubits.” </a:t>
            </a:r>
          </a:p>
          <a:p>
            <a:r>
              <a:rPr lang="en-US" dirty="0"/>
              <a:t>NIST </a:t>
            </a:r>
            <a:r>
              <a:rPr lang="en-US" dirty="0">
                <a:hlinkClick r:id="rId3"/>
              </a:rPr>
              <a:t>leads the major effort</a:t>
            </a:r>
            <a:r>
              <a:rPr lang="en-US" dirty="0"/>
              <a:t> to decide on the “quantum resistant algorithms” that will become the standard.</a:t>
            </a:r>
          </a:p>
          <a:p>
            <a:r>
              <a:rPr lang="en-US" dirty="0"/>
              <a:t>“Crypto-modernization” will be a substantial, decade-long event, and implementation will be a software engineering opportunity. </a:t>
            </a:r>
          </a:p>
          <a:p>
            <a:r>
              <a:rPr lang="en-US" dirty="0"/>
              <a:t>Must execute modernization now because people are scraping data, which could enable forensic intelligence efforts using quantum computing.</a:t>
            </a:r>
          </a:p>
          <a:p>
            <a:endParaRPr lang="en-US" dirty="0"/>
          </a:p>
          <a:p>
            <a:pPr marL="285750" indent="-285750">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EDB1536A-F6B6-4BF4-8D11-D22BFECD4B9A}"/>
              </a:ext>
            </a:extLst>
          </p:cNvPr>
          <p:cNvSpPr>
            <a:spLocks noGrp="1"/>
          </p:cNvSpPr>
          <p:nvPr>
            <p:ph type="pic" sz="quarter" idx="11"/>
          </p:nvPr>
        </p:nvSpPr>
        <p:spPr/>
      </p:sp>
      <p:sp>
        <p:nvSpPr>
          <p:cNvPr id="5" name="Text Placeholder 4">
            <a:extLst>
              <a:ext uri="{FF2B5EF4-FFF2-40B4-BE49-F238E27FC236}">
                <a16:creationId xmlns:a16="http://schemas.microsoft.com/office/drawing/2014/main" id="{88053B70-5E45-4400-8B5A-B01AE8B13423}"/>
              </a:ext>
            </a:extLst>
          </p:cNvPr>
          <p:cNvSpPr>
            <a:spLocks noGrp="1"/>
          </p:cNvSpPr>
          <p:nvPr>
            <p:ph type="body" sz="quarter" idx="10"/>
          </p:nvPr>
        </p:nvSpPr>
        <p:spPr/>
        <p:txBody>
          <a:bodyPr/>
          <a:lstStyle/>
          <a:p>
            <a:r>
              <a:rPr lang="en-US" dirty="0"/>
              <a:t>Advanced Computing</a:t>
            </a:r>
          </a:p>
          <a:p>
            <a:endParaRPr lang="en-US" dirty="0"/>
          </a:p>
        </p:txBody>
      </p:sp>
    </p:spTree>
    <p:extLst>
      <p:ext uri="{BB962C8B-B14F-4D97-AF65-F5344CB8AC3E}">
        <p14:creationId xmlns:p14="http://schemas.microsoft.com/office/powerpoint/2010/main" val="2557867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0CC5-987E-4606-89C3-8AE92F279762}"/>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19BF616B-F9FB-4235-9CF4-6510EA49ACED}"/>
              </a:ext>
            </a:extLst>
          </p:cNvPr>
          <p:cNvSpPr>
            <a:spLocks noGrp="1"/>
          </p:cNvSpPr>
          <p:nvPr>
            <p:ph type="body" sz="quarter" idx="10"/>
          </p:nvPr>
        </p:nvSpPr>
        <p:spPr/>
        <p:txBody>
          <a:bodyPr/>
          <a:lstStyle/>
          <a:p>
            <a:r>
              <a:rPr lang="en-US" dirty="0"/>
              <a:t>The Smarter Edge</a:t>
            </a:r>
          </a:p>
        </p:txBody>
      </p:sp>
      <p:sp>
        <p:nvSpPr>
          <p:cNvPr id="4" name="Text Placeholder 3">
            <a:extLst>
              <a:ext uri="{FF2B5EF4-FFF2-40B4-BE49-F238E27FC236}">
                <a16:creationId xmlns:a16="http://schemas.microsoft.com/office/drawing/2014/main" id="{9B87A2C7-FF31-4460-8554-45BA65692E04}"/>
              </a:ext>
            </a:extLst>
          </p:cNvPr>
          <p:cNvSpPr>
            <a:spLocks noGrp="1"/>
          </p:cNvSpPr>
          <p:nvPr>
            <p:ph type="body" sz="quarter" idx="11"/>
          </p:nvPr>
        </p:nvSpPr>
        <p:spPr>
          <a:xfrm>
            <a:off x="381000" y="2173579"/>
            <a:ext cx="4800600" cy="184150"/>
          </a:xfrm>
        </p:spPr>
        <p:txBody>
          <a:bodyPr/>
          <a:lstStyle/>
          <a:p>
            <a:r>
              <a:rPr lang="en-US" dirty="0"/>
              <a:t>Consensus List of Emerging Technologies</a:t>
            </a:r>
          </a:p>
        </p:txBody>
      </p:sp>
    </p:spTree>
    <p:extLst>
      <p:ext uri="{BB962C8B-B14F-4D97-AF65-F5344CB8AC3E}">
        <p14:creationId xmlns:p14="http://schemas.microsoft.com/office/powerpoint/2010/main" val="2797524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AE05-2655-4243-99FD-E6DD284BC2FF}"/>
              </a:ext>
            </a:extLst>
          </p:cNvPr>
          <p:cNvSpPr>
            <a:spLocks noGrp="1"/>
          </p:cNvSpPr>
          <p:nvPr>
            <p:ph type="title"/>
          </p:nvPr>
        </p:nvSpPr>
        <p:spPr/>
        <p:txBody>
          <a:bodyPr/>
          <a:lstStyle/>
          <a:p>
            <a:r>
              <a:rPr lang="en-US" dirty="0"/>
              <a:t>The Smarter Edge: Overview</a:t>
            </a:r>
          </a:p>
        </p:txBody>
      </p:sp>
      <p:sp>
        <p:nvSpPr>
          <p:cNvPr id="5" name="Content Placeholder 4">
            <a:extLst>
              <a:ext uri="{FF2B5EF4-FFF2-40B4-BE49-F238E27FC236}">
                <a16:creationId xmlns:a16="http://schemas.microsoft.com/office/drawing/2014/main" id="{872EABA7-D7FD-4CBB-AD92-48348775BAB9}"/>
              </a:ext>
            </a:extLst>
          </p:cNvPr>
          <p:cNvSpPr>
            <a:spLocks noGrp="1"/>
          </p:cNvSpPr>
          <p:nvPr>
            <p:ph idx="1"/>
          </p:nvPr>
        </p:nvSpPr>
        <p:spPr>
          <a:xfrm>
            <a:off x="381000" y="610241"/>
            <a:ext cx="8276616" cy="3662653"/>
          </a:xfrm>
        </p:spPr>
        <p:txBody>
          <a:bodyPr>
            <a:normAutofit lnSpcReduction="10000"/>
          </a:bodyPr>
          <a:lstStyle/>
          <a:p>
            <a:r>
              <a:rPr lang="en-US" dirty="0"/>
              <a:t>Mark Weiser (Xerox Parc) first predicted this concept in his 1988 paper, “Ubiquitous Computing.”</a:t>
            </a:r>
          </a:p>
          <a:p>
            <a:r>
              <a:rPr lang="en-US" dirty="0"/>
              <a:t>Edge data is captured by new sensors. Key components include </a:t>
            </a:r>
          </a:p>
          <a:p>
            <a:pPr marL="285750" indent="-285750">
              <a:buFont typeface="Arial" panose="020B0604020202020204" pitchFamily="34" charset="0"/>
              <a:buChar char="•"/>
            </a:pPr>
            <a:r>
              <a:rPr lang="en-US" dirty="0"/>
              <a:t>ubiquitous sensing</a:t>
            </a:r>
          </a:p>
          <a:p>
            <a:pPr marL="285750" indent="-285750">
              <a:buFont typeface="Arial" panose="020B0604020202020204" pitchFamily="34" charset="0"/>
              <a:buChar char="•"/>
            </a:pPr>
            <a:r>
              <a:rPr lang="en-US" dirty="0"/>
              <a:t>the Internet of things (IoT)</a:t>
            </a:r>
          </a:p>
          <a:p>
            <a:r>
              <a:rPr lang="en-US" dirty="0"/>
              <a:t>Computer hardware improvements enable more complex, advanced software. Key components include </a:t>
            </a:r>
          </a:p>
          <a:p>
            <a:pPr marL="285750" indent="-285750">
              <a:buFont typeface="Arial" panose="020B0604020202020204" pitchFamily="34" charset="0"/>
              <a:buChar char="•"/>
            </a:pPr>
            <a:r>
              <a:rPr lang="en-US" dirty="0"/>
              <a:t>fog computing</a:t>
            </a:r>
          </a:p>
          <a:p>
            <a:pPr marL="285750" indent="-285750">
              <a:buFont typeface="Arial" panose="020B0604020202020204" pitchFamily="34" charset="0"/>
              <a:buChar char="•"/>
            </a:pPr>
            <a:r>
              <a:rPr lang="en-US" dirty="0"/>
              <a:t>cloudlets</a:t>
            </a:r>
          </a:p>
          <a:p>
            <a:r>
              <a:rPr lang="en-US" dirty="0"/>
              <a:t>The field of analytics has seen innovation in new ways to examine data.</a:t>
            </a:r>
          </a:p>
          <a:p>
            <a:r>
              <a:rPr lang="en-US" dirty="0"/>
              <a:t>In AI, algorithmic improvements allow a smaller resource footprint. Key components include “tiny AI”—the miniaturization of AI and ML.</a:t>
            </a:r>
          </a:p>
        </p:txBody>
      </p:sp>
      <p:sp>
        <p:nvSpPr>
          <p:cNvPr id="7" name="Picture Placeholder 6">
            <a:extLst>
              <a:ext uri="{FF2B5EF4-FFF2-40B4-BE49-F238E27FC236}">
                <a16:creationId xmlns:a16="http://schemas.microsoft.com/office/drawing/2014/main" id="{2E9DBA83-BDD6-489D-98F8-BF5826B1477A}"/>
              </a:ext>
            </a:extLst>
          </p:cNvPr>
          <p:cNvSpPr>
            <a:spLocks noGrp="1"/>
          </p:cNvSpPr>
          <p:nvPr>
            <p:ph type="pic" sz="quarter" idx="11"/>
          </p:nvPr>
        </p:nvSpPr>
        <p:spPr/>
      </p:sp>
      <p:sp>
        <p:nvSpPr>
          <p:cNvPr id="6" name="Text Placeholder 5">
            <a:extLst>
              <a:ext uri="{FF2B5EF4-FFF2-40B4-BE49-F238E27FC236}">
                <a16:creationId xmlns:a16="http://schemas.microsoft.com/office/drawing/2014/main" id="{5D887362-D673-44B1-8B2F-C03024F96BE8}"/>
              </a:ext>
            </a:extLst>
          </p:cNvPr>
          <p:cNvSpPr>
            <a:spLocks noGrp="1"/>
          </p:cNvSpPr>
          <p:nvPr>
            <p:ph type="body" sz="quarter" idx="10"/>
          </p:nvPr>
        </p:nvSpPr>
        <p:spPr/>
        <p:txBody>
          <a:bodyPr/>
          <a:lstStyle/>
          <a:p>
            <a:r>
              <a:rPr lang="en-US" dirty="0"/>
              <a:t>The Smarter Edge</a:t>
            </a:r>
          </a:p>
        </p:txBody>
      </p:sp>
      <p:sp>
        <p:nvSpPr>
          <p:cNvPr id="11" name="Rectangle 10">
            <a:extLst>
              <a:ext uri="{FF2B5EF4-FFF2-40B4-BE49-F238E27FC236}">
                <a16:creationId xmlns:a16="http://schemas.microsoft.com/office/drawing/2014/main" id="{765F7FFA-E01C-4D99-A72E-63125960A4FD}"/>
              </a:ext>
            </a:extLst>
          </p:cNvPr>
          <p:cNvSpPr/>
          <p:nvPr/>
        </p:nvSpPr>
        <p:spPr>
          <a:xfrm>
            <a:off x="381000" y="4403076"/>
            <a:ext cx="8276616" cy="307777"/>
          </a:xfrm>
          <a:prstGeom prst="rect">
            <a:avLst/>
          </a:prstGeom>
        </p:spPr>
        <p:txBody>
          <a:bodyPr wrap="square">
            <a:spAutoFit/>
          </a:bodyPr>
          <a:lstStyle/>
          <a:p>
            <a:r>
              <a:rPr lang="en-US" sz="1400" dirty="0"/>
              <a:t>Application Drivers:  Health, Manufacturing, Predictive Maintenance, Autonomy</a:t>
            </a:r>
          </a:p>
        </p:txBody>
      </p:sp>
    </p:spTree>
    <p:extLst>
      <p:ext uri="{BB962C8B-B14F-4D97-AF65-F5344CB8AC3E}">
        <p14:creationId xmlns:p14="http://schemas.microsoft.com/office/powerpoint/2010/main" val="3898298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AE05-2655-4243-99FD-E6DD284BC2FF}"/>
              </a:ext>
            </a:extLst>
          </p:cNvPr>
          <p:cNvSpPr>
            <a:spLocks noGrp="1"/>
          </p:cNvSpPr>
          <p:nvPr>
            <p:ph type="title"/>
          </p:nvPr>
        </p:nvSpPr>
        <p:spPr>
          <a:xfrm>
            <a:off x="381000" y="138890"/>
            <a:ext cx="7772400" cy="639577"/>
          </a:xfrm>
        </p:spPr>
        <p:txBody>
          <a:bodyPr/>
          <a:lstStyle/>
          <a:p>
            <a:r>
              <a:rPr lang="en-US" dirty="0"/>
              <a:t>The Smarter Edge: Considerations</a:t>
            </a:r>
          </a:p>
        </p:txBody>
      </p:sp>
      <p:sp>
        <p:nvSpPr>
          <p:cNvPr id="6" name="Text Placeholder 5">
            <a:extLst>
              <a:ext uri="{FF2B5EF4-FFF2-40B4-BE49-F238E27FC236}">
                <a16:creationId xmlns:a16="http://schemas.microsoft.com/office/drawing/2014/main" id="{5D887362-D673-44B1-8B2F-C03024F96BE8}"/>
              </a:ext>
            </a:extLst>
          </p:cNvPr>
          <p:cNvSpPr>
            <a:spLocks noGrp="1"/>
          </p:cNvSpPr>
          <p:nvPr>
            <p:ph type="body" sz="quarter" idx="10"/>
          </p:nvPr>
        </p:nvSpPr>
        <p:spPr/>
        <p:txBody>
          <a:bodyPr/>
          <a:lstStyle/>
          <a:p>
            <a:r>
              <a:rPr lang="en-US" dirty="0"/>
              <a:t>The Smarter Edge</a:t>
            </a:r>
          </a:p>
        </p:txBody>
      </p:sp>
      <p:graphicFrame>
        <p:nvGraphicFramePr>
          <p:cNvPr id="3" name="Diagram 2">
            <a:extLst>
              <a:ext uri="{FF2B5EF4-FFF2-40B4-BE49-F238E27FC236}">
                <a16:creationId xmlns:a16="http://schemas.microsoft.com/office/drawing/2014/main" id="{FCFD0C06-8715-4F3E-A90E-B69B524B9CC8}"/>
              </a:ext>
            </a:extLst>
          </p:cNvPr>
          <p:cNvGraphicFramePr/>
          <p:nvPr>
            <p:extLst>
              <p:ext uri="{D42A27DB-BD31-4B8C-83A1-F6EECF244321}">
                <p14:modId xmlns:p14="http://schemas.microsoft.com/office/powerpoint/2010/main" val="2893159491"/>
              </p:ext>
            </p:extLst>
          </p:nvPr>
        </p:nvGraphicFramePr>
        <p:xfrm>
          <a:off x="381000" y="747560"/>
          <a:ext cx="3918438" cy="3340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765F7FFA-E01C-4D99-A72E-63125960A4FD}"/>
              </a:ext>
            </a:extLst>
          </p:cNvPr>
          <p:cNvSpPr/>
          <p:nvPr/>
        </p:nvSpPr>
        <p:spPr>
          <a:xfrm>
            <a:off x="381000" y="4211273"/>
            <a:ext cx="7860989" cy="369332"/>
          </a:xfrm>
          <a:prstGeom prst="rect">
            <a:avLst/>
          </a:prstGeom>
        </p:spPr>
        <p:txBody>
          <a:bodyPr wrap="square">
            <a:spAutoFit/>
          </a:bodyPr>
          <a:lstStyle/>
          <a:p>
            <a:r>
              <a:rPr lang="en-US" dirty="0"/>
              <a:t>Application Drivers:  Health, Manufacturing, Predictive Maintenance, Autonomy</a:t>
            </a:r>
          </a:p>
        </p:txBody>
      </p:sp>
      <p:sp>
        <p:nvSpPr>
          <p:cNvPr id="13" name="Rectangle 12">
            <a:extLst>
              <a:ext uri="{FF2B5EF4-FFF2-40B4-BE49-F238E27FC236}">
                <a16:creationId xmlns:a16="http://schemas.microsoft.com/office/drawing/2014/main" id="{6822315F-1358-4FA9-BDA2-05AC071FE2B7}"/>
              </a:ext>
            </a:extLst>
          </p:cNvPr>
          <p:cNvSpPr/>
          <p:nvPr/>
        </p:nvSpPr>
        <p:spPr>
          <a:xfrm>
            <a:off x="3253154" y="747561"/>
            <a:ext cx="5404462" cy="3279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C15EAD18-073D-47E9-824C-FA3EF7A6639C}"/>
              </a:ext>
            </a:extLst>
          </p:cNvPr>
          <p:cNvSpPr>
            <a:spLocks noGrp="1"/>
          </p:cNvSpPr>
          <p:nvPr>
            <p:ph type="pic" sz="quarter" idx="11"/>
          </p:nvPr>
        </p:nvSpPr>
        <p:spPr/>
      </p:sp>
      <p:sp>
        <p:nvSpPr>
          <p:cNvPr id="9" name="Rectangle 8">
            <a:extLst>
              <a:ext uri="{FF2B5EF4-FFF2-40B4-BE49-F238E27FC236}">
                <a16:creationId xmlns:a16="http://schemas.microsoft.com/office/drawing/2014/main" id="{39E5A3BA-A69D-4A74-A1F4-8DF948851EC0}"/>
              </a:ext>
            </a:extLst>
          </p:cNvPr>
          <p:cNvSpPr/>
          <p:nvPr/>
        </p:nvSpPr>
        <p:spPr>
          <a:xfrm>
            <a:off x="4554417" y="763014"/>
            <a:ext cx="3683976" cy="3340861"/>
          </a:xfrm>
          <a:prstGeom prst="rect">
            <a:avLst/>
          </a:prstGeom>
          <a:blipFill>
            <a:blip r:embed="rId8">
              <a:alphaModFix amt="88000"/>
              <a:extLst>
                <a:ext uri="{BEBA8EAE-BF5A-486C-A8C5-ECC9F3942E4B}">
                  <a14:imgProps xmlns:a14="http://schemas.microsoft.com/office/drawing/2010/main">
                    <a14:imgLayer r:embed="rId9">
                      <a14:imgEffect>
                        <a14:artisticTexturizer/>
                      </a14:imgEffect>
                    </a14:imgLayer>
                  </a14:imgProps>
                </a:ext>
              </a:extLst>
            </a:blip>
            <a:srcRect/>
            <a:stretch>
              <a:fillRect l="4657" r="46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CB238CC-6282-4B90-9A7D-CD51BDBFFD29}"/>
              </a:ext>
            </a:extLst>
          </p:cNvPr>
          <p:cNvSpPr txBox="1"/>
          <p:nvPr/>
        </p:nvSpPr>
        <p:spPr>
          <a:xfrm>
            <a:off x="6840415" y="3957627"/>
            <a:ext cx="891270" cy="138499"/>
          </a:xfrm>
          <a:prstGeom prst="rect">
            <a:avLst/>
          </a:prstGeom>
          <a:noFill/>
        </p:spPr>
        <p:txBody>
          <a:bodyPr wrap="none" lIns="0" tIns="0" rIns="0" bIns="0" rtlCol="0">
            <a:spAutoFit/>
          </a:bodyPr>
          <a:lstStyle/>
          <a:p>
            <a:r>
              <a:rPr lang="en-US" sz="900" dirty="0">
                <a:solidFill>
                  <a:schemeClr val="bg1"/>
                </a:solidFill>
                <a:latin typeface="Arial"/>
                <a:cs typeface="Arial"/>
              </a:rPr>
              <a:t>Photo: U.S. Army</a:t>
            </a:r>
          </a:p>
        </p:txBody>
      </p:sp>
    </p:spTree>
    <p:extLst>
      <p:ext uri="{BB962C8B-B14F-4D97-AF65-F5344CB8AC3E}">
        <p14:creationId xmlns:p14="http://schemas.microsoft.com/office/powerpoint/2010/main" val="2070036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98B046-FEC5-4FFF-9F1D-500D53E432FA}"/>
              </a:ext>
            </a:extLst>
          </p:cNvPr>
          <p:cNvSpPr>
            <a:spLocks noGrp="1"/>
          </p:cNvSpPr>
          <p:nvPr>
            <p:ph type="title"/>
          </p:nvPr>
        </p:nvSpPr>
        <p:spPr/>
        <p:txBody>
          <a:bodyPr/>
          <a:lstStyle/>
          <a:p>
            <a:r>
              <a:rPr lang="en-US" dirty="0"/>
              <a:t>Edge Components: Tiny AI</a:t>
            </a:r>
          </a:p>
        </p:txBody>
      </p:sp>
      <p:graphicFrame>
        <p:nvGraphicFramePr>
          <p:cNvPr id="2" name="Content Placeholder 1">
            <a:extLst>
              <a:ext uri="{FF2B5EF4-FFF2-40B4-BE49-F238E27FC236}">
                <a16:creationId xmlns:a16="http://schemas.microsoft.com/office/drawing/2014/main" id="{87ADD3B0-4ED7-4171-B513-48F39B0659DB}"/>
              </a:ext>
            </a:extLst>
          </p:cNvPr>
          <p:cNvGraphicFramePr>
            <a:graphicFrameLocks noGrp="1"/>
          </p:cNvGraphicFramePr>
          <p:nvPr>
            <p:ph idx="1"/>
            <p:extLst>
              <p:ext uri="{D42A27DB-BD31-4B8C-83A1-F6EECF244321}">
                <p14:modId xmlns:p14="http://schemas.microsoft.com/office/powerpoint/2010/main" val="3736516396"/>
              </p:ext>
            </p:extLst>
          </p:nvPr>
        </p:nvGraphicFramePr>
        <p:xfrm>
          <a:off x="381000" y="811317"/>
          <a:ext cx="8340968" cy="3662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icture Placeholder 8">
            <a:extLst>
              <a:ext uri="{FF2B5EF4-FFF2-40B4-BE49-F238E27FC236}">
                <a16:creationId xmlns:a16="http://schemas.microsoft.com/office/drawing/2014/main" id="{93E4200A-B84B-46EA-BF23-540A4C98F5D4}"/>
              </a:ext>
            </a:extLst>
          </p:cNvPr>
          <p:cNvSpPr>
            <a:spLocks noGrp="1"/>
          </p:cNvSpPr>
          <p:nvPr>
            <p:ph type="pic" sz="quarter" idx="11"/>
          </p:nvPr>
        </p:nvSpPr>
        <p:spPr/>
      </p:sp>
      <p:sp>
        <p:nvSpPr>
          <p:cNvPr id="8" name="Text Placeholder 7">
            <a:extLst>
              <a:ext uri="{FF2B5EF4-FFF2-40B4-BE49-F238E27FC236}">
                <a16:creationId xmlns:a16="http://schemas.microsoft.com/office/drawing/2014/main" id="{7DD80D67-72AA-4B91-A29E-14CA1918C9F7}"/>
              </a:ext>
            </a:extLst>
          </p:cNvPr>
          <p:cNvSpPr>
            <a:spLocks noGrp="1"/>
          </p:cNvSpPr>
          <p:nvPr>
            <p:ph type="body" sz="quarter" idx="10"/>
          </p:nvPr>
        </p:nvSpPr>
        <p:spPr/>
        <p:txBody>
          <a:bodyPr/>
          <a:lstStyle/>
          <a:p>
            <a:r>
              <a:rPr lang="en-US" dirty="0"/>
              <a:t>The Smarter Edge</a:t>
            </a:r>
          </a:p>
        </p:txBody>
      </p:sp>
    </p:spTree>
    <p:extLst>
      <p:ext uri="{BB962C8B-B14F-4D97-AF65-F5344CB8AC3E}">
        <p14:creationId xmlns:p14="http://schemas.microsoft.com/office/powerpoint/2010/main" val="2507251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6692C-C0D2-400E-8D32-630C0C925E2D}"/>
              </a:ext>
            </a:extLst>
          </p:cNvPr>
          <p:cNvSpPr>
            <a:spLocks noGrp="1"/>
          </p:cNvSpPr>
          <p:nvPr>
            <p:ph type="title"/>
          </p:nvPr>
        </p:nvSpPr>
        <p:spPr/>
        <p:txBody>
          <a:bodyPr/>
          <a:lstStyle/>
          <a:p>
            <a:r>
              <a:rPr lang="en-US" dirty="0"/>
              <a:t>Edge Components: 5G Networks</a:t>
            </a:r>
          </a:p>
        </p:txBody>
      </p:sp>
      <p:sp>
        <p:nvSpPr>
          <p:cNvPr id="3" name="Content Placeholder 2">
            <a:extLst>
              <a:ext uri="{FF2B5EF4-FFF2-40B4-BE49-F238E27FC236}">
                <a16:creationId xmlns:a16="http://schemas.microsoft.com/office/drawing/2014/main" id="{B584F659-C631-4DAE-A4C8-10EB80906E57}"/>
              </a:ext>
            </a:extLst>
          </p:cNvPr>
          <p:cNvSpPr>
            <a:spLocks noGrp="1"/>
          </p:cNvSpPr>
          <p:nvPr>
            <p:ph idx="1"/>
          </p:nvPr>
        </p:nvSpPr>
        <p:spPr/>
        <p:txBody>
          <a:bodyPr/>
          <a:lstStyle/>
          <a:p>
            <a:r>
              <a:rPr lang="en-US" dirty="0"/>
              <a:t>Represents a combination of improved standards and hardware for mobile networks</a:t>
            </a:r>
          </a:p>
          <a:p>
            <a:r>
              <a:rPr lang="en-US" dirty="0"/>
              <a:t>Provides greater bandwidth to service the massive growth in IoT</a:t>
            </a:r>
          </a:p>
          <a:p>
            <a:r>
              <a:rPr lang="en-US" dirty="0"/>
              <a:t>Called a “technology offering promise” in DoD 2019 Modernization Strategy</a:t>
            </a:r>
          </a:p>
          <a:p>
            <a:pPr marL="344091" lvl="2" indent="0">
              <a:buNone/>
            </a:pPr>
            <a:r>
              <a:rPr lang="en-US" i="1" dirty="0"/>
              <a:t>“Key benefits from 5G NR are the ability to deliver fiber-like speeds to end-user devices, improved performance at network cell edge, low latency performance (&lt;2ms radio latency), and greater spectral efficiency.”</a:t>
            </a:r>
            <a:endParaRPr lang="en-US" dirty="0"/>
          </a:p>
          <a:p>
            <a:r>
              <a:rPr lang="en-US" dirty="0"/>
              <a:t>Involves security risks </a:t>
            </a:r>
          </a:p>
          <a:p>
            <a:pPr marL="285750" lvl="1" indent="-285750"/>
            <a:r>
              <a:rPr lang="en-US" dirty="0"/>
              <a:t>Major foreign presence in component manufacture</a:t>
            </a:r>
          </a:p>
          <a:p>
            <a:pPr marL="285750" lvl="1" indent="-285750"/>
            <a:r>
              <a:rPr lang="en-US" dirty="0"/>
              <a:t>Untrusted hardware and/or software in the enterprise</a:t>
            </a:r>
          </a:p>
          <a:p>
            <a:r>
              <a:rPr lang="en-US" dirty="0"/>
              <a:t>What are the software engineering and/or software challenges?</a:t>
            </a:r>
          </a:p>
          <a:p>
            <a:pPr marL="285750" lvl="1" indent="-285750"/>
            <a:r>
              <a:rPr lang="en-US" dirty="0"/>
              <a:t>Inherited vulnerabilities from backward compatibility with older networks</a:t>
            </a:r>
            <a:endParaRPr lang="en-US" dirty="0">
              <a:solidFill>
                <a:srgbClr val="FF0000"/>
              </a:solidFill>
            </a:endParaRPr>
          </a:p>
        </p:txBody>
      </p:sp>
      <p:sp>
        <p:nvSpPr>
          <p:cNvPr id="4" name="Picture Placeholder 3">
            <a:extLst>
              <a:ext uri="{FF2B5EF4-FFF2-40B4-BE49-F238E27FC236}">
                <a16:creationId xmlns:a16="http://schemas.microsoft.com/office/drawing/2014/main" id="{3B9088FD-43A8-4592-BD01-78B9F5DA3085}"/>
              </a:ext>
            </a:extLst>
          </p:cNvPr>
          <p:cNvSpPr>
            <a:spLocks noGrp="1"/>
          </p:cNvSpPr>
          <p:nvPr>
            <p:ph type="pic" sz="quarter" idx="11"/>
          </p:nvPr>
        </p:nvSpPr>
        <p:spPr/>
      </p:sp>
      <p:sp>
        <p:nvSpPr>
          <p:cNvPr id="5" name="Text Placeholder 4">
            <a:extLst>
              <a:ext uri="{FF2B5EF4-FFF2-40B4-BE49-F238E27FC236}">
                <a16:creationId xmlns:a16="http://schemas.microsoft.com/office/drawing/2014/main" id="{6CAD8AAD-8820-41B8-8775-7BFB8A658911}"/>
              </a:ext>
            </a:extLst>
          </p:cNvPr>
          <p:cNvSpPr>
            <a:spLocks noGrp="1"/>
          </p:cNvSpPr>
          <p:nvPr>
            <p:ph type="body" sz="quarter" idx="10"/>
          </p:nvPr>
        </p:nvSpPr>
        <p:spPr/>
        <p:txBody>
          <a:bodyPr/>
          <a:lstStyle/>
          <a:p>
            <a:r>
              <a:rPr lang="en-US" dirty="0"/>
              <a:t>The Smarter Edge</a:t>
            </a:r>
          </a:p>
        </p:txBody>
      </p:sp>
    </p:spTree>
    <p:extLst>
      <p:ext uri="{BB962C8B-B14F-4D97-AF65-F5344CB8AC3E}">
        <p14:creationId xmlns:p14="http://schemas.microsoft.com/office/powerpoint/2010/main" val="1424142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A6E7-1A99-4331-B91B-057841AFEF25}"/>
              </a:ext>
            </a:extLst>
          </p:cNvPr>
          <p:cNvSpPr>
            <a:spLocks noGrp="1"/>
          </p:cNvSpPr>
          <p:nvPr>
            <p:ph type="title"/>
          </p:nvPr>
        </p:nvSpPr>
        <p:spPr/>
        <p:txBody>
          <a:bodyPr/>
          <a:lstStyle/>
          <a:p>
            <a:r>
              <a:rPr lang="en-US" dirty="0"/>
              <a:t>The Other Smart Edge: Space and Swarming Drones</a:t>
            </a:r>
            <a:br>
              <a:rPr lang="en-US" dirty="0"/>
            </a:br>
            <a:endParaRPr lang="en-US" dirty="0"/>
          </a:p>
        </p:txBody>
      </p:sp>
      <p:graphicFrame>
        <p:nvGraphicFramePr>
          <p:cNvPr id="6" name="Content Placeholder 5">
            <a:extLst>
              <a:ext uri="{FF2B5EF4-FFF2-40B4-BE49-F238E27FC236}">
                <a16:creationId xmlns:a16="http://schemas.microsoft.com/office/drawing/2014/main" id="{0E12281F-372D-4959-9218-4E6836E60E67}"/>
              </a:ext>
            </a:extLst>
          </p:cNvPr>
          <p:cNvGraphicFramePr>
            <a:graphicFrameLocks noGrp="1"/>
          </p:cNvGraphicFramePr>
          <p:nvPr>
            <p:ph idx="1"/>
            <p:extLst>
              <p:ext uri="{D42A27DB-BD31-4B8C-83A1-F6EECF244321}">
                <p14:modId xmlns:p14="http://schemas.microsoft.com/office/powerpoint/2010/main" val="447725196"/>
              </p:ext>
            </p:extLst>
          </p:nvPr>
        </p:nvGraphicFramePr>
        <p:xfrm>
          <a:off x="401516" y="670503"/>
          <a:ext cx="8340968" cy="3662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8C22569B-128B-4A38-901C-63381158D761}"/>
              </a:ext>
            </a:extLst>
          </p:cNvPr>
          <p:cNvSpPr>
            <a:spLocks noGrp="1"/>
          </p:cNvSpPr>
          <p:nvPr>
            <p:ph type="pic" sz="quarter" idx="11"/>
          </p:nvPr>
        </p:nvSpPr>
        <p:spPr/>
      </p:sp>
      <p:sp>
        <p:nvSpPr>
          <p:cNvPr id="5" name="Text Placeholder 4">
            <a:extLst>
              <a:ext uri="{FF2B5EF4-FFF2-40B4-BE49-F238E27FC236}">
                <a16:creationId xmlns:a16="http://schemas.microsoft.com/office/drawing/2014/main" id="{5F145D7C-0A46-4764-9E19-3B6701382E4B}"/>
              </a:ext>
            </a:extLst>
          </p:cNvPr>
          <p:cNvSpPr>
            <a:spLocks noGrp="1"/>
          </p:cNvSpPr>
          <p:nvPr>
            <p:ph type="body" sz="quarter" idx="10"/>
          </p:nvPr>
        </p:nvSpPr>
        <p:spPr/>
        <p:txBody>
          <a:bodyPr/>
          <a:lstStyle/>
          <a:p>
            <a:r>
              <a:rPr lang="en-US" dirty="0"/>
              <a:t>The Smarter Edge</a:t>
            </a:r>
          </a:p>
        </p:txBody>
      </p:sp>
    </p:spTree>
    <p:extLst>
      <p:ext uri="{BB962C8B-B14F-4D97-AF65-F5344CB8AC3E}">
        <p14:creationId xmlns:p14="http://schemas.microsoft.com/office/powerpoint/2010/main" val="2025726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267D3-903B-4E30-9B85-87CC4C0C819E}"/>
              </a:ext>
            </a:extLst>
          </p:cNvPr>
          <p:cNvSpPr>
            <a:spLocks noGrp="1"/>
          </p:cNvSpPr>
          <p:nvPr>
            <p:ph type="title"/>
          </p:nvPr>
        </p:nvSpPr>
        <p:spPr/>
        <p:txBody>
          <a:bodyPr/>
          <a:lstStyle/>
          <a:p>
            <a:r>
              <a:rPr lang="en-US" dirty="0"/>
              <a:t>Emerging Technologies 2020</a:t>
            </a:r>
          </a:p>
        </p:txBody>
      </p:sp>
      <p:sp>
        <p:nvSpPr>
          <p:cNvPr id="7" name="Text Placeholder 6">
            <a:extLst>
              <a:ext uri="{FF2B5EF4-FFF2-40B4-BE49-F238E27FC236}">
                <a16:creationId xmlns:a16="http://schemas.microsoft.com/office/drawing/2014/main" id="{5CEEAADC-F889-4CE3-BC3A-A8CEF4C31963}"/>
              </a:ext>
            </a:extLst>
          </p:cNvPr>
          <p:cNvSpPr>
            <a:spLocks noGrp="1"/>
          </p:cNvSpPr>
          <p:nvPr>
            <p:ph type="body" sz="quarter" idx="10"/>
          </p:nvPr>
        </p:nvSpPr>
        <p:spPr/>
        <p:txBody>
          <a:bodyPr/>
          <a:lstStyle/>
          <a:p>
            <a:r>
              <a:rPr lang="en-US" dirty="0"/>
              <a:t>Introduction and Overview</a:t>
            </a:r>
          </a:p>
        </p:txBody>
      </p:sp>
    </p:spTree>
    <p:extLst>
      <p:ext uri="{BB962C8B-B14F-4D97-AF65-F5344CB8AC3E}">
        <p14:creationId xmlns:p14="http://schemas.microsoft.com/office/powerpoint/2010/main" val="538907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0CC5-987E-4606-89C3-8AE92F279762}"/>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19BF616B-F9FB-4235-9CF4-6510EA49ACED}"/>
              </a:ext>
            </a:extLst>
          </p:cNvPr>
          <p:cNvSpPr>
            <a:spLocks noGrp="1"/>
          </p:cNvSpPr>
          <p:nvPr>
            <p:ph type="body" sz="quarter" idx="10"/>
          </p:nvPr>
        </p:nvSpPr>
        <p:spPr/>
        <p:txBody>
          <a:bodyPr/>
          <a:lstStyle/>
          <a:p>
            <a:r>
              <a:rPr lang="en-US" dirty="0"/>
              <a:t>Digital Twins</a:t>
            </a:r>
          </a:p>
        </p:txBody>
      </p:sp>
      <p:sp>
        <p:nvSpPr>
          <p:cNvPr id="4" name="Text Placeholder 3">
            <a:extLst>
              <a:ext uri="{FF2B5EF4-FFF2-40B4-BE49-F238E27FC236}">
                <a16:creationId xmlns:a16="http://schemas.microsoft.com/office/drawing/2014/main" id="{9B87A2C7-FF31-4460-8554-45BA65692E04}"/>
              </a:ext>
            </a:extLst>
          </p:cNvPr>
          <p:cNvSpPr>
            <a:spLocks noGrp="1"/>
          </p:cNvSpPr>
          <p:nvPr>
            <p:ph type="body" sz="quarter" idx="11"/>
          </p:nvPr>
        </p:nvSpPr>
        <p:spPr>
          <a:xfrm>
            <a:off x="381000" y="2173579"/>
            <a:ext cx="4800600" cy="184150"/>
          </a:xfrm>
        </p:spPr>
        <p:txBody>
          <a:bodyPr/>
          <a:lstStyle/>
          <a:p>
            <a:r>
              <a:rPr lang="en-US" dirty="0"/>
              <a:t>Consensus List of Emerging Technologies</a:t>
            </a:r>
          </a:p>
        </p:txBody>
      </p:sp>
    </p:spTree>
    <p:extLst>
      <p:ext uri="{BB962C8B-B14F-4D97-AF65-F5344CB8AC3E}">
        <p14:creationId xmlns:p14="http://schemas.microsoft.com/office/powerpoint/2010/main" val="1780758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16D1-FE54-4687-B128-188A2497F124}"/>
              </a:ext>
            </a:extLst>
          </p:cNvPr>
          <p:cNvSpPr>
            <a:spLocks noGrp="1"/>
          </p:cNvSpPr>
          <p:nvPr>
            <p:ph type="title"/>
          </p:nvPr>
        </p:nvSpPr>
        <p:spPr/>
        <p:txBody>
          <a:bodyPr/>
          <a:lstStyle/>
          <a:p>
            <a:r>
              <a:rPr lang="en-US" dirty="0"/>
              <a:t>Overview</a:t>
            </a:r>
          </a:p>
        </p:txBody>
      </p:sp>
      <p:sp>
        <p:nvSpPr>
          <p:cNvPr id="5" name="Content Placeholder 4">
            <a:extLst>
              <a:ext uri="{FF2B5EF4-FFF2-40B4-BE49-F238E27FC236}">
                <a16:creationId xmlns:a16="http://schemas.microsoft.com/office/drawing/2014/main" id="{C47B49D7-C262-4FE0-AB49-6B00284CFA8E}"/>
              </a:ext>
            </a:extLst>
          </p:cNvPr>
          <p:cNvSpPr>
            <a:spLocks noGrp="1"/>
          </p:cNvSpPr>
          <p:nvPr>
            <p:ph idx="1"/>
          </p:nvPr>
        </p:nvSpPr>
        <p:spPr>
          <a:xfrm>
            <a:off x="381001" y="924503"/>
            <a:ext cx="4727330" cy="3662653"/>
          </a:xfrm>
        </p:spPr>
        <p:txBody>
          <a:bodyPr/>
          <a:lstStyle/>
          <a:p>
            <a:r>
              <a:rPr lang="en-US" dirty="0"/>
              <a:t>A “Digital twin” is a digital copy of a physical object or world (with some non-trivial level of fidelity). </a:t>
            </a:r>
          </a:p>
          <a:p>
            <a:r>
              <a:rPr lang="en-US" dirty="0"/>
              <a:t>Treating a complex object as a point in some queuing model is simulation but not a digital twin.</a:t>
            </a:r>
          </a:p>
          <a:p>
            <a:r>
              <a:rPr lang="en-US" dirty="0"/>
              <a:t>The digital twin concept is not new, but its importance and roles are expanding. This expansion is driven by a more complete ecosystem, taking advantage of advanced computing, visualization capabilities, real time sensor data, etc.</a:t>
            </a:r>
          </a:p>
          <a:p>
            <a:r>
              <a:rPr lang="en-US" dirty="0"/>
              <a:t>USD(R&amp;E) recognizes the importance of digital twins in the </a:t>
            </a:r>
            <a:r>
              <a:rPr lang="en-US" dirty="0">
                <a:hlinkClick r:id="rId3"/>
              </a:rPr>
              <a:t>DOD Digital Engineering Strategy June 2018</a:t>
            </a:r>
            <a:r>
              <a:rPr lang="en-US" dirty="0"/>
              <a:t>.</a:t>
            </a:r>
          </a:p>
          <a:p>
            <a:endParaRPr lang="en-US" dirty="0"/>
          </a:p>
        </p:txBody>
      </p:sp>
      <p:sp>
        <p:nvSpPr>
          <p:cNvPr id="7" name="Picture Placeholder 6">
            <a:extLst>
              <a:ext uri="{FF2B5EF4-FFF2-40B4-BE49-F238E27FC236}">
                <a16:creationId xmlns:a16="http://schemas.microsoft.com/office/drawing/2014/main" id="{B5C2A231-6BA7-4779-A422-A843E0C87409}"/>
              </a:ext>
            </a:extLst>
          </p:cNvPr>
          <p:cNvSpPr>
            <a:spLocks noGrp="1"/>
          </p:cNvSpPr>
          <p:nvPr>
            <p:ph type="pic" sz="quarter" idx="11"/>
          </p:nvPr>
        </p:nvSpPr>
        <p:spPr/>
      </p:sp>
      <p:sp>
        <p:nvSpPr>
          <p:cNvPr id="6" name="Text Placeholder 5">
            <a:extLst>
              <a:ext uri="{FF2B5EF4-FFF2-40B4-BE49-F238E27FC236}">
                <a16:creationId xmlns:a16="http://schemas.microsoft.com/office/drawing/2014/main" id="{73CC69A7-28B9-4135-8378-4836AA51BE92}"/>
              </a:ext>
            </a:extLst>
          </p:cNvPr>
          <p:cNvSpPr>
            <a:spLocks noGrp="1"/>
          </p:cNvSpPr>
          <p:nvPr>
            <p:ph type="body" sz="quarter" idx="10"/>
          </p:nvPr>
        </p:nvSpPr>
        <p:spPr/>
        <p:txBody>
          <a:bodyPr/>
          <a:lstStyle/>
          <a:p>
            <a:r>
              <a:rPr lang="en-US" dirty="0"/>
              <a:t>Digital Twins</a:t>
            </a:r>
          </a:p>
        </p:txBody>
      </p:sp>
      <p:pic>
        <p:nvPicPr>
          <p:cNvPr id="8" name="Content Placeholder 8">
            <a:extLst>
              <a:ext uri="{FF2B5EF4-FFF2-40B4-BE49-F238E27FC236}">
                <a16:creationId xmlns:a16="http://schemas.microsoft.com/office/drawing/2014/main" id="{E3B73AD7-E932-45C0-9437-FA484EE08417}"/>
              </a:ext>
            </a:extLst>
          </p:cNvPr>
          <p:cNvPicPr>
            <a:picLocks noChangeAspect="1"/>
          </p:cNvPicPr>
          <p:nvPr/>
        </p:nvPicPr>
        <p:blipFill>
          <a:blip r:embed="rId4"/>
          <a:stretch>
            <a:fillRect/>
          </a:stretch>
        </p:blipFill>
        <p:spPr>
          <a:xfrm>
            <a:off x="4975313" y="1355492"/>
            <a:ext cx="3682303" cy="2432515"/>
          </a:xfrm>
          <a:prstGeom prst="rect">
            <a:avLst/>
          </a:prstGeom>
        </p:spPr>
      </p:pic>
    </p:spTree>
    <p:extLst>
      <p:ext uri="{BB962C8B-B14F-4D97-AF65-F5344CB8AC3E}">
        <p14:creationId xmlns:p14="http://schemas.microsoft.com/office/powerpoint/2010/main" val="498221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9BCD-A784-4959-9D50-BDDB7F16FBC4}"/>
              </a:ext>
            </a:extLst>
          </p:cNvPr>
          <p:cNvSpPr>
            <a:spLocks noGrp="1"/>
          </p:cNvSpPr>
          <p:nvPr>
            <p:ph type="title"/>
          </p:nvPr>
        </p:nvSpPr>
        <p:spPr/>
        <p:txBody>
          <a:bodyPr/>
          <a:lstStyle/>
          <a:p>
            <a:r>
              <a:rPr lang="en-US" dirty="0"/>
              <a:t>Example Applications</a:t>
            </a:r>
          </a:p>
        </p:txBody>
      </p:sp>
      <p:sp>
        <p:nvSpPr>
          <p:cNvPr id="3" name="Content Placeholder 2">
            <a:extLst>
              <a:ext uri="{FF2B5EF4-FFF2-40B4-BE49-F238E27FC236}">
                <a16:creationId xmlns:a16="http://schemas.microsoft.com/office/drawing/2014/main" id="{01908C9D-6E69-4B0E-81BB-62C032A6FAD4}"/>
              </a:ext>
            </a:extLst>
          </p:cNvPr>
          <p:cNvSpPr>
            <a:spLocks noGrp="1"/>
          </p:cNvSpPr>
          <p:nvPr>
            <p:ph idx="1"/>
          </p:nvPr>
        </p:nvSpPr>
        <p:spPr/>
        <p:txBody>
          <a:bodyPr/>
          <a:lstStyle/>
          <a:p>
            <a:pPr marL="285750" indent="-285750">
              <a:buFont typeface="Arial" panose="020B0604020202020204" pitchFamily="34" charset="0"/>
              <a:buChar char="•"/>
            </a:pPr>
            <a:r>
              <a:rPr lang="en-US" dirty="0"/>
              <a:t>Data Models:  Early work on twins was based only on data models (wanting an authoritative source of data for design and assembly). CAD models would fit here (not a behavioral view).   </a:t>
            </a:r>
          </a:p>
          <a:p>
            <a:pPr marL="285750" indent="-285750">
              <a:buFont typeface="Arial" panose="020B0604020202020204" pitchFamily="34" charset="0"/>
              <a:buChar char="•"/>
            </a:pPr>
            <a:r>
              <a:rPr lang="en-US" dirty="0"/>
              <a:t>Circa 2018, the Singapore National Research Foundation produced </a:t>
            </a:r>
            <a:r>
              <a:rPr lang="en-US" dirty="0">
                <a:hlinkClick r:id="rId2"/>
              </a:rPr>
              <a:t>Virtual Singapore</a:t>
            </a:r>
            <a:r>
              <a:rPr lang="en-US" dirty="0"/>
              <a:t>, a digital model of an entire city used for planning but not for real-time feedback. </a:t>
            </a:r>
          </a:p>
          <a:p>
            <a:pPr marL="285750" indent="-285750">
              <a:buFont typeface="Arial" panose="020B0604020202020204" pitchFamily="34" charset="0"/>
              <a:buChar char="•"/>
            </a:pPr>
            <a:r>
              <a:rPr lang="en-US" dirty="0"/>
              <a:t>A growing area is in the use of digital twins in enterprise-wide business ops and manufacturing.</a:t>
            </a:r>
          </a:p>
          <a:p>
            <a:pPr marL="285750" indent="-285750">
              <a:buFont typeface="Arial" panose="020B0604020202020204" pitchFamily="34" charset="0"/>
              <a:buChar char="•"/>
            </a:pPr>
            <a:r>
              <a:rPr lang="en-US" dirty="0">
                <a:hlinkClick r:id="rId3"/>
              </a:rPr>
              <a:t>The Structural Simulation Toolkit</a:t>
            </a:r>
            <a:r>
              <a:rPr lang="en-US" dirty="0"/>
              <a:t> is a scalable simulation technology using supercomputers to model supercomputers, an interesting niche topic.  </a:t>
            </a:r>
          </a:p>
          <a:p>
            <a:endParaRPr lang="en-US" dirty="0"/>
          </a:p>
        </p:txBody>
      </p:sp>
      <p:sp>
        <p:nvSpPr>
          <p:cNvPr id="4" name="Picture Placeholder 3">
            <a:extLst>
              <a:ext uri="{FF2B5EF4-FFF2-40B4-BE49-F238E27FC236}">
                <a16:creationId xmlns:a16="http://schemas.microsoft.com/office/drawing/2014/main" id="{849FE906-DA27-4295-A17D-BC8743891CA8}"/>
              </a:ext>
            </a:extLst>
          </p:cNvPr>
          <p:cNvSpPr>
            <a:spLocks noGrp="1"/>
          </p:cNvSpPr>
          <p:nvPr>
            <p:ph type="pic" sz="quarter" idx="11"/>
          </p:nvPr>
        </p:nvSpPr>
        <p:spPr/>
      </p:sp>
      <p:sp>
        <p:nvSpPr>
          <p:cNvPr id="5" name="Text Placeholder 4">
            <a:extLst>
              <a:ext uri="{FF2B5EF4-FFF2-40B4-BE49-F238E27FC236}">
                <a16:creationId xmlns:a16="http://schemas.microsoft.com/office/drawing/2014/main" id="{B2D065E5-4E13-4ACA-9E59-F053E98E06C6}"/>
              </a:ext>
            </a:extLst>
          </p:cNvPr>
          <p:cNvSpPr>
            <a:spLocks noGrp="1"/>
          </p:cNvSpPr>
          <p:nvPr>
            <p:ph type="body" sz="quarter" idx="10"/>
          </p:nvPr>
        </p:nvSpPr>
        <p:spPr/>
        <p:txBody>
          <a:bodyPr/>
          <a:lstStyle/>
          <a:p>
            <a:r>
              <a:rPr lang="en-US" dirty="0"/>
              <a:t>Digital Twins</a:t>
            </a:r>
          </a:p>
        </p:txBody>
      </p:sp>
    </p:spTree>
    <p:extLst>
      <p:ext uri="{BB962C8B-B14F-4D97-AF65-F5344CB8AC3E}">
        <p14:creationId xmlns:p14="http://schemas.microsoft.com/office/powerpoint/2010/main" val="744994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CF932-380A-442F-BFE5-9D726A89E085}"/>
              </a:ext>
            </a:extLst>
          </p:cNvPr>
          <p:cNvSpPr>
            <a:spLocks noGrp="1"/>
          </p:cNvSpPr>
          <p:nvPr>
            <p:ph type="title"/>
          </p:nvPr>
        </p:nvSpPr>
        <p:spPr>
          <a:xfrm>
            <a:off x="381000" y="211908"/>
            <a:ext cx="7772400" cy="639577"/>
          </a:xfrm>
        </p:spPr>
        <p:txBody>
          <a:bodyPr/>
          <a:lstStyle/>
          <a:p>
            <a:r>
              <a:rPr lang="en-US" dirty="0"/>
              <a:t>Reasoning about Physical Objects</a:t>
            </a:r>
          </a:p>
        </p:txBody>
      </p:sp>
      <p:graphicFrame>
        <p:nvGraphicFramePr>
          <p:cNvPr id="6" name="Content Placeholder 5">
            <a:extLst>
              <a:ext uri="{FF2B5EF4-FFF2-40B4-BE49-F238E27FC236}">
                <a16:creationId xmlns:a16="http://schemas.microsoft.com/office/drawing/2014/main" id="{F08B9428-9BFB-46A8-AABE-5C1C761E6700}"/>
              </a:ext>
            </a:extLst>
          </p:cNvPr>
          <p:cNvGraphicFramePr>
            <a:graphicFrameLocks noGrp="1"/>
          </p:cNvGraphicFramePr>
          <p:nvPr>
            <p:ph idx="1"/>
            <p:extLst>
              <p:ext uri="{D42A27DB-BD31-4B8C-83A1-F6EECF244321}">
                <p14:modId xmlns:p14="http://schemas.microsoft.com/office/powerpoint/2010/main" val="1479620664"/>
              </p:ext>
            </p:extLst>
          </p:nvPr>
        </p:nvGraphicFramePr>
        <p:xfrm>
          <a:off x="381000" y="740423"/>
          <a:ext cx="8340968" cy="3662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33467A39-1CE3-4635-9B67-4602DBD6EFC0}"/>
              </a:ext>
            </a:extLst>
          </p:cNvPr>
          <p:cNvSpPr>
            <a:spLocks noGrp="1"/>
          </p:cNvSpPr>
          <p:nvPr>
            <p:ph type="pic" sz="quarter" idx="11"/>
          </p:nvPr>
        </p:nvSpPr>
        <p:spPr/>
      </p:sp>
      <p:sp>
        <p:nvSpPr>
          <p:cNvPr id="5" name="Text Placeholder 4">
            <a:extLst>
              <a:ext uri="{FF2B5EF4-FFF2-40B4-BE49-F238E27FC236}">
                <a16:creationId xmlns:a16="http://schemas.microsoft.com/office/drawing/2014/main" id="{7DF8C4E4-9A9A-461F-8713-D4E6EB89314E}"/>
              </a:ext>
            </a:extLst>
          </p:cNvPr>
          <p:cNvSpPr>
            <a:spLocks noGrp="1"/>
          </p:cNvSpPr>
          <p:nvPr>
            <p:ph type="body" sz="quarter" idx="10"/>
          </p:nvPr>
        </p:nvSpPr>
        <p:spPr/>
        <p:txBody>
          <a:bodyPr/>
          <a:lstStyle/>
          <a:p>
            <a:r>
              <a:rPr lang="en-US" dirty="0"/>
              <a:t>Digital Twins</a:t>
            </a:r>
          </a:p>
        </p:txBody>
      </p:sp>
    </p:spTree>
    <p:extLst>
      <p:ext uri="{BB962C8B-B14F-4D97-AF65-F5344CB8AC3E}">
        <p14:creationId xmlns:p14="http://schemas.microsoft.com/office/powerpoint/2010/main" val="408079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7994B-FA24-4154-AD46-DE833B5FC4B0}"/>
              </a:ext>
            </a:extLst>
          </p:cNvPr>
          <p:cNvSpPr>
            <a:spLocks noGrp="1"/>
          </p:cNvSpPr>
          <p:nvPr>
            <p:ph type="title"/>
          </p:nvPr>
        </p:nvSpPr>
        <p:spPr/>
        <p:txBody>
          <a:bodyPr/>
          <a:lstStyle/>
          <a:p>
            <a:r>
              <a:rPr lang="en-US" dirty="0"/>
              <a:t>Recent Developments</a:t>
            </a:r>
          </a:p>
        </p:txBody>
      </p:sp>
      <p:sp>
        <p:nvSpPr>
          <p:cNvPr id="5" name="Content Placeholder 4">
            <a:extLst>
              <a:ext uri="{FF2B5EF4-FFF2-40B4-BE49-F238E27FC236}">
                <a16:creationId xmlns:a16="http://schemas.microsoft.com/office/drawing/2014/main" id="{6DDEE0DC-90A4-4E38-AFB0-A33D248F0689}"/>
              </a:ext>
            </a:extLst>
          </p:cNvPr>
          <p:cNvSpPr>
            <a:spLocks noGrp="1"/>
          </p:cNvSpPr>
          <p:nvPr>
            <p:ph idx="1"/>
          </p:nvPr>
        </p:nvSpPr>
        <p:spPr/>
        <p:txBody>
          <a:bodyPr/>
          <a:lstStyle/>
          <a:p>
            <a:r>
              <a:rPr lang="en-US" dirty="0"/>
              <a:t>A new trend is the incorporation of real-time feedback data into the digital twin for prediction and/or control.   </a:t>
            </a:r>
          </a:p>
          <a:p>
            <a:r>
              <a:rPr lang="en-US" dirty="0"/>
              <a:t>The digital twins concept informs better global weather modeling (for example, the incorporation of satellite and sonobuoy measurements).</a:t>
            </a:r>
          </a:p>
          <a:p>
            <a:r>
              <a:rPr lang="en-US" dirty="0"/>
              <a:t>Other recent developments include</a:t>
            </a:r>
          </a:p>
          <a:p>
            <a:pPr marL="285750" indent="-285750">
              <a:buFont typeface="Arial" panose="020B0604020202020204" pitchFamily="34" charset="0"/>
              <a:buChar char="•"/>
            </a:pPr>
            <a:r>
              <a:rPr lang="en-US" dirty="0"/>
              <a:t>IBM: </a:t>
            </a:r>
            <a:r>
              <a:rPr lang="en-US" dirty="0">
                <a:hlinkClick r:id="rId3"/>
              </a:rPr>
              <a:t>Farming's digital doubles will help feed a growing population using less resources.</a:t>
            </a:r>
            <a:endParaRPr lang="en-US" dirty="0"/>
          </a:p>
          <a:p>
            <a:pPr marL="285750" indent="-285750">
              <a:buFont typeface="Arial" panose="020B0604020202020204" pitchFamily="34" charset="0"/>
              <a:buChar char="•"/>
            </a:pPr>
            <a:r>
              <a:rPr lang="en-US" dirty="0"/>
              <a:t>SEI: Digital Twin Ops Project. (Jerome Hugues)</a:t>
            </a:r>
          </a:p>
        </p:txBody>
      </p:sp>
      <p:sp>
        <p:nvSpPr>
          <p:cNvPr id="7" name="Picture Placeholder 6">
            <a:extLst>
              <a:ext uri="{FF2B5EF4-FFF2-40B4-BE49-F238E27FC236}">
                <a16:creationId xmlns:a16="http://schemas.microsoft.com/office/drawing/2014/main" id="{D815E1B3-2EA6-47ED-B139-59183D815EAD}"/>
              </a:ext>
            </a:extLst>
          </p:cNvPr>
          <p:cNvSpPr>
            <a:spLocks noGrp="1"/>
          </p:cNvSpPr>
          <p:nvPr>
            <p:ph type="pic" sz="quarter" idx="11"/>
          </p:nvPr>
        </p:nvSpPr>
        <p:spPr/>
      </p:sp>
      <p:sp>
        <p:nvSpPr>
          <p:cNvPr id="6" name="Text Placeholder 5">
            <a:extLst>
              <a:ext uri="{FF2B5EF4-FFF2-40B4-BE49-F238E27FC236}">
                <a16:creationId xmlns:a16="http://schemas.microsoft.com/office/drawing/2014/main" id="{9743B723-0339-4B33-B536-1939110E5516}"/>
              </a:ext>
            </a:extLst>
          </p:cNvPr>
          <p:cNvSpPr>
            <a:spLocks noGrp="1"/>
          </p:cNvSpPr>
          <p:nvPr>
            <p:ph type="body" sz="quarter" idx="10"/>
          </p:nvPr>
        </p:nvSpPr>
        <p:spPr/>
        <p:txBody>
          <a:bodyPr/>
          <a:lstStyle/>
          <a:p>
            <a:r>
              <a:rPr lang="en-US" dirty="0"/>
              <a:t>Digital Twins</a:t>
            </a:r>
          </a:p>
        </p:txBody>
      </p:sp>
    </p:spTree>
    <p:extLst>
      <p:ext uri="{BB962C8B-B14F-4D97-AF65-F5344CB8AC3E}">
        <p14:creationId xmlns:p14="http://schemas.microsoft.com/office/powerpoint/2010/main" val="351616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C5AE-4642-4E02-95E7-3965A7924106}"/>
              </a:ext>
            </a:extLst>
          </p:cNvPr>
          <p:cNvSpPr>
            <a:spLocks noGrp="1"/>
          </p:cNvSpPr>
          <p:nvPr>
            <p:ph type="title"/>
          </p:nvPr>
        </p:nvSpPr>
        <p:spPr/>
        <p:txBody>
          <a:bodyPr/>
          <a:lstStyle/>
          <a:p>
            <a:r>
              <a:rPr lang="en-US" dirty="0"/>
              <a:t>Challenges and Opportunities</a:t>
            </a:r>
          </a:p>
        </p:txBody>
      </p:sp>
      <p:sp>
        <p:nvSpPr>
          <p:cNvPr id="3" name="Content Placeholder 2">
            <a:extLst>
              <a:ext uri="{FF2B5EF4-FFF2-40B4-BE49-F238E27FC236}">
                <a16:creationId xmlns:a16="http://schemas.microsoft.com/office/drawing/2014/main" id="{898E1EC8-BB93-4299-B62E-F5D1CFC4E233}"/>
              </a:ext>
            </a:extLst>
          </p:cNvPr>
          <p:cNvSpPr>
            <a:spLocks noGrp="1"/>
          </p:cNvSpPr>
          <p:nvPr>
            <p:ph idx="1"/>
          </p:nvPr>
        </p:nvSpPr>
        <p:spPr>
          <a:xfrm>
            <a:off x="401516" y="662036"/>
            <a:ext cx="8340968" cy="3662653"/>
          </a:xfrm>
        </p:spPr>
        <p:txBody>
          <a:bodyPr/>
          <a:lstStyle/>
          <a:p>
            <a:r>
              <a:rPr lang="en-US" dirty="0"/>
              <a:t> </a:t>
            </a:r>
          </a:p>
          <a:p>
            <a:r>
              <a:rPr lang="en-US" dirty="0"/>
              <a:t>Uncertainty Quantification: The digital twin is never the precise replica of reality. How does one quantify the uncertainty in the prediction? </a:t>
            </a:r>
          </a:p>
          <a:p>
            <a:r>
              <a:rPr lang="en-US" dirty="0"/>
              <a:t>Multiple digital twins interacting and cooperating  </a:t>
            </a:r>
          </a:p>
          <a:p>
            <a:r>
              <a:rPr lang="en-US" dirty="0"/>
              <a:t>Applying AI/ML techniques on the digital twin model with real time feedback data</a:t>
            </a:r>
          </a:p>
          <a:p>
            <a:r>
              <a:rPr lang="en-US" dirty="0"/>
              <a:t>Modeling the human in the digital twin model</a:t>
            </a:r>
          </a:p>
          <a:p>
            <a:r>
              <a:rPr lang="en-US" sz="1800" dirty="0"/>
              <a:t>Protecting the data of individuals and enterprises is increasingly important for the successful IT ecosystem.</a:t>
            </a:r>
          </a:p>
          <a:p>
            <a:endParaRPr lang="en-US" dirty="0"/>
          </a:p>
          <a:p>
            <a:endParaRPr lang="en-US" dirty="0"/>
          </a:p>
        </p:txBody>
      </p:sp>
      <p:sp>
        <p:nvSpPr>
          <p:cNvPr id="4" name="Picture Placeholder 3">
            <a:extLst>
              <a:ext uri="{FF2B5EF4-FFF2-40B4-BE49-F238E27FC236}">
                <a16:creationId xmlns:a16="http://schemas.microsoft.com/office/drawing/2014/main" id="{7138EE5B-0749-4E29-8DCF-640DE9744BDC}"/>
              </a:ext>
            </a:extLst>
          </p:cNvPr>
          <p:cNvSpPr>
            <a:spLocks noGrp="1"/>
          </p:cNvSpPr>
          <p:nvPr>
            <p:ph type="pic" sz="quarter" idx="11"/>
          </p:nvPr>
        </p:nvSpPr>
        <p:spPr/>
      </p:sp>
      <p:sp>
        <p:nvSpPr>
          <p:cNvPr id="5" name="Text Placeholder 4">
            <a:extLst>
              <a:ext uri="{FF2B5EF4-FFF2-40B4-BE49-F238E27FC236}">
                <a16:creationId xmlns:a16="http://schemas.microsoft.com/office/drawing/2014/main" id="{66E3B6D9-3953-4982-80BC-EB6CEA22354F}"/>
              </a:ext>
            </a:extLst>
          </p:cNvPr>
          <p:cNvSpPr>
            <a:spLocks noGrp="1"/>
          </p:cNvSpPr>
          <p:nvPr>
            <p:ph type="body" sz="quarter" idx="10"/>
          </p:nvPr>
        </p:nvSpPr>
        <p:spPr/>
        <p:txBody>
          <a:bodyPr/>
          <a:lstStyle/>
          <a:p>
            <a:r>
              <a:rPr lang="en-US" dirty="0"/>
              <a:t>Digital Twins</a:t>
            </a:r>
          </a:p>
        </p:txBody>
      </p:sp>
    </p:spTree>
    <p:extLst>
      <p:ext uri="{BB962C8B-B14F-4D97-AF65-F5344CB8AC3E}">
        <p14:creationId xmlns:p14="http://schemas.microsoft.com/office/powerpoint/2010/main" val="1263278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0CC5-987E-4606-89C3-8AE92F279762}"/>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19BF616B-F9FB-4235-9CF4-6510EA49ACED}"/>
              </a:ext>
            </a:extLst>
          </p:cNvPr>
          <p:cNvSpPr>
            <a:spLocks noGrp="1"/>
          </p:cNvSpPr>
          <p:nvPr>
            <p:ph type="body" sz="quarter" idx="10"/>
          </p:nvPr>
        </p:nvSpPr>
        <p:spPr/>
        <p:txBody>
          <a:bodyPr/>
          <a:lstStyle/>
          <a:p>
            <a:r>
              <a:rPr lang="en-US" dirty="0"/>
              <a:t>Artificial Intelligence</a:t>
            </a:r>
          </a:p>
        </p:txBody>
      </p:sp>
      <p:sp>
        <p:nvSpPr>
          <p:cNvPr id="4" name="Text Placeholder 3">
            <a:extLst>
              <a:ext uri="{FF2B5EF4-FFF2-40B4-BE49-F238E27FC236}">
                <a16:creationId xmlns:a16="http://schemas.microsoft.com/office/drawing/2014/main" id="{9B87A2C7-FF31-4460-8554-45BA65692E04}"/>
              </a:ext>
            </a:extLst>
          </p:cNvPr>
          <p:cNvSpPr>
            <a:spLocks noGrp="1"/>
          </p:cNvSpPr>
          <p:nvPr>
            <p:ph type="body" sz="quarter" idx="11"/>
          </p:nvPr>
        </p:nvSpPr>
        <p:spPr>
          <a:xfrm>
            <a:off x="381000" y="2173579"/>
            <a:ext cx="4800600" cy="184150"/>
          </a:xfrm>
        </p:spPr>
        <p:txBody>
          <a:bodyPr/>
          <a:lstStyle/>
          <a:p>
            <a:r>
              <a:rPr lang="en-US" dirty="0"/>
              <a:t>Consensus List of Emerging Technologies</a:t>
            </a:r>
          </a:p>
        </p:txBody>
      </p:sp>
    </p:spTree>
    <p:extLst>
      <p:ext uri="{BB962C8B-B14F-4D97-AF65-F5344CB8AC3E}">
        <p14:creationId xmlns:p14="http://schemas.microsoft.com/office/powerpoint/2010/main" val="181685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57FE8-67B4-4984-AE5E-1F3BF64E4930}"/>
              </a:ext>
            </a:extLst>
          </p:cNvPr>
          <p:cNvSpPr>
            <a:spLocks noGrp="1"/>
          </p:cNvSpPr>
          <p:nvPr>
            <p:ph type="title"/>
          </p:nvPr>
        </p:nvSpPr>
        <p:spPr/>
        <p:txBody>
          <a:bodyPr/>
          <a:lstStyle/>
          <a:p>
            <a:r>
              <a:rPr lang="en-US" dirty="0"/>
              <a:t>Artificial Intelligence Landscape</a:t>
            </a:r>
          </a:p>
        </p:txBody>
      </p:sp>
      <p:sp>
        <p:nvSpPr>
          <p:cNvPr id="5" name="Content Placeholder 4">
            <a:extLst>
              <a:ext uri="{FF2B5EF4-FFF2-40B4-BE49-F238E27FC236}">
                <a16:creationId xmlns:a16="http://schemas.microsoft.com/office/drawing/2014/main" id="{C816CA48-9CBD-4C7F-87EA-1304E50FDB49}"/>
              </a:ext>
            </a:extLst>
          </p:cNvPr>
          <p:cNvSpPr>
            <a:spLocks noGrp="1"/>
          </p:cNvSpPr>
          <p:nvPr>
            <p:ph idx="1"/>
          </p:nvPr>
        </p:nvSpPr>
        <p:spPr/>
        <p:txBody>
          <a:bodyPr/>
          <a:lstStyle/>
          <a:p>
            <a:r>
              <a:rPr lang="en-US" dirty="0"/>
              <a:t>Artificial intelligence is now pervasive, with ramifications for economic and national security and prosperity. </a:t>
            </a:r>
          </a:p>
          <a:p>
            <a:r>
              <a:rPr lang="en-US" dirty="0"/>
              <a:t>Harnessing AI is on the scale of harnessing the power of electricity.</a:t>
            </a:r>
          </a:p>
          <a:p>
            <a:r>
              <a:rPr lang="en-US" dirty="0"/>
              <a:t>The Joint Artificial Intelligence Center (JAIC) is the focal point for the DoD’s utilization of AI.</a:t>
            </a:r>
          </a:p>
          <a:p>
            <a:r>
              <a:rPr lang="en-US" dirty="0">
                <a:hlinkClick r:id="rId2"/>
              </a:rPr>
              <a:t>Understanding AI Technology</a:t>
            </a:r>
            <a:r>
              <a:rPr lang="en-US" dirty="0"/>
              <a:t>: A concise, practical, and readable overview of artificial intelligence and machine learning technology designed for non-technical managers, officers, and executives, Greg Allen, Chief of Strategy and Communications, JAIC, April 2020 with foreword by General Jack Shanahan. </a:t>
            </a:r>
          </a:p>
          <a:p>
            <a:r>
              <a:rPr lang="en-US" dirty="0"/>
              <a:t>Two-day JAIC hosted workshop September 9-10, 2020: </a:t>
            </a:r>
            <a:r>
              <a:rPr lang="en-US" dirty="0">
                <a:hlinkClick r:id="rId3"/>
              </a:rPr>
              <a:t>Transforming the DOD through AI</a:t>
            </a:r>
            <a:r>
              <a:rPr lang="en-US" dirty="0"/>
              <a:t>.  </a:t>
            </a:r>
          </a:p>
          <a:p>
            <a:endParaRPr lang="en-US" dirty="0"/>
          </a:p>
        </p:txBody>
      </p:sp>
      <p:sp>
        <p:nvSpPr>
          <p:cNvPr id="7" name="Picture Placeholder 6">
            <a:extLst>
              <a:ext uri="{FF2B5EF4-FFF2-40B4-BE49-F238E27FC236}">
                <a16:creationId xmlns:a16="http://schemas.microsoft.com/office/drawing/2014/main" id="{8B18DB57-D104-4BDC-AD24-62A675E8FE48}"/>
              </a:ext>
            </a:extLst>
          </p:cNvPr>
          <p:cNvSpPr>
            <a:spLocks noGrp="1"/>
          </p:cNvSpPr>
          <p:nvPr>
            <p:ph type="pic" sz="quarter" idx="11"/>
          </p:nvPr>
        </p:nvSpPr>
        <p:spPr/>
      </p:sp>
      <p:sp>
        <p:nvSpPr>
          <p:cNvPr id="6" name="Text Placeholder 5">
            <a:extLst>
              <a:ext uri="{FF2B5EF4-FFF2-40B4-BE49-F238E27FC236}">
                <a16:creationId xmlns:a16="http://schemas.microsoft.com/office/drawing/2014/main" id="{F0D7D5AB-2B76-41B1-BC26-19D7633C6F68}"/>
              </a:ext>
            </a:extLst>
          </p:cNvPr>
          <p:cNvSpPr>
            <a:spLocks noGrp="1"/>
          </p:cNvSpPr>
          <p:nvPr>
            <p:ph type="body" sz="quarter" idx="10"/>
          </p:nvPr>
        </p:nvSpPr>
        <p:spPr/>
        <p:txBody>
          <a:bodyPr/>
          <a:lstStyle/>
          <a:p>
            <a:r>
              <a:rPr lang="en-US" dirty="0"/>
              <a:t>Artificial Intelligence</a:t>
            </a:r>
          </a:p>
        </p:txBody>
      </p:sp>
    </p:spTree>
    <p:extLst>
      <p:ext uri="{BB962C8B-B14F-4D97-AF65-F5344CB8AC3E}">
        <p14:creationId xmlns:p14="http://schemas.microsoft.com/office/powerpoint/2010/main" val="2492207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2EC9C17-5052-4E8B-AAF4-71FE2E815D2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496" t="-1" r="41014" b="260"/>
          <a:stretch/>
        </p:blipFill>
        <p:spPr>
          <a:xfrm>
            <a:off x="308610" y="918187"/>
            <a:ext cx="2834640" cy="3657600"/>
          </a:xfrm>
          <a:effectLst>
            <a:outerShdw blurRad="50800" dist="38100" dir="8100000" algn="tr" rotWithShape="0">
              <a:prstClr val="black">
                <a:alpha val="40000"/>
              </a:prstClr>
            </a:outerShdw>
            <a:softEdge rad="12700"/>
          </a:effectLst>
        </p:spPr>
      </p:pic>
      <p:sp>
        <p:nvSpPr>
          <p:cNvPr id="3" name="Content Placeholder 2">
            <a:extLst>
              <a:ext uri="{FF2B5EF4-FFF2-40B4-BE49-F238E27FC236}">
                <a16:creationId xmlns:a16="http://schemas.microsoft.com/office/drawing/2014/main" id="{2238BA3F-89B4-46A9-BFCB-05144CC874EB}"/>
              </a:ext>
            </a:extLst>
          </p:cNvPr>
          <p:cNvSpPr>
            <a:spLocks noGrp="1"/>
          </p:cNvSpPr>
          <p:nvPr>
            <p:ph sz="half" idx="2"/>
          </p:nvPr>
        </p:nvSpPr>
        <p:spPr>
          <a:xfrm>
            <a:off x="3338148" y="886609"/>
            <a:ext cx="5325207" cy="3689178"/>
          </a:xfrm>
        </p:spPr>
        <p:txBody>
          <a:bodyPr/>
          <a:lstStyle/>
          <a:p>
            <a:r>
              <a:rPr lang="en-US" dirty="0"/>
              <a:t>Artificial intelligence is now pervasive, with ramifications for economic and national security and prosperity. </a:t>
            </a:r>
          </a:p>
          <a:p>
            <a:r>
              <a:rPr lang="en-US" dirty="0"/>
              <a:t>Harnessing AI is on the scale of harnessing the power of electricity.</a:t>
            </a:r>
          </a:p>
          <a:p>
            <a:r>
              <a:rPr lang="en-US" dirty="0"/>
              <a:t>The Joint Artificial Intelligence Center (JAIC) is the focal point for the DoD’s utilization of AI.</a:t>
            </a:r>
          </a:p>
          <a:p>
            <a:r>
              <a:rPr lang="en-US" dirty="0">
                <a:hlinkClick r:id="rId4"/>
              </a:rPr>
              <a:t>Understanding AI Technology</a:t>
            </a:r>
            <a:r>
              <a:rPr lang="en-US" dirty="0"/>
              <a:t>: An overview of artificial intelligence and machine learning technology designed for non-technical managers, officers, and executives. Greg Allen, Chief of Strategy and Communications, JAIC, April 2020 with foreword by General Jack Shanahan. </a:t>
            </a:r>
          </a:p>
          <a:p>
            <a:r>
              <a:rPr lang="en-US" dirty="0"/>
              <a:t>Two-day JAIC hosted workshop September 9-10, 2020: </a:t>
            </a:r>
            <a:r>
              <a:rPr lang="en-US" dirty="0">
                <a:hlinkClick r:id="rId5"/>
              </a:rPr>
              <a:t>Transforming the DOD through AI</a:t>
            </a:r>
            <a:r>
              <a:rPr lang="en-US" dirty="0"/>
              <a:t>.  </a:t>
            </a:r>
          </a:p>
          <a:p>
            <a:endParaRPr lang="en-US" dirty="0"/>
          </a:p>
        </p:txBody>
      </p:sp>
      <p:sp>
        <p:nvSpPr>
          <p:cNvPr id="4" name="Title 3">
            <a:extLst>
              <a:ext uri="{FF2B5EF4-FFF2-40B4-BE49-F238E27FC236}">
                <a16:creationId xmlns:a16="http://schemas.microsoft.com/office/drawing/2014/main" id="{C1987BF6-0949-4CD5-84D3-62DE3E9CE00F}"/>
              </a:ext>
            </a:extLst>
          </p:cNvPr>
          <p:cNvSpPr>
            <a:spLocks noGrp="1"/>
          </p:cNvSpPr>
          <p:nvPr>
            <p:ph type="title"/>
          </p:nvPr>
        </p:nvSpPr>
        <p:spPr/>
        <p:txBody>
          <a:bodyPr/>
          <a:lstStyle/>
          <a:p>
            <a:r>
              <a:rPr lang="en-US" dirty="0"/>
              <a:t>Artificial Intelligence Landscape</a:t>
            </a:r>
          </a:p>
        </p:txBody>
      </p:sp>
      <p:sp>
        <p:nvSpPr>
          <p:cNvPr id="5" name="Text Placeholder 4">
            <a:extLst>
              <a:ext uri="{FF2B5EF4-FFF2-40B4-BE49-F238E27FC236}">
                <a16:creationId xmlns:a16="http://schemas.microsoft.com/office/drawing/2014/main" id="{5A6F414B-92C9-4F06-A8EF-8EC7CFD1F534}"/>
              </a:ext>
            </a:extLst>
          </p:cNvPr>
          <p:cNvSpPr>
            <a:spLocks noGrp="1"/>
          </p:cNvSpPr>
          <p:nvPr>
            <p:ph type="body" sz="quarter" idx="10"/>
          </p:nvPr>
        </p:nvSpPr>
        <p:spPr/>
        <p:txBody>
          <a:bodyPr/>
          <a:lstStyle/>
          <a:p>
            <a:endParaRPr lang="en-US" dirty="0"/>
          </a:p>
        </p:txBody>
      </p:sp>
      <p:sp>
        <p:nvSpPr>
          <p:cNvPr id="6" name="Picture Placeholder 5">
            <a:extLst>
              <a:ext uri="{FF2B5EF4-FFF2-40B4-BE49-F238E27FC236}">
                <a16:creationId xmlns:a16="http://schemas.microsoft.com/office/drawing/2014/main" id="{213A9D57-6C57-4857-A1E7-019306D33873}"/>
              </a:ext>
            </a:extLst>
          </p:cNvPr>
          <p:cNvSpPr>
            <a:spLocks noGrp="1"/>
          </p:cNvSpPr>
          <p:nvPr>
            <p:ph type="pic" sz="quarter" idx="11"/>
          </p:nvPr>
        </p:nvSpPr>
        <p:spPr/>
      </p:sp>
    </p:spTree>
    <p:extLst>
      <p:ext uri="{BB962C8B-B14F-4D97-AF65-F5344CB8AC3E}">
        <p14:creationId xmlns:p14="http://schemas.microsoft.com/office/powerpoint/2010/main" val="1481460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57FE8-67B4-4984-AE5E-1F3BF64E4930}"/>
              </a:ext>
            </a:extLst>
          </p:cNvPr>
          <p:cNvSpPr>
            <a:spLocks noGrp="1"/>
          </p:cNvSpPr>
          <p:nvPr>
            <p:ph type="title"/>
          </p:nvPr>
        </p:nvSpPr>
        <p:spPr/>
        <p:txBody>
          <a:bodyPr/>
          <a:lstStyle/>
          <a:p>
            <a:r>
              <a:rPr lang="en-US" dirty="0"/>
              <a:t>Artificial Intelligence Landscape</a:t>
            </a:r>
          </a:p>
        </p:txBody>
      </p:sp>
      <p:sp>
        <p:nvSpPr>
          <p:cNvPr id="5" name="Content Placeholder 4">
            <a:extLst>
              <a:ext uri="{FF2B5EF4-FFF2-40B4-BE49-F238E27FC236}">
                <a16:creationId xmlns:a16="http://schemas.microsoft.com/office/drawing/2014/main" id="{C816CA48-9CBD-4C7F-87EA-1304E50FDB49}"/>
              </a:ext>
            </a:extLst>
          </p:cNvPr>
          <p:cNvSpPr>
            <a:spLocks noGrp="1"/>
          </p:cNvSpPr>
          <p:nvPr>
            <p:ph idx="1"/>
          </p:nvPr>
        </p:nvSpPr>
        <p:spPr>
          <a:xfrm>
            <a:off x="381000" y="811317"/>
            <a:ext cx="8340968" cy="3662653"/>
          </a:xfrm>
        </p:spPr>
        <p:txBody>
          <a:bodyPr/>
          <a:lstStyle/>
          <a:p>
            <a:r>
              <a:rPr lang="en-US" i="1" dirty="0"/>
              <a:t>World-wide interest</a:t>
            </a:r>
            <a:r>
              <a:rPr lang="en-US" dirty="0"/>
              <a:t>: EU through Horizon 2020 and predecessor programs—First International Workshop on Realizing Artificial Intelligence Synergies in Software Engineering (RAISE 2012) </a:t>
            </a:r>
            <a:r>
              <a:rPr lang="en-US" u="sng" dirty="0">
                <a:hlinkClick r:id="rId2"/>
              </a:rPr>
              <a:t>https://ieeexplore.ieee.org/document/6227960</a:t>
            </a:r>
            <a:r>
              <a:rPr lang="en-US" dirty="0"/>
              <a:t>,   Russian and Chinese interest at top government leadership levels.</a:t>
            </a:r>
          </a:p>
          <a:p>
            <a:r>
              <a:rPr lang="en-US" i="1" dirty="0"/>
              <a:t>Academic perspective</a:t>
            </a:r>
            <a:r>
              <a:rPr lang="en-US" dirty="0"/>
              <a:t>: Computing Community Consortium (CCC) A 20 Year Community Roadmap for Artificial Intelligence Research in the US (August 2019) led by Yolanda Gil (President of AAAI) and Bart Selman (President Elect of AAAI): Building consensus around research visions and creating funding opportunities to enable them. </a:t>
            </a:r>
          </a:p>
          <a:p>
            <a:r>
              <a:rPr lang="en-US" dirty="0">
                <a:hlinkClick r:id="rId3"/>
              </a:rPr>
              <a:t>A 20-Year Community Roadmap for Artificial Intelligence Research in the US</a:t>
            </a:r>
            <a:endParaRPr lang="en-US" dirty="0"/>
          </a:p>
          <a:p>
            <a:r>
              <a:rPr lang="en-US" i="1" dirty="0"/>
              <a:t>Industrial commitment</a:t>
            </a:r>
            <a:r>
              <a:rPr lang="en-US" dirty="0"/>
              <a:t>: Microsoft, Google, Amazon, Qualcomm, Intel.</a:t>
            </a:r>
          </a:p>
          <a:p>
            <a:r>
              <a:rPr lang="en-US" dirty="0">
                <a:hlinkClick r:id="rId4"/>
              </a:rPr>
              <a:t>Google AI</a:t>
            </a:r>
            <a:r>
              <a:rPr lang="en-US" dirty="0"/>
              <a:t>’s Jeff Dean:</a:t>
            </a:r>
            <a:r>
              <a:rPr lang="en-US" b="1" dirty="0"/>
              <a:t> “</a:t>
            </a:r>
            <a:r>
              <a:rPr lang="en-US" dirty="0"/>
              <a:t>We want to use AI to augment the abilities of people, to enable us to accomplish more and to allow us to spend more time on our creative endeavors.”</a:t>
            </a:r>
          </a:p>
          <a:p>
            <a:r>
              <a:rPr lang="en-US" dirty="0">
                <a:hlinkClick r:id="rId5"/>
              </a:rPr>
              <a:t>New large Microsoft AI for Health initiative led by Peter Lee</a:t>
            </a:r>
            <a:endParaRPr lang="en-US" dirty="0"/>
          </a:p>
        </p:txBody>
      </p:sp>
      <p:sp>
        <p:nvSpPr>
          <p:cNvPr id="7" name="Picture Placeholder 6">
            <a:extLst>
              <a:ext uri="{FF2B5EF4-FFF2-40B4-BE49-F238E27FC236}">
                <a16:creationId xmlns:a16="http://schemas.microsoft.com/office/drawing/2014/main" id="{8B18DB57-D104-4BDC-AD24-62A675E8FE48}"/>
              </a:ext>
            </a:extLst>
          </p:cNvPr>
          <p:cNvSpPr>
            <a:spLocks noGrp="1"/>
          </p:cNvSpPr>
          <p:nvPr>
            <p:ph type="pic" sz="quarter" idx="11"/>
          </p:nvPr>
        </p:nvSpPr>
        <p:spPr/>
      </p:sp>
      <p:sp>
        <p:nvSpPr>
          <p:cNvPr id="6" name="Text Placeholder 5">
            <a:extLst>
              <a:ext uri="{FF2B5EF4-FFF2-40B4-BE49-F238E27FC236}">
                <a16:creationId xmlns:a16="http://schemas.microsoft.com/office/drawing/2014/main" id="{F0D7D5AB-2B76-41B1-BC26-19D7633C6F68}"/>
              </a:ext>
            </a:extLst>
          </p:cNvPr>
          <p:cNvSpPr>
            <a:spLocks noGrp="1"/>
          </p:cNvSpPr>
          <p:nvPr>
            <p:ph type="body" sz="quarter" idx="10"/>
          </p:nvPr>
        </p:nvSpPr>
        <p:spPr/>
        <p:txBody>
          <a:bodyPr/>
          <a:lstStyle/>
          <a:p>
            <a:r>
              <a:rPr lang="en-US" dirty="0"/>
              <a:t>Artificial Intelligence</a:t>
            </a:r>
          </a:p>
          <a:p>
            <a:endParaRPr lang="en-US" dirty="0"/>
          </a:p>
        </p:txBody>
      </p:sp>
    </p:spTree>
    <p:extLst>
      <p:ext uri="{BB962C8B-B14F-4D97-AF65-F5344CB8AC3E}">
        <p14:creationId xmlns:p14="http://schemas.microsoft.com/office/powerpoint/2010/main" val="270196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82A17-210F-4B75-82AF-80C77C9E397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05E5561-3C61-4608-8EA9-C1EB063AFF56}"/>
              </a:ext>
            </a:extLst>
          </p:cNvPr>
          <p:cNvSpPr>
            <a:spLocks noGrp="1"/>
          </p:cNvSpPr>
          <p:nvPr>
            <p:ph sz="half" idx="1"/>
          </p:nvPr>
        </p:nvSpPr>
        <p:spPr/>
        <p:txBody>
          <a:bodyPr/>
          <a:lstStyle/>
          <a:p>
            <a:r>
              <a:rPr lang="en-US" dirty="0"/>
              <a:t>This briefing highlights the results of a 2020 survey of the emerging technologies landscape to help inform SEI’s research strategy and enhance its role as a trusted advisor to DoD. </a:t>
            </a:r>
          </a:p>
          <a:p>
            <a:r>
              <a:rPr lang="en-US" dirty="0"/>
              <a:t>The six emerging technologies described here hold great promise and in some cases have already attracted the interest of the DoD. By understanding these technologies and their intersection with DoD needs, we can create a research agenda that keeps the SEI on the leading edge and that serves our sponsor’s mission.</a:t>
            </a:r>
          </a:p>
          <a:p>
            <a:endParaRPr lang="en-US" dirty="0"/>
          </a:p>
        </p:txBody>
      </p:sp>
      <p:pic>
        <p:nvPicPr>
          <p:cNvPr id="8" name="Content Placeholder 7">
            <a:extLst>
              <a:ext uri="{FF2B5EF4-FFF2-40B4-BE49-F238E27FC236}">
                <a16:creationId xmlns:a16="http://schemas.microsoft.com/office/drawing/2014/main" id="{A4F31A12-BEBE-4685-AFB4-6823C2CD065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2" y="918186"/>
            <a:ext cx="4076700" cy="2911928"/>
          </a:xfrm>
          <a:effectLst>
            <a:outerShdw blurRad="50800" dist="38100" dir="2700000" algn="tl" rotWithShape="0">
              <a:prstClr val="black">
                <a:alpha val="40000"/>
              </a:prstClr>
            </a:outerShdw>
            <a:softEdge rad="31750"/>
          </a:effectLst>
        </p:spPr>
      </p:pic>
      <p:sp>
        <p:nvSpPr>
          <p:cNvPr id="5" name="Text Placeholder 4">
            <a:extLst>
              <a:ext uri="{FF2B5EF4-FFF2-40B4-BE49-F238E27FC236}">
                <a16:creationId xmlns:a16="http://schemas.microsoft.com/office/drawing/2014/main" id="{F682410F-4EBA-4242-BC58-DEDFE0FD732A}"/>
              </a:ext>
            </a:extLst>
          </p:cNvPr>
          <p:cNvSpPr>
            <a:spLocks noGrp="1"/>
          </p:cNvSpPr>
          <p:nvPr>
            <p:ph type="body" sz="quarter" idx="10"/>
          </p:nvPr>
        </p:nvSpPr>
        <p:spPr/>
        <p:txBody>
          <a:bodyPr/>
          <a:lstStyle/>
          <a:p>
            <a:r>
              <a:rPr lang="en-US" dirty="0"/>
              <a:t>Overview</a:t>
            </a:r>
          </a:p>
        </p:txBody>
      </p:sp>
      <p:sp>
        <p:nvSpPr>
          <p:cNvPr id="6" name="Picture Placeholder 5">
            <a:extLst>
              <a:ext uri="{FF2B5EF4-FFF2-40B4-BE49-F238E27FC236}">
                <a16:creationId xmlns:a16="http://schemas.microsoft.com/office/drawing/2014/main" id="{BE0175F1-4576-43A6-8D31-8C7B24207264}"/>
              </a:ext>
            </a:extLst>
          </p:cNvPr>
          <p:cNvSpPr>
            <a:spLocks noGrp="1"/>
          </p:cNvSpPr>
          <p:nvPr>
            <p:ph type="pic" sz="quarter" idx="11"/>
          </p:nvPr>
        </p:nvSpPr>
        <p:spPr/>
      </p:sp>
    </p:spTree>
    <p:extLst>
      <p:ext uri="{BB962C8B-B14F-4D97-AF65-F5344CB8AC3E}">
        <p14:creationId xmlns:p14="http://schemas.microsoft.com/office/powerpoint/2010/main" val="3605688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AE13-82E4-4841-989A-04CBEE3F7064}"/>
              </a:ext>
            </a:extLst>
          </p:cNvPr>
          <p:cNvSpPr>
            <a:spLocks noGrp="1"/>
          </p:cNvSpPr>
          <p:nvPr>
            <p:ph type="title"/>
          </p:nvPr>
        </p:nvSpPr>
        <p:spPr/>
        <p:txBody>
          <a:bodyPr/>
          <a:lstStyle/>
          <a:p>
            <a:r>
              <a:rPr lang="en-US" dirty="0"/>
              <a:t>Hardware Trends</a:t>
            </a:r>
          </a:p>
        </p:txBody>
      </p:sp>
      <p:sp>
        <p:nvSpPr>
          <p:cNvPr id="3" name="Content Placeholder 2">
            <a:extLst>
              <a:ext uri="{FF2B5EF4-FFF2-40B4-BE49-F238E27FC236}">
                <a16:creationId xmlns:a16="http://schemas.microsoft.com/office/drawing/2014/main" id="{55CE6F6D-F1F8-48CF-BD5B-A2A142127F1D}"/>
              </a:ext>
            </a:extLst>
          </p:cNvPr>
          <p:cNvSpPr>
            <a:spLocks noGrp="1"/>
          </p:cNvSpPr>
          <p:nvPr>
            <p:ph idx="1"/>
          </p:nvPr>
        </p:nvSpPr>
        <p:spPr/>
        <p:txBody>
          <a:bodyPr/>
          <a:lstStyle/>
          <a:p>
            <a:r>
              <a:rPr lang="en-US" dirty="0"/>
              <a:t>Advanced computing driving ML progress and applications. Large machines plus specialized architectures</a:t>
            </a:r>
          </a:p>
          <a:p>
            <a:r>
              <a:rPr lang="en-US" dirty="0"/>
              <a:t>ExtremeTech: </a:t>
            </a:r>
            <a:r>
              <a:rPr lang="en-US" dirty="0">
                <a:hlinkClick r:id="rId2"/>
              </a:rPr>
              <a:t>Microsoft teamed with Open AI to create one of the world's top performing supercomputers exclusively for training AI large models with billions of parameters.</a:t>
            </a:r>
            <a:r>
              <a:rPr lang="en-US" dirty="0"/>
              <a:t> </a:t>
            </a:r>
          </a:p>
          <a:p>
            <a:r>
              <a:rPr lang="en-US" dirty="0"/>
              <a:t>Google also making large computing capabilities available.</a:t>
            </a:r>
          </a:p>
          <a:p>
            <a:r>
              <a:rPr lang="en-US" u="sng" dirty="0">
                <a:hlinkClick r:id="rId3"/>
              </a:rPr>
              <a:t>https://www.datacenterknowledge.com/machine-learning/you-can-now-rent-entire-ai-supercomputer-google-cloud</a:t>
            </a:r>
            <a:endParaRPr lang="en-US" dirty="0"/>
          </a:p>
          <a:p>
            <a:r>
              <a:rPr lang="en-US" dirty="0"/>
              <a:t>Wafer scale chips and other ASCIs for AI: Enabling training (and re-training) in hours rather than days, just emerging from multiple performers, CEREBRAS wafer scale chip is one example with one of first deployments at Pittsburgh Supercomputing Center.  </a:t>
            </a:r>
          </a:p>
          <a:p>
            <a:r>
              <a:rPr lang="en-US" dirty="0"/>
              <a:t> A different computing problem: AI Computing at the edge. Tiny neural nets.  </a:t>
            </a:r>
          </a:p>
        </p:txBody>
      </p:sp>
      <p:sp>
        <p:nvSpPr>
          <p:cNvPr id="4" name="Picture Placeholder 3">
            <a:extLst>
              <a:ext uri="{FF2B5EF4-FFF2-40B4-BE49-F238E27FC236}">
                <a16:creationId xmlns:a16="http://schemas.microsoft.com/office/drawing/2014/main" id="{0A953684-C2A7-4FEB-96D3-1F0287FAFDA5}"/>
              </a:ext>
            </a:extLst>
          </p:cNvPr>
          <p:cNvSpPr>
            <a:spLocks noGrp="1"/>
          </p:cNvSpPr>
          <p:nvPr>
            <p:ph type="pic" sz="quarter" idx="11"/>
          </p:nvPr>
        </p:nvSpPr>
        <p:spPr/>
      </p:sp>
      <p:sp>
        <p:nvSpPr>
          <p:cNvPr id="5" name="Text Placeholder 4">
            <a:extLst>
              <a:ext uri="{FF2B5EF4-FFF2-40B4-BE49-F238E27FC236}">
                <a16:creationId xmlns:a16="http://schemas.microsoft.com/office/drawing/2014/main" id="{A17ED2FE-4D57-4C41-AE58-2C69142B7163}"/>
              </a:ext>
            </a:extLst>
          </p:cNvPr>
          <p:cNvSpPr>
            <a:spLocks noGrp="1"/>
          </p:cNvSpPr>
          <p:nvPr>
            <p:ph type="body" sz="quarter" idx="10"/>
          </p:nvPr>
        </p:nvSpPr>
        <p:spPr/>
        <p:txBody>
          <a:bodyPr/>
          <a:lstStyle/>
          <a:p>
            <a:r>
              <a:rPr lang="en-US" dirty="0"/>
              <a:t>Artificial Intelligence</a:t>
            </a:r>
          </a:p>
          <a:p>
            <a:endParaRPr lang="en-US" dirty="0"/>
          </a:p>
        </p:txBody>
      </p:sp>
    </p:spTree>
    <p:extLst>
      <p:ext uri="{BB962C8B-B14F-4D97-AF65-F5344CB8AC3E}">
        <p14:creationId xmlns:p14="http://schemas.microsoft.com/office/powerpoint/2010/main" val="3803798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AE13-82E4-4841-989A-04CBEE3F7064}"/>
              </a:ext>
            </a:extLst>
          </p:cNvPr>
          <p:cNvSpPr>
            <a:spLocks noGrp="1"/>
          </p:cNvSpPr>
          <p:nvPr>
            <p:ph type="title"/>
          </p:nvPr>
        </p:nvSpPr>
        <p:spPr/>
        <p:txBody>
          <a:bodyPr/>
          <a:lstStyle/>
          <a:p>
            <a:r>
              <a:rPr lang="en-US" dirty="0"/>
              <a:t>Software Trends</a:t>
            </a:r>
          </a:p>
        </p:txBody>
      </p:sp>
      <p:sp>
        <p:nvSpPr>
          <p:cNvPr id="3" name="Content Placeholder 2">
            <a:extLst>
              <a:ext uri="{FF2B5EF4-FFF2-40B4-BE49-F238E27FC236}">
                <a16:creationId xmlns:a16="http://schemas.microsoft.com/office/drawing/2014/main" id="{55CE6F6D-F1F8-48CF-BD5B-A2A142127F1D}"/>
              </a:ext>
            </a:extLst>
          </p:cNvPr>
          <p:cNvSpPr>
            <a:spLocks noGrp="1"/>
          </p:cNvSpPr>
          <p:nvPr>
            <p:ph idx="1"/>
          </p:nvPr>
        </p:nvSpPr>
        <p:spPr>
          <a:xfrm>
            <a:off x="401516" y="678970"/>
            <a:ext cx="8340968" cy="3662653"/>
          </a:xfrm>
        </p:spPr>
        <p:txBody>
          <a:bodyPr/>
          <a:lstStyle/>
          <a:p>
            <a:r>
              <a:rPr lang="en-US" dirty="0"/>
              <a:t>AI tools for moderate to experienced programmers </a:t>
            </a:r>
          </a:p>
          <a:p>
            <a:r>
              <a:rPr lang="en-US" dirty="0"/>
              <a:t>Microsoft Deep Coder: Learning to Write Programs</a:t>
            </a:r>
          </a:p>
          <a:p>
            <a:pPr marL="285750" indent="-285750">
              <a:buFont typeface="Arial" panose="020B0604020202020204" pitchFamily="34" charset="0"/>
              <a:buChar char="•"/>
            </a:pPr>
            <a:r>
              <a:rPr lang="en-US" u="sng" dirty="0">
                <a:hlinkClick r:id="rId3"/>
              </a:rPr>
              <a:t>https://www.microsoft.com/en-us/research/publication/deepcoder-learning-write-programs/</a:t>
            </a:r>
            <a:endParaRPr lang="en-US" dirty="0"/>
          </a:p>
          <a:p>
            <a:pPr marL="285750" indent="-285750">
              <a:buFont typeface="Arial" panose="020B0604020202020204" pitchFamily="34" charset="0"/>
              <a:buChar char="•"/>
            </a:pPr>
            <a:r>
              <a:rPr lang="en-US" u="sng" dirty="0">
                <a:hlinkClick r:id="rId4"/>
              </a:rPr>
              <a:t>https://www.microsoft.com/en-us/ai/ai-lab-code-defect</a:t>
            </a:r>
            <a:endParaRPr lang="en-US" dirty="0"/>
          </a:p>
          <a:p>
            <a:r>
              <a:rPr lang="en-US" dirty="0">
                <a:hlinkClick r:id="rId5"/>
              </a:rPr>
              <a:t>Amazon Code GURU</a:t>
            </a:r>
            <a:endParaRPr lang="en-US" dirty="0"/>
          </a:p>
          <a:p>
            <a:pPr marL="285750" indent="-285750">
              <a:buFont typeface="Arial" panose="020B0604020202020204" pitchFamily="34" charset="0"/>
              <a:buChar char="•"/>
            </a:pPr>
            <a:r>
              <a:rPr lang="en-US" dirty="0"/>
              <a:t>Amazon CodeGuru Profiler helps developers find an application’s most expensive lines of code and specific visualizations and recommendations on how to improve code to save money.</a:t>
            </a:r>
          </a:p>
          <a:p>
            <a:pPr marL="285750" indent="-285750">
              <a:buFont typeface="Arial" panose="020B0604020202020204" pitchFamily="34" charset="0"/>
              <a:buChar char="•"/>
            </a:pPr>
            <a:r>
              <a:rPr lang="en-US" dirty="0"/>
              <a:t>Amazon CodeGuru Reviewer uses machine learning to identify critical issues and hard-to-find bugs during application development to improve code quality.</a:t>
            </a:r>
          </a:p>
          <a:p>
            <a:r>
              <a:rPr lang="en-US" dirty="0"/>
              <a:t>-</a:t>
            </a:r>
            <a:r>
              <a:rPr lang="en-US" dirty="0">
                <a:hlinkClick r:id="rId6"/>
              </a:rPr>
              <a:t>Open AI’s text generation now going commercial</a:t>
            </a:r>
            <a:r>
              <a:rPr lang="en-US" dirty="0"/>
              <a:t>.</a:t>
            </a:r>
          </a:p>
          <a:p>
            <a:r>
              <a:rPr lang="en-US" dirty="0"/>
              <a:t> </a:t>
            </a:r>
          </a:p>
          <a:p>
            <a:endParaRPr lang="en-US" dirty="0"/>
          </a:p>
        </p:txBody>
      </p:sp>
      <p:sp>
        <p:nvSpPr>
          <p:cNvPr id="4" name="Picture Placeholder 3">
            <a:extLst>
              <a:ext uri="{FF2B5EF4-FFF2-40B4-BE49-F238E27FC236}">
                <a16:creationId xmlns:a16="http://schemas.microsoft.com/office/drawing/2014/main" id="{0A953684-C2A7-4FEB-96D3-1F0287FAFDA5}"/>
              </a:ext>
            </a:extLst>
          </p:cNvPr>
          <p:cNvSpPr>
            <a:spLocks noGrp="1"/>
          </p:cNvSpPr>
          <p:nvPr>
            <p:ph type="pic" sz="quarter" idx="11"/>
          </p:nvPr>
        </p:nvSpPr>
        <p:spPr/>
      </p:sp>
      <p:sp>
        <p:nvSpPr>
          <p:cNvPr id="5" name="Text Placeholder 4">
            <a:extLst>
              <a:ext uri="{FF2B5EF4-FFF2-40B4-BE49-F238E27FC236}">
                <a16:creationId xmlns:a16="http://schemas.microsoft.com/office/drawing/2014/main" id="{A17ED2FE-4D57-4C41-AE58-2C69142B7163}"/>
              </a:ext>
            </a:extLst>
          </p:cNvPr>
          <p:cNvSpPr>
            <a:spLocks noGrp="1"/>
          </p:cNvSpPr>
          <p:nvPr>
            <p:ph type="body" sz="quarter" idx="10"/>
          </p:nvPr>
        </p:nvSpPr>
        <p:spPr/>
        <p:txBody>
          <a:bodyPr/>
          <a:lstStyle/>
          <a:p>
            <a:r>
              <a:rPr lang="en-US" dirty="0"/>
              <a:t>Artificial Intelligence</a:t>
            </a:r>
          </a:p>
          <a:p>
            <a:endParaRPr lang="en-US" dirty="0"/>
          </a:p>
        </p:txBody>
      </p:sp>
    </p:spTree>
    <p:extLst>
      <p:ext uri="{BB962C8B-B14F-4D97-AF65-F5344CB8AC3E}">
        <p14:creationId xmlns:p14="http://schemas.microsoft.com/office/powerpoint/2010/main" val="1845908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8A0B-4661-4579-8CDE-940959340E17}"/>
              </a:ext>
            </a:extLst>
          </p:cNvPr>
          <p:cNvSpPr>
            <a:spLocks noGrp="1"/>
          </p:cNvSpPr>
          <p:nvPr>
            <p:ph type="title"/>
          </p:nvPr>
        </p:nvSpPr>
        <p:spPr/>
        <p:txBody>
          <a:bodyPr/>
          <a:lstStyle/>
          <a:p>
            <a:r>
              <a:rPr lang="en-US" dirty="0"/>
              <a:t>Autonomous Vehicles in DoD</a:t>
            </a:r>
          </a:p>
        </p:txBody>
      </p:sp>
      <p:sp>
        <p:nvSpPr>
          <p:cNvPr id="3" name="Content Placeholder 2">
            <a:extLst>
              <a:ext uri="{FF2B5EF4-FFF2-40B4-BE49-F238E27FC236}">
                <a16:creationId xmlns:a16="http://schemas.microsoft.com/office/drawing/2014/main" id="{C4620064-2692-40F8-AB89-6DBD24CA84ED}"/>
              </a:ext>
            </a:extLst>
          </p:cNvPr>
          <p:cNvSpPr>
            <a:spLocks noGrp="1"/>
          </p:cNvSpPr>
          <p:nvPr>
            <p:ph idx="1"/>
          </p:nvPr>
        </p:nvSpPr>
        <p:spPr/>
        <p:txBody>
          <a:bodyPr/>
          <a:lstStyle/>
          <a:p>
            <a:r>
              <a:rPr lang="en-US" dirty="0"/>
              <a:t>Air Force Materiel Command: </a:t>
            </a:r>
            <a:r>
              <a:rPr lang="en-US" dirty="0">
                <a:hlinkClick r:id="rId2"/>
              </a:rPr>
              <a:t>Autonomous vehicles coming to PIRA</a:t>
            </a:r>
            <a:r>
              <a:rPr lang="en-US" dirty="0"/>
              <a:t> (2019).  Autonomous vehicles will make up a 10-vehicle convoy array for an Air Force targeting scenario, freeing up personnel from slow speed, uneven terrain driving.</a:t>
            </a:r>
          </a:p>
          <a:p>
            <a:r>
              <a:rPr lang="en-US" dirty="0"/>
              <a:t>CCDC Army Research Laboratory: </a:t>
            </a:r>
            <a:r>
              <a:rPr lang="en-US" dirty="0">
                <a:hlinkClick r:id="rId3"/>
              </a:rPr>
              <a:t>Army researchers augment combat vehicles with AI</a:t>
            </a:r>
            <a:r>
              <a:rPr lang="en-US" dirty="0"/>
              <a:t> (2020). It launched a research program to build autonomous systems to execute multi-domain operations. Challenges listed include</a:t>
            </a:r>
          </a:p>
          <a:p>
            <a:pPr marL="285750" lvl="1" indent="-285750"/>
            <a:r>
              <a:rPr lang="en-US" dirty="0"/>
              <a:t>minimizing training time, data </a:t>
            </a:r>
          </a:p>
          <a:p>
            <a:pPr marL="285750" lvl="1" indent="-285750"/>
            <a:r>
              <a:rPr lang="en-US" dirty="0"/>
              <a:t>rugged, non-road environments</a:t>
            </a:r>
          </a:p>
          <a:p>
            <a:pPr marL="285750" lvl="1" indent="-285750"/>
            <a:r>
              <a:rPr lang="en-US" dirty="0"/>
              <a:t>adversarial conditions</a:t>
            </a:r>
          </a:p>
          <a:p>
            <a:r>
              <a:rPr lang="en-US" dirty="0"/>
              <a:t>Air Force Institute of Technology: </a:t>
            </a:r>
            <a:r>
              <a:rPr lang="en-US" dirty="0">
                <a:hlinkClick r:id="rId4"/>
              </a:rPr>
              <a:t>Diffusion of Autonomous Vehicles as an Organizational Innovation</a:t>
            </a:r>
            <a:r>
              <a:rPr lang="en-US" dirty="0"/>
              <a:t> (2017) examined organizational readiness for autonomous vehicle adoption.  “Squadron leadership—especially the commander or commander-equivalent—was found to be a critical enabler for change and innovation.”</a:t>
            </a:r>
          </a:p>
          <a:p>
            <a:pPr marL="285750" indent="-285750">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A7786C1A-D879-44BC-BDEF-496EA2EC9549}"/>
              </a:ext>
            </a:extLst>
          </p:cNvPr>
          <p:cNvSpPr>
            <a:spLocks noGrp="1"/>
          </p:cNvSpPr>
          <p:nvPr>
            <p:ph type="pic" sz="quarter" idx="11"/>
          </p:nvPr>
        </p:nvSpPr>
        <p:spPr/>
      </p:sp>
      <p:sp>
        <p:nvSpPr>
          <p:cNvPr id="5" name="Text Placeholder 4">
            <a:extLst>
              <a:ext uri="{FF2B5EF4-FFF2-40B4-BE49-F238E27FC236}">
                <a16:creationId xmlns:a16="http://schemas.microsoft.com/office/drawing/2014/main" id="{162D2DCA-062D-48FD-ADEF-B093F1E6C0E8}"/>
              </a:ext>
            </a:extLst>
          </p:cNvPr>
          <p:cNvSpPr>
            <a:spLocks noGrp="1"/>
          </p:cNvSpPr>
          <p:nvPr>
            <p:ph type="body" sz="quarter" idx="10"/>
          </p:nvPr>
        </p:nvSpPr>
        <p:spPr/>
        <p:txBody>
          <a:bodyPr/>
          <a:lstStyle/>
          <a:p>
            <a:r>
              <a:rPr lang="en-US" dirty="0"/>
              <a:t>Artificial Intelligence</a:t>
            </a:r>
          </a:p>
        </p:txBody>
      </p:sp>
    </p:spTree>
    <p:extLst>
      <p:ext uri="{BB962C8B-B14F-4D97-AF65-F5344CB8AC3E}">
        <p14:creationId xmlns:p14="http://schemas.microsoft.com/office/powerpoint/2010/main" val="2134479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38ED-1F60-405C-9B78-03E5A767076E}"/>
              </a:ext>
            </a:extLst>
          </p:cNvPr>
          <p:cNvSpPr>
            <a:spLocks noGrp="1"/>
          </p:cNvSpPr>
          <p:nvPr>
            <p:ph type="title"/>
          </p:nvPr>
        </p:nvSpPr>
        <p:spPr/>
        <p:txBody>
          <a:bodyPr/>
          <a:lstStyle/>
          <a:p>
            <a:r>
              <a:rPr lang="en-US" dirty="0"/>
              <a:t>Adversarial Machine Learning (AML)</a:t>
            </a:r>
          </a:p>
        </p:txBody>
      </p:sp>
      <p:sp>
        <p:nvSpPr>
          <p:cNvPr id="3" name="Content Placeholder 2">
            <a:extLst>
              <a:ext uri="{FF2B5EF4-FFF2-40B4-BE49-F238E27FC236}">
                <a16:creationId xmlns:a16="http://schemas.microsoft.com/office/drawing/2014/main" id="{A407BEA9-2D01-4B41-914A-425E26E556B6}"/>
              </a:ext>
            </a:extLst>
          </p:cNvPr>
          <p:cNvSpPr>
            <a:spLocks noGrp="1"/>
          </p:cNvSpPr>
          <p:nvPr>
            <p:ph idx="1"/>
          </p:nvPr>
        </p:nvSpPr>
        <p:spPr/>
        <p:txBody>
          <a:bodyPr/>
          <a:lstStyle/>
          <a:p>
            <a:pPr marL="342900" indent="-342900">
              <a:buFont typeface="Arial" panose="020B0604020202020204" pitchFamily="34" charset="0"/>
              <a:buChar char="•"/>
            </a:pPr>
            <a:r>
              <a:rPr lang="en-US" sz="2000" dirty="0">
                <a:hlinkClick r:id="rId2"/>
              </a:rPr>
              <a:t>Adversarial Machine Learning -- Industry Perspectives</a:t>
            </a:r>
            <a:r>
              <a:rPr lang="en-US" sz="2000" dirty="0"/>
              <a:t> (Microsoft, 2020): “</a:t>
            </a:r>
            <a:r>
              <a:rPr lang="en-US" sz="2000" b="1" dirty="0"/>
              <a:t>Based on interviews with 28 organizations, we found that  industry practitioners are not equipped with tactical and strategic tools to protect, detect and respond to attacks on their Machine Learning (ML) systems</a:t>
            </a:r>
            <a:r>
              <a:rPr lang="en-US" sz="2000" dirty="0"/>
              <a:t>.”</a:t>
            </a:r>
          </a:p>
          <a:p>
            <a:pPr marL="285750" indent="-285750">
              <a:buFont typeface="Arial" panose="020B0604020202020204" pitchFamily="34" charset="0"/>
              <a:buChar char="•"/>
            </a:pPr>
            <a:r>
              <a:rPr lang="en-US" sz="2000" dirty="0"/>
              <a:t>Example attack motivations:</a:t>
            </a:r>
          </a:p>
          <a:p>
            <a:pPr marL="541735" lvl="1" indent="-285750"/>
            <a:r>
              <a:rPr lang="en-US" sz="2000" dirty="0"/>
              <a:t>Understand details of data, model parameters</a:t>
            </a:r>
          </a:p>
          <a:p>
            <a:pPr marL="541735" lvl="1" indent="-285750"/>
            <a:r>
              <a:rPr lang="en-US" sz="2000" dirty="0"/>
              <a:t>Force the model to produce an undesired result</a:t>
            </a:r>
          </a:p>
          <a:p>
            <a:pPr marL="541735" lvl="1" indent="-285750"/>
            <a:r>
              <a:rPr lang="en-US" sz="2000" dirty="0"/>
              <a:t>Maliciously transform the training data</a:t>
            </a:r>
          </a:p>
          <a:p>
            <a:pPr marL="285750" indent="-285750">
              <a:buFont typeface="Arial" panose="020B0604020202020204" pitchFamily="34" charset="0"/>
              <a:buChar char="•"/>
            </a:pPr>
            <a:r>
              <a:rPr lang="en-US" sz="2000" dirty="0"/>
              <a:t>Coming next: </a:t>
            </a:r>
            <a:r>
              <a:rPr lang="en-US" sz="2000" dirty="0">
                <a:hlinkClick r:id="rId3"/>
              </a:rPr>
              <a:t>Quantum Adversarial Machine Learning</a:t>
            </a:r>
            <a:endParaRPr lang="en-US" sz="2000" dirty="0"/>
          </a:p>
          <a:p>
            <a:pPr marL="285750" indent="-285750">
              <a:buFont typeface="Arial" panose="020B0604020202020204" pitchFamily="34" charset="0"/>
              <a:buChar char="•"/>
            </a:pPr>
            <a:endParaRPr lang="en-US" dirty="0"/>
          </a:p>
        </p:txBody>
      </p:sp>
      <p:sp>
        <p:nvSpPr>
          <p:cNvPr id="4" name="Picture Placeholder 3">
            <a:extLst>
              <a:ext uri="{FF2B5EF4-FFF2-40B4-BE49-F238E27FC236}">
                <a16:creationId xmlns:a16="http://schemas.microsoft.com/office/drawing/2014/main" id="{6446A34A-B4BD-40CA-AC74-564E6477D60F}"/>
              </a:ext>
            </a:extLst>
          </p:cNvPr>
          <p:cNvSpPr>
            <a:spLocks noGrp="1"/>
          </p:cNvSpPr>
          <p:nvPr>
            <p:ph type="pic" sz="quarter" idx="11"/>
          </p:nvPr>
        </p:nvSpPr>
        <p:spPr/>
      </p:sp>
      <p:sp>
        <p:nvSpPr>
          <p:cNvPr id="5" name="Text Placeholder 4">
            <a:extLst>
              <a:ext uri="{FF2B5EF4-FFF2-40B4-BE49-F238E27FC236}">
                <a16:creationId xmlns:a16="http://schemas.microsoft.com/office/drawing/2014/main" id="{E2BB16C5-7913-4460-BDAB-966B8E424414}"/>
              </a:ext>
            </a:extLst>
          </p:cNvPr>
          <p:cNvSpPr>
            <a:spLocks noGrp="1"/>
          </p:cNvSpPr>
          <p:nvPr>
            <p:ph type="body" sz="quarter" idx="10"/>
          </p:nvPr>
        </p:nvSpPr>
        <p:spPr/>
        <p:txBody>
          <a:bodyPr/>
          <a:lstStyle/>
          <a:p>
            <a:r>
              <a:rPr lang="en-US" dirty="0"/>
              <a:t>Artificial Intelligence</a:t>
            </a:r>
          </a:p>
          <a:p>
            <a:endParaRPr lang="en-US" dirty="0"/>
          </a:p>
        </p:txBody>
      </p:sp>
    </p:spTree>
    <p:extLst>
      <p:ext uri="{BB962C8B-B14F-4D97-AF65-F5344CB8AC3E}">
        <p14:creationId xmlns:p14="http://schemas.microsoft.com/office/powerpoint/2010/main" val="1661336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FFFD-CE4B-4741-B222-4FD0B3EF58FD}"/>
              </a:ext>
            </a:extLst>
          </p:cNvPr>
          <p:cNvSpPr>
            <a:spLocks noGrp="1"/>
          </p:cNvSpPr>
          <p:nvPr>
            <p:ph type="title"/>
          </p:nvPr>
        </p:nvSpPr>
        <p:spPr/>
        <p:txBody>
          <a:bodyPr/>
          <a:lstStyle/>
          <a:p>
            <a:r>
              <a:rPr lang="en-US" dirty="0"/>
              <a:t>Opportunities </a:t>
            </a:r>
          </a:p>
        </p:txBody>
      </p:sp>
      <p:graphicFrame>
        <p:nvGraphicFramePr>
          <p:cNvPr id="7" name="Content Placeholder 6">
            <a:extLst>
              <a:ext uri="{FF2B5EF4-FFF2-40B4-BE49-F238E27FC236}">
                <a16:creationId xmlns:a16="http://schemas.microsoft.com/office/drawing/2014/main" id="{0E217F5B-3A98-49DE-876A-0D6BF0D8707A}"/>
              </a:ext>
            </a:extLst>
          </p:cNvPr>
          <p:cNvGraphicFramePr>
            <a:graphicFrameLocks noGrp="1"/>
          </p:cNvGraphicFramePr>
          <p:nvPr>
            <p:ph idx="1"/>
            <p:extLst>
              <p:ext uri="{D42A27DB-BD31-4B8C-83A1-F6EECF244321}">
                <p14:modId xmlns:p14="http://schemas.microsoft.com/office/powerpoint/2010/main" val="2574976100"/>
              </p:ext>
            </p:extLst>
          </p:nvPr>
        </p:nvGraphicFramePr>
        <p:xfrm>
          <a:off x="381000" y="844167"/>
          <a:ext cx="8340968" cy="3662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icture Placeholder 3">
            <a:extLst>
              <a:ext uri="{FF2B5EF4-FFF2-40B4-BE49-F238E27FC236}">
                <a16:creationId xmlns:a16="http://schemas.microsoft.com/office/drawing/2014/main" id="{35C97311-4783-4511-9AEA-932C24E664B5}"/>
              </a:ext>
            </a:extLst>
          </p:cNvPr>
          <p:cNvSpPr>
            <a:spLocks noGrp="1"/>
          </p:cNvSpPr>
          <p:nvPr>
            <p:ph type="pic" sz="quarter" idx="11"/>
          </p:nvPr>
        </p:nvSpPr>
        <p:spPr/>
      </p:sp>
      <p:sp>
        <p:nvSpPr>
          <p:cNvPr id="5" name="Text Placeholder 4">
            <a:extLst>
              <a:ext uri="{FF2B5EF4-FFF2-40B4-BE49-F238E27FC236}">
                <a16:creationId xmlns:a16="http://schemas.microsoft.com/office/drawing/2014/main" id="{C76D73D3-CFA3-469C-B762-C7A7ABDC0BA3}"/>
              </a:ext>
            </a:extLst>
          </p:cNvPr>
          <p:cNvSpPr>
            <a:spLocks noGrp="1"/>
          </p:cNvSpPr>
          <p:nvPr>
            <p:ph type="body" sz="quarter" idx="10"/>
          </p:nvPr>
        </p:nvSpPr>
        <p:spPr/>
        <p:txBody>
          <a:bodyPr/>
          <a:lstStyle/>
          <a:p>
            <a:r>
              <a:rPr lang="en-US" dirty="0"/>
              <a:t>Artificial Intelligence</a:t>
            </a:r>
          </a:p>
          <a:p>
            <a:endParaRPr lang="en-US" dirty="0"/>
          </a:p>
        </p:txBody>
      </p:sp>
    </p:spTree>
    <p:extLst>
      <p:ext uri="{BB962C8B-B14F-4D97-AF65-F5344CB8AC3E}">
        <p14:creationId xmlns:p14="http://schemas.microsoft.com/office/powerpoint/2010/main" val="2811701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0CC5-987E-4606-89C3-8AE92F279762}"/>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19BF616B-F9FB-4235-9CF4-6510EA49ACED}"/>
              </a:ext>
            </a:extLst>
          </p:cNvPr>
          <p:cNvSpPr>
            <a:spLocks noGrp="1"/>
          </p:cNvSpPr>
          <p:nvPr>
            <p:ph type="body" sz="quarter" idx="10"/>
          </p:nvPr>
        </p:nvSpPr>
        <p:spPr/>
        <p:txBody>
          <a:bodyPr/>
          <a:lstStyle/>
          <a:p>
            <a:r>
              <a:rPr lang="en-US" dirty="0"/>
              <a:t>Extended Reality</a:t>
            </a:r>
          </a:p>
        </p:txBody>
      </p:sp>
      <p:sp>
        <p:nvSpPr>
          <p:cNvPr id="4" name="Text Placeholder 3">
            <a:extLst>
              <a:ext uri="{FF2B5EF4-FFF2-40B4-BE49-F238E27FC236}">
                <a16:creationId xmlns:a16="http://schemas.microsoft.com/office/drawing/2014/main" id="{9B87A2C7-FF31-4460-8554-45BA65692E04}"/>
              </a:ext>
            </a:extLst>
          </p:cNvPr>
          <p:cNvSpPr>
            <a:spLocks noGrp="1"/>
          </p:cNvSpPr>
          <p:nvPr>
            <p:ph type="body" sz="quarter" idx="11"/>
          </p:nvPr>
        </p:nvSpPr>
        <p:spPr>
          <a:xfrm>
            <a:off x="381000" y="2173579"/>
            <a:ext cx="4800600" cy="184150"/>
          </a:xfrm>
        </p:spPr>
        <p:txBody>
          <a:bodyPr/>
          <a:lstStyle/>
          <a:p>
            <a:r>
              <a:rPr lang="en-US" dirty="0"/>
              <a:t>Consensus List of Emerging Technologies</a:t>
            </a:r>
          </a:p>
        </p:txBody>
      </p:sp>
    </p:spTree>
    <p:extLst>
      <p:ext uri="{BB962C8B-B14F-4D97-AF65-F5344CB8AC3E}">
        <p14:creationId xmlns:p14="http://schemas.microsoft.com/office/powerpoint/2010/main" val="902109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F46E-4EDC-4102-9A07-56C151C5606E}"/>
              </a:ext>
            </a:extLst>
          </p:cNvPr>
          <p:cNvSpPr>
            <a:spLocks noGrp="1"/>
          </p:cNvSpPr>
          <p:nvPr>
            <p:ph type="title"/>
          </p:nvPr>
        </p:nvSpPr>
        <p:spPr/>
        <p:txBody>
          <a:bodyPr/>
          <a:lstStyle/>
          <a:p>
            <a:r>
              <a:rPr lang="en-US" dirty="0"/>
              <a:t>Extended Reality Overview	</a:t>
            </a:r>
          </a:p>
        </p:txBody>
      </p:sp>
      <p:sp>
        <p:nvSpPr>
          <p:cNvPr id="3" name="Content Placeholder 2">
            <a:extLst>
              <a:ext uri="{FF2B5EF4-FFF2-40B4-BE49-F238E27FC236}">
                <a16:creationId xmlns:a16="http://schemas.microsoft.com/office/drawing/2014/main" id="{CA86580E-0CA9-4579-B8A0-BFF46752AD68}"/>
              </a:ext>
            </a:extLst>
          </p:cNvPr>
          <p:cNvSpPr>
            <a:spLocks noGrp="1"/>
          </p:cNvSpPr>
          <p:nvPr>
            <p:ph idx="1"/>
          </p:nvPr>
        </p:nvSpPr>
        <p:spPr/>
        <p:txBody>
          <a:bodyPr/>
          <a:lstStyle/>
          <a:p>
            <a:pPr marL="285750" indent="-285750">
              <a:buFont typeface="Arial" panose="020B0604020202020204" pitchFamily="34" charset="0"/>
              <a:buChar char="•"/>
            </a:pPr>
            <a:r>
              <a:rPr lang="en-US" dirty="0"/>
              <a:t>Comprises virtual reality, augmented reality, and other technologies</a:t>
            </a:r>
          </a:p>
          <a:p>
            <a:pPr marL="285750" indent="-285750">
              <a:buFont typeface="Arial" panose="020B0604020202020204" pitchFamily="34" charset="0"/>
              <a:buChar char="•"/>
            </a:pPr>
            <a:r>
              <a:rPr lang="en-US" dirty="0"/>
              <a:t>Virtual reality: Fully immersed in a virtual environment requiring some form of headset </a:t>
            </a:r>
          </a:p>
          <a:p>
            <a:pPr marL="285750" indent="-285750">
              <a:buFont typeface="Arial" panose="020B0604020202020204" pitchFamily="34" charset="0"/>
              <a:buChar char="•"/>
            </a:pPr>
            <a:r>
              <a:rPr lang="en-US" dirty="0"/>
              <a:t>Augmented reality: Objects and information are overlaid on your view of the real world.</a:t>
            </a:r>
          </a:p>
          <a:p>
            <a:pPr marL="285750" indent="-285750">
              <a:buFont typeface="Arial" panose="020B0604020202020204" pitchFamily="34" charset="0"/>
              <a:buChar char="•"/>
            </a:pPr>
            <a:r>
              <a:rPr lang="en-US" dirty="0"/>
              <a:t>Key trends  Moving beyond games and entertainment to transforming the way we work, build, create and collaborate</a:t>
            </a:r>
          </a:p>
          <a:p>
            <a:pPr marL="285750" indent="-285750">
              <a:buFont typeface="Arial" panose="020B0604020202020204" pitchFamily="34" charset="0"/>
              <a:buChar char="•"/>
            </a:pPr>
            <a:r>
              <a:rPr lang="en-US" dirty="0"/>
              <a:t>5G will enable the spaces that Extended Reality can work in—conducting a VR/AR meeting from a taxi for example.</a:t>
            </a:r>
          </a:p>
          <a:p>
            <a:pPr marL="285750" indent="-285750">
              <a:buFont typeface="Arial" panose="020B0604020202020204" pitchFamily="34" charset="0"/>
              <a:buChar char="•"/>
            </a:pPr>
            <a:r>
              <a:rPr lang="en-US" dirty="0"/>
              <a:t>Application areas:  Drivers in diverse applications spaces:  video games &amp; entertainment, health care, real estate, military, science, education.   NASA for planning future MARS projects.  </a:t>
            </a:r>
          </a:p>
          <a:p>
            <a:pPr marL="285750" indent="-285750">
              <a:buFont typeface="Arial" panose="020B0604020202020204" pitchFamily="34" charset="0"/>
              <a:buChar char="•"/>
            </a:pPr>
            <a:r>
              <a:rPr lang="en-US" dirty="0"/>
              <a:t>Large DoD opportunities in training and simulation, diagnostic repair, and ops.</a:t>
            </a:r>
          </a:p>
        </p:txBody>
      </p:sp>
      <p:sp>
        <p:nvSpPr>
          <p:cNvPr id="4" name="Picture Placeholder 3">
            <a:extLst>
              <a:ext uri="{FF2B5EF4-FFF2-40B4-BE49-F238E27FC236}">
                <a16:creationId xmlns:a16="http://schemas.microsoft.com/office/drawing/2014/main" id="{4C4B5B93-9A68-4A76-93B8-24D665961B3C}"/>
              </a:ext>
            </a:extLst>
          </p:cNvPr>
          <p:cNvSpPr>
            <a:spLocks noGrp="1"/>
          </p:cNvSpPr>
          <p:nvPr>
            <p:ph type="pic" sz="quarter" idx="11"/>
          </p:nvPr>
        </p:nvSpPr>
        <p:spPr/>
      </p:sp>
      <p:sp>
        <p:nvSpPr>
          <p:cNvPr id="5" name="Text Placeholder 4">
            <a:extLst>
              <a:ext uri="{FF2B5EF4-FFF2-40B4-BE49-F238E27FC236}">
                <a16:creationId xmlns:a16="http://schemas.microsoft.com/office/drawing/2014/main" id="{534C30B5-6FE2-46B7-82BB-A4DA9956F6D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066512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24C4-7C65-4C73-9BC7-11964455C934}"/>
              </a:ext>
            </a:extLst>
          </p:cNvPr>
          <p:cNvSpPr>
            <a:spLocks noGrp="1"/>
          </p:cNvSpPr>
          <p:nvPr>
            <p:ph type="title"/>
          </p:nvPr>
        </p:nvSpPr>
        <p:spPr/>
        <p:txBody>
          <a:bodyPr/>
          <a:lstStyle/>
          <a:p>
            <a:r>
              <a:rPr lang="en-US" dirty="0"/>
              <a:t>Applying Extended Reality - Examples</a:t>
            </a:r>
          </a:p>
        </p:txBody>
      </p:sp>
      <p:sp>
        <p:nvSpPr>
          <p:cNvPr id="3" name="Content Placeholder 2">
            <a:extLst>
              <a:ext uri="{FF2B5EF4-FFF2-40B4-BE49-F238E27FC236}">
                <a16:creationId xmlns:a16="http://schemas.microsoft.com/office/drawing/2014/main" id="{BC7BC372-D30B-4D3F-A83C-98AC2FBD21DE}"/>
              </a:ext>
            </a:extLst>
          </p:cNvPr>
          <p:cNvSpPr>
            <a:spLocks noGrp="1"/>
          </p:cNvSpPr>
          <p:nvPr>
            <p:ph idx="1"/>
          </p:nvPr>
        </p:nvSpPr>
        <p:spPr>
          <a:xfrm>
            <a:off x="4132385" y="704128"/>
            <a:ext cx="4451140" cy="2787162"/>
          </a:xfrm>
        </p:spPr>
        <p:txBody>
          <a:bodyPr/>
          <a:lstStyle/>
          <a:p>
            <a:r>
              <a:rPr lang="en-US" sz="1600" dirty="0"/>
              <a:t>Electronic Visualization Laboratory (EVL) at the University of Illinois at Chicago: </a:t>
            </a:r>
            <a:r>
              <a:rPr lang="en-US" sz="1600" dirty="0">
                <a:hlinkClick r:id="rId3"/>
              </a:rPr>
              <a:t>CAVE Automatic Virtual Environment (CAVE)</a:t>
            </a:r>
            <a:r>
              <a:rPr lang="en-US" sz="1600" dirty="0"/>
              <a:t>: A science-based facility for visualizing supercomputing data.</a:t>
            </a:r>
          </a:p>
          <a:p>
            <a:r>
              <a:rPr lang="en-US" sz="1600" dirty="0"/>
              <a:t>DARPA Deep Green (circa 2007): A real-time computation of course of action of action and projection onto wearable glasses.  </a:t>
            </a:r>
          </a:p>
          <a:p>
            <a:r>
              <a:rPr lang="en-US" sz="1600" dirty="0"/>
              <a:t>Games: enabled by GPU advances commoditized the field and have enabled the potential revolution.  </a:t>
            </a:r>
          </a:p>
          <a:p>
            <a:r>
              <a:rPr lang="en-US" sz="1600" dirty="0"/>
              <a:t>Engadget (May 2020): </a:t>
            </a:r>
            <a:r>
              <a:rPr lang="en-US" sz="1600" dirty="0">
                <a:hlinkClick r:id="rId4"/>
              </a:rPr>
              <a:t>"Spatial goes free, aiming to become the Zoom of virtual collaboration“</a:t>
            </a:r>
            <a:r>
              <a:rPr lang="en-US" sz="1600" dirty="0"/>
              <a:t> - renders the environment in the cloud for desktop users to minimize resources. Next step for work in the era of COVID?</a:t>
            </a:r>
          </a:p>
          <a:p>
            <a:endParaRPr lang="en-US" sz="1600" dirty="0"/>
          </a:p>
          <a:p>
            <a:endParaRPr lang="en-US" sz="1600" dirty="0"/>
          </a:p>
        </p:txBody>
      </p:sp>
      <p:pic>
        <p:nvPicPr>
          <p:cNvPr id="8" name="Picture Placeholder 7">
            <a:extLst>
              <a:ext uri="{FF2B5EF4-FFF2-40B4-BE49-F238E27FC236}">
                <a16:creationId xmlns:a16="http://schemas.microsoft.com/office/drawing/2014/main" id="{4A44AFDD-FCFD-4FBC-A5D4-DC13F0550D9A}"/>
              </a:ext>
            </a:extLst>
          </p:cNvPr>
          <p:cNvPicPr>
            <a:picLocks noGrp="1" noChangeAspect="1"/>
          </p:cNvPicPr>
          <p:nvPr>
            <p:ph type="pic" sz="quarter" idx="11"/>
          </p:nvPr>
        </p:nvPicPr>
        <p:blipFill>
          <a:blip r:embed="rId5" cstate="print">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rcRect l="26678" r="26678"/>
          <a:stretch>
            <a:fillRect/>
          </a:stretch>
        </p:blipFill>
        <p:spPr>
          <a:xfrm>
            <a:off x="378830" y="704128"/>
            <a:ext cx="3323430" cy="3280225"/>
          </a:xfrm>
          <a:effectLst>
            <a:outerShdw blurRad="50800" dist="38100" dir="8100000" algn="tr" rotWithShape="0">
              <a:prstClr val="black">
                <a:alpha val="40000"/>
              </a:prstClr>
            </a:outerShdw>
            <a:softEdge rad="31750"/>
          </a:effectLst>
        </p:spPr>
      </p:pic>
      <p:sp>
        <p:nvSpPr>
          <p:cNvPr id="5" name="Text Placeholder 4">
            <a:extLst>
              <a:ext uri="{FF2B5EF4-FFF2-40B4-BE49-F238E27FC236}">
                <a16:creationId xmlns:a16="http://schemas.microsoft.com/office/drawing/2014/main" id="{FBA0D0F8-7857-4459-9ABA-0082B6648B1C}"/>
              </a:ext>
            </a:extLst>
          </p:cNvPr>
          <p:cNvSpPr>
            <a:spLocks noGrp="1"/>
          </p:cNvSpPr>
          <p:nvPr>
            <p:ph type="body" sz="quarter" idx="10"/>
          </p:nvPr>
        </p:nvSpPr>
        <p:spPr/>
        <p:txBody>
          <a:bodyPr/>
          <a:lstStyle/>
          <a:p>
            <a:endParaRPr lang="en-US" dirty="0"/>
          </a:p>
        </p:txBody>
      </p:sp>
      <p:sp>
        <p:nvSpPr>
          <p:cNvPr id="9" name="TextBox 8">
            <a:extLst>
              <a:ext uri="{FF2B5EF4-FFF2-40B4-BE49-F238E27FC236}">
                <a16:creationId xmlns:a16="http://schemas.microsoft.com/office/drawing/2014/main" id="{C341F179-9A6E-44D6-BA71-6695CCDBA907}"/>
              </a:ext>
            </a:extLst>
          </p:cNvPr>
          <p:cNvSpPr txBox="1"/>
          <p:nvPr/>
        </p:nvSpPr>
        <p:spPr>
          <a:xfrm>
            <a:off x="465993" y="3780692"/>
            <a:ext cx="1055076" cy="123111"/>
          </a:xfrm>
          <a:prstGeom prst="rect">
            <a:avLst/>
          </a:prstGeom>
          <a:noFill/>
        </p:spPr>
        <p:txBody>
          <a:bodyPr wrap="square" lIns="0" tIns="0" rIns="0" bIns="0" rtlCol="0">
            <a:spAutoFit/>
          </a:bodyPr>
          <a:lstStyle/>
          <a:p>
            <a:r>
              <a:rPr lang="en-US" sz="800" dirty="0">
                <a:solidFill>
                  <a:schemeClr val="bg1"/>
                </a:solidFill>
                <a:latin typeface="Arial"/>
                <a:cs typeface="Arial"/>
              </a:rPr>
              <a:t>Photo: U.S. Army</a:t>
            </a:r>
          </a:p>
        </p:txBody>
      </p:sp>
    </p:spTree>
    <p:extLst>
      <p:ext uri="{BB962C8B-B14F-4D97-AF65-F5344CB8AC3E}">
        <p14:creationId xmlns:p14="http://schemas.microsoft.com/office/powerpoint/2010/main" val="1373407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B4E5-7826-4F71-9BE2-244AD059DFDB}"/>
              </a:ext>
            </a:extLst>
          </p:cNvPr>
          <p:cNvSpPr>
            <a:spLocks noGrp="1"/>
          </p:cNvSpPr>
          <p:nvPr>
            <p:ph type="title"/>
          </p:nvPr>
        </p:nvSpPr>
        <p:spPr/>
        <p:txBody>
          <a:bodyPr/>
          <a:lstStyle/>
          <a:p>
            <a:r>
              <a:rPr lang="en-US" dirty="0"/>
              <a:t>Opportunities and Challenges</a:t>
            </a:r>
          </a:p>
        </p:txBody>
      </p:sp>
      <p:sp>
        <p:nvSpPr>
          <p:cNvPr id="3" name="Content Placeholder 2">
            <a:extLst>
              <a:ext uri="{FF2B5EF4-FFF2-40B4-BE49-F238E27FC236}">
                <a16:creationId xmlns:a16="http://schemas.microsoft.com/office/drawing/2014/main" id="{A85B0D36-01A6-4D21-809D-7A6060993F68}"/>
              </a:ext>
            </a:extLst>
          </p:cNvPr>
          <p:cNvSpPr>
            <a:spLocks noGrp="1"/>
          </p:cNvSpPr>
          <p:nvPr>
            <p:ph idx="1"/>
          </p:nvPr>
        </p:nvSpPr>
        <p:spPr>
          <a:xfrm>
            <a:off x="381001" y="811317"/>
            <a:ext cx="4384142" cy="3662653"/>
          </a:xfrm>
        </p:spPr>
        <p:txBody>
          <a:bodyPr/>
          <a:lstStyle/>
          <a:p>
            <a:r>
              <a:rPr lang="en-US" dirty="0"/>
              <a:t>Scalability and interoperability among different AR/VR devices</a:t>
            </a:r>
          </a:p>
          <a:p>
            <a:r>
              <a:rPr lang="en-US" dirty="0"/>
              <a:t>Realistic Training (in VR). Incorporation at reduced cost and complexity of diverse human behaviors/experiences into simulations—especially important for DoD applications.  </a:t>
            </a:r>
          </a:p>
          <a:p>
            <a:r>
              <a:rPr lang="en-US" dirty="0"/>
              <a:t>The </a:t>
            </a:r>
            <a:r>
              <a:rPr lang="en-US" dirty="0">
                <a:hlinkClick r:id="rId3"/>
              </a:rPr>
              <a:t>Carnegie Mellon University Future Interfaces Group</a:t>
            </a:r>
            <a:r>
              <a:rPr lang="en-US" dirty="0"/>
              <a:t> works beyond traditional VR and AR human-computers interfaces—novel sensing and interactive technologies, coupled with machine learning. See  for example Prof. Chris Harrison, CMU.</a:t>
            </a:r>
            <a:endParaRPr lang="en-US" dirty="0">
              <a:solidFill>
                <a:srgbClr val="FF0000"/>
              </a:solidFill>
            </a:endParaRPr>
          </a:p>
          <a:p>
            <a:r>
              <a:rPr lang="en-US" dirty="0"/>
              <a:t>DoD focus on Modeling and Simulation is located in Orlando.</a:t>
            </a:r>
          </a:p>
        </p:txBody>
      </p:sp>
      <p:pic>
        <p:nvPicPr>
          <p:cNvPr id="8" name="Picture Placeholder 7">
            <a:extLst>
              <a:ext uri="{FF2B5EF4-FFF2-40B4-BE49-F238E27FC236}">
                <a16:creationId xmlns:a16="http://schemas.microsoft.com/office/drawing/2014/main" id="{463F78A9-5D97-4953-8AC3-610E7F7535A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1502" r="21502"/>
          <a:stretch>
            <a:fillRect/>
          </a:stretch>
        </p:blipFill>
        <p:spPr>
          <a:xfrm>
            <a:off x="5043977" y="811317"/>
            <a:ext cx="3631098" cy="3583894"/>
          </a:xfrm>
          <a:effectLst>
            <a:outerShdw blurRad="50800" dist="38100" dir="5400000" algn="t" rotWithShape="0">
              <a:prstClr val="black">
                <a:alpha val="40000"/>
              </a:prstClr>
            </a:outerShdw>
          </a:effectLst>
        </p:spPr>
      </p:pic>
      <p:sp>
        <p:nvSpPr>
          <p:cNvPr id="5" name="Text Placeholder 4">
            <a:extLst>
              <a:ext uri="{FF2B5EF4-FFF2-40B4-BE49-F238E27FC236}">
                <a16:creationId xmlns:a16="http://schemas.microsoft.com/office/drawing/2014/main" id="{BF93A1E6-67FC-4B4A-B237-DF563D300B75}"/>
              </a:ext>
            </a:extLst>
          </p:cNvPr>
          <p:cNvSpPr>
            <a:spLocks noGrp="1"/>
          </p:cNvSpPr>
          <p:nvPr>
            <p:ph type="body" sz="quarter" idx="10"/>
          </p:nvPr>
        </p:nvSpPr>
        <p:spPr/>
        <p:txBody>
          <a:bodyPr/>
          <a:lstStyle/>
          <a:p>
            <a:endParaRPr lang="en-US" dirty="0"/>
          </a:p>
        </p:txBody>
      </p:sp>
      <p:sp>
        <p:nvSpPr>
          <p:cNvPr id="6" name="Content Placeholder 2">
            <a:extLst>
              <a:ext uri="{FF2B5EF4-FFF2-40B4-BE49-F238E27FC236}">
                <a16:creationId xmlns:a16="http://schemas.microsoft.com/office/drawing/2014/main" id="{EF4AD951-5A26-498A-A6DA-DDAB3DA21EFF}"/>
              </a:ext>
            </a:extLst>
          </p:cNvPr>
          <p:cNvSpPr txBox="1">
            <a:spLocks/>
          </p:cNvSpPr>
          <p:nvPr/>
        </p:nvSpPr>
        <p:spPr>
          <a:xfrm>
            <a:off x="4595612" y="480060"/>
            <a:ext cx="4384141" cy="3662653"/>
          </a:xfrm>
          <a:prstGeom prst="rect">
            <a:avLst/>
          </a:prstGeom>
        </p:spPr>
        <p:txBody>
          <a:bodyPr vert="horz" lIns="0" tIns="0" rIns="0" bIns="0" rtlCol="0">
            <a:noAutofit/>
          </a:bodyPr>
          <a:lstStyle>
            <a:lvl1pPr marL="0" indent="0" algn="l" defTabSz="685800" rtl="0" eaLnBrk="1" latinLnBrk="0" hangingPunct="1">
              <a:lnSpc>
                <a:spcPct val="100000"/>
              </a:lnSpc>
              <a:spcBef>
                <a:spcPts val="750"/>
              </a:spcBef>
              <a:buFont typeface="Arial" panose="020B0604020202020204" pitchFamily="34" charset="0"/>
              <a:buNone/>
              <a:defRPr sz="1650" kern="1200">
                <a:solidFill>
                  <a:schemeClr val="tx1"/>
                </a:solidFill>
                <a:latin typeface="Arial" panose="020B0604020202020204" pitchFamily="34" charset="0"/>
                <a:ea typeface="+mn-ea"/>
                <a:cs typeface="Arial" panose="020B0604020202020204" pitchFamily="34" charset="0"/>
              </a:defRPr>
            </a:lvl1pPr>
            <a:lvl2pPr marL="255985" indent="-127397" algn="l" defTabSz="685800" rtl="0" eaLnBrk="1" latinLnBrk="0" hangingPunct="1">
              <a:lnSpc>
                <a:spcPct val="100000"/>
              </a:lnSpc>
              <a:spcBef>
                <a:spcPts val="375"/>
              </a:spcBef>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2pPr>
            <a:lvl3pPr marL="471488" indent="-128588"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685800" indent="-132160" algn="l" defTabSz="685800" rtl="0" eaLnBrk="1" latinLnBrk="0" hangingPunct="1">
              <a:lnSpc>
                <a:spcPct val="100000"/>
              </a:lnSpc>
              <a:spcBef>
                <a:spcPts val="375"/>
              </a:spcBef>
              <a:buClr>
                <a:schemeClr val="tx1">
                  <a:lumMod val="50000"/>
                  <a:lumOff val="50000"/>
                </a:schemeClr>
              </a:buClr>
              <a:buFont typeface="Arial" panose="020B0604020202020204" pitchFamily="34" charset="0"/>
              <a:buChar char="•"/>
              <a:defRPr sz="15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FCD5BD50-F010-476C-A30A-AFCDEBEEEAA8}"/>
              </a:ext>
            </a:extLst>
          </p:cNvPr>
          <p:cNvSpPr txBox="1"/>
          <p:nvPr/>
        </p:nvSpPr>
        <p:spPr>
          <a:xfrm>
            <a:off x="7707765" y="4169842"/>
            <a:ext cx="891270" cy="138499"/>
          </a:xfrm>
          <a:prstGeom prst="rect">
            <a:avLst/>
          </a:prstGeom>
          <a:noFill/>
        </p:spPr>
        <p:txBody>
          <a:bodyPr wrap="none" lIns="0" tIns="0" rIns="0" bIns="0" rtlCol="0">
            <a:spAutoFit/>
          </a:bodyPr>
          <a:lstStyle/>
          <a:p>
            <a:r>
              <a:rPr lang="en-US" sz="900" dirty="0">
                <a:solidFill>
                  <a:schemeClr val="bg1"/>
                </a:solidFill>
                <a:latin typeface="Arial"/>
                <a:cs typeface="Arial"/>
              </a:rPr>
              <a:t>Photo: U.S. Army</a:t>
            </a:r>
          </a:p>
        </p:txBody>
      </p:sp>
    </p:spTree>
    <p:extLst>
      <p:ext uri="{BB962C8B-B14F-4D97-AF65-F5344CB8AC3E}">
        <p14:creationId xmlns:p14="http://schemas.microsoft.com/office/powerpoint/2010/main" val="2658125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0CC5-987E-4606-89C3-8AE92F279762}"/>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19BF616B-F9FB-4235-9CF4-6510EA49ACED}"/>
              </a:ext>
            </a:extLst>
          </p:cNvPr>
          <p:cNvSpPr>
            <a:spLocks noGrp="1"/>
          </p:cNvSpPr>
          <p:nvPr>
            <p:ph type="body" sz="quarter" idx="10"/>
          </p:nvPr>
        </p:nvSpPr>
        <p:spPr>
          <a:xfrm>
            <a:off x="381002" y="2353289"/>
            <a:ext cx="4190998" cy="352425"/>
          </a:xfrm>
        </p:spPr>
        <p:txBody>
          <a:bodyPr/>
          <a:lstStyle/>
          <a:p>
            <a:r>
              <a:rPr lang="en-US" dirty="0"/>
              <a:t>Data Privacy, Trust, and Ethics</a:t>
            </a:r>
          </a:p>
        </p:txBody>
      </p:sp>
      <p:sp>
        <p:nvSpPr>
          <p:cNvPr id="4" name="Text Placeholder 3">
            <a:extLst>
              <a:ext uri="{FF2B5EF4-FFF2-40B4-BE49-F238E27FC236}">
                <a16:creationId xmlns:a16="http://schemas.microsoft.com/office/drawing/2014/main" id="{9B87A2C7-FF31-4460-8554-45BA65692E04}"/>
              </a:ext>
            </a:extLst>
          </p:cNvPr>
          <p:cNvSpPr>
            <a:spLocks noGrp="1"/>
          </p:cNvSpPr>
          <p:nvPr>
            <p:ph type="body" sz="quarter" idx="11"/>
          </p:nvPr>
        </p:nvSpPr>
        <p:spPr>
          <a:xfrm>
            <a:off x="381000" y="2173579"/>
            <a:ext cx="4800600" cy="184150"/>
          </a:xfrm>
        </p:spPr>
        <p:txBody>
          <a:bodyPr/>
          <a:lstStyle/>
          <a:p>
            <a:r>
              <a:rPr lang="en-US" dirty="0"/>
              <a:t>Consensus List of Emerging Technologies</a:t>
            </a:r>
          </a:p>
        </p:txBody>
      </p:sp>
    </p:spTree>
    <p:extLst>
      <p:ext uri="{BB962C8B-B14F-4D97-AF65-F5344CB8AC3E}">
        <p14:creationId xmlns:p14="http://schemas.microsoft.com/office/powerpoint/2010/main" val="282144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FDA5-A17D-4447-8BF5-A957CF0A4704}"/>
              </a:ext>
            </a:extLst>
          </p:cNvPr>
          <p:cNvSpPr>
            <a:spLocks noGrp="1"/>
          </p:cNvSpPr>
          <p:nvPr>
            <p:ph type="title"/>
          </p:nvPr>
        </p:nvSpPr>
        <p:spPr/>
        <p:txBody>
          <a:bodyPr/>
          <a:lstStyle/>
          <a:p>
            <a:r>
              <a:rPr lang="en-US" dirty="0"/>
              <a:t>Agenda</a:t>
            </a:r>
          </a:p>
        </p:txBody>
      </p:sp>
      <p:graphicFrame>
        <p:nvGraphicFramePr>
          <p:cNvPr id="6" name="Content Placeholder 5">
            <a:extLst>
              <a:ext uri="{FF2B5EF4-FFF2-40B4-BE49-F238E27FC236}">
                <a16:creationId xmlns:a16="http://schemas.microsoft.com/office/drawing/2014/main" id="{9B3BE6D1-9067-4CDE-9CD1-AE6A257D1B3F}"/>
              </a:ext>
            </a:extLst>
          </p:cNvPr>
          <p:cNvGraphicFramePr>
            <a:graphicFrameLocks noGrp="1"/>
          </p:cNvGraphicFramePr>
          <p:nvPr>
            <p:ph sz="half" idx="2"/>
            <p:extLst>
              <p:ext uri="{D42A27DB-BD31-4B8C-83A1-F6EECF244321}">
                <p14:modId xmlns:p14="http://schemas.microsoft.com/office/powerpoint/2010/main" val="2193051916"/>
              </p:ext>
            </p:extLst>
          </p:nvPr>
        </p:nvGraphicFramePr>
        <p:xfrm>
          <a:off x="1524000" y="742950"/>
          <a:ext cx="5486399"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AF2986C5-60C3-4F95-847D-FFF85E5C75A8}"/>
              </a:ext>
            </a:extLst>
          </p:cNvPr>
          <p:cNvSpPr>
            <a:spLocks noGrp="1"/>
          </p:cNvSpPr>
          <p:nvPr>
            <p:ph type="body" sz="quarter" idx="10"/>
          </p:nvPr>
        </p:nvSpPr>
        <p:spPr/>
        <p:txBody>
          <a:bodyPr/>
          <a:lstStyle/>
          <a:p>
            <a:r>
              <a:rPr lang="en-US" dirty="0"/>
              <a:t>Overview</a:t>
            </a:r>
          </a:p>
        </p:txBody>
      </p:sp>
      <p:sp>
        <p:nvSpPr>
          <p:cNvPr id="5" name="Picture Placeholder 4">
            <a:extLst>
              <a:ext uri="{FF2B5EF4-FFF2-40B4-BE49-F238E27FC236}">
                <a16:creationId xmlns:a16="http://schemas.microsoft.com/office/drawing/2014/main" id="{79A786BF-9D8A-48F6-80E1-EDEB01960F91}"/>
              </a:ext>
            </a:extLst>
          </p:cNvPr>
          <p:cNvSpPr>
            <a:spLocks noGrp="1"/>
          </p:cNvSpPr>
          <p:nvPr>
            <p:ph type="pic" sz="quarter" idx="11"/>
          </p:nvPr>
        </p:nvSpPr>
        <p:spPr/>
      </p:sp>
    </p:spTree>
    <p:extLst>
      <p:ext uri="{BB962C8B-B14F-4D97-AF65-F5344CB8AC3E}">
        <p14:creationId xmlns:p14="http://schemas.microsoft.com/office/powerpoint/2010/main" val="3950908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3E9E1E-CCF5-48B1-A5A5-A057C6B29891}"/>
              </a:ext>
            </a:extLst>
          </p:cNvPr>
          <p:cNvSpPr>
            <a:spLocks noGrp="1"/>
          </p:cNvSpPr>
          <p:nvPr>
            <p:ph type="title"/>
          </p:nvPr>
        </p:nvSpPr>
        <p:spPr/>
        <p:txBody>
          <a:bodyPr/>
          <a:lstStyle/>
          <a:p>
            <a:r>
              <a:rPr lang="en-US" dirty="0"/>
              <a:t>Data Privacy, Trust, and Ethics</a:t>
            </a:r>
          </a:p>
        </p:txBody>
      </p:sp>
      <p:sp>
        <p:nvSpPr>
          <p:cNvPr id="5" name="Content Placeholder 4">
            <a:extLst>
              <a:ext uri="{FF2B5EF4-FFF2-40B4-BE49-F238E27FC236}">
                <a16:creationId xmlns:a16="http://schemas.microsoft.com/office/drawing/2014/main" id="{7164A77D-FAA4-4115-8372-6D0BD0970116}"/>
              </a:ext>
            </a:extLst>
          </p:cNvPr>
          <p:cNvSpPr>
            <a:spLocks noGrp="1"/>
          </p:cNvSpPr>
          <p:nvPr>
            <p:ph idx="1"/>
          </p:nvPr>
        </p:nvSpPr>
        <p:spPr/>
        <p:txBody>
          <a:bodyPr/>
          <a:lstStyle/>
          <a:p>
            <a:r>
              <a:rPr lang="en-US" sz="2000" dirty="0"/>
              <a:t>Data is now a strategic asset.</a:t>
            </a:r>
          </a:p>
          <a:p>
            <a:r>
              <a:rPr lang="en-US" sz="2000" dirty="0"/>
              <a:t>Data privacy, trust, and ethics concerns are heightened due to advanced computing, AI, the edge, and IoT.  </a:t>
            </a:r>
          </a:p>
          <a:p>
            <a:r>
              <a:rPr lang="en-US" sz="2000" dirty="0"/>
              <a:t>Privacy vs. Security:  Privacy is focused on the use of personal data.  Security focuses on protecting data from malicious attacks and theft.</a:t>
            </a:r>
          </a:p>
          <a:p>
            <a:pPr marL="285750" indent="-285750">
              <a:buFont typeface="Arial" panose="020B0604020202020204" pitchFamily="34" charset="0"/>
              <a:buChar char="•"/>
            </a:pPr>
            <a:endParaRPr lang="en-US" dirty="0"/>
          </a:p>
        </p:txBody>
      </p:sp>
      <p:sp>
        <p:nvSpPr>
          <p:cNvPr id="7" name="Picture Placeholder 6">
            <a:extLst>
              <a:ext uri="{FF2B5EF4-FFF2-40B4-BE49-F238E27FC236}">
                <a16:creationId xmlns:a16="http://schemas.microsoft.com/office/drawing/2014/main" id="{1DA1358F-9E0B-46BE-B1B9-DD837F8B3C38}"/>
              </a:ext>
            </a:extLst>
          </p:cNvPr>
          <p:cNvSpPr>
            <a:spLocks noGrp="1"/>
          </p:cNvSpPr>
          <p:nvPr>
            <p:ph type="pic" sz="quarter" idx="11"/>
          </p:nvPr>
        </p:nvSpPr>
        <p:spPr/>
      </p:sp>
      <p:sp>
        <p:nvSpPr>
          <p:cNvPr id="6" name="Text Placeholder 5">
            <a:extLst>
              <a:ext uri="{FF2B5EF4-FFF2-40B4-BE49-F238E27FC236}">
                <a16:creationId xmlns:a16="http://schemas.microsoft.com/office/drawing/2014/main" id="{C8BBA45C-8FD8-46B6-971E-735F4A5DA16C}"/>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87005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AF355-3966-496E-8975-BB10AB7832C8}"/>
              </a:ext>
            </a:extLst>
          </p:cNvPr>
          <p:cNvSpPr>
            <a:spLocks noGrp="1"/>
          </p:cNvSpPr>
          <p:nvPr>
            <p:ph type="title"/>
          </p:nvPr>
        </p:nvSpPr>
        <p:spPr/>
        <p:txBody>
          <a:bodyPr/>
          <a:lstStyle/>
          <a:p>
            <a:r>
              <a:rPr lang="en-US" dirty="0"/>
              <a:t>Differential Privacy</a:t>
            </a:r>
          </a:p>
        </p:txBody>
      </p:sp>
      <p:sp>
        <p:nvSpPr>
          <p:cNvPr id="3" name="Content Placeholder 2">
            <a:extLst>
              <a:ext uri="{FF2B5EF4-FFF2-40B4-BE49-F238E27FC236}">
                <a16:creationId xmlns:a16="http://schemas.microsoft.com/office/drawing/2014/main" id="{C32CCD51-BFF9-4283-88A3-489BDCFC8E8A}"/>
              </a:ext>
            </a:extLst>
          </p:cNvPr>
          <p:cNvSpPr>
            <a:spLocks noGrp="1"/>
          </p:cNvSpPr>
          <p:nvPr>
            <p:ph idx="1"/>
          </p:nvPr>
        </p:nvSpPr>
        <p:spPr/>
        <p:txBody>
          <a:bodyPr/>
          <a:lstStyle/>
          <a:p>
            <a:r>
              <a:rPr lang="en-US" sz="2000" dirty="0"/>
              <a:t>This concept addresses the challenge of publicly sharing data set information about patterns of groups while withholding individual information. It is important for the census, medical analyses, etc.</a:t>
            </a:r>
          </a:p>
          <a:p>
            <a:r>
              <a:rPr lang="en-US" sz="2000" dirty="0"/>
              <a:t>Differential privacy adds noise to the data in a very prescribed, mathematically rigorous way that preserves the properties of the overall data while hiding individual identities.</a:t>
            </a:r>
          </a:p>
          <a:p>
            <a:r>
              <a:rPr lang="en-US" sz="2000" dirty="0">
                <a:hlinkClick r:id="rId2"/>
              </a:rPr>
              <a:t>NIST published a blogpost</a:t>
            </a:r>
            <a:r>
              <a:rPr lang="en-US" sz="2000" dirty="0"/>
              <a:t> to help enterprises and groups with differential privacy on July 27, 2020.</a:t>
            </a:r>
          </a:p>
          <a:p>
            <a:endParaRPr lang="en-US" sz="2000" dirty="0"/>
          </a:p>
        </p:txBody>
      </p:sp>
      <p:sp>
        <p:nvSpPr>
          <p:cNvPr id="4" name="Picture Placeholder 3">
            <a:extLst>
              <a:ext uri="{FF2B5EF4-FFF2-40B4-BE49-F238E27FC236}">
                <a16:creationId xmlns:a16="http://schemas.microsoft.com/office/drawing/2014/main" id="{198C867B-1B11-438B-BFB3-C4A384486E95}"/>
              </a:ext>
            </a:extLst>
          </p:cNvPr>
          <p:cNvSpPr>
            <a:spLocks noGrp="1"/>
          </p:cNvSpPr>
          <p:nvPr>
            <p:ph type="pic" sz="quarter" idx="11"/>
          </p:nvPr>
        </p:nvSpPr>
        <p:spPr/>
      </p:sp>
      <p:sp>
        <p:nvSpPr>
          <p:cNvPr id="5" name="Text Placeholder 4">
            <a:extLst>
              <a:ext uri="{FF2B5EF4-FFF2-40B4-BE49-F238E27FC236}">
                <a16:creationId xmlns:a16="http://schemas.microsoft.com/office/drawing/2014/main" id="{2D09ACCC-ABCB-48D3-A014-6F7E8E7A7D13}"/>
              </a:ext>
            </a:extLst>
          </p:cNvPr>
          <p:cNvSpPr>
            <a:spLocks noGrp="1"/>
          </p:cNvSpPr>
          <p:nvPr>
            <p:ph type="body" sz="quarter" idx="10"/>
          </p:nvPr>
        </p:nvSpPr>
        <p:spPr/>
        <p:txBody>
          <a:bodyPr/>
          <a:lstStyle/>
          <a:p>
            <a:r>
              <a:rPr lang="en-US" dirty="0"/>
              <a:t>Data Privacy, Trust, and Ethics</a:t>
            </a:r>
          </a:p>
        </p:txBody>
      </p:sp>
    </p:spTree>
    <p:extLst>
      <p:ext uri="{BB962C8B-B14F-4D97-AF65-F5344CB8AC3E}">
        <p14:creationId xmlns:p14="http://schemas.microsoft.com/office/powerpoint/2010/main" val="2385838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5CD7-F02B-425E-8BF9-FD21C092003A}"/>
              </a:ext>
            </a:extLst>
          </p:cNvPr>
          <p:cNvSpPr>
            <a:spLocks noGrp="1"/>
          </p:cNvSpPr>
          <p:nvPr>
            <p:ph type="title"/>
          </p:nvPr>
        </p:nvSpPr>
        <p:spPr>
          <a:xfrm>
            <a:off x="381000" y="171740"/>
            <a:ext cx="7772400" cy="639577"/>
          </a:xfrm>
        </p:spPr>
        <p:txBody>
          <a:bodyPr/>
          <a:lstStyle/>
          <a:p>
            <a:r>
              <a:rPr lang="en-US" dirty="0"/>
              <a:t>Maintaining Data Confidentiality While In Use</a:t>
            </a:r>
            <a:br>
              <a:rPr lang="en-US" dirty="0"/>
            </a:br>
            <a:endParaRPr lang="en-US" dirty="0"/>
          </a:p>
        </p:txBody>
      </p:sp>
      <p:sp>
        <p:nvSpPr>
          <p:cNvPr id="3" name="Content Placeholder 2">
            <a:extLst>
              <a:ext uri="{FF2B5EF4-FFF2-40B4-BE49-F238E27FC236}">
                <a16:creationId xmlns:a16="http://schemas.microsoft.com/office/drawing/2014/main" id="{AD100A5A-57F0-4DB1-AD09-E82770CBF064}"/>
              </a:ext>
            </a:extLst>
          </p:cNvPr>
          <p:cNvSpPr>
            <a:spLocks noGrp="1"/>
          </p:cNvSpPr>
          <p:nvPr>
            <p:ph idx="1"/>
          </p:nvPr>
        </p:nvSpPr>
        <p:spPr/>
        <p:txBody>
          <a:bodyPr/>
          <a:lstStyle/>
          <a:p>
            <a:r>
              <a:rPr lang="en-US" dirty="0"/>
              <a:t>The emerging solutions of trusted execution environments (TEE) and fully homomorphic encryption (FHE) aim to protect data while in use.</a:t>
            </a:r>
          </a:p>
          <a:p>
            <a:r>
              <a:rPr lang="en-US" dirty="0"/>
              <a:t>They are especially important for AI training data sets that include sensitive personal information, but are also important in a wide range of data environments.</a:t>
            </a:r>
          </a:p>
          <a:p>
            <a:r>
              <a:rPr lang="en-US" dirty="0"/>
              <a:t>The </a:t>
            </a:r>
            <a:r>
              <a:rPr lang="en-US" dirty="0">
                <a:hlinkClick r:id="rId2"/>
              </a:rPr>
              <a:t>Confidential Computing Consortium</a:t>
            </a:r>
            <a:r>
              <a:rPr lang="en-US" dirty="0"/>
              <a:t> (CCC) is a community focused on securing data using hardware-based TEE technologies and standards. </a:t>
            </a:r>
          </a:p>
          <a:p>
            <a:r>
              <a:rPr lang="en-US" dirty="0"/>
              <a:t>CCC was established through the Linux Foundation in September 2019.</a:t>
            </a:r>
          </a:p>
          <a:p>
            <a:r>
              <a:rPr lang="en-US" dirty="0"/>
              <a:t>TEEs provide a level of data integrity, confidentiality, and code integrity. </a:t>
            </a:r>
          </a:p>
          <a:p>
            <a:r>
              <a:rPr lang="en-US" dirty="0"/>
              <a:t>Fully homomorphic encryption (FHE) is an alternative that can protect data but can’t ensure the correct operations are executed. </a:t>
            </a:r>
          </a:p>
          <a:p>
            <a:endParaRPr lang="en-US" dirty="0"/>
          </a:p>
        </p:txBody>
      </p:sp>
      <p:sp>
        <p:nvSpPr>
          <p:cNvPr id="4" name="Text Placeholder 4">
            <a:extLst>
              <a:ext uri="{FF2B5EF4-FFF2-40B4-BE49-F238E27FC236}">
                <a16:creationId xmlns:a16="http://schemas.microsoft.com/office/drawing/2014/main" id="{7A3167C6-E091-406C-8767-ED03C5180DBA}"/>
              </a:ext>
            </a:extLst>
          </p:cNvPr>
          <p:cNvSpPr txBox="1">
            <a:spLocks/>
          </p:cNvSpPr>
          <p:nvPr/>
        </p:nvSpPr>
        <p:spPr>
          <a:xfrm>
            <a:off x="381000" y="32031"/>
            <a:ext cx="5524500" cy="10685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80" dirty="0"/>
              <a:t>Data Privacy, Trust, and Ethics</a:t>
            </a:r>
          </a:p>
        </p:txBody>
      </p:sp>
    </p:spTree>
    <p:extLst>
      <p:ext uri="{BB962C8B-B14F-4D97-AF65-F5344CB8AC3E}">
        <p14:creationId xmlns:p14="http://schemas.microsoft.com/office/powerpoint/2010/main" val="1696272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5CD7-F02B-425E-8BF9-FD21C092003A}"/>
              </a:ext>
            </a:extLst>
          </p:cNvPr>
          <p:cNvSpPr>
            <a:spLocks noGrp="1"/>
          </p:cNvSpPr>
          <p:nvPr>
            <p:ph type="title"/>
          </p:nvPr>
        </p:nvSpPr>
        <p:spPr>
          <a:xfrm>
            <a:off x="381000" y="171740"/>
            <a:ext cx="7772400" cy="639577"/>
          </a:xfrm>
        </p:spPr>
        <p:txBody>
          <a:bodyPr/>
          <a:lstStyle/>
          <a:p>
            <a:r>
              <a:rPr lang="en-US" dirty="0"/>
              <a:t>Blockchain</a:t>
            </a:r>
          </a:p>
        </p:txBody>
      </p:sp>
      <p:sp>
        <p:nvSpPr>
          <p:cNvPr id="3" name="Content Placeholder 2">
            <a:extLst>
              <a:ext uri="{FF2B5EF4-FFF2-40B4-BE49-F238E27FC236}">
                <a16:creationId xmlns:a16="http://schemas.microsoft.com/office/drawing/2014/main" id="{AD100A5A-57F0-4DB1-AD09-E82770CBF064}"/>
              </a:ext>
            </a:extLst>
          </p:cNvPr>
          <p:cNvSpPr>
            <a:spLocks noGrp="1"/>
          </p:cNvSpPr>
          <p:nvPr>
            <p:ph idx="1"/>
          </p:nvPr>
        </p:nvSpPr>
        <p:spPr>
          <a:xfrm>
            <a:off x="381000" y="1815151"/>
            <a:ext cx="8340968" cy="2813957"/>
          </a:xfrm>
        </p:spPr>
        <p:txBody>
          <a:bodyPr/>
          <a:lstStyle/>
          <a:p>
            <a:r>
              <a:rPr lang="en-US" dirty="0"/>
              <a:t>Blockchain is a distributed ledger technology with roots in Bitcoin.</a:t>
            </a:r>
          </a:p>
          <a:p>
            <a:r>
              <a:rPr lang="en-US" dirty="0"/>
              <a:t>Blockchain creates pervasive business opportunities by establishing an immutable ledger for recording transactions, tracking assets, building trust, and enabling smart contracts.</a:t>
            </a:r>
          </a:p>
          <a:p>
            <a:r>
              <a:rPr lang="en-US" dirty="0">
                <a:hlinkClick r:id="rId3"/>
              </a:rPr>
              <a:t>Hyperledger Ledger</a:t>
            </a:r>
            <a:r>
              <a:rPr lang="en-US" dirty="0"/>
              <a:t>, released through the Linux Foundation has become a leading collaboration mechanism. IBM is making a big push in Blockchain—part of its </a:t>
            </a:r>
            <a:r>
              <a:rPr lang="en-US" dirty="0">
                <a:hlinkClick r:id="rId4"/>
              </a:rPr>
              <a:t>“5in5” strategy</a:t>
            </a:r>
            <a:r>
              <a:rPr lang="en-US" dirty="0"/>
              <a:t>. </a:t>
            </a:r>
          </a:p>
          <a:p>
            <a:r>
              <a:rPr lang="en-US" dirty="0"/>
              <a:t>Gartner projects practical enterprise applications in the next 3 to 5 years.</a:t>
            </a:r>
          </a:p>
          <a:p>
            <a:r>
              <a:rPr lang="en-US" dirty="0"/>
              <a:t>The USAF has some embryonic efforts (funded through SBIR) </a:t>
            </a:r>
            <a:r>
              <a:rPr lang="en-US" dirty="0">
                <a:hlinkClick r:id="rId5"/>
              </a:rPr>
              <a:t>using Hyperledger Fabric for supply chain logistics</a:t>
            </a:r>
            <a:r>
              <a:rPr lang="en-US" dirty="0"/>
              <a:t>.  </a:t>
            </a:r>
          </a:p>
        </p:txBody>
      </p:sp>
      <p:pic>
        <p:nvPicPr>
          <p:cNvPr id="4" name="Picture 3">
            <a:extLst>
              <a:ext uri="{FF2B5EF4-FFF2-40B4-BE49-F238E27FC236}">
                <a16:creationId xmlns:a16="http://schemas.microsoft.com/office/drawing/2014/main" id="{7035F3A0-A9D6-4CA7-AC35-350D93EB39BC}"/>
              </a:ext>
            </a:extLst>
          </p:cNvPr>
          <p:cNvPicPr>
            <a:picLocks noChangeAspect="1"/>
          </p:cNvPicPr>
          <p:nvPr/>
        </p:nvPicPr>
        <p:blipFill>
          <a:blip r:embed="rId6"/>
          <a:stretch>
            <a:fillRect/>
          </a:stretch>
        </p:blipFill>
        <p:spPr>
          <a:xfrm>
            <a:off x="381000" y="608508"/>
            <a:ext cx="8191500" cy="1092343"/>
          </a:xfrm>
          <a:prstGeom prst="rect">
            <a:avLst/>
          </a:prstGeom>
        </p:spPr>
      </p:pic>
      <p:sp>
        <p:nvSpPr>
          <p:cNvPr id="5" name="Text Placeholder 4">
            <a:extLst>
              <a:ext uri="{FF2B5EF4-FFF2-40B4-BE49-F238E27FC236}">
                <a16:creationId xmlns:a16="http://schemas.microsoft.com/office/drawing/2014/main" id="{4B3B3746-E3AD-430E-918C-E9220545F8DF}"/>
              </a:ext>
            </a:extLst>
          </p:cNvPr>
          <p:cNvSpPr txBox="1">
            <a:spLocks/>
          </p:cNvSpPr>
          <p:nvPr/>
        </p:nvSpPr>
        <p:spPr>
          <a:xfrm>
            <a:off x="381000" y="32031"/>
            <a:ext cx="5524500" cy="10685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80" dirty="0"/>
              <a:t>Data Privacy, Trust, and Ethics</a:t>
            </a:r>
          </a:p>
        </p:txBody>
      </p:sp>
    </p:spTree>
    <p:extLst>
      <p:ext uri="{BB962C8B-B14F-4D97-AF65-F5344CB8AC3E}">
        <p14:creationId xmlns:p14="http://schemas.microsoft.com/office/powerpoint/2010/main" val="741951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5CD7-F02B-425E-8BF9-FD21C092003A}"/>
              </a:ext>
            </a:extLst>
          </p:cNvPr>
          <p:cNvSpPr>
            <a:spLocks noGrp="1"/>
          </p:cNvSpPr>
          <p:nvPr>
            <p:ph type="title"/>
          </p:nvPr>
        </p:nvSpPr>
        <p:spPr/>
        <p:txBody>
          <a:bodyPr/>
          <a:lstStyle/>
          <a:p>
            <a:r>
              <a:rPr lang="en-US" dirty="0"/>
              <a:t>Trust</a:t>
            </a:r>
          </a:p>
        </p:txBody>
      </p:sp>
      <p:sp>
        <p:nvSpPr>
          <p:cNvPr id="3" name="Content Placeholder 2">
            <a:extLst>
              <a:ext uri="{FF2B5EF4-FFF2-40B4-BE49-F238E27FC236}">
                <a16:creationId xmlns:a16="http://schemas.microsoft.com/office/drawing/2014/main" id="{AD100A5A-57F0-4DB1-AD09-E82770CBF064}"/>
              </a:ext>
            </a:extLst>
          </p:cNvPr>
          <p:cNvSpPr>
            <a:spLocks noGrp="1"/>
          </p:cNvSpPr>
          <p:nvPr>
            <p:ph idx="1"/>
          </p:nvPr>
        </p:nvSpPr>
        <p:spPr/>
        <p:txBody>
          <a:bodyPr/>
          <a:lstStyle/>
          <a:p>
            <a:r>
              <a:rPr lang="en-US" dirty="0"/>
              <a:t>Trust has many aspects, among which is </a:t>
            </a:r>
            <a:r>
              <a:rPr lang="en-US" i="1" dirty="0"/>
              <a:t>confidence </a:t>
            </a:r>
            <a:r>
              <a:rPr lang="en-US" dirty="0"/>
              <a:t>in the data you see (or the output of some AI system).</a:t>
            </a:r>
          </a:p>
          <a:p>
            <a:r>
              <a:rPr lang="en-US" i="1" dirty="0"/>
              <a:t>Explainable AI</a:t>
            </a:r>
            <a:r>
              <a:rPr lang="en-US" dirty="0"/>
              <a:t> concerns the ability to understand why the AI made a given decision. </a:t>
            </a:r>
          </a:p>
          <a:p>
            <a:pPr marL="285750" indent="-285750">
              <a:buFont typeface="Arial" panose="020B0604020202020204" pitchFamily="34" charset="0"/>
              <a:buChar char="•"/>
            </a:pPr>
            <a:r>
              <a:rPr lang="en-US" dirty="0"/>
              <a:t>Can I really have confidence, or is this some corner case? </a:t>
            </a:r>
          </a:p>
          <a:p>
            <a:pPr marL="285750" indent="-285750">
              <a:buFont typeface="Arial" panose="020B0604020202020204" pitchFamily="34" charset="0"/>
              <a:buChar char="•"/>
            </a:pPr>
            <a:r>
              <a:rPr lang="en-US" dirty="0"/>
              <a:t>Can the AI system explain its answer?</a:t>
            </a:r>
          </a:p>
          <a:p>
            <a:r>
              <a:rPr lang="en-US" dirty="0"/>
              <a:t>DARPA launched its </a:t>
            </a:r>
            <a:r>
              <a:rPr lang="en-US" dirty="0">
                <a:hlinkClick r:id="rId2"/>
              </a:rPr>
              <a:t>Explainable AI (XAI) program</a:t>
            </a:r>
            <a:r>
              <a:rPr lang="en-US" dirty="0"/>
              <a:t> in 2017. </a:t>
            </a:r>
          </a:p>
          <a:p>
            <a:r>
              <a:rPr lang="en-US" dirty="0"/>
              <a:t>Adversarial machine learning aims to confuse AI systems. </a:t>
            </a:r>
          </a:p>
          <a:p>
            <a:r>
              <a:rPr lang="en-US" dirty="0"/>
              <a:t>Deep fakes (chatbots, etc.) present misleading or incorrect information.  </a:t>
            </a:r>
          </a:p>
          <a:p>
            <a:r>
              <a:rPr lang="en-US" dirty="0"/>
              <a:t>One perspective on trust in AI: AI is the problem, but it is also the answer to overcoming the misuse of AI systems. </a:t>
            </a:r>
          </a:p>
        </p:txBody>
      </p:sp>
      <p:sp>
        <p:nvSpPr>
          <p:cNvPr id="4" name="Text Placeholder 4">
            <a:extLst>
              <a:ext uri="{FF2B5EF4-FFF2-40B4-BE49-F238E27FC236}">
                <a16:creationId xmlns:a16="http://schemas.microsoft.com/office/drawing/2014/main" id="{49A9DC07-B441-475C-B8AE-86CD4AB60E55}"/>
              </a:ext>
            </a:extLst>
          </p:cNvPr>
          <p:cNvSpPr txBox="1">
            <a:spLocks/>
          </p:cNvSpPr>
          <p:nvPr/>
        </p:nvSpPr>
        <p:spPr>
          <a:xfrm>
            <a:off x="381000" y="32031"/>
            <a:ext cx="5524500" cy="10685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80" dirty="0"/>
              <a:t>Data Privacy, Trust, and Ethics</a:t>
            </a:r>
          </a:p>
        </p:txBody>
      </p:sp>
    </p:spTree>
    <p:extLst>
      <p:ext uri="{BB962C8B-B14F-4D97-AF65-F5344CB8AC3E}">
        <p14:creationId xmlns:p14="http://schemas.microsoft.com/office/powerpoint/2010/main" val="3910158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406B-177D-4632-919C-31DA4012749E}"/>
              </a:ext>
            </a:extLst>
          </p:cNvPr>
          <p:cNvSpPr>
            <a:spLocks noGrp="1"/>
          </p:cNvSpPr>
          <p:nvPr>
            <p:ph type="title"/>
          </p:nvPr>
        </p:nvSpPr>
        <p:spPr/>
        <p:txBody>
          <a:bodyPr/>
          <a:lstStyle/>
          <a:p>
            <a:r>
              <a:rPr lang="en-US" dirty="0"/>
              <a:t>Ethics</a:t>
            </a:r>
          </a:p>
        </p:txBody>
      </p:sp>
      <p:sp>
        <p:nvSpPr>
          <p:cNvPr id="3" name="Content Placeholder 2">
            <a:extLst>
              <a:ext uri="{FF2B5EF4-FFF2-40B4-BE49-F238E27FC236}">
                <a16:creationId xmlns:a16="http://schemas.microsoft.com/office/drawing/2014/main" id="{7B4C8FD7-CB58-4EEC-982D-5D91FD7A22A9}"/>
              </a:ext>
            </a:extLst>
          </p:cNvPr>
          <p:cNvSpPr>
            <a:spLocks noGrp="1"/>
          </p:cNvSpPr>
          <p:nvPr>
            <p:ph sz="half" idx="1"/>
          </p:nvPr>
        </p:nvSpPr>
        <p:spPr>
          <a:xfrm>
            <a:off x="381000" y="811317"/>
            <a:ext cx="4114800" cy="3732131"/>
          </a:xfrm>
        </p:spPr>
        <p:txBody>
          <a:bodyPr/>
          <a:lstStyle/>
          <a:p>
            <a:r>
              <a:rPr lang="en-US" i="1" dirty="0">
                <a:solidFill>
                  <a:srgbClr val="000000"/>
                </a:solidFill>
              </a:rPr>
              <a:t>“Such is the speed, complexity and ubiquity of innovation today, we need a regulatory process that looks ahead to how emerging technologies could conceivably be weaponized, with holding back the development of these technologies for beneficial ends.”</a:t>
            </a:r>
          </a:p>
          <a:p>
            <a:r>
              <a:rPr lang="en-US" dirty="0"/>
              <a:t>--Anja Kaspersen, former Head Geopolitics and International Security, at the </a:t>
            </a:r>
            <a:r>
              <a:rPr lang="en-US" dirty="0">
                <a:hlinkClick r:id="rId3"/>
              </a:rPr>
              <a:t>World Economic Forum, Ten Trends for the Future of Warfare</a:t>
            </a:r>
            <a:r>
              <a:rPr lang="en-US" dirty="0"/>
              <a:t> (2016). </a:t>
            </a:r>
          </a:p>
          <a:p>
            <a:endParaRPr lang="en-US" i="1" dirty="0">
              <a:solidFill>
                <a:srgbClr val="000000"/>
              </a:solidFill>
            </a:endParaRPr>
          </a:p>
          <a:p>
            <a:endParaRPr lang="en-US" dirty="0"/>
          </a:p>
        </p:txBody>
      </p:sp>
      <p:sp>
        <p:nvSpPr>
          <p:cNvPr id="4" name="Content Placeholder 3">
            <a:extLst>
              <a:ext uri="{FF2B5EF4-FFF2-40B4-BE49-F238E27FC236}">
                <a16:creationId xmlns:a16="http://schemas.microsoft.com/office/drawing/2014/main" id="{4D369BD4-EE35-4989-829B-E9C1FF41F4C4}"/>
              </a:ext>
            </a:extLst>
          </p:cNvPr>
          <p:cNvSpPr>
            <a:spLocks noGrp="1"/>
          </p:cNvSpPr>
          <p:nvPr>
            <p:ph sz="half" idx="2"/>
          </p:nvPr>
        </p:nvSpPr>
        <p:spPr>
          <a:xfrm>
            <a:off x="4648201" y="3526971"/>
            <a:ext cx="4076699" cy="1090496"/>
          </a:xfrm>
        </p:spPr>
        <p:txBody>
          <a:bodyPr/>
          <a:lstStyle/>
          <a:p>
            <a:r>
              <a:rPr lang="en-US" dirty="0"/>
              <a:t>Ethical considerations are not limited to AI, but rather are becoming increasingly important across the spectrum of emerging technologies.</a:t>
            </a:r>
          </a:p>
          <a:p>
            <a:endParaRPr lang="en-US" dirty="0"/>
          </a:p>
        </p:txBody>
      </p:sp>
      <p:sp>
        <p:nvSpPr>
          <p:cNvPr id="5" name="Text Placeholder 4">
            <a:extLst>
              <a:ext uri="{FF2B5EF4-FFF2-40B4-BE49-F238E27FC236}">
                <a16:creationId xmlns:a16="http://schemas.microsoft.com/office/drawing/2014/main" id="{8BC0F684-5E2A-44D3-9733-A0E5DF0042DA}"/>
              </a:ext>
            </a:extLst>
          </p:cNvPr>
          <p:cNvSpPr>
            <a:spLocks noGrp="1"/>
          </p:cNvSpPr>
          <p:nvPr>
            <p:ph type="body" sz="quarter" idx="10"/>
          </p:nvPr>
        </p:nvSpPr>
        <p:spPr/>
        <p:txBody>
          <a:bodyPr/>
          <a:lstStyle/>
          <a:p>
            <a:r>
              <a:rPr lang="en-US" sz="600" dirty="0"/>
              <a:t>Data Privacy, Trust, and Ethics</a:t>
            </a:r>
          </a:p>
          <a:p>
            <a:endParaRPr lang="en-US" dirty="0"/>
          </a:p>
        </p:txBody>
      </p:sp>
      <p:sp>
        <p:nvSpPr>
          <p:cNvPr id="6" name="Picture Placeholder 5">
            <a:extLst>
              <a:ext uri="{FF2B5EF4-FFF2-40B4-BE49-F238E27FC236}">
                <a16:creationId xmlns:a16="http://schemas.microsoft.com/office/drawing/2014/main" id="{8E70970B-A433-4408-BC93-E16AEC8B10CF}"/>
              </a:ext>
            </a:extLst>
          </p:cNvPr>
          <p:cNvSpPr>
            <a:spLocks noGrp="1"/>
          </p:cNvSpPr>
          <p:nvPr>
            <p:ph type="pic" sz="quarter" idx="11"/>
          </p:nvPr>
        </p:nvSpPr>
        <p:spPr/>
      </p:sp>
      <p:pic>
        <p:nvPicPr>
          <p:cNvPr id="7" name="Content Placeholder 9">
            <a:extLst>
              <a:ext uri="{FF2B5EF4-FFF2-40B4-BE49-F238E27FC236}">
                <a16:creationId xmlns:a16="http://schemas.microsoft.com/office/drawing/2014/main" id="{718855CD-C428-4ECE-A439-5AB02B7327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8200" y="844166"/>
            <a:ext cx="3875313" cy="2510065"/>
          </a:xfrm>
          <a:prstGeom prst="rect">
            <a:avLst/>
          </a:prstGeom>
        </p:spPr>
      </p:pic>
    </p:spTree>
    <p:extLst>
      <p:ext uri="{BB962C8B-B14F-4D97-AF65-F5344CB8AC3E}">
        <p14:creationId xmlns:p14="http://schemas.microsoft.com/office/powerpoint/2010/main" val="2323659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5CD7-F02B-425E-8BF9-FD21C092003A}"/>
              </a:ext>
            </a:extLst>
          </p:cNvPr>
          <p:cNvSpPr>
            <a:spLocks noGrp="1"/>
          </p:cNvSpPr>
          <p:nvPr>
            <p:ph type="title"/>
          </p:nvPr>
        </p:nvSpPr>
        <p:spPr/>
        <p:txBody>
          <a:bodyPr/>
          <a:lstStyle/>
          <a:p>
            <a:r>
              <a:rPr lang="en-US" dirty="0"/>
              <a:t>Ethics</a:t>
            </a:r>
          </a:p>
        </p:txBody>
      </p:sp>
      <p:sp>
        <p:nvSpPr>
          <p:cNvPr id="3" name="Content Placeholder 2">
            <a:extLst>
              <a:ext uri="{FF2B5EF4-FFF2-40B4-BE49-F238E27FC236}">
                <a16:creationId xmlns:a16="http://schemas.microsoft.com/office/drawing/2014/main" id="{AD100A5A-57F0-4DB1-AD09-E82770CBF064}"/>
              </a:ext>
            </a:extLst>
          </p:cNvPr>
          <p:cNvSpPr>
            <a:spLocks noGrp="1"/>
          </p:cNvSpPr>
          <p:nvPr>
            <p:ph idx="1"/>
          </p:nvPr>
        </p:nvSpPr>
        <p:spPr/>
        <p:txBody>
          <a:bodyPr/>
          <a:lstStyle/>
          <a:p>
            <a:r>
              <a:rPr lang="en-US" dirty="0"/>
              <a:t>AI built with significant volumes of personal data has the potential to enable great advances in a variety of fields; for instance, healthcare.</a:t>
            </a:r>
          </a:p>
          <a:p>
            <a:r>
              <a:rPr lang="en-US" dirty="0"/>
              <a:t>Individuals can be persuaded to allow the use of their personal data to create such AI systems if they can be shown the benefit of doing so.</a:t>
            </a:r>
          </a:p>
          <a:p>
            <a:r>
              <a:rPr lang="en-US" dirty="0"/>
              <a:t>These same individuals will quickly lose trust in, and conceal information from, such systems if they are poorly governed or suffer a breach of private information.</a:t>
            </a:r>
          </a:p>
          <a:p>
            <a:endParaRPr lang="en-US" dirty="0"/>
          </a:p>
          <a:p>
            <a:endParaRPr lang="en-US" dirty="0"/>
          </a:p>
          <a:p>
            <a:endParaRPr lang="en-US" dirty="0"/>
          </a:p>
          <a:p>
            <a:r>
              <a:rPr lang="en-US" dirty="0"/>
              <a:t>Source: </a:t>
            </a:r>
            <a:r>
              <a:rPr lang="en-US" i="1" dirty="0"/>
              <a:t>Deloitte Insights</a:t>
            </a:r>
            <a:r>
              <a:rPr lang="en-US" dirty="0"/>
              <a:t>. </a:t>
            </a:r>
            <a:r>
              <a:rPr lang="en-US" dirty="0">
                <a:hlinkClick r:id="rId3"/>
              </a:rPr>
              <a:t>Ethical Technology and Trust</a:t>
            </a:r>
            <a:r>
              <a:rPr lang="en-US" dirty="0"/>
              <a:t>. January 2020.</a:t>
            </a:r>
          </a:p>
        </p:txBody>
      </p:sp>
      <p:sp>
        <p:nvSpPr>
          <p:cNvPr id="4" name="Text Placeholder 4">
            <a:extLst>
              <a:ext uri="{FF2B5EF4-FFF2-40B4-BE49-F238E27FC236}">
                <a16:creationId xmlns:a16="http://schemas.microsoft.com/office/drawing/2014/main" id="{3A9B9832-DB7C-4F1F-832B-563503BB66D9}"/>
              </a:ext>
            </a:extLst>
          </p:cNvPr>
          <p:cNvSpPr txBox="1">
            <a:spLocks/>
          </p:cNvSpPr>
          <p:nvPr/>
        </p:nvSpPr>
        <p:spPr>
          <a:xfrm>
            <a:off x="381000" y="32031"/>
            <a:ext cx="5524500" cy="10685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80" dirty="0"/>
              <a:t>Data Privacy, Trust, and Ethics</a:t>
            </a:r>
          </a:p>
          <a:p>
            <a:endParaRPr lang="en-US" dirty="0"/>
          </a:p>
        </p:txBody>
      </p:sp>
    </p:spTree>
    <p:extLst>
      <p:ext uri="{BB962C8B-B14F-4D97-AF65-F5344CB8AC3E}">
        <p14:creationId xmlns:p14="http://schemas.microsoft.com/office/powerpoint/2010/main" val="212816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CD67-ED0C-4032-8B56-0CC334F490DB}"/>
              </a:ext>
            </a:extLst>
          </p:cNvPr>
          <p:cNvSpPr>
            <a:spLocks noGrp="1"/>
          </p:cNvSpPr>
          <p:nvPr>
            <p:ph type="title"/>
          </p:nvPr>
        </p:nvSpPr>
        <p:spPr/>
        <p:txBody>
          <a:bodyPr/>
          <a:lstStyle/>
          <a:p>
            <a:r>
              <a:rPr lang="en-US" dirty="0"/>
              <a:t>Emerging Technologies 2020</a:t>
            </a:r>
          </a:p>
        </p:txBody>
      </p:sp>
      <p:sp>
        <p:nvSpPr>
          <p:cNvPr id="3" name="Text Placeholder 2">
            <a:extLst>
              <a:ext uri="{FF2B5EF4-FFF2-40B4-BE49-F238E27FC236}">
                <a16:creationId xmlns:a16="http://schemas.microsoft.com/office/drawing/2014/main" id="{3F14CEE9-E324-44FD-980B-EA185A046973}"/>
              </a:ext>
            </a:extLst>
          </p:cNvPr>
          <p:cNvSpPr>
            <a:spLocks noGrp="1"/>
          </p:cNvSpPr>
          <p:nvPr>
            <p:ph type="body" sz="quarter" idx="10"/>
          </p:nvPr>
        </p:nvSpPr>
        <p:spPr/>
        <p:txBody>
          <a:bodyPr/>
          <a:lstStyle/>
          <a:p>
            <a:r>
              <a:rPr lang="en-US" dirty="0"/>
              <a:t>References</a:t>
            </a:r>
          </a:p>
        </p:txBody>
      </p:sp>
    </p:spTree>
    <p:extLst>
      <p:ext uri="{BB962C8B-B14F-4D97-AF65-F5344CB8AC3E}">
        <p14:creationId xmlns:p14="http://schemas.microsoft.com/office/powerpoint/2010/main" val="30589313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A90BB-12CD-44E2-A2EB-254CDBFD868E}"/>
              </a:ext>
            </a:extLst>
          </p:cNvPr>
          <p:cNvSpPr>
            <a:spLocks noGrp="1"/>
          </p:cNvSpPr>
          <p:nvPr>
            <p:ph type="title"/>
          </p:nvPr>
        </p:nvSpPr>
        <p:spPr/>
        <p:txBody>
          <a:bodyPr/>
          <a:lstStyle/>
          <a:p>
            <a:r>
              <a:rPr lang="en-US" dirty="0"/>
              <a:t>Advanced Computing References</a:t>
            </a:r>
          </a:p>
        </p:txBody>
      </p:sp>
      <p:sp>
        <p:nvSpPr>
          <p:cNvPr id="5" name="Content Placeholder 4">
            <a:extLst>
              <a:ext uri="{FF2B5EF4-FFF2-40B4-BE49-F238E27FC236}">
                <a16:creationId xmlns:a16="http://schemas.microsoft.com/office/drawing/2014/main" id="{AF6CD1FA-1E75-4D5F-B437-EF7763A4A43F}"/>
              </a:ext>
            </a:extLst>
          </p:cNvPr>
          <p:cNvSpPr>
            <a:spLocks noGrp="1"/>
          </p:cNvSpPr>
          <p:nvPr>
            <p:ph idx="1"/>
          </p:nvPr>
        </p:nvSpPr>
        <p:spPr>
          <a:xfrm>
            <a:off x="381001" y="924503"/>
            <a:ext cx="8340968" cy="3662653"/>
          </a:xfrm>
        </p:spPr>
        <p:txBody>
          <a:bodyPr/>
          <a:lstStyle/>
          <a:p>
            <a:r>
              <a:rPr lang="en-US" sz="1400" dirty="0"/>
              <a:t>Goldwasser, Shafi. Cryptography &amp; Machine Learning: What Else? Presented at Crypto 2020. August 17-12, 2020 (virtual conference). </a:t>
            </a:r>
            <a:r>
              <a:rPr lang="en-US" sz="1400" dirty="0">
                <a:hlinkClick r:id="rId2"/>
              </a:rPr>
              <a:t>https://crypto.iacr.org/2018/slides/goldwasser_iacr_distinguished_lecture.pdf</a:t>
            </a:r>
            <a:r>
              <a:rPr lang="en-US" sz="1400" dirty="0"/>
              <a:t>.</a:t>
            </a:r>
          </a:p>
          <a:p>
            <a:r>
              <a:rPr lang="en-US" sz="1400" dirty="0"/>
              <a:t>Hennessy, John L. and Patterson, David A. “A New Golden Age for Computer Architecture.” </a:t>
            </a:r>
            <a:r>
              <a:rPr lang="en-US" sz="1400" i="1" dirty="0"/>
              <a:t>Communications of the ACM.</a:t>
            </a:r>
            <a:r>
              <a:rPr lang="en-US" sz="1400" dirty="0"/>
              <a:t> Pages 48-60. February 2019. Vol. 62 No. 2. </a:t>
            </a:r>
            <a:r>
              <a:rPr lang="en-US" sz="1400" dirty="0">
                <a:hlinkClick r:id="rId3"/>
              </a:rPr>
              <a:t>https://cacm.acm.org/magazines/2019/2/234352-a-new-golden-age-for-computer-architecture/fulltext</a:t>
            </a:r>
            <a:endParaRPr lang="en-US" sz="1400" dirty="0"/>
          </a:p>
          <a:p>
            <a:r>
              <a:rPr lang="en-US" sz="1400" dirty="0"/>
              <a:t>Martonosi, Margaret and Roettele, Martin. </a:t>
            </a:r>
            <a:r>
              <a:rPr lang="en-US" sz="1400" i="1" dirty="0"/>
              <a:t>Next Steps in Quantum Computing: Computer Science’s Role</a:t>
            </a:r>
            <a:r>
              <a:rPr lang="en-US" sz="1400" dirty="0"/>
              <a:t>. Computing Community Consortium</a:t>
            </a:r>
            <a:r>
              <a:rPr lang="en-US" sz="1400" i="1" dirty="0"/>
              <a:t>. </a:t>
            </a:r>
            <a:r>
              <a:rPr lang="en-US" sz="1400" dirty="0"/>
              <a:t>November 2018. </a:t>
            </a:r>
            <a:r>
              <a:rPr lang="en-US" sz="1400" dirty="0">
                <a:hlinkClick r:id="rId4"/>
              </a:rPr>
              <a:t>https://cra.org/ccc/wp-content/uploads/sites/2/2018/11/Next-Steps-in-Quantum-Computing.pdf</a:t>
            </a:r>
            <a:r>
              <a:rPr lang="en-US" sz="1400" dirty="0"/>
              <a:t>.</a:t>
            </a:r>
          </a:p>
          <a:p>
            <a:r>
              <a:rPr lang="en-US" sz="1400" dirty="0"/>
              <a:t>National Academies of Sciences, Engineering, and Medicine. 2019. </a:t>
            </a:r>
            <a:r>
              <a:rPr lang="en-US" sz="1400" i="1" dirty="0"/>
              <a:t>Quantum Computing: Progress and Prospects</a:t>
            </a:r>
            <a:r>
              <a:rPr lang="en-US" sz="1400" dirty="0"/>
              <a:t>. Washington, DC: The National Academies Press. </a:t>
            </a:r>
            <a:r>
              <a:rPr lang="en-US" sz="1400" dirty="0">
                <a:hlinkClick r:id="rId5"/>
              </a:rPr>
              <a:t>https://doi.org/10.17226/25196</a:t>
            </a:r>
            <a:r>
              <a:rPr lang="en-US" sz="1400" dirty="0"/>
              <a:t>.</a:t>
            </a:r>
          </a:p>
          <a:p>
            <a:r>
              <a:rPr lang="en-US" sz="1400" dirty="0"/>
              <a:t>NIST Computer Security Resource Center. Post-Quantum Cryptography. January 2017. </a:t>
            </a:r>
            <a:r>
              <a:rPr lang="en-US" sz="1400" dirty="0">
                <a:hlinkClick r:id="rId6"/>
              </a:rPr>
              <a:t>https://csrc.nist.gov/projects/post-quantum-cryptography</a:t>
            </a:r>
            <a:endParaRPr lang="en-US" sz="1400" dirty="0"/>
          </a:p>
          <a:p>
            <a:endParaRPr lang="en-US" sz="1400" dirty="0"/>
          </a:p>
          <a:p>
            <a:endParaRPr lang="en-US" sz="1400" dirty="0">
              <a:solidFill>
                <a:srgbClr val="FF0000"/>
              </a:solidFill>
            </a:endParaRPr>
          </a:p>
        </p:txBody>
      </p:sp>
      <p:sp>
        <p:nvSpPr>
          <p:cNvPr id="7" name="Picture Placeholder 6">
            <a:extLst>
              <a:ext uri="{FF2B5EF4-FFF2-40B4-BE49-F238E27FC236}">
                <a16:creationId xmlns:a16="http://schemas.microsoft.com/office/drawing/2014/main" id="{9F3DAFCF-AEB7-4C40-A539-817FC2071DD8}"/>
              </a:ext>
            </a:extLst>
          </p:cNvPr>
          <p:cNvSpPr>
            <a:spLocks noGrp="1"/>
          </p:cNvSpPr>
          <p:nvPr>
            <p:ph type="pic" sz="quarter" idx="11"/>
          </p:nvPr>
        </p:nvSpPr>
        <p:spPr/>
      </p:sp>
      <p:sp>
        <p:nvSpPr>
          <p:cNvPr id="6" name="Text Placeholder 5">
            <a:extLst>
              <a:ext uri="{FF2B5EF4-FFF2-40B4-BE49-F238E27FC236}">
                <a16:creationId xmlns:a16="http://schemas.microsoft.com/office/drawing/2014/main" id="{153CE927-F3C3-4FE1-B5C1-8E0AA028878D}"/>
              </a:ext>
            </a:extLst>
          </p:cNvPr>
          <p:cNvSpPr>
            <a:spLocks noGrp="1"/>
          </p:cNvSpPr>
          <p:nvPr>
            <p:ph type="body" sz="quarter" idx="10"/>
          </p:nvPr>
        </p:nvSpPr>
        <p:spPr/>
        <p:txBody>
          <a:bodyPr/>
          <a:lstStyle/>
          <a:p>
            <a:r>
              <a:rPr lang="en-US" dirty="0"/>
              <a:t>References </a:t>
            </a:r>
          </a:p>
        </p:txBody>
      </p:sp>
    </p:spTree>
    <p:extLst>
      <p:ext uri="{BB962C8B-B14F-4D97-AF65-F5344CB8AC3E}">
        <p14:creationId xmlns:p14="http://schemas.microsoft.com/office/powerpoint/2010/main" val="26448620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7A90BB-12CD-44E2-A2EB-254CDBFD868E}"/>
              </a:ext>
            </a:extLst>
          </p:cNvPr>
          <p:cNvSpPr>
            <a:spLocks noGrp="1"/>
          </p:cNvSpPr>
          <p:nvPr>
            <p:ph type="title"/>
          </p:nvPr>
        </p:nvSpPr>
        <p:spPr/>
        <p:txBody>
          <a:bodyPr/>
          <a:lstStyle/>
          <a:p>
            <a:r>
              <a:rPr lang="en-US" dirty="0"/>
              <a:t>Advanced Computing References (cont.)</a:t>
            </a:r>
          </a:p>
        </p:txBody>
      </p:sp>
      <p:sp>
        <p:nvSpPr>
          <p:cNvPr id="5" name="Content Placeholder 4">
            <a:extLst>
              <a:ext uri="{FF2B5EF4-FFF2-40B4-BE49-F238E27FC236}">
                <a16:creationId xmlns:a16="http://schemas.microsoft.com/office/drawing/2014/main" id="{AF6CD1FA-1E75-4D5F-B437-EF7763A4A43F}"/>
              </a:ext>
            </a:extLst>
          </p:cNvPr>
          <p:cNvSpPr>
            <a:spLocks noGrp="1"/>
          </p:cNvSpPr>
          <p:nvPr>
            <p:ph idx="1"/>
          </p:nvPr>
        </p:nvSpPr>
        <p:spPr>
          <a:xfrm>
            <a:off x="370243" y="924503"/>
            <a:ext cx="8340968" cy="3662653"/>
          </a:xfrm>
        </p:spPr>
        <p:txBody>
          <a:bodyPr/>
          <a:lstStyle/>
          <a:p>
            <a:r>
              <a:rPr lang="en-US" sz="1400" dirty="0"/>
              <a:t>NIST. 26 Algorithms Advancing to the Post-Quantum Crypto ‘Semifinals’. January 30, 2019. </a:t>
            </a:r>
            <a:r>
              <a:rPr lang="en-US" sz="1400" dirty="0">
                <a:hlinkClick r:id="rId2"/>
              </a:rPr>
              <a:t>https://www.nist.gov/news-events/news/2019/01/nist-reveals-26-algorithms-advancing-post-quantum-crypto-semifinals</a:t>
            </a:r>
            <a:endParaRPr lang="en-US" sz="1400" dirty="0"/>
          </a:p>
          <a:p>
            <a:r>
              <a:rPr lang="en-US" sz="1400" dirty="0"/>
              <a:t>National Science and Technology Council, Committee on Science, Subcommittee on Quantum Information Science. </a:t>
            </a:r>
            <a:r>
              <a:rPr lang="en-US" sz="1400" i="1" dirty="0"/>
              <a:t>National Strategic Overview for Quantum Information Science</a:t>
            </a:r>
            <a:r>
              <a:rPr lang="en-US" sz="1400" dirty="0"/>
              <a:t>. September 2018. </a:t>
            </a:r>
            <a:r>
              <a:rPr lang="en-US" sz="1400" dirty="0">
                <a:hlinkClick r:id="rId3"/>
              </a:rPr>
              <a:t>https://www.whitehouse.gov/wp-content/uploads/2018/09/National-Strategic-Overview-for-Quantum-Information-Science.pdf</a:t>
            </a:r>
            <a:endParaRPr lang="en-US" sz="1400" dirty="0"/>
          </a:p>
          <a:p>
            <a:endParaRPr lang="en-US" sz="1400" dirty="0"/>
          </a:p>
          <a:p>
            <a:endParaRPr lang="en-US" sz="1400" dirty="0">
              <a:solidFill>
                <a:srgbClr val="FF0000"/>
              </a:solidFill>
            </a:endParaRPr>
          </a:p>
        </p:txBody>
      </p:sp>
      <p:sp>
        <p:nvSpPr>
          <p:cNvPr id="7" name="Picture Placeholder 6">
            <a:extLst>
              <a:ext uri="{FF2B5EF4-FFF2-40B4-BE49-F238E27FC236}">
                <a16:creationId xmlns:a16="http://schemas.microsoft.com/office/drawing/2014/main" id="{9F3DAFCF-AEB7-4C40-A539-817FC2071DD8}"/>
              </a:ext>
            </a:extLst>
          </p:cNvPr>
          <p:cNvSpPr>
            <a:spLocks noGrp="1"/>
          </p:cNvSpPr>
          <p:nvPr>
            <p:ph type="pic" sz="quarter" idx="11"/>
          </p:nvPr>
        </p:nvSpPr>
        <p:spPr/>
      </p:sp>
      <p:sp>
        <p:nvSpPr>
          <p:cNvPr id="6" name="Text Placeholder 5">
            <a:extLst>
              <a:ext uri="{FF2B5EF4-FFF2-40B4-BE49-F238E27FC236}">
                <a16:creationId xmlns:a16="http://schemas.microsoft.com/office/drawing/2014/main" id="{153CE927-F3C3-4FE1-B5C1-8E0AA028878D}"/>
              </a:ext>
            </a:extLst>
          </p:cNvPr>
          <p:cNvSpPr>
            <a:spLocks noGrp="1"/>
          </p:cNvSpPr>
          <p:nvPr>
            <p:ph type="body" sz="quarter" idx="10"/>
          </p:nvPr>
        </p:nvSpPr>
        <p:spPr/>
        <p:txBody>
          <a:bodyPr/>
          <a:lstStyle/>
          <a:p>
            <a:r>
              <a:rPr lang="en-US" dirty="0"/>
              <a:t>References </a:t>
            </a:r>
          </a:p>
        </p:txBody>
      </p:sp>
    </p:spTree>
    <p:extLst>
      <p:ext uri="{BB962C8B-B14F-4D97-AF65-F5344CB8AC3E}">
        <p14:creationId xmlns:p14="http://schemas.microsoft.com/office/powerpoint/2010/main" val="1321527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9267D3-903B-4E30-9B85-87CC4C0C819E}"/>
              </a:ext>
            </a:extLst>
          </p:cNvPr>
          <p:cNvSpPr>
            <a:spLocks noGrp="1"/>
          </p:cNvSpPr>
          <p:nvPr>
            <p:ph type="title"/>
          </p:nvPr>
        </p:nvSpPr>
        <p:spPr/>
        <p:txBody>
          <a:bodyPr/>
          <a:lstStyle/>
          <a:p>
            <a:r>
              <a:rPr lang="en-US" dirty="0"/>
              <a:t>Emerging Technologies 2020</a:t>
            </a:r>
          </a:p>
        </p:txBody>
      </p:sp>
      <p:sp>
        <p:nvSpPr>
          <p:cNvPr id="7" name="Text Placeholder 6">
            <a:extLst>
              <a:ext uri="{FF2B5EF4-FFF2-40B4-BE49-F238E27FC236}">
                <a16:creationId xmlns:a16="http://schemas.microsoft.com/office/drawing/2014/main" id="{5CEEAADC-F889-4CE3-BC3A-A8CEF4C31963}"/>
              </a:ext>
            </a:extLst>
          </p:cNvPr>
          <p:cNvSpPr>
            <a:spLocks noGrp="1"/>
          </p:cNvSpPr>
          <p:nvPr>
            <p:ph type="body" sz="quarter" idx="10"/>
          </p:nvPr>
        </p:nvSpPr>
        <p:spPr/>
        <p:txBody>
          <a:bodyPr/>
          <a:lstStyle/>
          <a:p>
            <a:r>
              <a:rPr lang="en-US" dirty="0"/>
              <a:t>Sources Informing Our Emerging Technology Survey</a:t>
            </a:r>
          </a:p>
        </p:txBody>
      </p:sp>
    </p:spTree>
    <p:extLst>
      <p:ext uri="{BB962C8B-B14F-4D97-AF65-F5344CB8AC3E}">
        <p14:creationId xmlns:p14="http://schemas.microsoft.com/office/powerpoint/2010/main" val="3268411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7BA8-94F2-4170-8917-DD2D5D26802F}"/>
              </a:ext>
            </a:extLst>
          </p:cNvPr>
          <p:cNvSpPr>
            <a:spLocks noGrp="1"/>
          </p:cNvSpPr>
          <p:nvPr>
            <p:ph type="title"/>
          </p:nvPr>
        </p:nvSpPr>
        <p:spPr/>
        <p:txBody>
          <a:bodyPr/>
          <a:lstStyle/>
          <a:p>
            <a:r>
              <a:rPr lang="en-US" dirty="0"/>
              <a:t>The Smarter Edge References</a:t>
            </a:r>
          </a:p>
        </p:txBody>
      </p:sp>
      <p:sp>
        <p:nvSpPr>
          <p:cNvPr id="3" name="Content Placeholder 2">
            <a:extLst>
              <a:ext uri="{FF2B5EF4-FFF2-40B4-BE49-F238E27FC236}">
                <a16:creationId xmlns:a16="http://schemas.microsoft.com/office/drawing/2014/main" id="{D4C56573-C835-4946-841F-E56406F238A2}"/>
              </a:ext>
            </a:extLst>
          </p:cNvPr>
          <p:cNvSpPr>
            <a:spLocks noGrp="1"/>
          </p:cNvSpPr>
          <p:nvPr>
            <p:ph idx="1"/>
          </p:nvPr>
        </p:nvSpPr>
        <p:spPr/>
        <p:txBody>
          <a:bodyPr/>
          <a:lstStyle/>
          <a:p>
            <a:r>
              <a:rPr lang="en-US" sz="1400" dirty="0"/>
              <a:t>Campbell, Mark. “Smart Edge: The Effects of Shifting the Center of Data Gravity Out of the Cloud.” </a:t>
            </a:r>
            <a:r>
              <a:rPr lang="en-US" sz="1400" i="1" dirty="0"/>
              <a:t>Computer.</a:t>
            </a:r>
            <a:r>
              <a:rPr lang="en-US" sz="1400" dirty="0"/>
              <a:t> Pages 99-102. Vol. 52. No. 12. Dec. 2019. </a:t>
            </a:r>
            <a:r>
              <a:rPr lang="en-US" altLang="en-US" sz="1400" dirty="0">
                <a:hlinkClick r:id="rId2"/>
              </a:rPr>
              <a:t>https://doi.ieeecomputersociety.org/10.1109/MC.2019.2948248</a:t>
            </a:r>
            <a:endParaRPr lang="en-US" altLang="en-US" sz="1400" dirty="0"/>
          </a:p>
          <a:p>
            <a:r>
              <a:rPr lang="en-US" sz="1400" dirty="0"/>
              <a:t>Satyanarayanan, Mahadev. “The Emergence of Edge Computing.” </a:t>
            </a:r>
            <a:r>
              <a:rPr lang="en-US" sz="1400" i="1" dirty="0"/>
              <a:t>Computer</a:t>
            </a:r>
            <a:r>
              <a:rPr lang="en-US" sz="1400" dirty="0"/>
              <a:t>. Pages 30-39. Vol. 50. No. 1. Jan. 2017. doi: 10.1109/MC.2017.9. </a:t>
            </a:r>
            <a:r>
              <a:rPr lang="en-US" sz="1400" dirty="0">
                <a:hlinkClick r:id="rId3"/>
              </a:rPr>
              <a:t>https://ieeexplore.ieee.org/stamp/stamp.jsp?tp=&amp;arnumber=7807196</a:t>
            </a:r>
            <a:endParaRPr lang="en-US" sz="1400" dirty="0"/>
          </a:p>
          <a:p>
            <a:endParaRPr lang="en-US" dirty="0"/>
          </a:p>
        </p:txBody>
      </p:sp>
      <p:sp>
        <p:nvSpPr>
          <p:cNvPr id="4" name="Picture Placeholder 3">
            <a:extLst>
              <a:ext uri="{FF2B5EF4-FFF2-40B4-BE49-F238E27FC236}">
                <a16:creationId xmlns:a16="http://schemas.microsoft.com/office/drawing/2014/main" id="{01B07517-230C-43F3-BAC7-79136B8F14BF}"/>
              </a:ext>
            </a:extLst>
          </p:cNvPr>
          <p:cNvSpPr>
            <a:spLocks noGrp="1"/>
          </p:cNvSpPr>
          <p:nvPr>
            <p:ph type="pic" sz="quarter" idx="11"/>
          </p:nvPr>
        </p:nvSpPr>
        <p:spPr/>
      </p:sp>
      <p:sp>
        <p:nvSpPr>
          <p:cNvPr id="5" name="Text Placeholder 4">
            <a:extLst>
              <a:ext uri="{FF2B5EF4-FFF2-40B4-BE49-F238E27FC236}">
                <a16:creationId xmlns:a16="http://schemas.microsoft.com/office/drawing/2014/main" id="{34B1528A-904D-435E-8A93-1D86DF309378}"/>
              </a:ext>
            </a:extLst>
          </p:cNvPr>
          <p:cNvSpPr>
            <a:spLocks noGrp="1"/>
          </p:cNvSpPr>
          <p:nvPr>
            <p:ph type="body" sz="quarter" idx="10"/>
          </p:nvPr>
        </p:nvSpPr>
        <p:spPr/>
        <p:txBody>
          <a:bodyPr/>
          <a:lstStyle/>
          <a:p>
            <a:r>
              <a:rPr lang="en-US" dirty="0"/>
              <a:t>References </a:t>
            </a:r>
          </a:p>
        </p:txBody>
      </p:sp>
    </p:spTree>
    <p:extLst>
      <p:ext uri="{BB962C8B-B14F-4D97-AF65-F5344CB8AC3E}">
        <p14:creationId xmlns:p14="http://schemas.microsoft.com/office/powerpoint/2010/main" val="776239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0F99-1D15-40B9-8278-C424BB402871}"/>
              </a:ext>
            </a:extLst>
          </p:cNvPr>
          <p:cNvSpPr>
            <a:spLocks noGrp="1"/>
          </p:cNvSpPr>
          <p:nvPr>
            <p:ph type="title"/>
          </p:nvPr>
        </p:nvSpPr>
        <p:spPr/>
        <p:txBody>
          <a:bodyPr/>
          <a:lstStyle/>
          <a:p>
            <a:r>
              <a:rPr lang="en-US" dirty="0"/>
              <a:t>Digital Twins References</a:t>
            </a:r>
          </a:p>
        </p:txBody>
      </p:sp>
      <p:sp>
        <p:nvSpPr>
          <p:cNvPr id="3" name="Content Placeholder 2">
            <a:extLst>
              <a:ext uri="{FF2B5EF4-FFF2-40B4-BE49-F238E27FC236}">
                <a16:creationId xmlns:a16="http://schemas.microsoft.com/office/drawing/2014/main" id="{DFAD51F5-2574-4A3F-8F61-3B930F5D3728}"/>
              </a:ext>
            </a:extLst>
          </p:cNvPr>
          <p:cNvSpPr>
            <a:spLocks noGrp="1"/>
          </p:cNvSpPr>
          <p:nvPr>
            <p:ph idx="1"/>
          </p:nvPr>
        </p:nvSpPr>
        <p:spPr/>
        <p:txBody>
          <a:bodyPr/>
          <a:lstStyle/>
          <a:p>
            <a:r>
              <a:rPr lang="en-US" sz="1400" dirty="0"/>
              <a:t>Leopold, George. “Military Enlists Digital Twin Technology to Secure Chips.” </a:t>
            </a:r>
            <a:r>
              <a:rPr lang="en-US" sz="1400" i="1" dirty="0"/>
              <a:t>EE Times</a:t>
            </a:r>
            <a:r>
              <a:rPr lang="en-US" sz="1400" dirty="0"/>
              <a:t>. January 2, 2020. </a:t>
            </a:r>
            <a:r>
              <a:rPr lang="en-US" sz="1400" u="sng" dirty="0">
                <a:hlinkClick r:id="rId2"/>
              </a:rPr>
              <a:t>https://www.eetimes.com/military-enlists-digital-twin-technology-to-secure-chips/?utm_source=newsletter&amp;utm_campaign=link&amp;utm_medium=EETimesMilAero-20200108#</a:t>
            </a:r>
            <a:endParaRPr lang="en-US" sz="1400" dirty="0"/>
          </a:p>
          <a:p>
            <a:r>
              <a:rPr lang="en-US" sz="1400" dirty="0"/>
              <a:t>Mussomeli, Adam; Parrott, Aaron; Umbenhauer, Brian; and Warshaw, Lane. “Digital twins: Bridging the physical and digital.” </a:t>
            </a:r>
            <a:r>
              <a:rPr lang="en-US" sz="1400" i="1" dirty="0"/>
              <a:t>Deloitte Insights</a:t>
            </a:r>
            <a:r>
              <a:rPr lang="en-US" sz="1400" dirty="0"/>
              <a:t>. January 15, 2020. (Accessed August 20, 2020). </a:t>
            </a:r>
            <a:r>
              <a:rPr lang="en-US" sz="1400" u="sng" dirty="0">
                <a:hlinkClick r:id="rId3"/>
              </a:rPr>
              <a:t>https://www2.deloitte.com/us/en/insights/focus/tech-trends/2020/digital-twin-applications-bridging-the-physical-and-digital.html</a:t>
            </a:r>
            <a:endParaRPr lang="en-US" sz="1400" dirty="0"/>
          </a:p>
          <a:p>
            <a:r>
              <a:rPr lang="en-US" sz="1400" dirty="0"/>
              <a:t>Purdy, Mark; Eitel-Porter, Ray; Krüger, Robert; and Deblaere, Thijs. “How Digital Twins Are Reinventing Innovation.” </a:t>
            </a:r>
            <a:r>
              <a:rPr lang="en-US" sz="1400" i="1" dirty="0"/>
              <a:t>MIT Sloan Management Review</a:t>
            </a:r>
            <a:r>
              <a:rPr lang="en-US" sz="1400" dirty="0"/>
              <a:t>. January 14, 2020. (Accessed August 20, 2020). </a:t>
            </a:r>
            <a:r>
              <a:rPr lang="en-US" sz="1400" dirty="0">
                <a:hlinkClick r:id="rId4"/>
              </a:rPr>
              <a:t>https://sloanreview.mit.edu/article/how-digital-twins-are-reinventing-innovation/</a:t>
            </a:r>
            <a:endParaRPr lang="en-US" sz="1400" dirty="0"/>
          </a:p>
        </p:txBody>
      </p:sp>
      <p:sp>
        <p:nvSpPr>
          <p:cNvPr id="4" name="Picture Placeholder 3">
            <a:extLst>
              <a:ext uri="{FF2B5EF4-FFF2-40B4-BE49-F238E27FC236}">
                <a16:creationId xmlns:a16="http://schemas.microsoft.com/office/drawing/2014/main" id="{EE16F9D1-2E67-4177-BEB5-A0451086ECDD}"/>
              </a:ext>
            </a:extLst>
          </p:cNvPr>
          <p:cNvSpPr>
            <a:spLocks noGrp="1"/>
          </p:cNvSpPr>
          <p:nvPr>
            <p:ph type="pic" sz="quarter" idx="11"/>
          </p:nvPr>
        </p:nvSpPr>
        <p:spPr/>
      </p:sp>
      <p:sp>
        <p:nvSpPr>
          <p:cNvPr id="5" name="Text Placeholder 4">
            <a:extLst>
              <a:ext uri="{FF2B5EF4-FFF2-40B4-BE49-F238E27FC236}">
                <a16:creationId xmlns:a16="http://schemas.microsoft.com/office/drawing/2014/main" id="{12D4DE3E-E8CB-4351-8F76-4DE37B0B65FD}"/>
              </a:ext>
            </a:extLst>
          </p:cNvPr>
          <p:cNvSpPr>
            <a:spLocks noGrp="1"/>
          </p:cNvSpPr>
          <p:nvPr>
            <p:ph type="body" sz="quarter" idx="10"/>
          </p:nvPr>
        </p:nvSpPr>
        <p:spPr/>
        <p:txBody>
          <a:bodyPr/>
          <a:lstStyle/>
          <a:p>
            <a:r>
              <a:rPr lang="en-US" dirty="0"/>
              <a:t>References </a:t>
            </a:r>
          </a:p>
        </p:txBody>
      </p:sp>
    </p:spTree>
    <p:extLst>
      <p:ext uri="{BB962C8B-B14F-4D97-AF65-F5344CB8AC3E}">
        <p14:creationId xmlns:p14="http://schemas.microsoft.com/office/powerpoint/2010/main" val="1871271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EEFF-1718-44BF-BAB4-B318D0704222}"/>
              </a:ext>
            </a:extLst>
          </p:cNvPr>
          <p:cNvSpPr>
            <a:spLocks noGrp="1"/>
          </p:cNvSpPr>
          <p:nvPr>
            <p:ph type="title"/>
          </p:nvPr>
        </p:nvSpPr>
        <p:spPr/>
        <p:txBody>
          <a:bodyPr/>
          <a:lstStyle/>
          <a:p>
            <a:r>
              <a:rPr lang="en-US" dirty="0"/>
              <a:t>Artificial Intelligence References</a:t>
            </a:r>
          </a:p>
        </p:txBody>
      </p:sp>
      <p:sp>
        <p:nvSpPr>
          <p:cNvPr id="3" name="Content Placeholder 2">
            <a:extLst>
              <a:ext uri="{FF2B5EF4-FFF2-40B4-BE49-F238E27FC236}">
                <a16:creationId xmlns:a16="http://schemas.microsoft.com/office/drawing/2014/main" id="{D5C6B0F2-2BBC-4D45-9925-5C2AD7E93975}"/>
              </a:ext>
            </a:extLst>
          </p:cNvPr>
          <p:cNvSpPr>
            <a:spLocks noGrp="1"/>
          </p:cNvSpPr>
          <p:nvPr>
            <p:ph idx="1"/>
          </p:nvPr>
        </p:nvSpPr>
        <p:spPr/>
        <p:txBody>
          <a:bodyPr/>
          <a:lstStyle/>
          <a:p>
            <a:pPr marL="0" lvl="1" indent="0">
              <a:spcBef>
                <a:spcPts val="750"/>
              </a:spcBef>
              <a:buNone/>
            </a:pPr>
            <a:r>
              <a:rPr lang="en-US" sz="1400" dirty="0"/>
              <a:t>Amazon. Amazon CodeGuru. (Accessed August 20, 2020). </a:t>
            </a:r>
            <a:r>
              <a:rPr lang="en-US" sz="1400" dirty="0">
                <a:hlinkClick r:id="rId2"/>
              </a:rPr>
              <a:t>https://aws.amazon.com/codeguru/</a:t>
            </a:r>
            <a:endParaRPr lang="en-US" sz="1400" dirty="0"/>
          </a:p>
          <a:p>
            <a:pPr marL="0" lvl="1" indent="0">
              <a:spcBef>
                <a:spcPts val="750"/>
              </a:spcBef>
              <a:buNone/>
            </a:pPr>
            <a:r>
              <a:rPr lang="en-US" sz="1400" dirty="0"/>
              <a:t>Kastner, Christian. “Software Engineering for AI-Enabled Systems” (CMU 17-445/645, Summer 2020). </a:t>
            </a:r>
            <a:r>
              <a:rPr lang="en-US" sz="1400" dirty="0">
                <a:hlinkClick r:id="rId3"/>
              </a:rPr>
              <a:t>https://ckaestne.github.io/seai/S2020/</a:t>
            </a:r>
            <a:endParaRPr lang="en-US" sz="1400" dirty="0"/>
          </a:p>
          <a:p>
            <a:pPr marL="0" lvl="1" indent="0">
              <a:spcBef>
                <a:spcPts val="750"/>
              </a:spcBef>
              <a:buNone/>
            </a:pPr>
            <a:r>
              <a:rPr lang="en-US" sz="1400" dirty="0"/>
              <a:t>Kastner, Christian. Software Engineering for AI/ML—An Annotated Bibliography. (Accessed August 20, 2020). </a:t>
            </a:r>
            <a:r>
              <a:rPr lang="en-US" sz="1400" dirty="0">
                <a:hlinkClick r:id="rId4"/>
              </a:rPr>
              <a:t>https://github.com/ckaestne/seaibib</a:t>
            </a:r>
            <a:endParaRPr lang="en-US" sz="1400" dirty="0"/>
          </a:p>
          <a:p>
            <a:pPr marL="0" lvl="1" indent="0">
              <a:spcBef>
                <a:spcPts val="750"/>
              </a:spcBef>
              <a:buNone/>
            </a:pPr>
            <a:r>
              <a:rPr lang="en-US" sz="1400" dirty="0"/>
              <a:t>Ozkaya, Ipek (ed. in chief) and Carleton, Antia (guest editor). The AI Effect: Working at the Intersection of AI and SE. </a:t>
            </a:r>
            <a:r>
              <a:rPr lang="en-US" sz="1400" i="1" dirty="0"/>
              <a:t>IEEE Software</a:t>
            </a:r>
            <a:r>
              <a:rPr lang="en-US" sz="1400" dirty="0"/>
              <a:t>. Vol. 37. No. 4. July/August 2020. (Accessed August 20, 2020). </a:t>
            </a:r>
            <a:r>
              <a:rPr lang="en-US" sz="1400" dirty="0">
                <a:hlinkClick r:id="rId5"/>
              </a:rPr>
              <a:t>https://ieeexplore.ieee.org/xpl/tocresult.jsp?isnumber=9121610&amp;punumber=52</a:t>
            </a:r>
            <a:endParaRPr lang="en-US" sz="1400" dirty="0"/>
          </a:p>
          <a:p>
            <a:pPr marL="0" lvl="1" indent="0">
              <a:spcBef>
                <a:spcPts val="750"/>
              </a:spcBef>
              <a:buNone/>
            </a:pPr>
            <a:r>
              <a:rPr lang="en-US" sz="1400" dirty="0"/>
              <a:t>Marco Polo. The Global AI Talent Tracker. (Accessed August 20, 2020). </a:t>
            </a:r>
            <a:r>
              <a:rPr lang="en-US" sz="1400" dirty="0">
                <a:hlinkClick r:id="rId6"/>
              </a:rPr>
              <a:t>https://macropolo.org/digital-projects/the-global-ai-talent-tracker/?mod=djemDailyShot&amp;mod=djemDailyShot</a:t>
            </a:r>
            <a:endParaRPr lang="en-US" sz="1400" dirty="0"/>
          </a:p>
          <a:p>
            <a:r>
              <a:rPr lang="en-US" sz="1400" dirty="0"/>
              <a:t>Simonite, Tom. “OpenAI’s Text Generator Is Going Commercial.” June 11, 2020. (Accessed August 20, 2020). </a:t>
            </a:r>
            <a:r>
              <a:rPr lang="en-US" sz="1400" dirty="0">
                <a:hlinkClick r:id="rId7"/>
              </a:rPr>
              <a:t>https://www.wired.com/story/openai-text-generator-going-commercial/</a:t>
            </a:r>
            <a:endParaRPr lang="en-US" sz="1400" dirty="0"/>
          </a:p>
        </p:txBody>
      </p:sp>
      <p:sp>
        <p:nvSpPr>
          <p:cNvPr id="4" name="Picture Placeholder 3">
            <a:extLst>
              <a:ext uri="{FF2B5EF4-FFF2-40B4-BE49-F238E27FC236}">
                <a16:creationId xmlns:a16="http://schemas.microsoft.com/office/drawing/2014/main" id="{1C82DCC4-E851-458D-934F-3C7DF36517DD}"/>
              </a:ext>
            </a:extLst>
          </p:cNvPr>
          <p:cNvSpPr>
            <a:spLocks noGrp="1"/>
          </p:cNvSpPr>
          <p:nvPr>
            <p:ph type="pic" sz="quarter" idx="11"/>
          </p:nvPr>
        </p:nvSpPr>
        <p:spPr/>
      </p:sp>
      <p:sp>
        <p:nvSpPr>
          <p:cNvPr id="5" name="Text Placeholder 4">
            <a:extLst>
              <a:ext uri="{FF2B5EF4-FFF2-40B4-BE49-F238E27FC236}">
                <a16:creationId xmlns:a16="http://schemas.microsoft.com/office/drawing/2014/main" id="{212036B8-7B50-460A-83D2-DDD9F4B0741D}"/>
              </a:ext>
            </a:extLst>
          </p:cNvPr>
          <p:cNvSpPr>
            <a:spLocks noGrp="1"/>
          </p:cNvSpPr>
          <p:nvPr>
            <p:ph type="body" sz="quarter" idx="10"/>
          </p:nvPr>
        </p:nvSpPr>
        <p:spPr/>
        <p:txBody>
          <a:bodyPr/>
          <a:lstStyle/>
          <a:p>
            <a:r>
              <a:rPr lang="en-US" dirty="0"/>
              <a:t>References</a:t>
            </a:r>
          </a:p>
        </p:txBody>
      </p:sp>
    </p:spTree>
    <p:extLst>
      <p:ext uri="{BB962C8B-B14F-4D97-AF65-F5344CB8AC3E}">
        <p14:creationId xmlns:p14="http://schemas.microsoft.com/office/powerpoint/2010/main" val="1230590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FEEFF-1718-44BF-BAB4-B318D0704222}"/>
              </a:ext>
            </a:extLst>
          </p:cNvPr>
          <p:cNvSpPr>
            <a:spLocks noGrp="1"/>
          </p:cNvSpPr>
          <p:nvPr>
            <p:ph type="title"/>
          </p:nvPr>
        </p:nvSpPr>
        <p:spPr/>
        <p:txBody>
          <a:bodyPr/>
          <a:lstStyle/>
          <a:p>
            <a:r>
              <a:rPr lang="en-US" dirty="0"/>
              <a:t>Artificial Intelligence References (cont.)</a:t>
            </a:r>
          </a:p>
        </p:txBody>
      </p:sp>
      <p:sp>
        <p:nvSpPr>
          <p:cNvPr id="3" name="Content Placeholder 2">
            <a:extLst>
              <a:ext uri="{FF2B5EF4-FFF2-40B4-BE49-F238E27FC236}">
                <a16:creationId xmlns:a16="http://schemas.microsoft.com/office/drawing/2014/main" id="{D5C6B0F2-2BBC-4D45-9925-5C2AD7E93975}"/>
              </a:ext>
            </a:extLst>
          </p:cNvPr>
          <p:cNvSpPr>
            <a:spLocks noGrp="1"/>
          </p:cNvSpPr>
          <p:nvPr>
            <p:ph idx="1"/>
          </p:nvPr>
        </p:nvSpPr>
        <p:spPr/>
        <p:txBody>
          <a:bodyPr/>
          <a:lstStyle/>
          <a:p>
            <a:r>
              <a:rPr lang="en-US" sz="1400" dirty="0"/>
              <a:t>Dawson, Caitlin. “Glimpsing into the Future of AI: A Conversation with Yolanda Gil.” USCViterbi. September 18, 2019. (Accessed August 20, 2020). </a:t>
            </a:r>
            <a:r>
              <a:rPr lang="en-US" sz="1400" dirty="0">
                <a:hlinkClick r:id="rId3"/>
              </a:rPr>
              <a:t>https://viterbischool.usc.edu/news/2019/09/glimpsing-into-the-future-of-ai-a-conversation-with-yolanda-gil/</a:t>
            </a:r>
            <a:endParaRPr lang="en-US" sz="1400" dirty="0"/>
          </a:p>
          <a:p>
            <a:r>
              <a:rPr lang="en-US" sz="1400" dirty="0"/>
              <a:t>Ning, Emma. “Microsoft open sources breakthrough optimizations for transformer inference on GPU and CPU.” Microsoft Open Source Blog. January 21, 2020. (Accessed August 20, 2020).* </a:t>
            </a:r>
            <a:r>
              <a:rPr lang="en-US" sz="1400" dirty="0">
                <a:hlinkClick r:id="rId4"/>
              </a:rPr>
              <a:t>https://cloudblogs.microsoft.com/opensource/2020/01/21/microsoft-onnx-open-source-optimizations-transformer-inference-gpu-cpu/</a:t>
            </a:r>
            <a:endParaRPr lang="en-US" sz="1400" dirty="0"/>
          </a:p>
          <a:p>
            <a:r>
              <a:rPr lang="en-US" sz="1400" dirty="0"/>
              <a:t>Vincent, Brandi. “Legislation launched in early June received new attention and support this week.” NextGov. July 2, 2020. (Accessed August 20, 2020). </a:t>
            </a:r>
            <a:r>
              <a:rPr lang="en-US" sz="1400" dirty="0">
                <a:hlinkClick r:id="rId5"/>
              </a:rPr>
              <a:t>https://www.nextgov.com/emerging-tech/2020/07/congress-inches-closer-creating-national-cloud-ai-research/166624/</a:t>
            </a:r>
            <a:endParaRPr lang="en-US" sz="1400" dirty="0"/>
          </a:p>
          <a:p>
            <a:pPr marL="0" lvl="1" indent="0">
              <a:buNone/>
            </a:pPr>
            <a:endParaRPr lang="en-US" sz="1400" dirty="0"/>
          </a:p>
          <a:p>
            <a:pPr marL="0" lvl="1" indent="0">
              <a:buNone/>
            </a:pPr>
            <a:endParaRPr lang="en-US" sz="1400" dirty="0"/>
          </a:p>
          <a:p>
            <a:pPr marL="0" lvl="1" indent="0">
              <a:buNone/>
            </a:pPr>
            <a:endParaRPr lang="en-US" sz="1400" dirty="0"/>
          </a:p>
          <a:p>
            <a:pPr marL="0" lvl="1" indent="0">
              <a:buNone/>
            </a:pPr>
            <a:r>
              <a:rPr lang="en-US" sz="1200" dirty="0"/>
              <a:t>* “One of the most popular deep learning models used for natural language processing is BERT (Bidirectional Encoder Representations from Transformers).”  </a:t>
            </a:r>
          </a:p>
          <a:p>
            <a:pPr marL="0" lvl="1" indent="0">
              <a:buNone/>
            </a:pPr>
            <a:endParaRPr lang="en-US" sz="1400" dirty="0"/>
          </a:p>
        </p:txBody>
      </p:sp>
      <p:sp>
        <p:nvSpPr>
          <p:cNvPr id="4" name="Picture Placeholder 3">
            <a:extLst>
              <a:ext uri="{FF2B5EF4-FFF2-40B4-BE49-F238E27FC236}">
                <a16:creationId xmlns:a16="http://schemas.microsoft.com/office/drawing/2014/main" id="{1C82DCC4-E851-458D-934F-3C7DF36517DD}"/>
              </a:ext>
            </a:extLst>
          </p:cNvPr>
          <p:cNvSpPr>
            <a:spLocks noGrp="1"/>
          </p:cNvSpPr>
          <p:nvPr>
            <p:ph type="pic" sz="quarter" idx="11"/>
          </p:nvPr>
        </p:nvSpPr>
        <p:spPr/>
      </p:sp>
      <p:sp>
        <p:nvSpPr>
          <p:cNvPr id="5" name="Text Placeholder 4">
            <a:extLst>
              <a:ext uri="{FF2B5EF4-FFF2-40B4-BE49-F238E27FC236}">
                <a16:creationId xmlns:a16="http://schemas.microsoft.com/office/drawing/2014/main" id="{212036B8-7B50-460A-83D2-DDD9F4B0741D}"/>
              </a:ext>
            </a:extLst>
          </p:cNvPr>
          <p:cNvSpPr>
            <a:spLocks noGrp="1"/>
          </p:cNvSpPr>
          <p:nvPr>
            <p:ph type="body" sz="quarter" idx="10"/>
          </p:nvPr>
        </p:nvSpPr>
        <p:spPr/>
        <p:txBody>
          <a:bodyPr/>
          <a:lstStyle/>
          <a:p>
            <a:r>
              <a:rPr lang="en-US" dirty="0"/>
              <a:t>References</a:t>
            </a:r>
          </a:p>
        </p:txBody>
      </p:sp>
    </p:spTree>
    <p:extLst>
      <p:ext uri="{BB962C8B-B14F-4D97-AF65-F5344CB8AC3E}">
        <p14:creationId xmlns:p14="http://schemas.microsoft.com/office/powerpoint/2010/main" val="15765178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497BAF-6A0D-4197-B0E5-224101CDC5D5}"/>
              </a:ext>
            </a:extLst>
          </p:cNvPr>
          <p:cNvSpPr>
            <a:spLocks noGrp="1"/>
          </p:cNvSpPr>
          <p:nvPr>
            <p:ph type="title"/>
          </p:nvPr>
        </p:nvSpPr>
        <p:spPr>
          <a:xfrm>
            <a:off x="381000" y="246579"/>
            <a:ext cx="7772400" cy="505896"/>
          </a:xfrm>
        </p:spPr>
        <p:txBody>
          <a:bodyPr/>
          <a:lstStyle/>
          <a:p>
            <a:r>
              <a:rPr lang="en-US" dirty="0"/>
              <a:t>Extended Reality References</a:t>
            </a:r>
            <a:endParaRPr lang="en-US" dirty="0">
              <a:solidFill>
                <a:srgbClr val="FF0000"/>
              </a:solidFill>
            </a:endParaRPr>
          </a:p>
        </p:txBody>
      </p:sp>
      <p:sp>
        <p:nvSpPr>
          <p:cNvPr id="5" name="Content Placeholder 4">
            <a:extLst>
              <a:ext uri="{FF2B5EF4-FFF2-40B4-BE49-F238E27FC236}">
                <a16:creationId xmlns:a16="http://schemas.microsoft.com/office/drawing/2014/main" id="{2A9E25EE-7FEE-42D4-9DE4-81E65C0DC34E}"/>
              </a:ext>
            </a:extLst>
          </p:cNvPr>
          <p:cNvSpPr>
            <a:spLocks noGrp="1"/>
          </p:cNvSpPr>
          <p:nvPr>
            <p:ph idx="1"/>
          </p:nvPr>
        </p:nvSpPr>
        <p:spPr>
          <a:xfrm>
            <a:off x="381000" y="752475"/>
            <a:ext cx="8340968" cy="3638550"/>
          </a:xfrm>
        </p:spPr>
        <p:txBody>
          <a:bodyPr/>
          <a:lstStyle/>
          <a:p>
            <a:r>
              <a:rPr lang="en-US" sz="1400" dirty="0"/>
              <a:t>Bayern, Macy. “Advancements in AR and VR have set the stage for mixed reality. Here's what to expect, according to industry experts.” TechRepublic. January 31, 2020. (Accessed August 20, 2020). </a:t>
            </a:r>
            <a:r>
              <a:rPr lang="en-US" sz="1400" u="sng" dirty="0">
                <a:hlinkClick r:id="rId2"/>
              </a:rPr>
              <a:t>https://www.techrepublic.com/article/10-mixed-reality-trends-to-expect-in-2020/</a:t>
            </a:r>
            <a:endParaRPr lang="en-US" sz="1400" u="sng" dirty="0"/>
          </a:p>
          <a:p>
            <a:r>
              <a:rPr lang="en-US" sz="1400" dirty="0"/>
              <a:t>Bohemia Interactive Simulations (BISim). (Accessed August 20, 2020). </a:t>
            </a:r>
            <a:r>
              <a:rPr lang="en-US" sz="1400" u="sng" dirty="0">
                <a:hlinkClick r:id="rId3"/>
              </a:rPr>
              <a:t>http://www.bisimulation.com</a:t>
            </a:r>
            <a:r>
              <a:rPr lang="en-US" sz="1400" dirty="0"/>
              <a:t> </a:t>
            </a:r>
          </a:p>
          <a:p>
            <a:r>
              <a:rPr lang="en-US" sz="1400" dirty="0"/>
              <a:t>Carnegie Mellon University. Future Interfaces Group. (Accessed August 20, 2020.) </a:t>
            </a:r>
            <a:r>
              <a:rPr lang="en-US" sz="1400" dirty="0">
                <a:hlinkClick r:id="rId4"/>
              </a:rPr>
              <a:t>http://www.figlab.com/</a:t>
            </a:r>
            <a:endParaRPr lang="en-US" sz="1400" dirty="0"/>
          </a:p>
          <a:p>
            <a:r>
              <a:rPr lang="en-US" sz="1400" dirty="0"/>
              <a:t>Evans, Jon. “Magic Leap’s $2.6 billion bait and switch.” TechCrunch. April 26, 2020. (Accessed August 20, 2020). </a:t>
            </a:r>
            <a:r>
              <a:rPr lang="en-US" sz="1400" dirty="0">
                <a:hlinkClick r:id="rId5"/>
              </a:rPr>
              <a:t>https://techcrunch.com/2020/04/26/tragic-leap/?guccounter=1</a:t>
            </a:r>
            <a:endParaRPr lang="en-US" sz="1400" dirty="0"/>
          </a:p>
          <a:p>
            <a:r>
              <a:rPr lang="en-US" sz="1400" dirty="0"/>
              <a:t>Hodicky, Jan. (ed.). </a:t>
            </a:r>
            <a:r>
              <a:rPr lang="en-US" sz="1400" i="1" dirty="0"/>
              <a:t>Modelling and Simulation for Autonomous Systems: Second International Workshop, MESAS 2015, Prague, Czech Republic, April 29-30, 2015, Revised Selected Papers</a:t>
            </a:r>
            <a:r>
              <a:rPr lang="en-US" sz="1400" dirty="0"/>
              <a:t>. Springer International Publishing, 2015.</a:t>
            </a:r>
          </a:p>
          <a:p>
            <a:r>
              <a:rPr lang="en-US" sz="1400" dirty="0"/>
              <a:t>Lange, Katie. “Virtual, Augmented Reality Are Moving Warfighting Forward.” Inside DoD. February 10, 2020. (Accessed August 20, 2020). </a:t>
            </a:r>
            <a:r>
              <a:rPr lang="en-US" sz="1400" u="sng" dirty="0">
                <a:hlinkClick r:id="rId6"/>
              </a:rPr>
              <a:t>https://www.defense.gov/Explore/Inside-DOD/Blog/Article/2079205/how-virtual-augmented-reality-are-moving-warfighting-forward/</a:t>
            </a:r>
            <a:endParaRPr lang="en-US" sz="1400" dirty="0"/>
          </a:p>
          <a:p>
            <a:endParaRPr lang="en-US" sz="1400" dirty="0"/>
          </a:p>
        </p:txBody>
      </p:sp>
      <p:sp>
        <p:nvSpPr>
          <p:cNvPr id="6" name="Text Placeholder 4">
            <a:extLst>
              <a:ext uri="{FF2B5EF4-FFF2-40B4-BE49-F238E27FC236}">
                <a16:creationId xmlns:a16="http://schemas.microsoft.com/office/drawing/2014/main" id="{2734A3B2-3CA9-43A6-B281-AA4822D3D2D5}"/>
              </a:ext>
            </a:extLst>
          </p:cNvPr>
          <p:cNvSpPr txBox="1">
            <a:spLocks/>
          </p:cNvSpPr>
          <p:nvPr/>
        </p:nvSpPr>
        <p:spPr>
          <a:xfrm>
            <a:off x="381000" y="32031"/>
            <a:ext cx="5524500" cy="106859"/>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68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AB4DFAF-23C2-43C1-8B25-EF24CF10F83E}"/>
              </a:ext>
            </a:extLst>
          </p:cNvPr>
          <p:cNvSpPr txBox="1"/>
          <p:nvPr/>
        </p:nvSpPr>
        <p:spPr>
          <a:xfrm flipH="1">
            <a:off x="381000" y="99671"/>
            <a:ext cx="5995307" cy="104644"/>
          </a:xfrm>
          <a:prstGeom prst="rect">
            <a:avLst/>
          </a:prstGeom>
          <a:noFill/>
        </p:spPr>
        <p:txBody>
          <a:bodyPr wrap="square" lIns="0" tIns="0" rIns="0" bIns="0" rtlCol="0">
            <a:spAutoFit/>
          </a:bodyPr>
          <a:lstStyle/>
          <a:p>
            <a:r>
              <a:rPr lang="en-US" sz="680" dirty="0">
                <a:latin typeface="Arial"/>
                <a:cs typeface="Arial"/>
              </a:rPr>
              <a:t>References</a:t>
            </a:r>
          </a:p>
        </p:txBody>
      </p:sp>
    </p:spTree>
    <p:extLst>
      <p:ext uri="{BB962C8B-B14F-4D97-AF65-F5344CB8AC3E}">
        <p14:creationId xmlns:p14="http://schemas.microsoft.com/office/powerpoint/2010/main" val="3516401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F174-6C88-4E5C-B76E-8E7D11A124B7}"/>
              </a:ext>
            </a:extLst>
          </p:cNvPr>
          <p:cNvSpPr>
            <a:spLocks noGrp="1"/>
          </p:cNvSpPr>
          <p:nvPr>
            <p:ph type="title"/>
          </p:nvPr>
        </p:nvSpPr>
        <p:spPr/>
        <p:txBody>
          <a:bodyPr/>
          <a:lstStyle/>
          <a:p>
            <a:r>
              <a:rPr lang="en-US" dirty="0"/>
              <a:t>Extended Reality References (cont.)</a:t>
            </a:r>
          </a:p>
        </p:txBody>
      </p:sp>
      <p:sp>
        <p:nvSpPr>
          <p:cNvPr id="3" name="Content Placeholder 2">
            <a:extLst>
              <a:ext uri="{FF2B5EF4-FFF2-40B4-BE49-F238E27FC236}">
                <a16:creationId xmlns:a16="http://schemas.microsoft.com/office/drawing/2014/main" id="{C502E5E2-2EBC-418F-9414-FBF381746A5B}"/>
              </a:ext>
            </a:extLst>
          </p:cNvPr>
          <p:cNvSpPr>
            <a:spLocks noGrp="1"/>
          </p:cNvSpPr>
          <p:nvPr>
            <p:ph idx="1"/>
          </p:nvPr>
        </p:nvSpPr>
        <p:spPr/>
        <p:txBody>
          <a:bodyPr/>
          <a:lstStyle/>
          <a:p>
            <a:r>
              <a:rPr lang="en-US" sz="1400" dirty="0"/>
              <a:t>Marr, Bernard. “What Is Extended Reality Technology? A Simple Explanation For Anyone.” Forbes. Augst 12, 2019. (Accessed August 20, 2020.) </a:t>
            </a:r>
            <a:r>
              <a:rPr lang="en-US" sz="1400" u="sng" dirty="0">
                <a:hlinkClick r:id="rId2"/>
              </a:rPr>
              <a:t>https://www.forbes.com/sites/bernardmarr/2019/08/12/what-is-extended-reality-technology-a-simple-explanation-for-anyone/#5c1669d37249</a:t>
            </a:r>
            <a:endParaRPr lang="en-US" sz="1400" dirty="0"/>
          </a:p>
          <a:p>
            <a:r>
              <a:rPr lang="en-US" sz="1400" dirty="0"/>
              <a:t>Schmalstieg, Dieter and Höllerer, Tobias. </a:t>
            </a:r>
            <a:r>
              <a:rPr lang="en-US" sz="1400" i="1" dirty="0"/>
              <a:t>Augmented Reality: Principles and Practice</a:t>
            </a:r>
            <a:r>
              <a:rPr lang="en-US" sz="1400" dirty="0"/>
              <a:t>. O'Reilly Media, Inc. Boston, 2020. </a:t>
            </a:r>
            <a:r>
              <a:rPr lang="en-US" sz="1400" dirty="0">
                <a:hlinkClick r:id="rId3"/>
              </a:rPr>
              <a:t>https://learning.oreilly.com/library/view/augmented-reality-principles/9780133153217/cover.html</a:t>
            </a:r>
            <a:endParaRPr lang="en-US" sz="1400" dirty="0"/>
          </a:p>
          <a:p>
            <a:r>
              <a:rPr lang="en-US" sz="1400" dirty="0"/>
              <a:t>University of Wyoming. Shell 3D Virtualization Center. (Accessed August 20, 2020). </a:t>
            </a:r>
            <a:r>
              <a:rPr lang="en-US" sz="1400" u="sng" dirty="0">
                <a:hlinkClick r:id="rId4"/>
              </a:rPr>
              <a:t>https://www.uwyo.edu/ser/visualization-center/</a:t>
            </a:r>
            <a:endParaRPr lang="en-US" sz="1400" dirty="0"/>
          </a:p>
          <a:p>
            <a:r>
              <a:rPr lang="en-US" sz="1400" dirty="0"/>
              <a:t>Visbox, Inc. CAVE Automatic Virtual Environment. (Accessed August 20, 2020). </a:t>
            </a:r>
            <a:r>
              <a:rPr lang="en-US" sz="1400" u="sng" dirty="0">
                <a:hlinkClick r:id="rId5"/>
              </a:rPr>
              <a:t>http://www.visbox.com/products/cave/</a:t>
            </a:r>
            <a:endParaRPr lang="en-US" sz="1400" dirty="0"/>
          </a:p>
          <a:p>
            <a:r>
              <a:rPr lang="en-US" sz="1400" dirty="0"/>
              <a:t>Visbox, Inc. Immersive 3D Applications. (Accessed August 20, 2020). </a:t>
            </a:r>
            <a:r>
              <a:rPr lang="en-US" sz="1400" u="sng" dirty="0">
                <a:hlinkClick r:id="rId6"/>
              </a:rPr>
              <a:t>http://www.visbox.com/applications/immersive-3d/</a:t>
            </a:r>
            <a:endParaRPr lang="en-US" sz="1400" u="sng" dirty="0"/>
          </a:p>
        </p:txBody>
      </p:sp>
      <p:sp>
        <p:nvSpPr>
          <p:cNvPr id="4" name="Picture Placeholder 3">
            <a:extLst>
              <a:ext uri="{FF2B5EF4-FFF2-40B4-BE49-F238E27FC236}">
                <a16:creationId xmlns:a16="http://schemas.microsoft.com/office/drawing/2014/main" id="{2B23EEB6-2D68-4606-9B47-AB36324C5AF6}"/>
              </a:ext>
            </a:extLst>
          </p:cNvPr>
          <p:cNvSpPr>
            <a:spLocks noGrp="1"/>
          </p:cNvSpPr>
          <p:nvPr>
            <p:ph type="pic" sz="quarter" idx="11"/>
          </p:nvPr>
        </p:nvSpPr>
        <p:spPr/>
      </p:sp>
      <p:sp>
        <p:nvSpPr>
          <p:cNvPr id="5" name="Text Placeholder 4">
            <a:extLst>
              <a:ext uri="{FF2B5EF4-FFF2-40B4-BE49-F238E27FC236}">
                <a16:creationId xmlns:a16="http://schemas.microsoft.com/office/drawing/2014/main" id="{92F683F5-33A5-448A-97EA-9F7F16FF4398}"/>
              </a:ext>
            </a:extLst>
          </p:cNvPr>
          <p:cNvSpPr>
            <a:spLocks noGrp="1"/>
          </p:cNvSpPr>
          <p:nvPr>
            <p:ph type="body" sz="quarter" idx="10"/>
          </p:nvPr>
        </p:nvSpPr>
        <p:spPr/>
        <p:txBody>
          <a:bodyPr/>
          <a:lstStyle/>
          <a:p>
            <a:r>
              <a:rPr lang="en-US" dirty="0"/>
              <a:t>References</a:t>
            </a:r>
          </a:p>
        </p:txBody>
      </p:sp>
    </p:spTree>
    <p:extLst>
      <p:ext uri="{BB962C8B-B14F-4D97-AF65-F5344CB8AC3E}">
        <p14:creationId xmlns:p14="http://schemas.microsoft.com/office/powerpoint/2010/main" val="14414752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F174-6C88-4E5C-B76E-8E7D11A124B7}"/>
              </a:ext>
            </a:extLst>
          </p:cNvPr>
          <p:cNvSpPr>
            <a:spLocks noGrp="1"/>
          </p:cNvSpPr>
          <p:nvPr>
            <p:ph type="title"/>
          </p:nvPr>
        </p:nvSpPr>
        <p:spPr/>
        <p:txBody>
          <a:bodyPr/>
          <a:lstStyle/>
          <a:p>
            <a:r>
              <a:rPr lang="en-US" dirty="0"/>
              <a:t>Privacy, Ethics, and Trust in Technology References </a:t>
            </a:r>
          </a:p>
        </p:txBody>
      </p:sp>
      <p:sp>
        <p:nvSpPr>
          <p:cNvPr id="3" name="Content Placeholder 2">
            <a:extLst>
              <a:ext uri="{FF2B5EF4-FFF2-40B4-BE49-F238E27FC236}">
                <a16:creationId xmlns:a16="http://schemas.microsoft.com/office/drawing/2014/main" id="{C502E5E2-2EBC-418F-9414-FBF381746A5B}"/>
              </a:ext>
            </a:extLst>
          </p:cNvPr>
          <p:cNvSpPr>
            <a:spLocks noGrp="1"/>
          </p:cNvSpPr>
          <p:nvPr>
            <p:ph idx="1"/>
          </p:nvPr>
        </p:nvSpPr>
        <p:spPr>
          <a:xfrm>
            <a:off x="381000" y="811317"/>
            <a:ext cx="8340968" cy="3662653"/>
          </a:xfrm>
        </p:spPr>
        <p:txBody>
          <a:bodyPr/>
          <a:lstStyle/>
          <a:p>
            <a:r>
              <a:rPr lang="en-US" b="1" dirty="0"/>
              <a:t>Ethical Use of (Disruptive) Technology</a:t>
            </a:r>
          </a:p>
          <a:p>
            <a:r>
              <a:rPr lang="en-US" sz="1400" dirty="0"/>
              <a:t>Bannister, Catherine and Golden, Deborah. “Ethical technology and trust: Applying your company’s values to technology, people, and processes.” Deloitte Insights. January 15, 2020. (Accessed August 20, 2020). </a:t>
            </a:r>
            <a:r>
              <a:rPr lang="en-US" sz="1400" dirty="0">
                <a:hlinkClick r:id="rId2"/>
              </a:rPr>
              <a:t>https://www2.deloitte.com/us/en/insights/focus/tech-trends/2020/ethical-technology-and-brand-trust.html</a:t>
            </a:r>
            <a:endParaRPr lang="en-US" sz="1400" dirty="0"/>
          </a:p>
          <a:p>
            <a:r>
              <a:rPr lang="en-US" sz="1400" dirty="0"/>
              <a:t>Barber, Gregory and Molteni, Megan. “Google Is Slurping Up Health Data—and It Looks Totally Legal.” Wired. November 11, 2019. (Accessed August 20, 2020). </a:t>
            </a:r>
            <a:r>
              <a:rPr lang="en-US" sz="1400" dirty="0">
                <a:hlinkClick r:id="rId3"/>
              </a:rPr>
              <a:t>https://www.wired.com/story/google-is-slurping-up-health-dataand-it-looks-totally-legal/</a:t>
            </a:r>
            <a:endParaRPr lang="en-US" sz="1400" dirty="0"/>
          </a:p>
          <a:p>
            <a:r>
              <a:rPr lang="en-US" sz="1400" dirty="0"/>
              <a:t>Murphy, Timothy; Garg, Swati; Sniderman, Brenna; and Buckley, Natasha. “Ethical technology use in the Fourth Industrial Revolution CEO leadership needed.” Deloitte Insights. July 15, 2019. (Accessed August 20, 2020). </a:t>
            </a:r>
            <a:r>
              <a:rPr lang="en-US" sz="1400" dirty="0">
                <a:hlinkClick r:id="rId4"/>
              </a:rPr>
              <a:t>https://www2.deloitte.com/us/en/insights/focus/industry-4-0/ethical-technology-use-fourth-industrial-revolution.html</a:t>
            </a:r>
            <a:endParaRPr lang="en-US" sz="1400" dirty="0"/>
          </a:p>
          <a:p>
            <a:r>
              <a:rPr lang="en-US" b="1" dirty="0"/>
              <a:t>Others</a:t>
            </a:r>
          </a:p>
          <a:p>
            <a:r>
              <a:rPr lang="en-US" sz="1400" dirty="0"/>
              <a:t>Wheatly, Mike. “Accenture, AMD, Facebook and Nvidia sign up to advance ‘Confidential Computing.’” SiliconANGLE. June 29, 2020. (Accessed August 20, 2020). </a:t>
            </a:r>
            <a:r>
              <a:rPr lang="en-US" sz="1400" dirty="0">
                <a:hlinkClick r:id="rId5"/>
              </a:rPr>
              <a:t>https://siliconangle.com/2020/06/29/accenture-amd-facebook-nvidia-sign-advance-confidential-computing/</a:t>
            </a:r>
            <a:endParaRPr lang="en-US" dirty="0"/>
          </a:p>
          <a:p>
            <a:endParaRPr lang="en-US" b="1" dirty="0"/>
          </a:p>
        </p:txBody>
      </p:sp>
      <p:sp>
        <p:nvSpPr>
          <p:cNvPr id="4" name="Picture Placeholder 3">
            <a:extLst>
              <a:ext uri="{FF2B5EF4-FFF2-40B4-BE49-F238E27FC236}">
                <a16:creationId xmlns:a16="http://schemas.microsoft.com/office/drawing/2014/main" id="{2B23EEB6-2D68-4606-9B47-AB36324C5AF6}"/>
              </a:ext>
            </a:extLst>
          </p:cNvPr>
          <p:cNvSpPr>
            <a:spLocks noGrp="1"/>
          </p:cNvSpPr>
          <p:nvPr>
            <p:ph type="pic" sz="quarter" idx="11"/>
          </p:nvPr>
        </p:nvSpPr>
        <p:spPr/>
      </p:sp>
      <p:sp>
        <p:nvSpPr>
          <p:cNvPr id="5" name="Text Placeholder 4">
            <a:extLst>
              <a:ext uri="{FF2B5EF4-FFF2-40B4-BE49-F238E27FC236}">
                <a16:creationId xmlns:a16="http://schemas.microsoft.com/office/drawing/2014/main" id="{92F683F5-33A5-448A-97EA-9F7F16FF4398}"/>
              </a:ext>
            </a:extLst>
          </p:cNvPr>
          <p:cNvSpPr>
            <a:spLocks noGrp="1"/>
          </p:cNvSpPr>
          <p:nvPr>
            <p:ph type="body" sz="quarter" idx="10"/>
          </p:nvPr>
        </p:nvSpPr>
        <p:spPr/>
        <p:txBody>
          <a:bodyPr/>
          <a:lstStyle/>
          <a:p>
            <a:r>
              <a:rPr lang="en-US" dirty="0"/>
              <a:t>References</a:t>
            </a:r>
          </a:p>
        </p:txBody>
      </p:sp>
    </p:spTree>
    <p:extLst>
      <p:ext uri="{BB962C8B-B14F-4D97-AF65-F5344CB8AC3E}">
        <p14:creationId xmlns:p14="http://schemas.microsoft.com/office/powerpoint/2010/main" val="576895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F174-6C88-4E5C-B76E-8E7D11A124B7}"/>
              </a:ext>
            </a:extLst>
          </p:cNvPr>
          <p:cNvSpPr>
            <a:spLocks noGrp="1"/>
          </p:cNvSpPr>
          <p:nvPr>
            <p:ph type="title"/>
          </p:nvPr>
        </p:nvSpPr>
        <p:spPr/>
        <p:txBody>
          <a:bodyPr/>
          <a:lstStyle/>
          <a:p>
            <a:r>
              <a:rPr lang="en-US" dirty="0"/>
              <a:t>Privacy, Ethics, and Trust in Technology References (cont.)</a:t>
            </a:r>
          </a:p>
        </p:txBody>
      </p:sp>
      <p:sp>
        <p:nvSpPr>
          <p:cNvPr id="3" name="Content Placeholder 2">
            <a:extLst>
              <a:ext uri="{FF2B5EF4-FFF2-40B4-BE49-F238E27FC236}">
                <a16:creationId xmlns:a16="http://schemas.microsoft.com/office/drawing/2014/main" id="{C502E5E2-2EBC-418F-9414-FBF381746A5B}"/>
              </a:ext>
            </a:extLst>
          </p:cNvPr>
          <p:cNvSpPr>
            <a:spLocks noGrp="1"/>
          </p:cNvSpPr>
          <p:nvPr>
            <p:ph idx="1"/>
          </p:nvPr>
        </p:nvSpPr>
        <p:spPr/>
        <p:txBody>
          <a:bodyPr/>
          <a:lstStyle/>
          <a:p>
            <a:r>
              <a:rPr lang="en-US" b="1" dirty="0"/>
              <a:t>Differential Privacy</a:t>
            </a:r>
          </a:p>
          <a:p>
            <a:r>
              <a:rPr lang="en-US" sz="1400" dirty="0"/>
              <a:t>Dwork, Cynthia. “A firm foundation for private data analysis.” </a:t>
            </a:r>
            <a:r>
              <a:rPr lang="en-US" sz="1400" i="1" dirty="0"/>
              <a:t>Communications of the ACM</a:t>
            </a:r>
            <a:r>
              <a:rPr lang="en-US" sz="1400" dirty="0"/>
              <a:t> Pages 86-95. Vol. 54. No. 1. January 2011. </a:t>
            </a:r>
            <a:r>
              <a:rPr lang="en-US" sz="1400" dirty="0">
                <a:hlinkClick r:id="rId2"/>
              </a:rPr>
              <a:t>https://dl.acm.org/doi/pdf/10.1145/1866739.1866758</a:t>
            </a:r>
            <a:endParaRPr lang="en-US" sz="1400" dirty="0"/>
          </a:p>
          <a:p>
            <a:r>
              <a:rPr lang="en-US" sz="1400" dirty="0"/>
              <a:t>Hassan, M. U., M. H. Rehmani and J. Chen. “Differential Privacy Techniques for Cyber Physical Systems: A Survey.” </a:t>
            </a:r>
            <a:r>
              <a:rPr lang="en-US" sz="1400" i="1" dirty="0"/>
              <a:t>IEEE Communications Surveys &amp; Tutorials 22 </a:t>
            </a:r>
            <a:r>
              <a:rPr lang="en-US" sz="1400" dirty="0"/>
              <a:t>(2020). Pages 746-789. doi: 10.1109/COMST.2019.2944748. </a:t>
            </a:r>
            <a:r>
              <a:rPr lang="en-US" sz="1400" dirty="0">
                <a:hlinkClick r:id="rId3"/>
              </a:rPr>
              <a:t>https://ieeexplore.ieee.org/stamp/stamp.jsp?tp=&amp;arnumber=8854247&amp;tag=1</a:t>
            </a:r>
            <a:endParaRPr lang="en-US" sz="1400" dirty="0"/>
          </a:p>
          <a:p>
            <a:r>
              <a:rPr lang="en-US" b="1" dirty="0"/>
              <a:t>Deepfakes</a:t>
            </a:r>
          </a:p>
          <a:p>
            <a:r>
              <a:rPr lang="en-US" sz="1400" dirty="0"/>
              <a:t>Chesney, Bobby, and Citron, Danielle Keates. “Deep fakes: a looming challenge for privacy, democracy, and national security.” 107 </a:t>
            </a:r>
            <a:r>
              <a:rPr lang="en-US" sz="1400" i="1" dirty="0"/>
              <a:t>California Law Review</a:t>
            </a:r>
            <a:r>
              <a:rPr lang="en-US" sz="1400" dirty="0"/>
              <a:t> 1753. 2019. </a:t>
            </a:r>
            <a:r>
              <a:rPr lang="en-US" sz="1400" dirty="0">
                <a:hlinkClick r:id="rId4"/>
              </a:rPr>
              <a:t>https://scholarship.law.bu.edu/faculty_scholarship/640/</a:t>
            </a:r>
            <a:endParaRPr lang="en-US" sz="1400" dirty="0"/>
          </a:p>
          <a:p>
            <a:r>
              <a:rPr lang="en-US" sz="1400" dirty="0"/>
              <a:t>Tolosana, Ruben, et al. “Deepfakes and beyond: A survey of face manipulation and fake detection.” </a:t>
            </a:r>
            <a:r>
              <a:rPr lang="en-US" sz="1400" i="1" dirty="0"/>
              <a:t>arXiv preprint arXiv:2001.00179. </a:t>
            </a:r>
            <a:r>
              <a:rPr lang="en-US" sz="1400" dirty="0"/>
              <a:t>June 18, 2020. </a:t>
            </a:r>
            <a:r>
              <a:rPr lang="en-US" sz="1400" dirty="0">
                <a:hlinkClick r:id="rId5"/>
              </a:rPr>
              <a:t>https://arxiv.org/pdf/2001.00179.pdf</a:t>
            </a:r>
            <a:endParaRPr lang="en-US" sz="1400" dirty="0"/>
          </a:p>
          <a:p>
            <a:endParaRPr lang="en-US" dirty="0"/>
          </a:p>
          <a:p>
            <a:endParaRPr lang="en-US" b="1" dirty="0"/>
          </a:p>
        </p:txBody>
      </p:sp>
      <p:sp>
        <p:nvSpPr>
          <p:cNvPr id="4" name="Picture Placeholder 3">
            <a:extLst>
              <a:ext uri="{FF2B5EF4-FFF2-40B4-BE49-F238E27FC236}">
                <a16:creationId xmlns:a16="http://schemas.microsoft.com/office/drawing/2014/main" id="{2B23EEB6-2D68-4606-9B47-AB36324C5AF6}"/>
              </a:ext>
            </a:extLst>
          </p:cNvPr>
          <p:cNvSpPr>
            <a:spLocks noGrp="1"/>
          </p:cNvSpPr>
          <p:nvPr>
            <p:ph type="pic" sz="quarter" idx="11"/>
          </p:nvPr>
        </p:nvSpPr>
        <p:spPr/>
      </p:sp>
      <p:sp>
        <p:nvSpPr>
          <p:cNvPr id="5" name="Text Placeholder 4">
            <a:extLst>
              <a:ext uri="{FF2B5EF4-FFF2-40B4-BE49-F238E27FC236}">
                <a16:creationId xmlns:a16="http://schemas.microsoft.com/office/drawing/2014/main" id="{92F683F5-33A5-448A-97EA-9F7F16FF439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748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52BE0F-F01C-4F67-8574-8086716E42E7}"/>
              </a:ext>
            </a:extLst>
          </p:cNvPr>
          <p:cNvSpPr>
            <a:spLocks noGrp="1"/>
          </p:cNvSpPr>
          <p:nvPr>
            <p:ph type="title"/>
          </p:nvPr>
        </p:nvSpPr>
        <p:spPr/>
        <p:txBody>
          <a:bodyPr/>
          <a:lstStyle/>
          <a:p>
            <a:r>
              <a:rPr lang="en-US" dirty="0"/>
              <a:t>Emerging Technologies 2020</a:t>
            </a:r>
          </a:p>
        </p:txBody>
      </p:sp>
      <p:sp>
        <p:nvSpPr>
          <p:cNvPr id="7" name="Text Placeholder 6">
            <a:extLst>
              <a:ext uri="{FF2B5EF4-FFF2-40B4-BE49-F238E27FC236}">
                <a16:creationId xmlns:a16="http://schemas.microsoft.com/office/drawing/2014/main" id="{6396B555-587E-498E-8FBC-4E44EA4F4FC3}"/>
              </a:ext>
            </a:extLst>
          </p:cNvPr>
          <p:cNvSpPr>
            <a:spLocks noGrp="1"/>
          </p:cNvSpPr>
          <p:nvPr>
            <p:ph type="body" sz="quarter" idx="10"/>
          </p:nvPr>
        </p:nvSpPr>
        <p:spPr/>
        <p:txBody>
          <a:bodyPr/>
          <a:lstStyle/>
          <a:p>
            <a:r>
              <a:rPr lang="en-US" dirty="0"/>
              <a:t>Conclusion</a:t>
            </a:r>
          </a:p>
        </p:txBody>
      </p:sp>
    </p:spTree>
    <p:extLst>
      <p:ext uri="{BB962C8B-B14F-4D97-AF65-F5344CB8AC3E}">
        <p14:creationId xmlns:p14="http://schemas.microsoft.com/office/powerpoint/2010/main" val="14499538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134-4C55-49E4-BB44-711A7A8EB041}"/>
              </a:ext>
            </a:extLst>
          </p:cNvPr>
          <p:cNvSpPr>
            <a:spLocks noGrp="1"/>
          </p:cNvSpPr>
          <p:nvPr>
            <p:ph type="title"/>
          </p:nvPr>
        </p:nvSpPr>
        <p:spPr/>
        <p:txBody>
          <a:bodyPr/>
          <a:lstStyle/>
          <a:p>
            <a:r>
              <a:rPr lang="en-US" dirty="0"/>
              <a:t>We Want to Hear from You</a:t>
            </a:r>
          </a:p>
        </p:txBody>
      </p:sp>
      <p:sp>
        <p:nvSpPr>
          <p:cNvPr id="3" name="Content Placeholder 2">
            <a:extLst>
              <a:ext uri="{FF2B5EF4-FFF2-40B4-BE49-F238E27FC236}">
                <a16:creationId xmlns:a16="http://schemas.microsoft.com/office/drawing/2014/main" id="{01E35A90-8BCC-4064-B100-8A3C4FA57B5C}"/>
              </a:ext>
            </a:extLst>
          </p:cNvPr>
          <p:cNvSpPr>
            <a:spLocks noGrp="1"/>
          </p:cNvSpPr>
          <p:nvPr>
            <p:ph idx="1"/>
          </p:nvPr>
        </p:nvSpPr>
        <p:spPr/>
        <p:txBody>
          <a:bodyPr/>
          <a:lstStyle/>
          <a:p>
            <a:r>
              <a:rPr lang="en-US" dirty="0"/>
              <a:t>This briefing presents our vision of the current state of six key emerging technologies.</a:t>
            </a:r>
          </a:p>
          <a:p>
            <a:r>
              <a:rPr lang="en-US" dirty="0"/>
              <a:t>We invite the SEI research community to review and comment on this presentation. We encourage any ideas for improving the briefing for a wider audience.</a:t>
            </a:r>
          </a:p>
          <a:p>
            <a:r>
              <a:rPr lang="en-US" dirty="0"/>
              <a:t>You can access the briefing here: [wiki link]</a:t>
            </a:r>
          </a:p>
          <a:p>
            <a:r>
              <a:rPr lang="en-US" dirty="0"/>
              <a:t>Please provide any feedback you have by commenting on the wiki page [TBD].</a:t>
            </a:r>
          </a:p>
        </p:txBody>
      </p:sp>
      <p:sp>
        <p:nvSpPr>
          <p:cNvPr id="4" name="Picture Placeholder 3">
            <a:extLst>
              <a:ext uri="{FF2B5EF4-FFF2-40B4-BE49-F238E27FC236}">
                <a16:creationId xmlns:a16="http://schemas.microsoft.com/office/drawing/2014/main" id="{B0939C7C-1659-42C6-94DE-1032323325C7}"/>
              </a:ext>
            </a:extLst>
          </p:cNvPr>
          <p:cNvSpPr>
            <a:spLocks noGrp="1"/>
          </p:cNvSpPr>
          <p:nvPr>
            <p:ph type="pic" sz="quarter" idx="11"/>
          </p:nvPr>
        </p:nvSpPr>
        <p:spPr/>
      </p:sp>
      <p:sp>
        <p:nvSpPr>
          <p:cNvPr id="5" name="Text Placeholder 4">
            <a:extLst>
              <a:ext uri="{FF2B5EF4-FFF2-40B4-BE49-F238E27FC236}">
                <a16:creationId xmlns:a16="http://schemas.microsoft.com/office/drawing/2014/main" id="{F2DA996F-5C89-415B-AD64-EDAADB66CA35}"/>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0213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685CDF-1904-421B-8896-8641E4280876}"/>
              </a:ext>
            </a:extLst>
          </p:cNvPr>
          <p:cNvSpPr>
            <a:spLocks noGrp="1"/>
          </p:cNvSpPr>
          <p:nvPr>
            <p:ph type="title"/>
          </p:nvPr>
        </p:nvSpPr>
        <p:spPr/>
        <p:txBody>
          <a:bodyPr/>
          <a:lstStyle/>
          <a:p>
            <a:r>
              <a:rPr lang="en-US" dirty="0"/>
              <a:t>Consulting and Related*</a:t>
            </a:r>
          </a:p>
        </p:txBody>
      </p:sp>
      <p:sp>
        <p:nvSpPr>
          <p:cNvPr id="7" name="Picture Placeholder 6">
            <a:extLst>
              <a:ext uri="{FF2B5EF4-FFF2-40B4-BE49-F238E27FC236}">
                <a16:creationId xmlns:a16="http://schemas.microsoft.com/office/drawing/2014/main" id="{14137AEC-F721-4286-A923-0EC5F5388B95}"/>
              </a:ext>
            </a:extLst>
          </p:cNvPr>
          <p:cNvSpPr>
            <a:spLocks noGrp="1"/>
          </p:cNvSpPr>
          <p:nvPr>
            <p:ph type="pic" sz="quarter" idx="11"/>
          </p:nvPr>
        </p:nvSpPr>
        <p:spPr/>
      </p:sp>
      <p:sp>
        <p:nvSpPr>
          <p:cNvPr id="6" name="Text Placeholder 5">
            <a:extLst>
              <a:ext uri="{FF2B5EF4-FFF2-40B4-BE49-F238E27FC236}">
                <a16:creationId xmlns:a16="http://schemas.microsoft.com/office/drawing/2014/main" id="{ED8DDD03-61FB-4069-8370-8ED3BEE10030}"/>
              </a:ext>
            </a:extLst>
          </p:cNvPr>
          <p:cNvSpPr>
            <a:spLocks noGrp="1"/>
          </p:cNvSpPr>
          <p:nvPr>
            <p:ph type="body" sz="quarter" idx="10"/>
          </p:nvPr>
        </p:nvSpPr>
        <p:spPr/>
        <p:txBody>
          <a:bodyPr/>
          <a:lstStyle/>
          <a:p>
            <a:r>
              <a:rPr lang="en-US" dirty="0"/>
              <a:t>Sources</a:t>
            </a:r>
          </a:p>
        </p:txBody>
      </p:sp>
      <p:graphicFrame>
        <p:nvGraphicFramePr>
          <p:cNvPr id="8" name="Table 7">
            <a:extLst>
              <a:ext uri="{FF2B5EF4-FFF2-40B4-BE49-F238E27FC236}">
                <a16:creationId xmlns:a16="http://schemas.microsoft.com/office/drawing/2014/main" id="{C5D09F53-6AA5-4AA3-95E9-AF91EAF1A58A}"/>
              </a:ext>
            </a:extLst>
          </p:cNvPr>
          <p:cNvGraphicFramePr>
            <a:graphicFrameLocks noGrp="1"/>
          </p:cNvGraphicFramePr>
          <p:nvPr>
            <p:extLst>
              <p:ext uri="{D42A27DB-BD31-4B8C-83A1-F6EECF244321}">
                <p14:modId xmlns:p14="http://schemas.microsoft.com/office/powerpoint/2010/main" val="2433666799"/>
              </p:ext>
            </p:extLst>
          </p:nvPr>
        </p:nvGraphicFramePr>
        <p:xfrm>
          <a:off x="381000" y="734249"/>
          <a:ext cx="7873093" cy="3212363"/>
        </p:xfrm>
        <a:graphic>
          <a:graphicData uri="http://schemas.openxmlformats.org/drawingml/2006/table">
            <a:tbl>
              <a:tblPr firstRow="1" bandRow="1">
                <a:tableStyleId>{C4B1156A-380E-4F78-BDF5-A606A8083BF9}</a:tableStyleId>
              </a:tblPr>
              <a:tblGrid>
                <a:gridCol w="1351681">
                  <a:extLst>
                    <a:ext uri="{9D8B030D-6E8A-4147-A177-3AD203B41FA5}">
                      <a16:colId xmlns:a16="http://schemas.microsoft.com/office/drawing/2014/main" val="707990274"/>
                    </a:ext>
                  </a:extLst>
                </a:gridCol>
                <a:gridCol w="6521412">
                  <a:extLst>
                    <a:ext uri="{9D8B030D-6E8A-4147-A177-3AD203B41FA5}">
                      <a16:colId xmlns:a16="http://schemas.microsoft.com/office/drawing/2014/main" val="991060544"/>
                    </a:ext>
                  </a:extLst>
                </a:gridCol>
              </a:tblGrid>
              <a:tr h="638224">
                <a:tc>
                  <a:txBody>
                    <a:bodyPr/>
                    <a:lstStyle/>
                    <a:p>
                      <a:r>
                        <a:rPr lang="en-US" sz="2000" dirty="0">
                          <a:hlinkClick r:id="rId2"/>
                        </a:rPr>
                        <a:t>Deloitte</a:t>
                      </a:r>
                      <a:endParaRPr lang="en-US" sz="2000" b="0" dirty="0"/>
                    </a:p>
                  </a:txBody>
                  <a:tcPr/>
                </a:tc>
                <a:tc>
                  <a:txBody>
                    <a:bodyPr/>
                    <a:lstStyle/>
                    <a:p>
                      <a:r>
                        <a:rPr lang="en-US" sz="2000" dirty="0">
                          <a:hlinkClick r:id="rId3"/>
                        </a:rPr>
                        <a:t>10 Breakthrough Technologies 2020</a:t>
                      </a:r>
                      <a:endParaRPr lang="en-US" sz="2000" b="0" dirty="0"/>
                    </a:p>
                  </a:txBody>
                  <a:tcPr/>
                </a:tc>
                <a:extLst>
                  <a:ext uri="{0D108BD9-81ED-4DB2-BD59-A6C34878D82A}">
                    <a16:rowId xmlns:a16="http://schemas.microsoft.com/office/drawing/2014/main" val="844894551"/>
                  </a:ext>
                </a:extLst>
              </a:tr>
              <a:tr h="6126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4"/>
                        </a:rPr>
                        <a:t>Gartner</a:t>
                      </a:r>
                      <a:endParaRPr lang="en-US" sz="2000" b="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4"/>
                        </a:rPr>
                        <a:t>Top 10 Strategic Technology Trends for 2020</a:t>
                      </a:r>
                      <a:endParaRPr lang="en-US" sz="2000" b="0" dirty="0"/>
                    </a:p>
                  </a:txBody>
                  <a:tcPr/>
                </a:tc>
                <a:extLst>
                  <a:ext uri="{0D108BD9-81ED-4DB2-BD59-A6C34878D82A}">
                    <a16:rowId xmlns:a16="http://schemas.microsoft.com/office/drawing/2014/main" val="3109297005"/>
                  </a:ext>
                </a:extLst>
              </a:tr>
              <a:tr h="65836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5"/>
                        </a:rPr>
                        <a:t>IDC</a:t>
                      </a:r>
                      <a:endParaRPr lang="en-US" sz="2000" b="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5"/>
                        </a:rPr>
                        <a:t>FutureScape: Worldwide IT Industry 2020 Predictions</a:t>
                      </a:r>
                      <a:endParaRPr lang="en-US" sz="2000" b="0" dirty="0"/>
                    </a:p>
                  </a:txBody>
                  <a:tcPr/>
                </a:tc>
                <a:extLst>
                  <a:ext uri="{0D108BD9-81ED-4DB2-BD59-A6C34878D82A}">
                    <a16:rowId xmlns:a16="http://schemas.microsoft.com/office/drawing/2014/main" val="1864440279"/>
                  </a:ext>
                </a:extLst>
              </a:tr>
              <a:tr h="53035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6"/>
                        </a:rPr>
                        <a:t>Accenture</a:t>
                      </a:r>
                      <a:endParaRPr lang="en-US" sz="2000" b="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6"/>
                        </a:rPr>
                        <a:t>Technology Vision 2020</a:t>
                      </a:r>
                      <a:endParaRPr lang="en-US" sz="2000" b="0" dirty="0"/>
                    </a:p>
                  </a:txBody>
                  <a:tcPr/>
                </a:tc>
                <a:extLst>
                  <a:ext uri="{0D108BD9-81ED-4DB2-BD59-A6C34878D82A}">
                    <a16:rowId xmlns:a16="http://schemas.microsoft.com/office/drawing/2014/main" val="437331277"/>
                  </a:ext>
                </a:extLst>
              </a:tr>
              <a:tr h="77277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7"/>
                        </a:rPr>
                        <a:t>Forbes</a:t>
                      </a:r>
                      <a:endParaRPr lang="en-US" sz="2000" b="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hlinkClick r:id="rId7"/>
                        </a:rPr>
                        <a:t>The 7 Biggest Technology Trends In 2020 Everyone Must Get Ready For Now</a:t>
                      </a:r>
                      <a:endParaRPr lang="en-US" sz="2000" dirty="0"/>
                    </a:p>
                  </a:txBody>
                  <a:tcPr/>
                </a:tc>
                <a:extLst>
                  <a:ext uri="{0D108BD9-81ED-4DB2-BD59-A6C34878D82A}">
                    <a16:rowId xmlns:a16="http://schemas.microsoft.com/office/drawing/2014/main" val="4203399548"/>
                  </a:ext>
                </a:extLst>
              </a:tr>
            </a:tbl>
          </a:graphicData>
        </a:graphic>
      </p:graphicFrame>
      <p:sp>
        <p:nvSpPr>
          <p:cNvPr id="2" name="TextBox 1">
            <a:extLst>
              <a:ext uri="{FF2B5EF4-FFF2-40B4-BE49-F238E27FC236}">
                <a16:creationId xmlns:a16="http://schemas.microsoft.com/office/drawing/2014/main" id="{3929B578-B557-4C67-BC11-26843B1802AC}"/>
              </a:ext>
            </a:extLst>
          </p:cNvPr>
          <p:cNvSpPr txBox="1"/>
          <p:nvPr/>
        </p:nvSpPr>
        <p:spPr>
          <a:xfrm>
            <a:off x="4447089" y="4277869"/>
            <a:ext cx="4415028" cy="246221"/>
          </a:xfrm>
          <a:prstGeom prst="rect">
            <a:avLst/>
          </a:prstGeom>
          <a:noFill/>
        </p:spPr>
        <p:txBody>
          <a:bodyPr wrap="square" lIns="0" tIns="0" rIns="0" bIns="0" rtlCol="0">
            <a:spAutoFit/>
          </a:bodyPr>
          <a:lstStyle/>
          <a:p>
            <a:pPr algn="r"/>
            <a:r>
              <a:rPr lang="en-US" sz="1600" dirty="0">
                <a:latin typeface="Arial"/>
                <a:cs typeface="Arial"/>
              </a:rPr>
              <a:t>*All sources presented are hyperlinked. </a:t>
            </a:r>
          </a:p>
        </p:txBody>
      </p:sp>
    </p:spTree>
    <p:extLst>
      <p:ext uri="{BB962C8B-B14F-4D97-AF65-F5344CB8AC3E}">
        <p14:creationId xmlns:p14="http://schemas.microsoft.com/office/powerpoint/2010/main" val="2058303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685CDF-1904-421B-8896-8641E4280876}"/>
              </a:ext>
            </a:extLst>
          </p:cNvPr>
          <p:cNvSpPr>
            <a:spLocks noGrp="1"/>
          </p:cNvSpPr>
          <p:nvPr>
            <p:ph type="title"/>
          </p:nvPr>
        </p:nvSpPr>
        <p:spPr/>
        <p:txBody>
          <a:bodyPr/>
          <a:lstStyle/>
          <a:p>
            <a:r>
              <a:rPr lang="en-US" dirty="0"/>
              <a:t>Research Community</a:t>
            </a:r>
          </a:p>
        </p:txBody>
      </p:sp>
      <p:sp>
        <p:nvSpPr>
          <p:cNvPr id="7" name="Picture Placeholder 6">
            <a:extLst>
              <a:ext uri="{FF2B5EF4-FFF2-40B4-BE49-F238E27FC236}">
                <a16:creationId xmlns:a16="http://schemas.microsoft.com/office/drawing/2014/main" id="{14137AEC-F721-4286-A923-0EC5F5388B95}"/>
              </a:ext>
            </a:extLst>
          </p:cNvPr>
          <p:cNvSpPr>
            <a:spLocks noGrp="1"/>
          </p:cNvSpPr>
          <p:nvPr>
            <p:ph type="pic" sz="quarter" idx="11"/>
          </p:nvPr>
        </p:nvSpPr>
        <p:spPr/>
      </p:sp>
      <p:sp>
        <p:nvSpPr>
          <p:cNvPr id="6" name="Text Placeholder 5">
            <a:extLst>
              <a:ext uri="{FF2B5EF4-FFF2-40B4-BE49-F238E27FC236}">
                <a16:creationId xmlns:a16="http://schemas.microsoft.com/office/drawing/2014/main" id="{ED8DDD03-61FB-4069-8370-8ED3BEE10030}"/>
              </a:ext>
            </a:extLst>
          </p:cNvPr>
          <p:cNvSpPr>
            <a:spLocks noGrp="1"/>
          </p:cNvSpPr>
          <p:nvPr>
            <p:ph type="body" sz="quarter" idx="10"/>
          </p:nvPr>
        </p:nvSpPr>
        <p:spPr/>
        <p:txBody>
          <a:bodyPr/>
          <a:lstStyle/>
          <a:p>
            <a:r>
              <a:rPr lang="en-US" dirty="0"/>
              <a:t>Sources</a:t>
            </a:r>
          </a:p>
        </p:txBody>
      </p:sp>
      <p:graphicFrame>
        <p:nvGraphicFramePr>
          <p:cNvPr id="2" name="Table 1">
            <a:extLst>
              <a:ext uri="{FF2B5EF4-FFF2-40B4-BE49-F238E27FC236}">
                <a16:creationId xmlns:a16="http://schemas.microsoft.com/office/drawing/2014/main" id="{9DAFB674-1C3B-469B-A26C-B9952F294EB9}"/>
              </a:ext>
            </a:extLst>
          </p:cNvPr>
          <p:cNvGraphicFramePr>
            <a:graphicFrameLocks noGrp="1"/>
          </p:cNvGraphicFramePr>
          <p:nvPr>
            <p:extLst>
              <p:ext uri="{D42A27DB-BD31-4B8C-83A1-F6EECF244321}">
                <p14:modId xmlns:p14="http://schemas.microsoft.com/office/powerpoint/2010/main" val="2841736643"/>
              </p:ext>
            </p:extLst>
          </p:nvPr>
        </p:nvGraphicFramePr>
        <p:xfrm>
          <a:off x="380999" y="811317"/>
          <a:ext cx="7864929" cy="3758831"/>
        </p:xfrm>
        <a:graphic>
          <a:graphicData uri="http://schemas.openxmlformats.org/drawingml/2006/table">
            <a:tbl>
              <a:tblPr bandRow="1">
                <a:tableStyleId>{7DF18680-E054-41AD-8BC1-D1AEF772440D}</a:tableStyleId>
              </a:tblPr>
              <a:tblGrid>
                <a:gridCol w="3672195">
                  <a:extLst>
                    <a:ext uri="{9D8B030D-6E8A-4147-A177-3AD203B41FA5}">
                      <a16:colId xmlns:a16="http://schemas.microsoft.com/office/drawing/2014/main" val="707990274"/>
                    </a:ext>
                  </a:extLst>
                </a:gridCol>
                <a:gridCol w="4192734">
                  <a:extLst>
                    <a:ext uri="{9D8B030D-6E8A-4147-A177-3AD203B41FA5}">
                      <a16:colId xmlns:a16="http://schemas.microsoft.com/office/drawing/2014/main" val="991060544"/>
                    </a:ext>
                  </a:extLst>
                </a:gridCol>
              </a:tblGrid>
              <a:tr h="958319">
                <a:tc>
                  <a:txBody>
                    <a:bodyPr/>
                    <a:lstStyle/>
                    <a:p>
                      <a:r>
                        <a:rPr lang="en-US" sz="2400" dirty="0">
                          <a:hlinkClick r:id="rId2"/>
                        </a:rPr>
                        <a:t>MIT Technology Review</a:t>
                      </a:r>
                      <a:endParaRPr lang="en-US" sz="2400" dirty="0"/>
                    </a:p>
                  </a:txBody>
                  <a:tcPr/>
                </a:tc>
                <a:tc>
                  <a:txBody>
                    <a:bodyPr/>
                    <a:lstStyle/>
                    <a:p>
                      <a:r>
                        <a:rPr lang="en-US" sz="2400" dirty="0">
                          <a:hlinkClick r:id="rId2"/>
                        </a:rPr>
                        <a:t>10 Breakthrough Technologies 2020</a:t>
                      </a:r>
                      <a:endParaRPr lang="en-US" sz="2400" dirty="0"/>
                    </a:p>
                  </a:txBody>
                  <a:tcPr/>
                </a:tc>
                <a:extLst>
                  <a:ext uri="{0D108BD9-81ED-4DB2-BD59-A6C34878D82A}">
                    <a16:rowId xmlns:a16="http://schemas.microsoft.com/office/drawing/2014/main" val="844894551"/>
                  </a:ext>
                </a:extLst>
              </a:tr>
              <a:tr h="933504">
                <a:tc>
                  <a:txBody>
                    <a:bodyPr/>
                    <a:lstStyle/>
                    <a:p>
                      <a:r>
                        <a:rPr lang="en-US" sz="2400" dirty="0">
                          <a:hlinkClick r:id="rId3"/>
                        </a:rPr>
                        <a:t>IEEE Computer Society</a:t>
                      </a:r>
                      <a:endParaRPr lang="en-US" sz="2400" dirty="0"/>
                    </a:p>
                  </a:txBody>
                  <a:tcPr/>
                </a:tc>
                <a:tc>
                  <a:txBody>
                    <a:bodyPr/>
                    <a:lstStyle/>
                    <a:p>
                      <a:r>
                        <a:rPr lang="en-US" sz="2400" dirty="0">
                          <a:hlinkClick r:id="rId3"/>
                        </a:rPr>
                        <a:t>Top 12 Technology Trends for 2020</a:t>
                      </a:r>
                      <a:endParaRPr lang="en-US" sz="2400" dirty="0"/>
                    </a:p>
                  </a:txBody>
                  <a:tcPr/>
                </a:tc>
                <a:extLst>
                  <a:ext uri="{0D108BD9-81ED-4DB2-BD59-A6C34878D82A}">
                    <a16:rowId xmlns:a16="http://schemas.microsoft.com/office/drawing/2014/main" val="3109297005"/>
                  </a:ext>
                </a:extLst>
              </a:tr>
              <a:tr h="933504">
                <a:tc>
                  <a:txBody>
                    <a:bodyPr/>
                    <a:lstStyle/>
                    <a:p>
                      <a:r>
                        <a:rPr lang="en-US" sz="2400" dirty="0">
                          <a:hlinkClick r:id="rId4"/>
                        </a:rPr>
                        <a:t>Computing Community Consortium </a:t>
                      </a:r>
                      <a:endParaRPr lang="en-US" sz="2400" dirty="0"/>
                    </a:p>
                  </a:txBody>
                  <a:tcPr/>
                </a:tc>
                <a:tc>
                  <a:txBody>
                    <a:bodyPr/>
                    <a:lstStyle/>
                    <a:p>
                      <a:r>
                        <a:rPr lang="en-US" sz="2400" dirty="0">
                          <a:hlinkClick r:id="rId5"/>
                        </a:rPr>
                        <a:t>Technical Focus Areas </a:t>
                      </a:r>
                      <a:endParaRPr lang="en-US" sz="2400" dirty="0"/>
                    </a:p>
                  </a:txBody>
                  <a:tcPr/>
                </a:tc>
                <a:extLst>
                  <a:ext uri="{0D108BD9-81ED-4DB2-BD59-A6C34878D82A}">
                    <a16:rowId xmlns:a16="http://schemas.microsoft.com/office/drawing/2014/main" val="1514807366"/>
                  </a:ext>
                </a:extLst>
              </a:tr>
              <a:tr h="933504">
                <a:tc>
                  <a:txBody>
                    <a:bodyPr/>
                    <a:lstStyle/>
                    <a:p>
                      <a:r>
                        <a:rPr lang="en-US" sz="2400" kern="1200" dirty="0">
                          <a:effectLst/>
                          <a:hlinkClick r:id="rId6"/>
                        </a:rPr>
                        <a:t>Networking Information Technology R&amp;D</a:t>
                      </a:r>
                      <a:endParaRPr lang="en-US" sz="2400" dirty="0"/>
                    </a:p>
                  </a:txBody>
                  <a:tcPr/>
                </a:tc>
                <a:tc>
                  <a:txBody>
                    <a:bodyPr/>
                    <a:lstStyle/>
                    <a:p>
                      <a:r>
                        <a:rPr lang="en-US" sz="2400" dirty="0">
                          <a:hlinkClick r:id="rId7"/>
                        </a:rPr>
                        <a:t>Program Component Areas</a:t>
                      </a:r>
                      <a:endParaRPr lang="en-US" sz="2400" dirty="0"/>
                    </a:p>
                  </a:txBody>
                  <a:tcPr/>
                </a:tc>
                <a:extLst>
                  <a:ext uri="{0D108BD9-81ED-4DB2-BD59-A6C34878D82A}">
                    <a16:rowId xmlns:a16="http://schemas.microsoft.com/office/drawing/2014/main" val="998523726"/>
                  </a:ext>
                </a:extLst>
              </a:tr>
            </a:tbl>
          </a:graphicData>
        </a:graphic>
      </p:graphicFrame>
    </p:spTree>
    <p:extLst>
      <p:ext uri="{BB962C8B-B14F-4D97-AF65-F5344CB8AC3E}">
        <p14:creationId xmlns:p14="http://schemas.microsoft.com/office/powerpoint/2010/main" val="97417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685CDF-1904-421B-8896-8641E4280876}"/>
              </a:ext>
            </a:extLst>
          </p:cNvPr>
          <p:cNvSpPr>
            <a:spLocks noGrp="1"/>
          </p:cNvSpPr>
          <p:nvPr>
            <p:ph type="title"/>
          </p:nvPr>
        </p:nvSpPr>
        <p:spPr/>
        <p:txBody>
          <a:bodyPr/>
          <a:lstStyle/>
          <a:p>
            <a:r>
              <a:rPr lang="en-US" dirty="0"/>
              <a:t>Defense</a:t>
            </a:r>
          </a:p>
        </p:txBody>
      </p:sp>
      <p:sp>
        <p:nvSpPr>
          <p:cNvPr id="7" name="Picture Placeholder 6">
            <a:extLst>
              <a:ext uri="{FF2B5EF4-FFF2-40B4-BE49-F238E27FC236}">
                <a16:creationId xmlns:a16="http://schemas.microsoft.com/office/drawing/2014/main" id="{14137AEC-F721-4286-A923-0EC5F5388B95}"/>
              </a:ext>
            </a:extLst>
          </p:cNvPr>
          <p:cNvSpPr>
            <a:spLocks noGrp="1"/>
          </p:cNvSpPr>
          <p:nvPr>
            <p:ph type="pic" sz="quarter" idx="11"/>
          </p:nvPr>
        </p:nvSpPr>
        <p:spPr/>
      </p:sp>
      <p:sp>
        <p:nvSpPr>
          <p:cNvPr id="6" name="Text Placeholder 5">
            <a:extLst>
              <a:ext uri="{FF2B5EF4-FFF2-40B4-BE49-F238E27FC236}">
                <a16:creationId xmlns:a16="http://schemas.microsoft.com/office/drawing/2014/main" id="{ED8DDD03-61FB-4069-8370-8ED3BEE10030}"/>
              </a:ext>
            </a:extLst>
          </p:cNvPr>
          <p:cNvSpPr>
            <a:spLocks noGrp="1"/>
          </p:cNvSpPr>
          <p:nvPr>
            <p:ph type="body" sz="quarter" idx="10"/>
          </p:nvPr>
        </p:nvSpPr>
        <p:spPr/>
        <p:txBody>
          <a:bodyPr/>
          <a:lstStyle/>
          <a:p>
            <a:r>
              <a:rPr lang="en-US" dirty="0"/>
              <a:t>Sources</a:t>
            </a:r>
          </a:p>
        </p:txBody>
      </p:sp>
      <p:graphicFrame>
        <p:nvGraphicFramePr>
          <p:cNvPr id="8" name="Table 7">
            <a:extLst>
              <a:ext uri="{FF2B5EF4-FFF2-40B4-BE49-F238E27FC236}">
                <a16:creationId xmlns:a16="http://schemas.microsoft.com/office/drawing/2014/main" id="{EEE21DE9-6A25-4FF9-9B7E-6242521E8085}"/>
              </a:ext>
            </a:extLst>
          </p:cNvPr>
          <p:cNvGraphicFramePr>
            <a:graphicFrameLocks noGrp="1"/>
          </p:cNvGraphicFramePr>
          <p:nvPr>
            <p:extLst>
              <p:ext uri="{D42A27DB-BD31-4B8C-83A1-F6EECF244321}">
                <p14:modId xmlns:p14="http://schemas.microsoft.com/office/powerpoint/2010/main" val="1046630868"/>
              </p:ext>
            </p:extLst>
          </p:nvPr>
        </p:nvGraphicFramePr>
        <p:xfrm>
          <a:off x="381000" y="1291247"/>
          <a:ext cx="7856764" cy="1385350"/>
        </p:xfrm>
        <a:graphic>
          <a:graphicData uri="http://schemas.openxmlformats.org/drawingml/2006/table">
            <a:tbl>
              <a:tblPr firstRow="1" bandRow="1">
                <a:tableStyleId>{0505E3EF-67EA-436B-97B2-0124C06EBD24}</a:tableStyleId>
              </a:tblPr>
              <a:tblGrid>
                <a:gridCol w="1137855">
                  <a:extLst>
                    <a:ext uri="{9D8B030D-6E8A-4147-A177-3AD203B41FA5}">
                      <a16:colId xmlns:a16="http://schemas.microsoft.com/office/drawing/2014/main" val="707990274"/>
                    </a:ext>
                  </a:extLst>
                </a:gridCol>
                <a:gridCol w="6718909">
                  <a:extLst>
                    <a:ext uri="{9D8B030D-6E8A-4147-A177-3AD203B41FA5}">
                      <a16:colId xmlns:a16="http://schemas.microsoft.com/office/drawing/2014/main" val="991060544"/>
                    </a:ext>
                  </a:extLst>
                </a:gridCol>
              </a:tblGrid>
              <a:tr h="656305">
                <a:tc>
                  <a:txBody>
                    <a:bodyPr/>
                    <a:lstStyle/>
                    <a:p>
                      <a:r>
                        <a:rPr lang="en-US" sz="2400" b="0" dirty="0">
                          <a:hlinkClick r:id="rId2"/>
                        </a:rPr>
                        <a:t>NATO</a:t>
                      </a:r>
                      <a:endParaRPr lang="en-US" sz="2400" b="0" dirty="0"/>
                    </a:p>
                  </a:txBody>
                  <a:tcPr/>
                </a:tc>
                <a:tc>
                  <a:txBody>
                    <a:bodyPr/>
                    <a:lstStyle/>
                    <a:p>
                      <a:r>
                        <a:rPr lang="en-US" sz="2400" b="0" dirty="0">
                          <a:hlinkClick r:id="rId2"/>
                        </a:rPr>
                        <a:t>Science &amp; Technology Trends 2020-2040</a:t>
                      </a:r>
                      <a:endParaRPr lang="en-US" sz="2400" b="0" dirty="0"/>
                    </a:p>
                  </a:txBody>
                  <a:tcPr/>
                </a:tc>
                <a:extLst>
                  <a:ext uri="{0D108BD9-81ED-4DB2-BD59-A6C34878D82A}">
                    <a16:rowId xmlns:a16="http://schemas.microsoft.com/office/drawing/2014/main" val="844894551"/>
                  </a:ext>
                </a:extLst>
              </a:tr>
              <a:tr h="729045">
                <a:tc>
                  <a:txBody>
                    <a:bodyPr/>
                    <a:lstStyle/>
                    <a:p>
                      <a:r>
                        <a:rPr lang="en-US" sz="2400" dirty="0">
                          <a:hlinkClick r:id="rId3"/>
                        </a:rPr>
                        <a:t>DoD</a:t>
                      </a:r>
                      <a:endParaRPr lang="en-US" sz="2400" dirty="0"/>
                    </a:p>
                  </a:txBody>
                  <a:tcPr/>
                </a:tc>
                <a:tc>
                  <a:txBody>
                    <a:bodyPr/>
                    <a:lstStyle/>
                    <a:p>
                      <a:r>
                        <a:rPr lang="en-US" sz="2400" dirty="0">
                          <a:hlinkClick r:id="rId3"/>
                        </a:rPr>
                        <a:t>Digital Modernization Strategy</a:t>
                      </a:r>
                      <a:endParaRPr lang="en-US" sz="2400" dirty="0"/>
                    </a:p>
                  </a:txBody>
                  <a:tcPr/>
                </a:tc>
                <a:extLst>
                  <a:ext uri="{0D108BD9-81ED-4DB2-BD59-A6C34878D82A}">
                    <a16:rowId xmlns:a16="http://schemas.microsoft.com/office/drawing/2014/main" val="3109297005"/>
                  </a:ext>
                </a:extLst>
              </a:tr>
            </a:tbl>
          </a:graphicData>
        </a:graphic>
      </p:graphicFrame>
    </p:spTree>
    <p:extLst>
      <p:ext uri="{BB962C8B-B14F-4D97-AF65-F5344CB8AC3E}">
        <p14:creationId xmlns:p14="http://schemas.microsoft.com/office/powerpoint/2010/main" val="938368747"/>
      </p:ext>
    </p:extLst>
  </p:cSld>
  <p:clrMapOvr>
    <a:masterClrMapping/>
  </p:clrMapOvr>
</p:sld>
</file>

<file path=ppt/theme/theme1.xml><?xml version="1.0" encoding="utf-8"?>
<a:theme xmlns:a="http://schemas.openxmlformats.org/drawingml/2006/main" name="2. Content Slides">
  <a:themeElements>
    <a:clrScheme name="Custom 11">
      <a:dk1>
        <a:srgbClr val="000000"/>
      </a:dk1>
      <a:lt1>
        <a:srgbClr val="FFFFFF"/>
      </a:lt1>
      <a:dk2>
        <a:srgbClr val="1D4477"/>
      </a:dk2>
      <a:lt2>
        <a:srgbClr val="A4A4A4"/>
      </a:lt2>
      <a:accent1>
        <a:srgbClr val="1D4477"/>
      </a:accent1>
      <a:accent2>
        <a:srgbClr val="996729"/>
      </a:accent2>
      <a:accent3>
        <a:srgbClr val="28773C"/>
      </a:accent3>
      <a:accent4>
        <a:srgbClr val="E8A813"/>
      </a:accent4>
      <a:accent5>
        <a:srgbClr val="178AA0"/>
      </a:accent5>
      <a:accent6>
        <a:srgbClr val="B73529"/>
      </a:accent6>
      <a:hlink>
        <a:srgbClr val="0A50E1"/>
      </a:hlink>
      <a:folHlink>
        <a:srgbClr val="6EB2E6"/>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2200" dirty="0" smtClean="0">
            <a:latin typeface="Arial"/>
            <a:cs typeface="Arial"/>
          </a:defRPr>
        </a:defPPr>
      </a:lstStyle>
    </a:txDef>
  </a:objectDefaults>
  <a:extraClrSchemeLst/>
  <a:extLst>
    <a:ext uri="{05A4C25C-085E-4340-85A3-A5531E510DB2}">
      <thm15:themeFamily xmlns:thm15="http://schemas.microsoft.com/office/thememl/2012/main" name="wide" id="{29B5E2E2-56AC-403E-938E-D3457B1E7C73}" vid="{300AFC1B-402D-43B8-B672-D406120BEF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38888</TotalTime>
  <Words>7231</Words>
  <Application>Microsoft Office PowerPoint</Application>
  <PresentationFormat>On-screen Show (16:9)</PresentationFormat>
  <Paragraphs>521</Paragraphs>
  <Slides>69</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Arial</vt:lpstr>
      <vt:lpstr>Calibri</vt:lpstr>
      <vt:lpstr>2. Content Slides</vt:lpstr>
      <vt:lpstr>Emerging Technologies 2020:  Six Areas of Opportunity August 20, 2020  An SSD-Led Study </vt:lpstr>
      <vt:lpstr>PowerPoint Presentation</vt:lpstr>
      <vt:lpstr>Emerging Technologies 2020</vt:lpstr>
      <vt:lpstr>Introduction</vt:lpstr>
      <vt:lpstr>Agenda</vt:lpstr>
      <vt:lpstr>Emerging Technologies 2020</vt:lpstr>
      <vt:lpstr>Consulting and Related*</vt:lpstr>
      <vt:lpstr>Research Community</vt:lpstr>
      <vt:lpstr>Defense</vt:lpstr>
      <vt:lpstr>Other Analysis</vt:lpstr>
      <vt:lpstr>Emerging Technologies 2020</vt:lpstr>
      <vt:lpstr>Consensus List of Emerging Technologies</vt:lpstr>
      <vt:lpstr>Technology Themes by Source</vt:lpstr>
      <vt:lpstr>Emerging Technologies 2020</vt:lpstr>
      <vt:lpstr>Overview</vt:lpstr>
      <vt:lpstr>Background and Trends</vt:lpstr>
      <vt:lpstr>Emerging Trends in Semiconductor Technology</vt:lpstr>
      <vt:lpstr>AI: a Key Driver of the Advanced Computing Agenda </vt:lpstr>
      <vt:lpstr>Fully Homomorphic Encryption: Privacy Computing</vt:lpstr>
      <vt:lpstr>Quantum Computer Trends</vt:lpstr>
      <vt:lpstr>Quantum Computing Trends</vt:lpstr>
      <vt:lpstr>Quantum Information Science: Enabling a Technological Revolution</vt:lpstr>
      <vt:lpstr>National Security Relevance</vt:lpstr>
      <vt:lpstr>Emerging Technologies 2020</vt:lpstr>
      <vt:lpstr>The Smarter Edge: Overview</vt:lpstr>
      <vt:lpstr>The Smarter Edge: Considerations</vt:lpstr>
      <vt:lpstr>Edge Components: Tiny AI</vt:lpstr>
      <vt:lpstr>Edge Components: 5G Networks</vt:lpstr>
      <vt:lpstr>The Other Smart Edge: Space and Swarming Drones </vt:lpstr>
      <vt:lpstr>Emerging Technologies 2020</vt:lpstr>
      <vt:lpstr>Overview</vt:lpstr>
      <vt:lpstr>Example Applications</vt:lpstr>
      <vt:lpstr>Reasoning about Physical Objects</vt:lpstr>
      <vt:lpstr>Recent Developments</vt:lpstr>
      <vt:lpstr>Challenges and Opportunities</vt:lpstr>
      <vt:lpstr>Emerging Technologies 2020</vt:lpstr>
      <vt:lpstr>Artificial Intelligence Landscape</vt:lpstr>
      <vt:lpstr>Artificial Intelligence Landscape</vt:lpstr>
      <vt:lpstr>Artificial Intelligence Landscape</vt:lpstr>
      <vt:lpstr>Hardware Trends</vt:lpstr>
      <vt:lpstr>Software Trends</vt:lpstr>
      <vt:lpstr>Autonomous Vehicles in DoD</vt:lpstr>
      <vt:lpstr>Adversarial Machine Learning (AML)</vt:lpstr>
      <vt:lpstr>Opportunities </vt:lpstr>
      <vt:lpstr>Emerging Technologies 2020</vt:lpstr>
      <vt:lpstr>Extended Reality Overview </vt:lpstr>
      <vt:lpstr>Applying Extended Reality - Examples</vt:lpstr>
      <vt:lpstr>Opportunities and Challenges</vt:lpstr>
      <vt:lpstr>Emerging Technologies 2020</vt:lpstr>
      <vt:lpstr>Data Privacy, Trust, and Ethics</vt:lpstr>
      <vt:lpstr>Differential Privacy</vt:lpstr>
      <vt:lpstr>Maintaining Data Confidentiality While In Use </vt:lpstr>
      <vt:lpstr>Blockchain</vt:lpstr>
      <vt:lpstr>Trust</vt:lpstr>
      <vt:lpstr>Ethics</vt:lpstr>
      <vt:lpstr>Ethics</vt:lpstr>
      <vt:lpstr>Emerging Technologies 2020</vt:lpstr>
      <vt:lpstr>Advanced Computing References</vt:lpstr>
      <vt:lpstr>Advanced Computing References (cont.)</vt:lpstr>
      <vt:lpstr>The Smarter Edge References</vt:lpstr>
      <vt:lpstr>Digital Twins References</vt:lpstr>
      <vt:lpstr>Artificial Intelligence References</vt:lpstr>
      <vt:lpstr>Artificial Intelligence References (cont.)</vt:lpstr>
      <vt:lpstr>Extended Reality References</vt:lpstr>
      <vt:lpstr>Extended Reality References (cont.)</vt:lpstr>
      <vt:lpstr>Privacy, Ethics, and Trust in Technology References </vt:lpstr>
      <vt:lpstr>Privacy, Ethics, and Trust in Technology References (cont.)</vt:lpstr>
      <vt:lpstr>Emerging Technologies 2020</vt:lpstr>
      <vt:lpstr>We Want to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 PowerPoint  Title Slide</dc:title>
  <dc:creator>Jacob T Tanenbaum</dc:creator>
  <cp:lastModifiedBy>Edward Desautels</cp:lastModifiedBy>
  <cp:revision>235</cp:revision>
  <cp:lastPrinted>2017-10-19T17:37:26Z</cp:lastPrinted>
  <dcterms:created xsi:type="dcterms:W3CDTF">2020-06-08T13:28:25Z</dcterms:created>
  <dcterms:modified xsi:type="dcterms:W3CDTF">2020-12-14T20:30:06Z</dcterms:modified>
</cp:coreProperties>
</file>