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43"/>
  </p:notesMasterIdLst>
  <p:handoutMasterIdLst>
    <p:handoutMasterId r:id="rId44"/>
  </p:handoutMasterIdLst>
  <p:sldIdLst>
    <p:sldId id="609" r:id="rId2"/>
    <p:sldId id="616" r:id="rId3"/>
    <p:sldId id="318" r:id="rId4"/>
    <p:sldId id="588" r:id="rId5"/>
    <p:sldId id="592" r:id="rId6"/>
    <p:sldId id="593" r:id="rId7"/>
    <p:sldId id="619" r:id="rId8"/>
    <p:sldId id="607" r:id="rId9"/>
    <p:sldId id="591" r:id="rId10"/>
    <p:sldId id="608" r:id="rId11"/>
    <p:sldId id="599" r:id="rId12"/>
    <p:sldId id="307" r:id="rId13"/>
    <p:sldId id="319" r:id="rId14"/>
    <p:sldId id="332" r:id="rId15"/>
    <p:sldId id="359" r:id="rId16"/>
    <p:sldId id="348" r:id="rId17"/>
    <p:sldId id="321" r:id="rId18"/>
    <p:sldId id="381" r:id="rId19"/>
    <p:sldId id="355" r:id="rId20"/>
    <p:sldId id="303" r:id="rId21"/>
    <p:sldId id="320" r:id="rId22"/>
    <p:sldId id="614" r:id="rId23"/>
    <p:sldId id="349" r:id="rId24"/>
    <p:sldId id="408" r:id="rId25"/>
    <p:sldId id="610" r:id="rId26"/>
    <p:sldId id="613" r:id="rId27"/>
    <p:sldId id="611" r:id="rId28"/>
    <p:sldId id="326" r:id="rId29"/>
    <p:sldId id="531" r:id="rId30"/>
    <p:sldId id="615" r:id="rId31"/>
    <p:sldId id="514" r:id="rId32"/>
    <p:sldId id="327" r:id="rId33"/>
    <p:sldId id="617" r:id="rId34"/>
    <p:sldId id="328" r:id="rId35"/>
    <p:sldId id="268" r:id="rId36"/>
    <p:sldId id="606" r:id="rId37"/>
    <p:sldId id="344" r:id="rId38"/>
    <p:sldId id="604" r:id="rId39"/>
    <p:sldId id="435" r:id="rId40"/>
    <p:sldId id="561" r:id="rId41"/>
    <p:sldId id="34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Bachman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5D5"/>
    <a:srgbClr val="BFBFBF"/>
    <a:srgbClr val="0D0D0D"/>
    <a:srgbClr val="1B1B1B"/>
    <a:srgbClr val="85258B"/>
    <a:srgbClr val="8C2891"/>
    <a:srgbClr val="8C2896"/>
    <a:srgbClr val="8C289B"/>
    <a:srgbClr val="91239B"/>
    <a:srgbClr val="8C32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7362" autoAdjust="0"/>
  </p:normalViewPr>
  <p:slideViewPr>
    <p:cSldViewPr snapToGrid="0" snapToObjects="1">
      <p:cViewPr>
        <p:scale>
          <a:sx n="96" d="100"/>
          <a:sy n="96" d="100"/>
        </p:scale>
        <p:origin x="183" y="5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B043-26E1-4305-845A-6E56E908D991}" type="doc">
      <dgm:prSet loTypeId="urn:microsoft.com/office/officeart/2005/8/layout/radial5" loCatId="cycle" qsTypeId="urn:microsoft.com/office/officeart/2005/8/quickstyle/simple1" qsCatId="simple" csTypeId="urn:microsoft.com/office/officeart/2005/8/colors/accent6_1" csCatId="accent6" phldr="1"/>
      <dgm:spPr/>
      <dgm:t>
        <a:bodyPr/>
        <a:lstStyle/>
        <a:p>
          <a:endParaRPr lang="en-US"/>
        </a:p>
      </dgm:t>
    </dgm:pt>
    <dgm:pt modelId="{F139E9F4-9A8D-4CD9-9777-2CFCFDFD1F0C}">
      <dgm:prSet phldrT="[Text]"/>
      <dgm:spPr/>
      <dgm:t>
        <a:bodyPr/>
        <a:lstStyle/>
        <a:p>
          <a:r>
            <a:rPr lang="en-US" dirty="0"/>
            <a:t>Ethical AI</a:t>
          </a:r>
        </a:p>
      </dgm:t>
    </dgm:pt>
    <dgm:pt modelId="{CF1D57C3-D4C2-4A94-BF23-FF16D270DB86}" type="parTrans" cxnId="{CBBBEC03-A8B8-4592-9041-925AF20B668A}">
      <dgm:prSet/>
      <dgm:spPr/>
      <dgm:t>
        <a:bodyPr/>
        <a:lstStyle/>
        <a:p>
          <a:endParaRPr lang="en-US"/>
        </a:p>
      </dgm:t>
    </dgm:pt>
    <dgm:pt modelId="{84059F97-DC30-43CF-B952-03CAAC79BBA1}" type="sibTrans" cxnId="{CBBBEC03-A8B8-4592-9041-925AF20B668A}">
      <dgm:prSet/>
      <dgm:spPr/>
      <dgm:t>
        <a:bodyPr/>
        <a:lstStyle/>
        <a:p>
          <a:endParaRPr lang="en-US"/>
        </a:p>
      </dgm:t>
    </dgm:pt>
    <dgm:pt modelId="{DDE1EB7B-A063-4DEB-8CF8-64AB8327EA07}">
      <dgm:prSet phldrT="[Text]"/>
      <dgm:spPr/>
      <dgm:t>
        <a:bodyPr/>
        <a:lstStyle/>
        <a:p>
          <a:pPr>
            <a:buFont typeface="+mj-lt"/>
            <a:buAutoNum type="arabicPeriod"/>
          </a:pPr>
          <a:r>
            <a:rPr lang="en-US" dirty="0"/>
            <a:t>Accountable </a:t>
          </a:r>
          <a:br>
            <a:rPr lang="en-US" dirty="0"/>
          </a:br>
          <a:r>
            <a:rPr lang="en-US" dirty="0"/>
            <a:t>to humans</a:t>
          </a:r>
        </a:p>
      </dgm:t>
    </dgm:pt>
    <dgm:pt modelId="{68ADD80B-AB10-4685-AD71-C85B66B87992}" type="parTrans" cxnId="{B94F9836-D1D0-4189-A42D-93161399CF7F}">
      <dgm:prSet/>
      <dgm:spPr/>
      <dgm:t>
        <a:bodyPr/>
        <a:lstStyle/>
        <a:p>
          <a:endParaRPr lang="en-US"/>
        </a:p>
      </dgm:t>
    </dgm:pt>
    <dgm:pt modelId="{34DA948D-B3D7-4AE7-BFDF-C1A4327B28FF}" type="sibTrans" cxnId="{B94F9836-D1D0-4189-A42D-93161399CF7F}">
      <dgm:prSet/>
      <dgm:spPr/>
      <dgm:t>
        <a:bodyPr/>
        <a:lstStyle/>
        <a:p>
          <a:endParaRPr lang="en-US"/>
        </a:p>
      </dgm:t>
    </dgm:pt>
    <dgm:pt modelId="{34CE47D8-57D4-4180-92D9-9D455790E782}">
      <dgm:prSet phldrT="[Text]"/>
      <dgm:spPr/>
      <dgm:t>
        <a:bodyPr/>
        <a:lstStyle/>
        <a:p>
          <a:pPr>
            <a:buFont typeface="+mj-lt"/>
            <a:buAutoNum type="arabicPeriod"/>
          </a:pPr>
          <a:r>
            <a:rPr lang="en-US" dirty="0"/>
            <a:t>Cognizant </a:t>
          </a:r>
          <a:br>
            <a:rPr lang="en-US" dirty="0"/>
          </a:br>
          <a:r>
            <a:rPr lang="en-US" dirty="0"/>
            <a:t>of speculative risks and benefits</a:t>
          </a:r>
        </a:p>
      </dgm:t>
    </dgm:pt>
    <dgm:pt modelId="{016AF6D0-41A5-442A-84D1-C4BD51737F11}" type="parTrans" cxnId="{85DC4E97-661E-457C-8035-F6A85A0CB3BC}">
      <dgm:prSet/>
      <dgm:spPr/>
      <dgm:t>
        <a:bodyPr/>
        <a:lstStyle/>
        <a:p>
          <a:endParaRPr lang="en-US"/>
        </a:p>
      </dgm:t>
    </dgm:pt>
    <dgm:pt modelId="{FA699726-2B84-48A1-8B46-4FC714A995A8}" type="sibTrans" cxnId="{85DC4E97-661E-457C-8035-F6A85A0CB3BC}">
      <dgm:prSet/>
      <dgm:spPr/>
      <dgm:t>
        <a:bodyPr/>
        <a:lstStyle/>
        <a:p>
          <a:endParaRPr lang="en-US"/>
        </a:p>
      </dgm:t>
    </dgm:pt>
    <dgm:pt modelId="{E06CC82B-CA0D-45E4-9B70-CB3520B2A14D}">
      <dgm:prSet phldrT="[Text]"/>
      <dgm:spPr/>
      <dgm:t>
        <a:bodyPr/>
        <a:lstStyle/>
        <a:p>
          <a:r>
            <a:rPr lang="en-US" dirty="0"/>
            <a:t>Respectful </a:t>
          </a:r>
          <a:br>
            <a:rPr lang="en-US" dirty="0"/>
          </a:br>
          <a:r>
            <a:rPr lang="en-US" dirty="0"/>
            <a:t>and secure</a:t>
          </a:r>
        </a:p>
      </dgm:t>
    </dgm:pt>
    <dgm:pt modelId="{D9AF85C6-92F3-4530-AC44-072270E776DC}" type="parTrans" cxnId="{305EC829-0E80-4C6B-B192-06396141B5C3}">
      <dgm:prSet/>
      <dgm:spPr/>
      <dgm:t>
        <a:bodyPr/>
        <a:lstStyle/>
        <a:p>
          <a:endParaRPr lang="en-US"/>
        </a:p>
      </dgm:t>
    </dgm:pt>
    <dgm:pt modelId="{0C78CAFA-B9D3-4A42-8FA4-9999CF1479F1}" type="sibTrans" cxnId="{305EC829-0E80-4C6B-B192-06396141B5C3}">
      <dgm:prSet/>
      <dgm:spPr/>
      <dgm:t>
        <a:bodyPr/>
        <a:lstStyle/>
        <a:p>
          <a:endParaRPr lang="en-US"/>
        </a:p>
      </dgm:t>
    </dgm:pt>
    <dgm:pt modelId="{4C2F6456-10A2-454D-9814-C29399F76993}">
      <dgm:prSet phldrT="[Text]"/>
      <dgm:spPr/>
      <dgm:t>
        <a:bodyPr/>
        <a:lstStyle/>
        <a:p>
          <a:pPr>
            <a:buFont typeface="+mj-lt"/>
            <a:buAutoNum type="arabicPeriod"/>
          </a:pPr>
          <a:r>
            <a:rPr lang="en-US" dirty="0"/>
            <a:t>Honest and usable</a:t>
          </a:r>
        </a:p>
      </dgm:t>
    </dgm:pt>
    <dgm:pt modelId="{8F8C0303-6B92-4E7A-8F1B-A1A99773F241}" type="parTrans" cxnId="{255130C4-4F34-4159-9726-60BE30AF73EA}">
      <dgm:prSet/>
      <dgm:spPr/>
      <dgm:t>
        <a:bodyPr/>
        <a:lstStyle/>
        <a:p>
          <a:endParaRPr lang="en-US"/>
        </a:p>
      </dgm:t>
    </dgm:pt>
    <dgm:pt modelId="{7F41BA4D-E9B8-48C4-BF0B-274B4D8FBB08}" type="sibTrans" cxnId="{255130C4-4F34-4159-9726-60BE30AF73EA}">
      <dgm:prSet/>
      <dgm:spPr/>
      <dgm:t>
        <a:bodyPr/>
        <a:lstStyle/>
        <a:p>
          <a:endParaRPr lang="en-US"/>
        </a:p>
      </dgm:t>
    </dgm:pt>
    <dgm:pt modelId="{322D1B78-2E01-4634-A4C1-1BA2BB901AB6}" type="pres">
      <dgm:prSet presAssocID="{7FBBB043-26E1-4305-845A-6E56E908D991}" presName="Name0" presStyleCnt="0">
        <dgm:presLayoutVars>
          <dgm:chMax val="1"/>
          <dgm:dir/>
          <dgm:animLvl val="ctr"/>
          <dgm:resizeHandles val="exact"/>
        </dgm:presLayoutVars>
      </dgm:prSet>
      <dgm:spPr/>
    </dgm:pt>
    <dgm:pt modelId="{20AF95A5-8A14-456B-8C78-E824BFE04845}" type="pres">
      <dgm:prSet presAssocID="{F139E9F4-9A8D-4CD9-9777-2CFCFDFD1F0C}" presName="centerShape" presStyleLbl="node0" presStyleIdx="0" presStyleCnt="1"/>
      <dgm:spPr/>
    </dgm:pt>
    <dgm:pt modelId="{801AAE12-53A1-421D-AED8-EA4DA5B11702}" type="pres">
      <dgm:prSet presAssocID="{68ADD80B-AB10-4685-AD71-C85B66B87992}" presName="parTrans" presStyleLbl="sibTrans2D1" presStyleIdx="0" presStyleCnt="4" custAng="10800000"/>
      <dgm:spPr/>
    </dgm:pt>
    <dgm:pt modelId="{EC631A3C-6E28-4586-8AEA-FA44312960F5}" type="pres">
      <dgm:prSet presAssocID="{68ADD80B-AB10-4685-AD71-C85B66B87992}" presName="connectorText" presStyleLbl="sibTrans2D1" presStyleIdx="0" presStyleCnt="4"/>
      <dgm:spPr/>
    </dgm:pt>
    <dgm:pt modelId="{F182A6AC-C0C5-4B22-8180-F9C42FB4DC27}" type="pres">
      <dgm:prSet presAssocID="{DDE1EB7B-A063-4DEB-8CF8-64AB8327EA07}" presName="node" presStyleLbl="node1" presStyleIdx="0" presStyleCnt="4" custScaleX="198856" custScaleY="90162">
        <dgm:presLayoutVars>
          <dgm:bulletEnabled val="1"/>
        </dgm:presLayoutVars>
      </dgm:prSet>
      <dgm:spPr/>
    </dgm:pt>
    <dgm:pt modelId="{197EEB6F-DF03-4152-95CB-1ED390983225}" type="pres">
      <dgm:prSet presAssocID="{016AF6D0-41A5-442A-84D1-C4BD51737F11}" presName="parTrans" presStyleLbl="sibTrans2D1" presStyleIdx="1" presStyleCnt="4" custAng="10800000"/>
      <dgm:spPr/>
    </dgm:pt>
    <dgm:pt modelId="{4250C64C-04FC-4B80-A94E-16BF9FB28F90}" type="pres">
      <dgm:prSet presAssocID="{016AF6D0-41A5-442A-84D1-C4BD51737F11}" presName="connectorText" presStyleLbl="sibTrans2D1" presStyleIdx="1" presStyleCnt="4"/>
      <dgm:spPr/>
    </dgm:pt>
    <dgm:pt modelId="{1A98EF1F-BBC0-4B42-A88A-3C65214C70A3}" type="pres">
      <dgm:prSet presAssocID="{34CE47D8-57D4-4180-92D9-9D455790E782}" presName="node" presStyleLbl="node1" presStyleIdx="1" presStyleCnt="4" custScaleX="198856" custScaleY="90162" custRadScaleRad="132770">
        <dgm:presLayoutVars>
          <dgm:bulletEnabled val="1"/>
        </dgm:presLayoutVars>
      </dgm:prSet>
      <dgm:spPr/>
    </dgm:pt>
    <dgm:pt modelId="{BF476F35-ACED-4D10-B887-A2542BD6046B}" type="pres">
      <dgm:prSet presAssocID="{D9AF85C6-92F3-4530-AC44-072270E776DC}" presName="parTrans" presStyleLbl="sibTrans2D1" presStyleIdx="2" presStyleCnt="4" custAng="10800000"/>
      <dgm:spPr/>
    </dgm:pt>
    <dgm:pt modelId="{02662CFE-E3F9-499B-8378-1E7232D14222}" type="pres">
      <dgm:prSet presAssocID="{D9AF85C6-92F3-4530-AC44-072270E776DC}" presName="connectorText" presStyleLbl="sibTrans2D1" presStyleIdx="2" presStyleCnt="4"/>
      <dgm:spPr/>
    </dgm:pt>
    <dgm:pt modelId="{16A3D129-AB90-47D4-B866-AE1144302546}" type="pres">
      <dgm:prSet presAssocID="{E06CC82B-CA0D-45E4-9B70-CB3520B2A14D}" presName="node" presStyleLbl="node1" presStyleIdx="2" presStyleCnt="4" custScaleX="198856" custScaleY="90162">
        <dgm:presLayoutVars>
          <dgm:bulletEnabled val="1"/>
        </dgm:presLayoutVars>
      </dgm:prSet>
      <dgm:spPr/>
    </dgm:pt>
    <dgm:pt modelId="{D08FF144-82BF-40C4-ACA8-CA2C12F44F84}" type="pres">
      <dgm:prSet presAssocID="{8F8C0303-6B92-4E7A-8F1B-A1A99773F241}" presName="parTrans" presStyleLbl="sibTrans2D1" presStyleIdx="3" presStyleCnt="4" custAng="10800000"/>
      <dgm:spPr/>
    </dgm:pt>
    <dgm:pt modelId="{D9B534BA-E150-4016-BF6C-30998A290F12}" type="pres">
      <dgm:prSet presAssocID="{8F8C0303-6B92-4E7A-8F1B-A1A99773F241}" presName="connectorText" presStyleLbl="sibTrans2D1" presStyleIdx="3" presStyleCnt="4"/>
      <dgm:spPr/>
    </dgm:pt>
    <dgm:pt modelId="{35207563-8E0A-4658-BD91-E20B149C9387}" type="pres">
      <dgm:prSet presAssocID="{4C2F6456-10A2-454D-9814-C29399F76993}" presName="node" presStyleLbl="node1" presStyleIdx="3" presStyleCnt="4" custScaleX="198856" custScaleY="90162" custRadScaleRad="137981">
        <dgm:presLayoutVars>
          <dgm:bulletEnabled val="1"/>
        </dgm:presLayoutVars>
      </dgm:prSet>
      <dgm:spPr/>
    </dgm:pt>
  </dgm:ptLst>
  <dgm:cxnLst>
    <dgm:cxn modelId="{CBBBEC03-A8B8-4592-9041-925AF20B668A}" srcId="{7FBBB043-26E1-4305-845A-6E56E908D991}" destId="{F139E9F4-9A8D-4CD9-9777-2CFCFDFD1F0C}" srcOrd="0" destOrd="0" parTransId="{CF1D57C3-D4C2-4A94-BF23-FF16D270DB86}" sibTransId="{84059F97-DC30-43CF-B952-03CAAC79BBA1}"/>
    <dgm:cxn modelId="{E1B7F208-E45A-4553-8607-1879C99CDBF8}" type="presOf" srcId="{F139E9F4-9A8D-4CD9-9777-2CFCFDFD1F0C}" destId="{20AF95A5-8A14-456B-8C78-E824BFE04845}" srcOrd="0" destOrd="0" presId="urn:microsoft.com/office/officeart/2005/8/layout/radial5"/>
    <dgm:cxn modelId="{D59F9210-B28B-434F-ADA5-BB2C9A252EEA}" type="presOf" srcId="{8F8C0303-6B92-4E7A-8F1B-A1A99773F241}" destId="{D08FF144-82BF-40C4-ACA8-CA2C12F44F84}" srcOrd="0" destOrd="0" presId="urn:microsoft.com/office/officeart/2005/8/layout/radial5"/>
    <dgm:cxn modelId="{305EC829-0E80-4C6B-B192-06396141B5C3}" srcId="{F139E9F4-9A8D-4CD9-9777-2CFCFDFD1F0C}" destId="{E06CC82B-CA0D-45E4-9B70-CB3520B2A14D}" srcOrd="2" destOrd="0" parTransId="{D9AF85C6-92F3-4530-AC44-072270E776DC}" sibTransId="{0C78CAFA-B9D3-4A42-8FA4-9999CF1479F1}"/>
    <dgm:cxn modelId="{B94F9836-D1D0-4189-A42D-93161399CF7F}" srcId="{F139E9F4-9A8D-4CD9-9777-2CFCFDFD1F0C}" destId="{DDE1EB7B-A063-4DEB-8CF8-64AB8327EA07}" srcOrd="0" destOrd="0" parTransId="{68ADD80B-AB10-4685-AD71-C85B66B87992}" sibTransId="{34DA948D-B3D7-4AE7-BFDF-C1A4327B28FF}"/>
    <dgm:cxn modelId="{5379B35C-29AD-4453-872B-6B405610A761}" type="presOf" srcId="{4C2F6456-10A2-454D-9814-C29399F76993}" destId="{35207563-8E0A-4658-BD91-E20B149C9387}" srcOrd="0" destOrd="0" presId="urn:microsoft.com/office/officeart/2005/8/layout/radial5"/>
    <dgm:cxn modelId="{73066D5F-261D-4790-BFBA-D90659BC73FF}" type="presOf" srcId="{68ADD80B-AB10-4685-AD71-C85B66B87992}" destId="{EC631A3C-6E28-4586-8AEA-FA44312960F5}" srcOrd="1" destOrd="0" presId="urn:microsoft.com/office/officeart/2005/8/layout/radial5"/>
    <dgm:cxn modelId="{4B59BD6B-4C0E-4208-8A0D-40E68BB2E947}" type="presOf" srcId="{E06CC82B-CA0D-45E4-9B70-CB3520B2A14D}" destId="{16A3D129-AB90-47D4-B866-AE1144302546}" srcOrd="0" destOrd="0" presId="urn:microsoft.com/office/officeart/2005/8/layout/radial5"/>
    <dgm:cxn modelId="{B556F280-EC96-4855-BE45-1DD94829D7E5}" type="presOf" srcId="{016AF6D0-41A5-442A-84D1-C4BD51737F11}" destId="{197EEB6F-DF03-4152-95CB-1ED390983225}" srcOrd="0" destOrd="0" presId="urn:microsoft.com/office/officeart/2005/8/layout/radial5"/>
    <dgm:cxn modelId="{85DC4E97-661E-457C-8035-F6A85A0CB3BC}" srcId="{F139E9F4-9A8D-4CD9-9777-2CFCFDFD1F0C}" destId="{34CE47D8-57D4-4180-92D9-9D455790E782}" srcOrd="1" destOrd="0" parTransId="{016AF6D0-41A5-442A-84D1-C4BD51737F11}" sibTransId="{FA699726-2B84-48A1-8B46-4FC714A995A8}"/>
    <dgm:cxn modelId="{D2DA8B99-0713-4CF8-B78F-3BD7E735D719}" type="presOf" srcId="{68ADD80B-AB10-4685-AD71-C85B66B87992}" destId="{801AAE12-53A1-421D-AED8-EA4DA5B11702}" srcOrd="0" destOrd="0" presId="urn:microsoft.com/office/officeart/2005/8/layout/radial5"/>
    <dgm:cxn modelId="{3039AB9A-8058-41A9-9008-202F8E0B4A4A}" type="presOf" srcId="{D9AF85C6-92F3-4530-AC44-072270E776DC}" destId="{BF476F35-ACED-4D10-B887-A2542BD6046B}" srcOrd="0" destOrd="0" presId="urn:microsoft.com/office/officeart/2005/8/layout/radial5"/>
    <dgm:cxn modelId="{B39FAAA1-5161-45B9-A515-4DDCB409D464}" type="presOf" srcId="{016AF6D0-41A5-442A-84D1-C4BD51737F11}" destId="{4250C64C-04FC-4B80-A94E-16BF9FB28F90}" srcOrd="1" destOrd="0" presId="urn:microsoft.com/office/officeart/2005/8/layout/radial5"/>
    <dgm:cxn modelId="{F15EF1A7-A0EE-4ADD-95EA-ADF240890F2A}" type="presOf" srcId="{8F8C0303-6B92-4E7A-8F1B-A1A99773F241}" destId="{D9B534BA-E150-4016-BF6C-30998A290F12}" srcOrd="1" destOrd="0" presId="urn:microsoft.com/office/officeart/2005/8/layout/radial5"/>
    <dgm:cxn modelId="{ED755CAB-7396-43D0-A674-18070E178C28}" type="presOf" srcId="{DDE1EB7B-A063-4DEB-8CF8-64AB8327EA07}" destId="{F182A6AC-C0C5-4B22-8180-F9C42FB4DC27}" srcOrd="0" destOrd="0" presId="urn:microsoft.com/office/officeart/2005/8/layout/radial5"/>
    <dgm:cxn modelId="{35F741BF-815C-485E-B900-CB01E7CC0330}" type="presOf" srcId="{D9AF85C6-92F3-4530-AC44-072270E776DC}" destId="{02662CFE-E3F9-499B-8378-1E7232D14222}" srcOrd="1" destOrd="0" presId="urn:microsoft.com/office/officeart/2005/8/layout/radial5"/>
    <dgm:cxn modelId="{255130C4-4F34-4159-9726-60BE30AF73EA}" srcId="{F139E9F4-9A8D-4CD9-9777-2CFCFDFD1F0C}" destId="{4C2F6456-10A2-454D-9814-C29399F76993}" srcOrd="3" destOrd="0" parTransId="{8F8C0303-6B92-4E7A-8F1B-A1A99773F241}" sibTransId="{7F41BA4D-E9B8-48C4-BF0B-274B4D8FBB08}"/>
    <dgm:cxn modelId="{D87AA9DB-A749-41F8-9A30-1888772FDCD0}" type="presOf" srcId="{34CE47D8-57D4-4180-92D9-9D455790E782}" destId="{1A98EF1F-BBC0-4B42-A88A-3C65214C70A3}" srcOrd="0" destOrd="0" presId="urn:microsoft.com/office/officeart/2005/8/layout/radial5"/>
    <dgm:cxn modelId="{195E8FF3-859E-4147-9462-70505235F7AB}" type="presOf" srcId="{7FBBB043-26E1-4305-845A-6E56E908D991}" destId="{322D1B78-2E01-4634-A4C1-1BA2BB901AB6}" srcOrd="0" destOrd="0" presId="urn:microsoft.com/office/officeart/2005/8/layout/radial5"/>
    <dgm:cxn modelId="{F1BEFB19-AA8C-4BCA-B128-26F3833392BF}" type="presParOf" srcId="{322D1B78-2E01-4634-A4C1-1BA2BB901AB6}" destId="{20AF95A5-8A14-456B-8C78-E824BFE04845}" srcOrd="0" destOrd="0" presId="urn:microsoft.com/office/officeart/2005/8/layout/radial5"/>
    <dgm:cxn modelId="{B7A086F2-18B1-4EBC-8DFA-E8C62AC12B7B}" type="presParOf" srcId="{322D1B78-2E01-4634-A4C1-1BA2BB901AB6}" destId="{801AAE12-53A1-421D-AED8-EA4DA5B11702}" srcOrd="1" destOrd="0" presId="urn:microsoft.com/office/officeart/2005/8/layout/radial5"/>
    <dgm:cxn modelId="{945C7681-2B7D-4823-BC83-973ECBD12428}" type="presParOf" srcId="{801AAE12-53A1-421D-AED8-EA4DA5B11702}" destId="{EC631A3C-6E28-4586-8AEA-FA44312960F5}" srcOrd="0" destOrd="0" presId="urn:microsoft.com/office/officeart/2005/8/layout/radial5"/>
    <dgm:cxn modelId="{1E644B01-4292-4925-B6A8-38CB36DFE136}" type="presParOf" srcId="{322D1B78-2E01-4634-A4C1-1BA2BB901AB6}" destId="{F182A6AC-C0C5-4B22-8180-F9C42FB4DC27}" srcOrd="2" destOrd="0" presId="urn:microsoft.com/office/officeart/2005/8/layout/radial5"/>
    <dgm:cxn modelId="{39A9A14D-6BE3-47FD-ABF9-D009DB71BDD6}" type="presParOf" srcId="{322D1B78-2E01-4634-A4C1-1BA2BB901AB6}" destId="{197EEB6F-DF03-4152-95CB-1ED390983225}" srcOrd="3" destOrd="0" presId="urn:microsoft.com/office/officeart/2005/8/layout/radial5"/>
    <dgm:cxn modelId="{49B2D4D6-9509-4A33-8123-EDD895E9F4EF}" type="presParOf" srcId="{197EEB6F-DF03-4152-95CB-1ED390983225}" destId="{4250C64C-04FC-4B80-A94E-16BF9FB28F90}" srcOrd="0" destOrd="0" presId="urn:microsoft.com/office/officeart/2005/8/layout/radial5"/>
    <dgm:cxn modelId="{EBF6601C-DD32-43F4-BCA6-57CAC96546D4}" type="presParOf" srcId="{322D1B78-2E01-4634-A4C1-1BA2BB901AB6}" destId="{1A98EF1F-BBC0-4B42-A88A-3C65214C70A3}" srcOrd="4" destOrd="0" presId="urn:microsoft.com/office/officeart/2005/8/layout/radial5"/>
    <dgm:cxn modelId="{6742F76A-1705-4617-805A-0AC886040914}" type="presParOf" srcId="{322D1B78-2E01-4634-A4C1-1BA2BB901AB6}" destId="{BF476F35-ACED-4D10-B887-A2542BD6046B}" srcOrd="5" destOrd="0" presId="urn:microsoft.com/office/officeart/2005/8/layout/radial5"/>
    <dgm:cxn modelId="{39C1B320-A28A-46EA-9216-580986F005F1}" type="presParOf" srcId="{BF476F35-ACED-4D10-B887-A2542BD6046B}" destId="{02662CFE-E3F9-499B-8378-1E7232D14222}" srcOrd="0" destOrd="0" presId="urn:microsoft.com/office/officeart/2005/8/layout/radial5"/>
    <dgm:cxn modelId="{BD545CDE-905E-4E73-AB97-1535B19E7D82}" type="presParOf" srcId="{322D1B78-2E01-4634-A4C1-1BA2BB901AB6}" destId="{16A3D129-AB90-47D4-B866-AE1144302546}" srcOrd="6" destOrd="0" presId="urn:microsoft.com/office/officeart/2005/8/layout/radial5"/>
    <dgm:cxn modelId="{78354AFA-0705-447C-A750-F650A195EE18}" type="presParOf" srcId="{322D1B78-2E01-4634-A4C1-1BA2BB901AB6}" destId="{D08FF144-82BF-40C4-ACA8-CA2C12F44F84}" srcOrd="7" destOrd="0" presId="urn:microsoft.com/office/officeart/2005/8/layout/radial5"/>
    <dgm:cxn modelId="{C59DB0C0-47F8-485C-A985-A83E58C45030}" type="presParOf" srcId="{D08FF144-82BF-40C4-ACA8-CA2C12F44F84}" destId="{D9B534BA-E150-4016-BF6C-30998A290F12}" srcOrd="0" destOrd="0" presId="urn:microsoft.com/office/officeart/2005/8/layout/radial5"/>
    <dgm:cxn modelId="{B940EA6E-B125-44AB-A525-105AB807DA3D}" type="presParOf" srcId="{322D1B78-2E01-4634-A4C1-1BA2BB901AB6}" destId="{35207563-8E0A-4658-BD91-E20B149C9387}"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BBB043-26E1-4305-845A-6E56E908D991}" type="doc">
      <dgm:prSet loTypeId="urn:microsoft.com/office/officeart/2005/8/layout/radial5" loCatId="cycle" qsTypeId="urn:microsoft.com/office/officeart/2005/8/quickstyle/simple1" qsCatId="simple" csTypeId="urn:microsoft.com/office/officeart/2005/8/colors/accent6_1" csCatId="accent6" phldr="1"/>
      <dgm:spPr/>
      <dgm:t>
        <a:bodyPr/>
        <a:lstStyle/>
        <a:p>
          <a:endParaRPr lang="en-US"/>
        </a:p>
      </dgm:t>
    </dgm:pt>
    <dgm:pt modelId="{F139E9F4-9A8D-4CD9-9777-2CFCFDFD1F0C}">
      <dgm:prSet phldrT="[Text]"/>
      <dgm:spPr/>
      <dgm:t>
        <a:bodyPr/>
        <a:lstStyle/>
        <a:p>
          <a:r>
            <a:rPr lang="en-US" dirty="0"/>
            <a:t>Ethical AI</a:t>
          </a:r>
        </a:p>
      </dgm:t>
    </dgm:pt>
    <dgm:pt modelId="{CF1D57C3-D4C2-4A94-BF23-FF16D270DB86}" type="parTrans" cxnId="{CBBBEC03-A8B8-4592-9041-925AF20B668A}">
      <dgm:prSet/>
      <dgm:spPr/>
      <dgm:t>
        <a:bodyPr/>
        <a:lstStyle/>
        <a:p>
          <a:endParaRPr lang="en-US"/>
        </a:p>
      </dgm:t>
    </dgm:pt>
    <dgm:pt modelId="{84059F97-DC30-43CF-B952-03CAAC79BBA1}" type="sibTrans" cxnId="{CBBBEC03-A8B8-4592-9041-925AF20B668A}">
      <dgm:prSet/>
      <dgm:spPr/>
      <dgm:t>
        <a:bodyPr/>
        <a:lstStyle/>
        <a:p>
          <a:endParaRPr lang="en-US"/>
        </a:p>
      </dgm:t>
    </dgm:pt>
    <dgm:pt modelId="{DDE1EB7B-A063-4DEB-8CF8-64AB8327EA07}">
      <dgm:prSet phldrT="[Text]" custT="1"/>
      <dgm:spPr>
        <a:ln>
          <a:solidFill>
            <a:schemeClr val="tx2"/>
          </a:solidFill>
        </a:ln>
      </dgm:spPr>
      <dgm:t>
        <a:bodyPr/>
        <a:lstStyle/>
        <a:p>
          <a:pPr>
            <a:buFont typeface="+mj-lt"/>
            <a:buAutoNum type="arabicPeriod"/>
          </a:pPr>
          <a:r>
            <a:rPr lang="en-US" sz="1400" dirty="0"/>
            <a:t>Accountable </a:t>
          </a:r>
          <a:br>
            <a:rPr lang="en-US" sz="1400" dirty="0"/>
          </a:br>
          <a:r>
            <a:rPr lang="en-US" sz="1400" dirty="0"/>
            <a:t>to humans</a:t>
          </a:r>
        </a:p>
      </dgm:t>
    </dgm:pt>
    <dgm:pt modelId="{68ADD80B-AB10-4685-AD71-C85B66B87992}" type="parTrans" cxnId="{B94F9836-D1D0-4189-A42D-93161399CF7F}">
      <dgm:prSet/>
      <dgm:spPr/>
      <dgm:t>
        <a:bodyPr/>
        <a:lstStyle/>
        <a:p>
          <a:endParaRPr lang="en-US"/>
        </a:p>
      </dgm:t>
    </dgm:pt>
    <dgm:pt modelId="{34DA948D-B3D7-4AE7-BFDF-C1A4327B28FF}" type="sibTrans" cxnId="{B94F9836-D1D0-4189-A42D-93161399CF7F}">
      <dgm:prSet/>
      <dgm:spPr/>
      <dgm:t>
        <a:bodyPr/>
        <a:lstStyle/>
        <a:p>
          <a:endParaRPr lang="en-US"/>
        </a:p>
      </dgm:t>
    </dgm:pt>
    <dgm:pt modelId="{34CE47D8-57D4-4180-92D9-9D455790E782}">
      <dgm:prSet phldrT="[Text]"/>
      <dgm:spPr/>
      <dgm:t>
        <a:bodyPr/>
        <a:lstStyle/>
        <a:p>
          <a:pPr>
            <a:buFont typeface="+mj-lt"/>
            <a:buAutoNum type="arabicPeriod"/>
          </a:pPr>
          <a:r>
            <a:rPr lang="en-US" dirty="0"/>
            <a:t>Speculative</a:t>
          </a:r>
        </a:p>
      </dgm:t>
    </dgm:pt>
    <dgm:pt modelId="{016AF6D0-41A5-442A-84D1-C4BD51737F11}" type="parTrans" cxnId="{85DC4E97-661E-457C-8035-F6A85A0CB3BC}">
      <dgm:prSet/>
      <dgm:spPr/>
      <dgm:t>
        <a:bodyPr/>
        <a:lstStyle/>
        <a:p>
          <a:endParaRPr lang="en-US"/>
        </a:p>
      </dgm:t>
    </dgm:pt>
    <dgm:pt modelId="{FA699726-2B84-48A1-8B46-4FC714A995A8}" type="sibTrans" cxnId="{85DC4E97-661E-457C-8035-F6A85A0CB3BC}">
      <dgm:prSet/>
      <dgm:spPr/>
      <dgm:t>
        <a:bodyPr/>
        <a:lstStyle/>
        <a:p>
          <a:endParaRPr lang="en-US"/>
        </a:p>
      </dgm:t>
    </dgm:pt>
    <dgm:pt modelId="{E06CC82B-CA0D-45E4-9B70-CB3520B2A14D}">
      <dgm:prSet phldrT="[Text]"/>
      <dgm:spPr/>
      <dgm:t>
        <a:bodyPr/>
        <a:lstStyle/>
        <a:p>
          <a:r>
            <a:rPr lang="en-US" dirty="0"/>
            <a:t>Respectful </a:t>
          </a:r>
          <a:br>
            <a:rPr lang="en-US" dirty="0"/>
          </a:br>
          <a:r>
            <a:rPr lang="en-US" dirty="0"/>
            <a:t>and secure</a:t>
          </a:r>
        </a:p>
      </dgm:t>
    </dgm:pt>
    <dgm:pt modelId="{D9AF85C6-92F3-4530-AC44-072270E776DC}" type="parTrans" cxnId="{305EC829-0E80-4C6B-B192-06396141B5C3}">
      <dgm:prSet/>
      <dgm:spPr/>
      <dgm:t>
        <a:bodyPr/>
        <a:lstStyle/>
        <a:p>
          <a:endParaRPr lang="en-US"/>
        </a:p>
      </dgm:t>
    </dgm:pt>
    <dgm:pt modelId="{0C78CAFA-B9D3-4A42-8FA4-9999CF1479F1}" type="sibTrans" cxnId="{305EC829-0E80-4C6B-B192-06396141B5C3}">
      <dgm:prSet/>
      <dgm:spPr/>
      <dgm:t>
        <a:bodyPr/>
        <a:lstStyle/>
        <a:p>
          <a:endParaRPr lang="en-US"/>
        </a:p>
      </dgm:t>
    </dgm:pt>
    <dgm:pt modelId="{4C2F6456-10A2-454D-9814-C29399F76993}">
      <dgm:prSet phldrT="[Text]"/>
      <dgm:spPr/>
      <dgm:t>
        <a:bodyPr/>
        <a:lstStyle/>
        <a:p>
          <a:pPr>
            <a:buFont typeface="+mj-lt"/>
            <a:buAutoNum type="arabicPeriod"/>
          </a:pPr>
          <a:r>
            <a:rPr lang="en-US" dirty="0"/>
            <a:t>Honest </a:t>
          </a:r>
          <a:br>
            <a:rPr lang="en-US" dirty="0"/>
          </a:br>
          <a:r>
            <a:rPr lang="en-US" dirty="0"/>
            <a:t>and usable</a:t>
          </a:r>
        </a:p>
      </dgm:t>
    </dgm:pt>
    <dgm:pt modelId="{8F8C0303-6B92-4E7A-8F1B-A1A99773F241}" type="parTrans" cxnId="{255130C4-4F34-4159-9726-60BE30AF73EA}">
      <dgm:prSet/>
      <dgm:spPr/>
      <dgm:t>
        <a:bodyPr/>
        <a:lstStyle/>
        <a:p>
          <a:endParaRPr lang="en-US"/>
        </a:p>
      </dgm:t>
    </dgm:pt>
    <dgm:pt modelId="{7F41BA4D-E9B8-48C4-BF0B-274B4D8FBB08}" type="sibTrans" cxnId="{255130C4-4F34-4159-9726-60BE30AF73EA}">
      <dgm:prSet/>
      <dgm:spPr/>
      <dgm:t>
        <a:bodyPr/>
        <a:lstStyle/>
        <a:p>
          <a:endParaRPr lang="en-US"/>
        </a:p>
      </dgm:t>
    </dgm:pt>
    <dgm:pt modelId="{322D1B78-2E01-4634-A4C1-1BA2BB901AB6}" type="pres">
      <dgm:prSet presAssocID="{7FBBB043-26E1-4305-845A-6E56E908D991}" presName="Name0" presStyleCnt="0">
        <dgm:presLayoutVars>
          <dgm:chMax val="1"/>
          <dgm:dir/>
          <dgm:animLvl val="ctr"/>
          <dgm:resizeHandles val="exact"/>
        </dgm:presLayoutVars>
      </dgm:prSet>
      <dgm:spPr/>
    </dgm:pt>
    <dgm:pt modelId="{20AF95A5-8A14-456B-8C78-E824BFE04845}" type="pres">
      <dgm:prSet presAssocID="{F139E9F4-9A8D-4CD9-9777-2CFCFDFD1F0C}" presName="centerShape" presStyleLbl="node0" presStyleIdx="0" presStyleCnt="1"/>
      <dgm:spPr/>
    </dgm:pt>
    <dgm:pt modelId="{801AAE12-53A1-421D-AED8-EA4DA5B11702}" type="pres">
      <dgm:prSet presAssocID="{68ADD80B-AB10-4685-AD71-C85B66B87992}" presName="parTrans" presStyleLbl="sibTrans2D1" presStyleIdx="0" presStyleCnt="4" custAng="10800000"/>
      <dgm:spPr/>
    </dgm:pt>
    <dgm:pt modelId="{EC631A3C-6E28-4586-8AEA-FA44312960F5}" type="pres">
      <dgm:prSet presAssocID="{68ADD80B-AB10-4685-AD71-C85B66B87992}" presName="connectorText" presStyleLbl="sibTrans2D1" presStyleIdx="0" presStyleCnt="4"/>
      <dgm:spPr/>
    </dgm:pt>
    <dgm:pt modelId="{F182A6AC-C0C5-4B22-8180-F9C42FB4DC27}" type="pres">
      <dgm:prSet presAssocID="{DDE1EB7B-A063-4DEB-8CF8-64AB8327EA07}" presName="node" presStyleLbl="node1" presStyleIdx="0" presStyleCnt="4" custScaleX="198856" custScaleY="90162">
        <dgm:presLayoutVars>
          <dgm:bulletEnabled val="1"/>
        </dgm:presLayoutVars>
      </dgm:prSet>
      <dgm:spPr/>
    </dgm:pt>
    <dgm:pt modelId="{197EEB6F-DF03-4152-95CB-1ED390983225}" type="pres">
      <dgm:prSet presAssocID="{016AF6D0-41A5-442A-84D1-C4BD51737F11}" presName="parTrans" presStyleLbl="sibTrans2D1" presStyleIdx="1" presStyleCnt="4" custAng="10800000"/>
      <dgm:spPr/>
    </dgm:pt>
    <dgm:pt modelId="{4250C64C-04FC-4B80-A94E-16BF9FB28F90}" type="pres">
      <dgm:prSet presAssocID="{016AF6D0-41A5-442A-84D1-C4BD51737F11}" presName="connectorText" presStyleLbl="sibTrans2D1" presStyleIdx="1" presStyleCnt="4"/>
      <dgm:spPr/>
    </dgm:pt>
    <dgm:pt modelId="{1A98EF1F-BBC0-4B42-A88A-3C65214C70A3}" type="pres">
      <dgm:prSet presAssocID="{34CE47D8-57D4-4180-92D9-9D455790E782}" presName="node" presStyleLbl="node1" presStyleIdx="1" presStyleCnt="4" custScaleX="164090" custScaleY="90162" custRadScaleRad="132770">
        <dgm:presLayoutVars>
          <dgm:bulletEnabled val="1"/>
        </dgm:presLayoutVars>
      </dgm:prSet>
      <dgm:spPr/>
    </dgm:pt>
    <dgm:pt modelId="{BF476F35-ACED-4D10-B887-A2542BD6046B}" type="pres">
      <dgm:prSet presAssocID="{D9AF85C6-92F3-4530-AC44-072270E776DC}" presName="parTrans" presStyleLbl="sibTrans2D1" presStyleIdx="2" presStyleCnt="4" custAng="10800000"/>
      <dgm:spPr/>
    </dgm:pt>
    <dgm:pt modelId="{02662CFE-E3F9-499B-8378-1E7232D14222}" type="pres">
      <dgm:prSet presAssocID="{D9AF85C6-92F3-4530-AC44-072270E776DC}" presName="connectorText" presStyleLbl="sibTrans2D1" presStyleIdx="2" presStyleCnt="4"/>
      <dgm:spPr/>
    </dgm:pt>
    <dgm:pt modelId="{16A3D129-AB90-47D4-B866-AE1144302546}" type="pres">
      <dgm:prSet presAssocID="{E06CC82B-CA0D-45E4-9B70-CB3520B2A14D}" presName="node" presStyleLbl="node1" presStyleIdx="2" presStyleCnt="4" custScaleX="198856" custScaleY="90162">
        <dgm:presLayoutVars>
          <dgm:bulletEnabled val="1"/>
        </dgm:presLayoutVars>
      </dgm:prSet>
      <dgm:spPr/>
    </dgm:pt>
    <dgm:pt modelId="{D08FF144-82BF-40C4-ACA8-CA2C12F44F84}" type="pres">
      <dgm:prSet presAssocID="{8F8C0303-6B92-4E7A-8F1B-A1A99773F241}" presName="parTrans" presStyleLbl="sibTrans2D1" presStyleIdx="3" presStyleCnt="4" custAng="10800000"/>
      <dgm:spPr/>
    </dgm:pt>
    <dgm:pt modelId="{D9B534BA-E150-4016-BF6C-30998A290F12}" type="pres">
      <dgm:prSet presAssocID="{8F8C0303-6B92-4E7A-8F1B-A1A99773F241}" presName="connectorText" presStyleLbl="sibTrans2D1" presStyleIdx="3" presStyleCnt="4"/>
      <dgm:spPr/>
    </dgm:pt>
    <dgm:pt modelId="{35207563-8E0A-4658-BD91-E20B149C9387}" type="pres">
      <dgm:prSet presAssocID="{4C2F6456-10A2-454D-9814-C29399F76993}" presName="node" presStyleLbl="node1" presStyleIdx="3" presStyleCnt="4" custScaleX="164090" custScaleY="90162" custRadScaleRad="132770">
        <dgm:presLayoutVars>
          <dgm:bulletEnabled val="1"/>
        </dgm:presLayoutVars>
      </dgm:prSet>
      <dgm:spPr/>
    </dgm:pt>
  </dgm:ptLst>
  <dgm:cxnLst>
    <dgm:cxn modelId="{CBBBEC03-A8B8-4592-9041-925AF20B668A}" srcId="{7FBBB043-26E1-4305-845A-6E56E908D991}" destId="{F139E9F4-9A8D-4CD9-9777-2CFCFDFD1F0C}" srcOrd="0" destOrd="0" parTransId="{CF1D57C3-D4C2-4A94-BF23-FF16D270DB86}" sibTransId="{84059F97-DC30-43CF-B952-03CAAC79BBA1}"/>
    <dgm:cxn modelId="{E1B7F208-E45A-4553-8607-1879C99CDBF8}" type="presOf" srcId="{F139E9F4-9A8D-4CD9-9777-2CFCFDFD1F0C}" destId="{20AF95A5-8A14-456B-8C78-E824BFE04845}" srcOrd="0" destOrd="0" presId="urn:microsoft.com/office/officeart/2005/8/layout/radial5"/>
    <dgm:cxn modelId="{D59F9210-B28B-434F-ADA5-BB2C9A252EEA}" type="presOf" srcId="{8F8C0303-6B92-4E7A-8F1B-A1A99773F241}" destId="{D08FF144-82BF-40C4-ACA8-CA2C12F44F84}" srcOrd="0" destOrd="0" presId="urn:microsoft.com/office/officeart/2005/8/layout/radial5"/>
    <dgm:cxn modelId="{305EC829-0E80-4C6B-B192-06396141B5C3}" srcId="{F139E9F4-9A8D-4CD9-9777-2CFCFDFD1F0C}" destId="{E06CC82B-CA0D-45E4-9B70-CB3520B2A14D}" srcOrd="2" destOrd="0" parTransId="{D9AF85C6-92F3-4530-AC44-072270E776DC}" sibTransId="{0C78CAFA-B9D3-4A42-8FA4-9999CF1479F1}"/>
    <dgm:cxn modelId="{B94F9836-D1D0-4189-A42D-93161399CF7F}" srcId="{F139E9F4-9A8D-4CD9-9777-2CFCFDFD1F0C}" destId="{DDE1EB7B-A063-4DEB-8CF8-64AB8327EA07}" srcOrd="0" destOrd="0" parTransId="{68ADD80B-AB10-4685-AD71-C85B66B87992}" sibTransId="{34DA948D-B3D7-4AE7-BFDF-C1A4327B28FF}"/>
    <dgm:cxn modelId="{5379B35C-29AD-4453-872B-6B405610A761}" type="presOf" srcId="{4C2F6456-10A2-454D-9814-C29399F76993}" destId="{35207563-8E0A-4658-BD91-E20B149C9387}" srcOrd="0" destOrd="0" presId="urn:microsoft.com/office/officeart/2005/8/layout/radial5"/>
    <dgm:cxn modelId="{73066D5F-261D-4790-BFBA-D90659BC73FF}" type="presOf" srcId="{68ADD80B-AB10-4685-AD71-C85B66B87992}" destId="{EC631A3C-6E28-4586-8AEA-FA44312960F5}" srcOrd="1" destOrd="0" presId="urn:microsoft.com/office/officeart/2005/8/layout/radial5"/>
    <dgm:cxn modelId="{4B59BD6B-4C0E-4208-8A0D-40E68BB2E947}" type="presOf" srcId="{E06CC82B-CA0D-45E4-9B70-CB3520B2A14D}" destId="{16A3D129-AB90-47D4-B866-AE1144302546}" srcOrd="0" destOrd="0" presId="urn:microsoft.com/office/officeart/2005/8/layout/radial5"/>
    <dgm:cxn modelId="{B556F280-EC96-4855-BE45-1DD94829D7E5}" type="presOf" srcId="{016AF6D0-41A5-442A-84D1-C4BD51737F11}" destId="{197EEB6F-DF03-4152-95CB-1ED390983225}" srcOrd="0" destOrd="0" presId="urn:microsoft.com/office/officeart/2005/8/layout/radial5"/>
    <dgm:cxn modelId="{85DC4E97-661E-457C-8035-F6A85A0CB3BC}" srcId="{F139E9F4-9A8D-4CD9-9777-2CFCFDFD1F0C}" destId="{34CE47D8-57D4-4180-92D9-9D455790E782}" srcOrd="1" destOrd="0" parTransId="{016AF6D0-41A5-442A-84D1-C4BD51737F11}" sibTransId="{FA699726-2B84-48A1-8B46-4FC714A995A8}"/>
    <dgm:cxn modelId="{D2DA8B99-0713-4CF8-B78F-3BD7E735D719}" type="presOf" srcId="{68ADD80B-AB10-4685-AD71-C85B66B87992}" destId="{801AAE12-53A1-421D-AED8-EA4DA5B11702}" srcOrd="0" destOrd="0" presId="urn:microsoft.com/office/officeart/2005/8/layout/radial5"/>
    <dgm:cxn modelId="{3039AB9A-8058-41A9-9008-202F8E0B4A4A}" type="presOf" srcId="{D9AF85C6-92F3-4530-AC44-072270E776DC}" destId="{BF476F35-ACED-4D10-B887-A2542BD6046B}" srcOrd="0" destOrd="0" presId="urn:microsoft.com/office/officeart/2005/8/layout/radial5"/>
    <dgm:cxn modelId="{B39FAAA1-5161-45B9-A515-4DDCB409D464}" type="presOf" srcId="{016AF6D0-41A5-442A-84D1-C4BD51737F11}" destId="{4250C64C-04FC-4B80-A94E-16BF9FB28F90}" srcOrd="1" destOrd="0" presId="urn:microsoft.com/office/officeart/2005/8/layout/radial5"/>
    <dgm:cxn modelId="{F15EF1A7-A0EE-4ADD-95EA-ADF240890F2A}" type="presOf" srcId="{8F8C0303-6B92-4E7A-8F1B-A1A99773F241}" destId="{D9B534BA-E150-4016-BF6C-30998A290F12}" srcOrd="1" destOrd="0" presId="urn:microsoft.com/office/officeart/2005/8/layout/radial5"/>
    <dgm:cxn modelId="{ED755CAB-7396-43D0-A674-18070E178C28}" type="presOf" srcId="{DDE1EB7B-A063-4DEB-8CF8-64AB8327EA07}" destId="{F182A6AC-C0C5-4B22-8180-F9C42FB4DC27}" srcOrd="0" destOrd="0" presId="urn:microsoft.com/office/officeart/2005/8/layout/radial5"/>
    <dgm:cxn modelId="{35F741BF-815C-485E-B900-CB01E7CC0330}" type="presOf" srcId="{D9AF85C6-92F3-4530-AC44-072270E776DC}" destId="{02662CFE-E3F9-499B-8378-1E7232D14222}" srcOrd="1" destOrd="0" presId="urn:microsoft.com/office/officeart/2005/8/layout/radial5"/>
    <dgm:cxn modelId="{255130C4-4F34-4159-9726-60BE30AF73EA}" srcId="{F139E9F4-9A8D-4CD9-9777-2CFCFDFD1F0C}" destId="{4C2F6456-10A2-454D-9814-C29399F76993}" srcOrd="3" destOrd="0" parTransId="{8F8C0303-6B92-4E7A-8F1B-A1A99773F241}" sibTransId="{7F41BA4D-E9B8-48C4-BF0B-274B4D8FBB08}"/>
    <dgm:cxn modelId="{D87AA9DB-A749-41F8-9A30-1888772FDCD0}" type="presOf" srcId="{34CE47D8-57D4-4180-92D9-9D455790E782}" destId="{1A98EF1F-BBC0-4B42-A88A-3C65214C70A3}" srcOrd="0" destOrd="0" presId="urn:microsoft.com/office/officeart/2005/8/layout/radial5"/>
    <dgm:cxn modelId="{195E8FF3-859E-4147-9462-70505235F7AB}" type="presOf" srcId="{7FBBB043-26E1-4305-845A-6E56E908D991}" destId="{322D1B78-2E01-4634-A4C1-1BA2BB901AB6}" srcOrd="0" destOrd="0" presId="urn:microsoft.com/office/officeart/2005/8/layout/radial5"/>
    <dgm:cxn modelId="{F1BEFB19-AA8C-4BCA-B128-26F3833392BF}" type="presParOf" srcId="{322D1B78-2E01-4634-A4C1-1BA2BB901AB6}" destId="{20AF95A5-8A14-456B-8C78-E824BFE04845}" srcOrd="0" destOrd="0" presId="urn:microsoft.com/office/officeart/2005/8/layout/radial5"/>
    <dgm:cxn modelId="{B7A086F2-18B1-4EBC-8DFA-E8C62AC12B7B}" type="presParOf" srcId="{322D1B78-2E01-4634-A4C1-1BA2BB901AB6}" destId="{801AAE12-53A1-421D-AED8-EA4DA5B11702}" srcOrd="1" destOrd="0" presId="urn:microsoft.com/office/officeart/2005/8/layout/radial5"/>
    <dgm:cxn modelId="{945C7681-2B7D-4823-BC83-973ECBD12428}" type="presParOf" srcId="{801AAE12-53A1-421D-AED8-EA4DA5B11702}" destId="{EC631A3C-6E28-4586-8AEA-FA44312960F5}" srcOrd="0" destOrd="0" presId="urn:microsoft.com/office/officeart/2005/8/layout/radial5"/>
    <dgm:cxn modelId="{1E644B01-4292-4925-B6A8-38CB36DFE136}" type="presParOf" srcId="{322D1B78-2E01-4634-A4C1-1BA2BB901AB6}" destId="{F182A6AC-C0C5-4B22-8180-F9C42FB4DC27}" srcOrd="2" destOrd="0" presId="urn:microsoft.com/office/officeart/2005/8/layout/radial5"/>
    <dgm:cxn modelId="{39A9A14D-6BE3-47FD-ABF9-D009DB71BDD6}" type="presParOf" srcId="{322D1B78-2E01-4634-A4C1-1BA2BB901AB6}" destId="{197EEB6F-DF03-4152-95CB-1ED390983225}" srcOrd="3" destOrd="0" presId="urn:microsoft.com/office/officeart/2005/8/layout/radial5"/>
    <dgm:cxn modelId="{49B2D4D6-9509-4A33-8123-EDD895E9F4EF}" type="presParOf" srcId="{197EEB6F-DF03-4152-95CB-1ED390983225}" destId="{4250C64C-04FC-4B80-A94E-16BF9FB28F90}" srcOrd="0" destOrd="0" presId="urn:microsoft.com/office/officeart/2005/8/layout/radial5"/>
    <dgm:cxn modelId="{EBF6601C-DD32-43F4-BCA6-57CAC96546D4}" type="presParOf" srcId="{322D1B78-2E01-4634-A4C1-1BA2BB901AB6}" destId="{1A98EF1F-BBC0-4B42-A88A-3C65214C70A3}" srcOrd="4" destOrd="0" presId="urn:microsoft.com/office/officeart/2005/8/layout/radial5"/>
    <dgm:cxn modelId="{6742F76A-1705-4617-805A-0AC886040914}" type="presParOf" srcId="{322D1B78-2E01-4634-A4C1-1BA2BB901AB6}" destId="{BF476F35-ACED-4D10-B887-A2542BD6046B}" srcOrd="5" destOrd="0" presId="urn:microsoft.com/office/officeart/2005/8/layout/radial5"/>
    <dgm:cxn modelId="{39C1B320-A28A-46EA-9216-580986F005F1}" type="presParOf" srcId="{BF476F35-ACED-4D10-B887-A2542BD6046B}" destId="{02662CFE-E3F9-499B-8378-1E7232D14222}" srcOrd="0" destOrd="0" presId="urn:microsoft.com/office/officeart/2005/8/layout/radial5"/>
    <dgm:cxn modelId="{BD545CDE-905E-4E73-AB97-1535B19E7D82}" type="presParOf" srcId="{322D1B78-2E01-4634-A4C1-1BA2BB901AB6}" destId="{16A3D129-AB90-47D4-B866-AE1144302546}" srcOrd="6" destOrd="0" presId="urn:microsoft.com/office/officeart/2005/8/layout/radial5"/>
    <dgm:cxn modelId="{78354AFA-0705-447C-A750-F650A195EE18}" type="presParOf" srcId="{322D1B78-2E01-4634-A4C1-1BA2BB901AB6}" destId="{D08FF144-82BF-40C4-ACA8-CA2C12F44F84}" srcOrd="7" destOrd="0" presId="urn:microsoft.com/office/officeart/2005/8/layout/radial5"/>
    <dgm:cxn modelId="{C59DB0C0-47F8-485C-A985-A83E58C45030}" type="presParOf" srcId="{D08FF144-82BF-40C4-ACA8-CA2C12F44F84}" destId="{D9B534BA-E150-4016-BF6C-30998A290F12}" srcOrd="0" destOrd="0" presId="urn:microsoft.com/office/officeart/2005/8/layout/radial5"/>
    <dgm:cxn modelId="{B940EA6E-B125-44AB-A525-105AB807DA3D}" type="presParOf" srcId="{322D1B78-2E01-4634-A4C1-1BA2BB901AB6}" destId="{35207563-8E0A-4658-BD91-E20B149C938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BBB043-26E1-4305-845A-6E56E908D991}" type="doc">
      <dgm:prSet loTypeId="urn:microsoft.com/office/officeart/2005/8/layout/radial5" loCatId="cycle" qsTypeId="urn:microsoft.com/office/officeart/2005/8/quickstyle/simple1" qsCatId="simple" csTypeId="urn:microsoft.com/office/officeart/2005/8/colors/accent6_1" csCatId="accent6" phldr="1"/>
      <dgm:spPr/>
      <dgm:t>
        <a:bodyPr/>
        <a:lstStyle/>
        <a:p>
          <a:endParaRPr lang="en-US"/>
        </a:p>
      </dgm:t>
    </dgm:pt>
    <dgm:pt modelId="{F139E9F4-9A8D-4CD9-9777-2CFCFDFD1F0C}">
      <dgm:prSet phldrT="[Text]"/>
      <dgm:spPr/>
      <dgm:t>
        <a:bodyPr/>
        <a:lstStyle/>
        <a:p>
          <a:r>
            <a:rPr lang="en-US" dirty="0"/>
            <a:t>Ethical AI</a:t>
          </a:r>
        </a:p>
      </dgm:t>
    </dgm:pt>
    <dgm:pt modelId="{CF1D57C3-D4C2-4A94-BF23-FF16D270DB86}" type="parTrans" cxnId="{CBBBEC03-A8B8-4592-9041-925AF20B668A}">
      <dgm:prSet/>
      <dgm:spPr/>
      <dgm:t>
        <a:bodyPr/>
        <a:lstStyle/>
        <a:p>
          <a:endParaRPr lang="en-US"/>
        </a:p>
      </dgm:t>
    </dgm:pt>
    <dgm:pt modelId="{84059F97-DC30-43CF-B952-03CAAC79BBA1}" type="sibTrans" cxnId="{CBBBEC03-A8B8-4592-9041-925AF20B668A}">
      <dgm:prSet/>
      <dgm:spPr/>
      <dgm:t>
        <a:bodyPr/>
        <a:lstStyle/>
        <a:p>
          <a:endParaRPr lang="en-US"/>
        </a:p>
      </dgm:t>
    </dgm:pt>
    <dgm:pt modelId="{DDE1EB7B-A063-4DEB-8CF8-64AB8327EA07}">
      <dgm:prSet phldrT="[Text]"/>
      <dgm:spPr>
        <a:ln>
          <a:solidFill>
            <a:schemeClr val="accent6"/>
          </a:solidFill>
        </a:ln>
      </dgm:spPr>
      <dgm:t>
        <a:bodyPr/>
        <a:lstStyle/>
        <a:p>
          <a:pPr>
            <a:buFont typeface="+mj-lt"/>
            <a:buAutoNum type="arabicPeriod"/>
          </a:pPr>
          <a:r>
            <a:rPr lang="en-US" dirty="0"/>
            <a:t>Accountable </a:t>
          </a:r>
          <a:br>
            <a:rPr lang="en-US" dirty="0"/>
          </a:br>
          <a:r>
            <a:rPr lang="en-US" dirty="0"/>
            <a:t>to humans</a:t>
          </a:r>
        </a:p>
      </dgm:t>
    </dgm:pt>
    <dgm:pt modelId="{68ADD80B-AB10-4685-AD71-C85B66B87992}" type="parTrans" cxnId="{B94F9836-D1D0-4189-A42D-93161399CF7F}">
      <dgm:prSet/>
      <dgm:spPr/>
      <dgm:t>
        <a:bodyPr/>
        <a:lstStyle/>
        <a:p>
          <a:endParaRPr lang="en-US"/>
        </a:p>
      </dgm:t>
    </dgm:pt>
    <dgm:pt modelId="{34DA948D-B3D7-4AE7-BFDF-C1A4327B28FF}" type="sibTrans" cxnId="{B94F9836-D1D0-4189-A42D-93161399CF7F}">
      <dgm:prSet/>
      <dgm:spPr/>
      <dgm:t>
        <a:bodyPr/>
        <a:lstStyle/>
        <a:p>
          <a:endParaRPr lang="en-US"/>
        </a:p>
      </dgm:t>
    </dgm:pt>
    <dgm:pt modelId="{34CE47D8-57D4-4180-92D9-9D455790E782}">
      <dgm:prSet phldrT="[Text]" custT="1"/>
      <dgm:spPr>
        <a:ln>
          <a:solidFill>
            <a:schemeClr val="tx2"/>
          </a:solidFill>
        </a:ln>
      </dgm:spPr>
      <dgm:t>
        <a:bodyPr/>
        <a:lstStyle/>
        <a:p>
          <a:pPr>
            <a:buFont typeface="+mj-lt"/>
            <a:buAutoNum type="arabicPeriod"/>
          </a:pPr>
          <a:r>
            <a:rPr lang="en-US" sz="1400" dirty="0"/>
            <a:t>Speculative </a:t>
          </a:r>
        </a:p>
      </dgm:t>
    </dgm:pt>
    <dgm:pt modelId="{016AF6D0-41A5-442A-84D1-C4BD51737F11}" type="parTrans" cxnId="{85DC4E97-661E-457C-8035-F6A85A0CB3BC}">
      <dgm:prSet/>
      <dgm:spPr/>
      <dgm:t>
        <a:bodyPr/>
        <a:lstStyle/>
        <a:p>
          <a:endParaRPr lang="en-US"/>
        </a:p>
      </dgm:t>
    </dgm:pt>
    <dgm:pt modelId="{FA699726-2B84-48A1-8B46-4FC714A995A8}" type="sibTrans" cxnId="{85DC4E97-661E-457C-8035-F6A85A0CB3BC}">
      <dgm:prSet/>
      <dgm:spPr/>
      <dgm:t>
        <a:bodyPr/>
        <a:lstStyle/>
        <a:p>
          <a:endParaRPr lang="en-US"/>
        </a:p>
      </dgm:t>
    </dgm:pt>
    <dgm:pt modelId="{E06CC82B-CA0D-45E4-9B70-CB3520B2A14D}">
      <dgm:prSet phldrT="[Text]"/>
      <dgm:spPr/>
      <dgm:t>
        <a:bodyPr/>
        <a:lstStyle/>
        <a:p>
          <a:r>
            <a:rPr lang="en-US" dirty="0"/>
            <a:t>Respectful </a:t>
          </a:r>
          <a:br>
            <a:rPr lang="en-US" dirty="0"/>
          </a:br>
          <a:r>
            <a:rPr lang="en-US" dirty="0"/>
            <a:t>and secure</a:t>
          </a:r>
        </a:p>
      </dgm:t>
    </dgm:pt>
    <dgm:pt modelId="{D9AF85C6-92F3-4530-AC44-072270E776DC}" type="parTrans" cxnId="{305EC829-0E80-4C6B-B192-06396141B5C3}">
      <dgm:prSet/>
      <dgm:spPr/>
      <dgm:t>
        <a:bodyPr/>
        <a:lstStyle/>
        <a:p>
          <a:endParaRPr lang="en-US"/>
        </a:p>
      </dgm:t>
    </dgm:pt>
    <dgm:pt modelId="{0C78CAFA-B9D3-4A42-8FA4-9999CF1479F1}" type="sibTrans" cxnId="{305EC829-0E80-4C6B-B192-06396141B5C3}">
      <dgm:prSet/>
      <dgm:spPr/>
      <dgm:t>
        <a:bodyPr/>
        <a:lstStyle/>
        <a:p>
          <a:endParaRPr lang="en-US"/>
        </a:p>
      </dgm:t>
    </dgm:pt>
    <dgm:pt modelId="{4C2F6456-10A2-454D-9814-C29399F76993}">
      <dgm:prSet phldrT="[Text]"/>
      <dgm:spPr/>
      <dgm:t>
        <a:bodyPr/>
        <a:lstStyle/>
        <a:p>
          <a:pPr>
            <a:buFont typeface="+mj-lt"/>
            <a:buAutoNum type="arabicPeriod"/>
          </a:pPr>
          <a:r>
            <a:rPr lang="en-US" dirty="0"/>
            <a:t>Honest </a:t>
          </a:r>
          <a:br>
            <a:rPr lang="en-US" dirty="0"/>
          </a:br>
          <a:r>
            <a:rPr lang="en-US" dirty="0"/>
            <a:t>and usable</a:t>
          </a:r>
        </a:p>
      </dgm:t>
    </dgm:pt>
    <dgm:pt modelId="{8F8C0303-6B92-4E7A-8F1B-A1A99773F241}" type="parTrans" cxnId="{255130C4-4F34-4159-9726-60BE30AF73EA}">
      <dgm:prSet/>
      <dgm:spPr/>
      <dgm:t>
        <a:bodyPr/>
        <a:lstStyle/>
        <a:p>
          <a:endParaRPr lang="en-US"/>
        </a:p>
      </dgm:t>
    </dgm:pt>
    <dgm:pt modelId="{7F41BA4D-E9B8-48C4-BF0B-274B4D8FBB08}" type="sibTrans" cxnId="{255130C4-4F34-4159-9726-60BE30AF73EA}">
      <dgm:prSet/>
      <dgm:spPr/>
      <dgm:t>
        <a:bodyPr/>
        <a:lstStyle/>
        <a:p>
          <a:endParaRPr lang="en-US"/>
        </a:p>
      </dgm:t>
    </dgm:pt>
    <dgm:pt modelId="{322D1B78-2E01-4634-A4C1-1BA2BB901AB6}" type="pres">
      <dgm:prSet presAssocID="{7FBBB043-26E1-4305-845A-6E56E908D991}" presName="Name0" presStyleCnt="0">
        <dgm:presLayoutVars>
          <dgm:chMax val="1"/>
          <dgm:dir/>
          <dgm:animLvl val="ctr"/>
          <dgm:resizeHandles val="exact"/>
        </dgm:presLayoutVars>
      </dgm:prSet>
      <dgm:spPr/>
    </dgm:pt>
    <dgm:pt modelId="{20AF95A5-8A14-456B-8C78-E824BFE04845}" type="pres">
      <dgm:prSet presAssocID="{F139E9F4-9A8D-4CD9-9777-2CFCFDFD1F0C}" presName="centerShape" presStyleLbl="node0" presStyleIdx="0" presStyleCnt="1"/>
      <dgm:spPr/>
    </dgm:pt>
    <dgm:pt modelId="{801AAE12-53A1-421D-AED8-EA4DA5B11702}" type="pres">
      <dgm:prSet presAssocID="{68ADD80B-AB10-4685-AD71-C85B66B87992}" presName="parTrans" presStyleLbl="sibTrans2D1" presStyleIdx="0" presStyleCnt="4" custAng="10800000"/>
      <dgm:spPr/>
    </dgm:pt>
    <dgm:pt modelId="{EC631A3C-6E28-4586-8AEA-FA44312960F5}" type="pres">
      <dgm:prSet presAssocID="{68ADD80B-AB10-4685-AD71-C85B66B87992}" presName="connectorText" presStyleLbl="sibTrans2D1" presStyleIdx="0" presStyleCnt="4"/>
      <dgm:spPr/>
    </dgm:pt>
    <dgm:pt modelId="{F182A6AC-C0C5-4B22-8180-F9C42FB4DC27}" type="pres">
      <dgm:prSet presAssocID="{DDE1EB7B-A063-4DEB-8CF8-64AB8327EA07}" presName="node" presStyleLbl="node1" presStyleIdx="0" presStyleCnt="4" custScaleX="198856" custScaleY="90162">
        <dgm:presLayoutVars>
          <dgm:bulletEnabled val="1"/>
        </dgm:presLayoutVars>
      </dgm:prSet>
      <dgm:spPr/>
    </dgm:pt>
    <dgm:pt modelId="{197EEB6F-DF03-4152-95CB-1ED390983225}" type="pres">
      <dgm:prSet presAssocID="{016AF6D0-41A5-442A-84D1-C4BD51737F11}" presName="parTrans" presStyleLbl="sibTrans2D1" presStyleIdx="1" presStyleCnt="4" custAng="10800000"/>
      <dgm:spPr/>
    </dgm:pt>
    <dgm:pt modelId="{4250C64C-04FC-4B80-A94E-16BF9FB28F90}" type="pres">
      <dgm:prSet presAssocID="{016AF6D0-41A5-442A-84D1-C4BD51737F11}" presName="connectorText" presStyleLbl="sibTrans2D1" presStyleIdx="1" presStyleCnt="4"/>
      <dgm:spPr/>
    </dgm:pt>
    <dgm:pt modelId="{1A98EF1F-BBC0-4B42-A88A-3C65214C70A3}" type="pres">
      <dgm:prSet presAssocID="{34CE47D8-57D4-4180-92D9-9D455790E782}" presName="node" presStyleLbl="node1" presStyleIdx="1" presStyleCnt="4" custScaleX="164090" custScaleY="90162" custRadScaleRad="132770">
        <dgm:presLayoutVars>
          <dgm:bulletEnabled val="1"/>
        </dgm:presLayoutVars>
      </dgm:prSet>
      <dgm:spPr/>
    </dgm:pt>
    <dgm:pt modelId="{BF476F35-ACED-4D10-B887-A2542BD6046B}" type="pres">
      <dgm:prSet presAssocID="{D9AF85C6-92F3-4530-AC44-072270E776DC}" presName="parTrans" presStyleLbl="sibTrans2D1" presStyleIdx="2" presStyleCnt="4" custAng="10800000"/>
      <dgm:spPr/>
    </dgm:pt>
    <dgm:pt modelId="{02662CFE-E3F9-499B-8378-1E7232D14222}" type="pres">
      <dgm:prSet presAssocID="{D9AF85C6-92F3-4530-AC44-072270E776DC}" presName="connectorText" presStyleLbl="sibTrans2D1" presStyleIdx="2" presStyleCnt="4"/>
      <dgm:spPr/>
    </dgm:pt>
    <dgm:pt modelId="{16A3D129-AB90-47D4-B866-AE1144302546}" type="pres">
      <dgm:prSet presAssocID="{E06CC82B-CA0D-45E4-9B70-CB3520B2A14D}" presName="node" presStyleLbl="node1" presStyleIdx="2" presStyleCnt="4" custScaleX="198856" custScaleY="90162">
        <dgm:presLayoutVars>
          <dgm:bulletEnabled val="1"/>
        </dgm:presLayoutVars>
      </dgm:prSet>
      <dgm:spPr/>
    </dgm:pt>
    <dgm:pt modelId="{D08FF144-82BF-40C4-ACA8-CA2C12F44F84}" type="pres">
      <dgm:prSet presAssocID="{8F8C0303-6B92-4E7A-8F1B-A1A99773F241}" presName="parTrans" presStyleLbl="sibTrans2D1" presStyleIdx="3" presStyleCnt="4" custAng="10800000"/>
      <dgm:spPr/>
    </dgm:pt>
    <dgm:pt modelId="{D9B534BA-E150-4016-BF6C-30998A290F12}" type="pres">
      <dgm:prSet presAssocID="{8F8C0303-6B92-4E7A-8F1B-A1A99773F241}" presName="connectorText" presStyleLbl="sibTrans2D1" presStyleIdx="3" presStyleCnt="4"/>
      <dgm:spPr/>
    </dgm:pt>
    <dgm:pt modelId="{35207563-8E0A-4658-BD91-E20B149C9387}" type="pres">
      <dgm:prSet presAssocID="{4C2F6456-10A2-454D-9814-C29399F76993}" presName="node" presStyleLbl="node1" presStyleIdx="3" presStyleCnt="4" custScaleX="164090" custScaleY="90162" custRadScaleRad="132770">
        <dgm:presLayoutVars>
          <dgm:bulletEnabled val="1"/>
        </dgm:presLayoutVars>
      </dgm:prSet>
      <dgm:spPr/>
    </dgm:pt>
  </dgm:ptLst>
  <dgm:cxnLst>
    <dgm:cxn modelId="{CBBBEC03-A8B8-4592-9041-925AF20B668A}" srcId="{7FBBB043-26E1-4305-845A-6E56E908D991}" destId="{F139E9F4-9A8D-4CD9-9777-2CFCFDFD1F0C}" srcOrd="0" destOrd="0" parTransId="{CF1D57C3-D4C2-4A94-BF23-FF16D270DB86}" sibTransId="{84059F97-DC30-43CF-B952-03CAAC79BBA1}"/>
    <dgm:cxn modelId="{E1B7F208-E45A-4553-8607-1879C99CDBF8}" type="presOf" srcId="{F139E9F4-9A8D-4CD9-9777-2CFCFDFD1F0C}" destId="{20AF95A5-8A14-456B-8C78-E824BFE04845}" srcOrd="0" destOrd="0" presId="urn:microsoft.com/office/officeart/2005/8/layout/radial5"/>
    <dgm:cxn modelId="{D59F9210-B28B-434F-ADA5-BB2C9A252EEA}" type="presOf" srcId="{8F8C0303-6B92-4E7A-8F1B-A1A99773F241}" destId="{D08FF144-82BF-40C4-ACA8-CA2C12F44F84}" srcOrd="0" destOrd="0" presId="urn:microsoft.com/office/officeart/2005/8/layout/radial5"/>
    <dgm:cxn modelId="{305EC829-0E80-4C6B-B192-06396141B5C3}" srcId="{F139E9F4-9A8D-4CD9-9777-2CFCFDFD1F0C}" destId="{E06CC82B-CA0D-45E4-9B70-CB3520B2A14D}" srcOrd="2" destOrd="0" parTransId="{D9AF85C6-92F3-4530-AC44-072270E776DC}" sibTransId="{0C78CAFA-B9D3-4A42-8FA4-9999CF1479F1}"/>
    <dgm:cxn modelId="{B94F9836-D1D0-4189-A42D-93161399CF7F}" srcId="{F139E9F4-9A8D-4CD9-9777-2CFCFDFD1F0C}" destId="{DDE1EB7B-A063-4DEB-8CF8-64AB8327EA07}" srcOrd="0" destOrd="0" parTransId="{68ADD80B-AB10-4685-AD71-C85B66B87992}" sibTransId="{34DA948D-B3D7-4AE7-BFDF-C1A4327B28FF}"/>
    <dgm:cxn modelId="{5379B35C-29AD-4453-872B-6B405610A761}" type="presOf" srcId="{4C2F6456-10A2-454D-9814-C29399F76993}" destId="{35207563-8E0A-4658-BD91-E20B149C9387}" srcOrd="0" destOrd="0" presId="urn:microsoft.com/office/officeart/2005/8/layout/radial5"/>
    <dgm:cxn modelId="{73066D5F-261D-4790-BFBA-D90659BC73FF}" type="presOf" srcId="{68ADD80B-AB10-4685-AD71-C85B66B87992}" destId="{EC631A3C-6E28-4586-8AEA-FA44312960F5}" srcOrd="1" destOrd="0" presId="urn:microsoft.com/office/officeart/2005/8/layout/radial5"/>
    <dgm:cxn modelId="{4B59BD6B-4C0E-4208-8A0D-40E68BB2E947}" type="presOf" srcId="{E06CC82B-CA0D-45E4-9B70-CB3520B2A14D}" destId="{16A3D129-AB90-47D4-B866-AE1144302546}" srcOrd="0" destOrd="0" presId="urn:microsoft.com/office/officeart/2005/8/layout/radial5"/>
    <dgm:cxn modelId="{B556F280-EC96-4855-BE45-1DD94829D7E5}" type="presOf" srcId="{016AF6D0-41A5-442A-84D1-C4BD51737F11}" destId="{197EEB6F-DF03-4152-95CB-1ED390983225}" srcOrd="0" destOrd="0" presId="urn:microsoft.com/office/officeart/2005/8/layout/radial5"/>
    <dgm:cxn modelId="{85DC4E97-661E-457C-8035-F6A85A0CB3BC}" srcId="{F139E9F4-9A8D-4CD9-9777-2CFCFDFD1F0C}" destId="{34CE47D8-57D4-4180-92D9-9D455790E782}" srcOrd="1" destOrd="0" parTransId="{016AF6D0-41A5-442A-84D1-C4BD51737F11}" sibTransId="{FA699726-2B84-48A1-8B46-4FC714A995A8}"/>
    <dgm:cxn modelId="{D2DA8B99-0713-4CF8-B78F-3BD7E735D719}" type="presOf" srcId="{68ADD80B-AB10-4685-AD71-C85B66B87992}" destId="{801AAE12-53A1-421D-AED8-EA4DA5B11702}" srcOrd="0" destOrd="0" presId="urn:microsoft.com/office/officeart/2005/8/layout/radial5"/>
    <dgm:cxn modelId="{3039AB9A-8058-41A9-9008-202F8E0B4A4A}" type="presOf" srcId="{D9AF85C6-92F3-4530-AC44-072270E776DC}" destId="{BF476F35-ACED-4D10-B887-A2542BD6046B}" srcOrd="0" destOrd="0" presId="urn:microsoft.com/office/officeart/2005/8/layout/radial5"/>
    <dgm:cxn modelId="{B39FAAA1-5161-45B9-A515-4DDCB409D464}" type="presOf" srcId="{016AF6D0-41A5-442A-84D1-C4BD51737F11}" destId="{4250C64C-04FC-4B80-A94E-16BF9FB28F90}" srcOrd="1" destOrd="0" presId="urn:microsoft.com/office/officeart/2005/8/layout/radial5"/>
    <dgm:cxn modelId="{F15EF1A7-A0EE-4ADD-95EA-ADF240890F2A}" type="presOf" srcId="{8F8C0303-6B92-4E7A-8F1B-A1A99773F241}" destId="{D9B534BA-E150-4016-BF6C-30998A290F12}" srcOrd="1" destOrd="0" presId="urn:microsoft.com/office/officeart/2005/8/layout/radial5"/>
    <dgm:cxn modelId="{ED755CAB-7396-43D0-A674-18070E178C28}" type="presOf" srcId="{DDE1EB7B-A063-4DEB-8CF8-64AB8327EA07}" destId="{F182A6AC-C0C5-4B22-8180-F9C42FB4DC27}" srcOrd="0" destOrd="0" presId="urn:microsoft.com/office/officeart/2005/8/layout/radial5"/>
    <dgm:cxn modelId="{35F741BF-815C-485E-B900-CB01E7CC0330}" type="presOf" srcId="{D9AF85C6-92F3-4530-AC44-072270E776DC}" destId="{02662CFE-E3F9-499B-8378-1E7232D14222}" srcOrd="1" destOrd="0" presId="urn:microsoft.com/office/officeart/2005/8/layout/radial5"/>
    <dgm:cxn modelId="{255130C4-4F34-4159-9726-60BE30AF73EA}" srcId="{F139E9F4-9A8D-4CD9-9777-2CFCFDFD1F0C}" destId="{4C2F6456-10A2-454D-9814-C29399F76993}" srcOrd="3" destOrd="0" parTransId="{8F8C0303-6B92-4E7A-8F1B-A1A99773F241}" sibTransId="{7F41BA4D-E9B8-48C4-BF0B-274B4D8FBB08}"/>
    <dgm:cxn modelId="{D87AA9DB-A749-41F8-9A30-1888772FDCD0}" type="presOf" srcId="{34CE47D8-57D4-4180-92D9-9D455790E782}" destId="{1A98EF1F-BBC0-4B42-A88A-3C65214C70A3}" srcOrd="0" destOrd="0" presId="urn:microsoft.com/office/officeart/2005/8/layout/radial5"/>
    <dgm:cxn modelId="{195E8FF3-859E-4147-9462-70505235F7AB}" type="presOf" srcId="{7FBBB043-26E1-4305-845A-6E56E908D991}" destId="{322D1B78-2E01-4634-A4C1-1BA2BB901AB6}" srcOrd="0" destOrd="0" presId="urn:microsoft.com/office/officeart/2005/8/layout/radial5"/>
    <dgm:cxn modelId="{F1BEFB19-AA8C-4BCA-B128-26F3833392BF}" type="presParOf" srcId="{322D1B78-2E01-4634-A4C1-1BA2BB901AB6}" destId="{20AF95A5-8A14-456B-8C78-E824BFE04845}" srcOrd="0" destOrd="0" presId="urn:microsoft.com/office/officeart/2005/8/layout/radial5"/>
    <dgm:cxn modelId="{B7A086F2-18B1-4EBC-8DFA-E8C62AC12B7B}" type="presParOf" srcId="{322D1B78-2E01-4634-A4C1-1BA2BB901AB6}" destId="{801AAE12-53A1-421D-AED8-EA4DA5B11702}" srcOrd="1" destOrd="0" presId="urn:microsoft.com/office/officeart/2005/8/layout/radial5"/>
    <dgm:cxn modelId="{945C7681-2B7D-4823-BC83-973ECBD12428}" type="presParOf" srcId="{801AAE12-53A1-421D-AED8-EA4DA5B11702}" destId="{EC631A3C-6E28-4586-8AEA-FA44312960F5}" srcOrd="0" destOrd="0" presId="urn:microsoft.com/office/officeart/2005/8/layout/radial5"/>
    <dgm:cxn modelId="{1E644B01-4292-4925-B6A8-38CB36DFE136}" type="presParOf" srcId="{322D1B78-2E01-4634-A4C1-1BA2BB901AB6}" destId="{F182A6AC-C0C5-4B22-8180-F9C42FB4DC27}" srcOrd="2" destOrd="0" presId="urn:microsoft.com/office/officeart/2005/8/layout/radial5"/>
    <dgm:cxn modelId="{39A9A14D-6BE3-47FD-ABF9-D009DB71BDD6}" type="presParOf" srcId="{322D1B78-2E01-4634-A4C1-1BA2BB901AB6}" destId="{197EEB6F-DF03-4152-95CB-1ED390983225}" srcOrd="3" destOrd="0" presId="urn:microsoft.com/office/officeart/2005/8/layout/radial5"/>
    <dgm:cxn modelId="{49B2D4D6-9509-4A33-8123-EDD895E9F4EF}" type="presParOf" srcId="{197EEB6F-DF03-4152-95CB-1ED390983225}" destId="{4250C64C-04FC-4B80-A94E-16BF9FB28F90}" srcOrd="0" destOrd="0" presId="urn:microsoft.com/office/officeart/2005/8/layout/radial5"/>
    <dgm:cxn modelId="{EBF6601C-DD32-43F4-BCA6-57CAC96546D4}" type="presParOf" srcId="{322D1B78-2E01-4634-A4C1-1BA2BB901AB6}" destId="{1A98EF1F-BBC0-4B42-A88A-3C65214C70A3}" srcOrd="4" destOrd="0" presId="urn:microsoft.com/office/officeart/2005/8/layout/radial5"/>
    <dgm:cxn modelId="{6742F76A-1705-4617-805A-0AC886040914}" type="presParOf" srcId="{322D1B78-2E01-4634-A4C1-1BA2BB901AB6}" destId="{BF476F35-ACED-4D10-B887-A2542BD6046B}" srcOrd="5" destOrd="0" presId="urn:microsoft.com/office/officeart/2005/8/layout/radial5"/>
    <dgm:cxn modelId="{39C1B320-A28A-46EA-9216-580986F005F1}" type="presParOf" srcId="{BF476F35-ACED-4D10-B887-A2542BD6046B}" destId="{02662CFE-E3F9-499B-8378-1E7232D14222}" srcOrd="0" destOrd="0" presId="urn:microsoft.com/office/officeart/2005/8/layout/radial5"/>
    <dgm:cxn modelId="{BD545CDE-905E-4E73-AB97-1535B19E7D82}" type="presParOf" srcId="{322D1B78-2E01-4634-A4C1-1BA2BB901AB6}" destId="{16A3D129-AB90-47D4-B866-AE1144302546}" srcOrd="6" destOrd="0" presId="urn:microsoft.com/office/officeart/2005/8/layout/radial5"/>
    <dgm:cxn modelId="{78354AFA-0705-447C-A750-F650A195EE18}" type="presParOf" srcId="{322D1B78-2E01-4634-A4C1-1BA2BB901AB6}" destId="{D08FF144-82BF-40C4-ACA8-CA2C12F44F84}" srcOrd="7" destOrd="0" presId="urn:microsoft.com/office/officeart/2005/8/layout/radial5"/>
    <dgm:cxn modelId="{C59DB0C0-47F8-485C-A985-A83E58C45030}" type="presParOf" srcId="{D08FF144-82BF-40C4-ACA8-CA2C12F44F84}" destId="{D9B534BA-E150-4016-BF6C-30998A290F12}" srcOrd="0" destOrd="0" presId="urn:microsoft.com/office/officeart/2005/8/layout/radial5"/>
    <dgm:cxn modelId="{B940EA6E-B125-44AB-A525-105AB807DA3D}" type="presParOf" srcId="{322D1B78-2E01-4634-A4C1-1BA2BB901AB6}" destId="{35207563-8E0A-4658-BD91-E20B149C938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BBB043-26E1-4305-845A-6E56E908D991}" type="doc">
      <dgm:prSet loTypeId="urn:microsoft.com/office/officeart/2005/8/layout/radial5" loCatId="cycle" qsTypeId="urn:microsoft.com/office/officeart/2005/8/quickstyle/simple1" qsCatId="simple" csTypeId="urn:microsoft.com/office/officeart/2005/8/colors/accent6_1" csCatId="accent6" phldr="1"/>
      <dgm:spPr/>
      <dgm:t>
        <a:bodyPr/>
        <a:lstStyle/>
        <a:p>
          <a:endParaRPr lang="en-US"/>
        </a:p>
      </dgm:t>
    </dgm:pt>
    <dgm:pt modelId="{F139E9F4-9A8D-4CD9-9777-2CFCFDFD1F0C}">
      <dgm:prSet phldrT="[Text]"/>
      <dgm:spPr/>
      <dgm:t>
        <a:bodyPr/>
        <a:lstStyle/>
        <a:p>
          <a:r>
            <a:rPr lang="en-US" dirty="0"/>
            <a:t>Ethical AI</a:t>
          </a:r>
        </a:p>
      </dgm:t>
    </dgm:pt>
    <dgm:pt modelId="{CF1D57C3-D4C2-4A94-BF23-FF16D270DB86}" type="parTrans" cxnId="{CBBBEC03-A8B8-4592-9041-925AF20B668A}">
      <dgm:prSet/>
      <dgm:spPr/>
      <dgm:t>
        <a:bodyPr/>
        <a:lstStyle/>
        <a:p>
          <a:endParaRPr lang="en-US"/>
        </a:p>
      </dgm:t>
    </dgm:pt>
    <dgm:pt modelId="{84059F97-DC30-43CF-B952-03CAAC79BBA1}" type="sibTrans" cxnId="{CBBBEC03-A8B8-4592-9041-925AF20B668A}">
      <dgm:prSet/>
      <dgm:spPr/>
      <dgm:t>
        <a:bodyPr/>
        <a:lstStyle/>
        <a:p>
          <a:endParaRPr lang="en-US"/>
        </a:p>
      </dgm:t>
    </dgm:pt>
    <dgm:pt modelId="{DDE1EB7B-A063-4DEB-8CF8-64AB8327EA07}">
      <dgm:prSet phldrT="[Text]"/>
      <dgm:spPr>
        <a:ln>
          <a:solidFill>
            <a:schemeClr val="accent6"/>
          </a:solidFill>
        </a:ln>
      </dgm:spPr>
      <dgm:t>
        <a:bodyPr/>
        <a:lstStyle/>
        <a:p>
          <a:pPr>
            <a:buFont typeface="+mj-lt"/>
            <a:buAutoNum type="arabicPeriod"/>
          </a:pPr>
          <a:r>
            <a:rPr lang="en-US" dirty="0"/>
            <a:t>Accountable </a:t>
          </a:r>
          <a:br>
            <a:rPr lang="en-US" dirty="0"/>
          </a:br>
          <a:r>
            <a:rPr lang="en-US" dirty="0"/>
            <a:t>to humans</a:t>
          </a:r>
        </a:p>
      </dgm:t>
    </dgm:pt>
    <dgm:pt modelId="{68ADD80B-AB10-4685-AD71-C85B66B87992}" type="parTrans" cxnId="{B94F9836-D1D0-4189-A42D-93161399CF7F}">
      <dgm:prSet/>
      <dgm:spPr/>
      <dgm:t>
        <a:bodyPr/>
        <a:lstStyle/>
        <a:p>
          <a:endParaRPr lang="en-US"/>
        </a:p>
      </dgm:t>
    </dgm:pt>
    <dgm:pt modelId="{34DA948D-B3D7-4AE7-BFDF-C1A4327B28FF}" type="sibTrans" cxnId="{B94F9836-D1D0-4189-A42D-93161399CF7F}">
      <dgm:prSet/>
      <dgm:spPr/>
      <dgm:t>
        <a:bodyPr/>
        <a:lstStyle/>
        <a:p>
          <a:endParaRPr lang="en-US"/>
        </a:p>
      </dgm:t>
    </dgm:pt>
    <dgm:pt modelId="{34CE47D8-57D4-4180-92D9-9D455790E782}">
      <dgm:prSet phldrT="[Text]"/>
      <dgm:spPr>
        <a:ln>
          <a:solidFill>
            <a:schemeClr val="accent6"/>
          </a:solidFill>
        </a:ln>
      </dgm:spPr>
      <dgm:t>
        <a:bodyPr/>
        <a:lstStyle/>
        <a:p>
          <a:pPr>
            <a:buFont typeface="+mj-lt"/>
            <a:buAutoNum type="arabicPeriod"/>
          </a:pPr>
          <a:r>
            <a:rPr lang="en-US" dirty="0"/>
            <a:t>Speculative </a:t>
          </a:r>
        </a:p>
      </dgm:t>
    </dgm:pt>
    <dgm:pt modelId="{016AF6D0-41A5-442A-84D1-C4BD51737F11}" type="parTrans" cxnId="{85DC4E97-661E-457C-8035-F6A85A0CB3BC}">
      <dgm:prSet/>
      <dgm:spPr/>
      <dgm:t>
        <a:bodyPr/>
        <a:lstStyle/>
        <a:p>
          <a:endParaRPr lang="en-US"/>
        </a:p>
      </dgm:t>
    </dgm:pt>
    <dgm:pt modelId="{FA699726-2B84-48A1-8B46-4FC714A995A8}" type="sibTrans" cxnId="{85DC4E97-661E-457C-8035-F6A85A0CB3BC}">
      <dgm:prSet/>
      <dgm:spPr/>
      <dgm:t>
        <a:bodyPr/>
        <a:lstStyle/>
        <a:p>
          <a:endParaRPr lang="en-US"/>
        </a:p>
      </dgm:t>
    </dgm:pt>
    <dgm:pt modelId="{E06CC82B-CA0D-45E4-9B70-CB3520B2A14D}">
      <dgm:prSet phldrT="[Text]" custT="1"/>
      <dgm:spPr>
        <a:ln>
          <a:solidFill>
            <a:schemeClr val="tx2"/>
          </a:solidFill>
        </a:ln>
      </dgm:spPr>
      <dgm:t>
        <a:bodyPr/>
        <a:lstStyle/>
        <a:p>
          <a:r>
            <a:rPr lang="en-US" sz="1600" dirty="0"/>
            <a:t>Respectful </a:t>
          </a:r>
          <a:br>
            <a:rPr lang="en-US" sz="1600" dirty="0"/>
          </a:br>
          <a:r>
            <a:rPr lang="en-US" sz="1600" dirty="0"/>
            <a:t>and secure</a:t>
          </a:r>
        </a:p>
      </dgm:t>
    </dgm:pt>
    <dgm:pt modelId="{D9AF85C6-92F3-4530-AC44-072270E776DC}" type="parTrans" cxnId="{305EC829-0E80-4C6B-B192-06396141B5C3}">
      <dgm:prSet/>
      <dgm:spPr/>
      <dgm:t>
        <a:bodyPr/>
        <a:lstStyle/>
        <a:p>
          <a:endParaRPr lang="en-US"/>
        </a:p>
      </dgm:t>
    </dgm:pt>
    <dgm:pt modelId="{0C78CAFA-B9D3-4A42-8FA4-9999CF1479F1}" type="sibTrans" cxnId="{305EC829-0E80-4C6B-B192-06396141B5C3}">
      <dgm:prSet/>
      <dgm:spPr/>
      <dgm:t>
        <a:bodyPr/>
        <a:lstStyle/>
        <a:p>
          <a:endParaRPr lang="en-US"/>
        </a:p>
      </dgm:t>
    </dgm:pt>
    <dgm:pt modelId="{4C2F6456-10A2-454D-9814-C29399F76993}">
      <dgm:prSet phldrT="[Text]"/>
      <dgm:spPr/>
      <dgm:t>
        <a:bodyPr/>
        <a:lstStyle/>
        <a:p>
          <a:pPr>
            <a:buFont typeface="+mj-lt"/>
            <a:buAutoNum type="arabicPeriod"/>
          </a:pPr>
          <a:r>
            <a:rPr lang="en-US" dirty="0"/>
            <a:t>Honest </a:t>
          </a:r>
          <a:br>
            <a:rPr lang="en-US" dirty="0"/>
          </a:br>
          <a:r>
            <a:rPr lang="en-US" dirty="0"/>
            <a:t>and usable</a:t>
          </a:r>
        </a:p>
      </dgm:t>
    </dgm:pt>
    <dgm:pt modelId="{8F8C0303-6B92-4E7A-8F1B-A1A99773F241}" type="parTrans" cxnId="{255130C4-4F34-4159-9726-60BE30AF73EA}">
      <dgm:prSet/>
      <dgm:spPr/>
      <dgm:t>
        <a:bodyPr/>
        <a:lstStyle/>
        <a:p>
          <a:endParaRPr lang="en-US"/>
        </a:p>
      </dgm:t>
    </dgm:pt>
    <dgm:pt modelId="{7F41BA4D-E9B8-48C4-BF0B-274B4D8FBB08}" type="sibTrans" cxnId="{255130C4-4F34-4159-9726-60BE30AF73EA}">
      <dgm:prSet/>
      <dgm:spPr/>
      <dgm:t>
        <a:bodyPr/>
        <a:lstStyle/>
        <a:p>
          <a:endParaRPr lang="en-US"/>
        </a:p>
      </dgm:t>
    </dgm:pt>
    <dgm:pt modelId="{322D1B78-2E01-4634-A4C1-1BA2BB901AB6}" type="pres">
      <dgm:prSet presAssocID="{7FBBB043-26E1-4305-845A-6E56E908D991}" presName="Name0" presStyleCnt="0">
        <dgm:presLayoutVars>
          <dgm:chMax val="1"/>
          <dgm:dir/>
          <dgm:animLvl val="ctr"/>
          <dgm:resizeHandles val="exact"/>
        </dgm:presLayoutVars>
      </dgm:prSet>
      <dgm:spPr/>
    </dgm:pt>
    <dgm:pt modelId="{20AF95A5-8A14-456B-8C78-E824BFE04845}" type="pres">
      <dgm:prSet presAssocID="{F139E9F4-9A8D-4CD9-9777-2CFCFDFD1F0C}" presName="centerShape" presStyleLbl="node0" presStyleIdx="0" presStyleCnt="1"/>
      <dgm:spPr/>
    </dgm:pt>
    <dgm:pt modelId="{801AAE12-53A1-421D-AED8-EA4DA5B11702}" type="pres">
      <dgm:prSet presAssocID="{68ADD80B-AB10-4685-AD71-C85B66B87992}" presName="parTrans" presStyleLbl="sibTrans2D1" presStyleIdx="0" presStyleCnt="4" custAng="10800000"/>
      <dgm:spPr/>
    </dgm:pt>
    <dgm:pt modelId="{EC631A3C-6E28-4586-8AEA-FA44312960F5}" type="pres">
      <dgm:prSet presAssocID="{68ADD80B-AB10-4685-AD71-C85B66B87992}" presName="connectorText" presStyleLbl="sibTrans2D1" presStyleIdx="0" presStyleCnt="4"/>
      <dgm:spPr/>
    </dgm:pt>
    <dgm:pt modelId="{F182A6AC-C0C5-4B22-8180-F9C42FB4DC27}" type="pres">
      <dgm:prSet presAssocID="{DDE1EB7B-A063-4DEB-8CF8-64AB8327EA07}" presName="node" presStyleLbl="node1" presStyleIdx="0" presStyleCnt="4" custScaleX="198856" custScaleY="90162">
        <dgm:presLayoutVars>
          <dgm:bulletEnabled val="1"/>
        </dgm:presLayoutVars>
      </dgm:prSet>
      <dgm:spPr/>
    </dgm:pt>
    <dgm:pt modelId="{197EEB6F-DF03-4152-95CB-1ED390983225}" type="pres">
      <dgm:prSet presAssocID="{016AF6D0-41A5-442A-84D1-C4BD51737F11}" presName="parTrans" presStyleLbl="sibTrans2D1" presStyleIdx="1" presStyleCnt="4" custAng="10800000"/>
      <dgm:spPr/>
    </dgm:pt>
    <dgm:pt modelId="{4250C64C-04FC-4B80-A94E-16BF9FB28F90}" type="pres">
      <dgm:prSet presAssocID="{016AF6D0-41A5-442A-84D1-C4BD51737F11}" presName="connectorText" presStyleLbl="sibTrans2D1" presStyleIdx="1" presStyleCnt="4"/>
      <dgm:spPr/>
    </dgm:pt>
    <dgm:pt modelId="{1A98EF1F-BBC0-4B42-A88A-3C65214C70A3}" type="pres">
      <dgm:prSet presAssocID="{34CE47D8-57D4-4180-92D9-9D455790E782}" presName="node" presStyleLbl="node1" presStyleIdx="1" presStyleCnt="4" custScaleX="164090" custScaleY="90162" custRadScaleRad="132770">
        <dgm:presLayoutVars>
          <dgm:bulletEnabled val="1"/>
        </dgm:presLayoutVars>
      </dgm:prSet>
      <dgm:spPr/>
    </dgm:pt>
    <dgm:pt modelId="{BF476F35-ACED-4D10-B887-A2542BD6046B}" type="pres">
      <dgm:prSet presAssocID="{D9AF85C6-92F3-4530-AC44-072270E776DC}" presName="parTrans" presStyleLbl="sibTrans2D1" presStyleIdx="2" presStyleCnt="4" custAng="10800000"/>
      <dgm:spPr/>
    </dgm:pt>
    <dgm:pt modelId="{02662CFE-E3F9-499B-8378-1E7232D14222}" type="pres">
      <dgm:prSet presAssocID="{D9AF85C6-92F3-4530-AC44-072270E776DC}" presName="connectorText" presStyleLbl="sibTrans2D1" presStyleIdx="2" presStyleCnt="4"/>
      <dgm:spPr/>
    </dgm:pt>
    <dgm:pt modelId="{16A3D129-AB90-47D4-B866-AE1144302546}" type="pres">
      <dgm:prSet presAssocID="{E06CC82B-CA0D-45E4-9B70-CB3520B2A14D}" presName="node" presStyleLbl="node1" presStyleIdx="2" presStyleCnt="4" custScaleX="198856" custScaleY="90162">
        <dgm:presLayoutVars>
          <dgm:bulletEnabled val="1"/>
        </dgm:presLayoutVars>
      </dgm:prSet>
      <dgm:spPr/>
    </dgm:pt>
    <dgm:pt modelId="{D08FF144-82BF-40C4-ACA8-CA2C12F44F84}" type="pres">
      <dgm:prSet presAssocID="{8F8C0303-6B92-4E7A-8F1B-A1A99773F241}" presName="parTrans" presStyleLbl="sibTrans2D1" presStyleIdx="3" presStyleCnt="4" custAng="10800000"/>
      <dgm:spPr/>
    </dgm:pt>
    <dgm:pt modelId="{D9B534BA-E150-4016-BF6C-30998A290F12}" type="pres">
      <dgm:prSet presAssocID="{8F8C0303-6B92-4E7A-8F1B-A1A99773F241}" presName="connectorText" presStyleLbl="sibTrans2D1" presStyleIdx="3" presStyleCnt="4"/>
      <dgm:spPr/>
    </dgm:pt>
    <dgm:pt modelId="{35207563-8E0A-4658-BD91-E20B149C9387}" type="pres">
      <dgm:prSet presAssocID="{4C2F6456-10A2-454D-9814-C29399F76993}" presName="node" presStyleLbl="node1" presStyleIdx="3" presStyleCnt="4" custScaleX="164090" custScaleY="90162" custRadScaleRad="132770">
        <dgm:presLayoutVars>
          <dgm:bulletEnabled val="1"/>
        </dgm:presLayoutVars>
      </dgm:prSet>
      <dgm:spPr/>
    </dgm:pt>
  </dgm:ptLst>
  <dgm:cxnLst>
    <dgm:cxn modelId="{CBBBEC03-A8B8-4592-9041-925AF20B668A}" srcId="{7FBBB043-26E1-4305-845A-6E56E908D991}" destId="{F139E9F4-9A8D-4CD9-9777-2CFCFDFD1F0C}" srcOrd="0" destOrd="0" parTransId="{CF1D57C3-D4C2-4A94-BF23-FF16D270DB86}" sibTransId="{84059F97-DC30-43CF-B952-03CAAC79BBA1}"/>
    <dgm:cxn modelId="{E1B7F208-E45A-4553-8607-1879C99CDBF8}" type="presOf" srcId="{F139E9F4-9A8D-4CD9-9777-2CFCFDFD1F0C}" destId="{20AF95A5-8A14-456B-8C78-E824BFE04845}" srcOrd="0" destOrd="0" presId="urn:microsoft.com/office/officeart/2005/8/layout/radial5"/>
    <dgm:cxn modelId="{D59F9210-B28B-434F-ADA5-BB2C9A252EEA}" type="presOf" srcId="{8F8C0303-6B92-4E7A-8F1B-A1A99773F241}" destId="{D08FF144-82BF-40C4-ACA8-CA2C12F44F84}" srcOrd="0" destOrd="0" presId="urn:microsoft.com/office/officeart/2005/8/layout/radial5"/>
    <dgm:cxn modelId="{305EC829-0E80-4C6B-B192-06396141B5C3}" srcId="{F139E9F4-9A8D-4CD9-9777-2CFCFDFD1F0C}" destId="{E06CC82B-CA0D-45E4-9B70-CB3520B2A14D}" srcOrd="2" destOrd="0" parTransId="{D9AF85C6-92F3-4530-AC44-072270E776DC}" sibTransId="{0C78CAFA-B9D3-4A42-8FA4-9999CF1479F1}"/>
    <dgm:cxn modelId="{B94F9836-D1D0-4189-A42D-93161399CF7F}" srcId="{F139E9F4-9A8D-4CD9-9777-2CFCFDFD1F0C}" destId="{DDE1EB7B-A063-4DEB-8CF8-64AB8327EA07}" srcOrd="0" destOrd="0" parTransId="{68ADD80B-AB10-4685-AD71-C85B66B87992}" sibTransId="{34DA948D-B3D7-4AE7-BFDF-C1A4327B28FF}"/>
    <dgm:cxn modelId="{5379B35C-29AD-4453-872B-6B405610A761}" type="presOf" srcId="{4C2F6456-10A2-454D-9814-C29399F76993}" destId="{35207563-8E0A-4658-BD91-E20B149C9387}" srcOrd="0" destOrd="0" presId="urn:microsoft.com/office/officeart/2005/8/layout/radial5"/>
    <dgm:cxn modelId="{73066D5F-261D-4790-BFBA-D90659BC73FF}" type="presOf" srcId="{68ADD80B-AB10-4685-AD71-C85B66B87992}" destId="{EC631A3C-6E28-4586-8AEA-FA44312960F5}" srcOrd="1" destOrd="0" presId="urn:microsoft.com/office/officeart/2005/8/layout/radial5"/>
    <dgm:cxn modelId="{4B59BD6B-4C0E-4208-8A0D-40E68BB2E947}" type="presOf" srcId="{E06CC82B-CA0D-45E4-9B70-CB3520B2A14D}" destId="{16A3D129-AB90-47D4-B866-AE1144302546}" srcOrd="0" destOrd="0" presId="urn:microsoft.com/office/officeart/2005/8/layout/radial5"/>
    <dgm:cxn modelId="{B556F280-EC96-4855-BE45-1DD94829D7E5}" type="presOf" srcId="{016AF6D0-41A5-442A-84D1-C4BD51737F11}" destId="{197EEB6F-DF03-4152-95CB-1ED390983225}" srcOrd="0" destOrd="0" presId="urn:microsoft.com/office/officeart/2005/8/layout/radial5"/>
    <dgm:cxn modelId="{85DC4E97-661E-457C-8035-F6A85A0CB3BC}" srcId="{F139E9F4-9A8D-4CD9-9777-2CFCFDFD1F0C}" destId="{34CE47D8-57D4-4180-92D9-9D455790E782}" srcOrd="1" destOrd="0" parTransId="{016AF6D0-41A5-442A-84D1-C4BD51737F11}" sibTransId="{FA699726-2B84-48A1-8B46-4FC714A995A8}"/>
    <dgm:cxn modelId="{D2DA8B99-0713-4CF8-B78F-3BD7E735D719}" type="presOf" srcId="{68ADD80B-AB10-4685-AD71-C85B66B87992}" destId="{801AAE12-53A1-421D-AED8-EA4DA5B11702}" srcOrd="0" destOrd="0" presId="urn:microsoft.com/office/officeart/2005/8/layout/radial5"/>
    <dgm:cxn modelId="{3039AB9A-8058-41A9-9008-202F8E0B4A4A}" type="presOf" srcId="{D9AF85C6-92F3-4530-AC44-072270E776DC}" destId="{BF476F35-ACED-4D10-B887-A2542BD6046B}" srcOrd="0" destOrd="0" presId="urn:microsoft.com/office/officeart/2005/8/layout/radial5"/>
    <dgm:cxn modelId="{B39FAAA1-5161-45B9-A515-4DDCB409D464}" type="presOf" srcId="{016AF6D0-41A5-442A-84D1-C4BD51737F11}" destId="{4250C64C-04FC-4B80-A94E-16BF9FB28F90}" srcOrd="1" destOrd="0" presId="urn:microsoft.com/office/officeart/2005/8/layout/radial5"/>
    <dgm:cxn modelId="{F15EF1A7-A0EE-4ADD-95EA-ADF240890F2A}" type="presOf" srcId="{8F8C0303-6B92-4E7A-8F1B-A1A99773F241}" destId="{D9B534BA-E150-4016-BF6C-30998A290F12}" srcOrd="1" destOrd="0" presId="urn:microsoft.com/office/officeart/2005/8/layout/radial5"/>
    <dgm:cxn modelId="{ED755CAB-7396-43D0-A674-18070E178C28}" type="presOf" srcId="{DDE1EB7B-A063-4DEB-8CF8-64AB8327EA07}" destId="{F182A6AC-C0C5-4B22-8180-F9C42FB4DC27}" srcOrd="0" destOrd="0" presId="urn:microsoft.com/office/officeart/2005/8/layout/radial5"/>
    <dgm:cxn modelId="{35F741BF-815C-485E-B900-CB01E7CC0330}" type="presOf" srcId="{D9AF85C6-92F3-4530-AC44-072270E776DC}" destId="{02662CFE-E3F9-499B-8378-1E7232D14222}" srcOrd="1" destOrd="0" presId="urn:microsoft.com/office/officeart/2005/8/layout/radial5"/>
    <dgm:cxn modelId="{255130C4-4F34-4159-9726-60BE30AF73EA}" srcId="{F139E9F4-9A8D-4CD9-9777-2CFCFDFD1F0C}" destId="{4C2F6456-10A2-454D-9814-C29399F76993}" srcOrd="3" destOrd="0" parTransId="{8F8C0303-6B92-4E7A-8F1B-A1A99773F241}" sibTransId="{7F41BA4D-E9B8-48C4-BF0B-274B4D8FBB08}"/>
    <dgm:cxn modelId="{D87AA9DB-A749-41F8-9A30-1888772FDCD0}" type="presOf" srcId="{34CE47D8-57D4-4180-92D9-9D455790E782}" destId="{1A98EF1F-BBC0-4B42-A88A-3C65214C70A3}" srcOrd="0" destOrd="0" presId="urn:microsoft.com/office/officeart/2005/8/layout/radial5"/>
    <dgm:cxn modelId="{195E8FF3-859E-4147-9462-70505235F7AB}" type="presOf" srcId="{7FBBB043-26E1-4305-845A-6E56E908D991}" destId="{322D1B78-2E01-4634-A4C1-1BA2BB901AB6}" srcOrd="0" destOrd="0" presId="urn:microsoft.com/office/officeart/2005/8/layout/radial5"/>
    <dgm:cxn modelId="{F1BEFB19-AA8C-4BCA-B128-26F3833392BF}" type="presParOf" srcId="{322D1B78-2E01-4634-A4C1-1BA2BB901AB6}" destId="{20AF95A5-8A14-456B-8C78-E824BFE04845}" srcOrd="0" destOrd="0" presId="urn:microsoft.com/office/officeart/2005/8/layout/radial5"/>
    <dgm:cxn modelId="{B7A086F2-18B1-4EBC-8DFA-E8C62AC12B7B}" type="presParOf" srcId="{322D1B78-2E01-4634-A4C1-1BA2BB901AB6}" destId="{801AAE12-53A1-421D-AED8-EA4DA5B11702}" srcOrd="1" destOrd="0" presId="urn:microsoft.com/office/officeart/2005/8/layout/radial5"/>
    <dgm:cxn modelId="{945C7681-2B7D-4823-BC83-973ECBD12428}" type="presParOf" srcId="{801AAE12-53A1-421D-AED8-EA4DA5B11702}" destId="{EC631A3C-6E28-4586-8AEA-FA44312960F5}" srcOrd="0" destOrd="0" presId="urn:microsoft.com/office/officeart/2005/8/layout/radial5"/>
    <dgm:cxn modelId="{1E644B01-4292-4925-B6A8-38CB36DFE136}" type="presParOf" srcId="{322D1B78-2E01-4634-A4C1-1BA2BB901AB6}" destId="{F182A6AC-C0C5-4B22-8180-F9C42FB4DC27}" srcOrd="2" destOrd="0" presId="urn:microsoft.com/office/officeart/2005/8/layout/radial5"/>
    <dgm:cxn modelId="{39A9A14D-6BE3-47FD-ABF9-D009DB71BDD6}" type="presParOf" srcId="{322D1B78-2E01-4634-A4C1-1BA2BB901AB6}" destId="{197EEB6F-DF03-4152-95CB-1ED390983225}" srcOrd="3" destOrd="0" presId="urn:microsoft.com/office/officeart/2005/8/layout/radial5"/>
    <dgm:cxn modelId="{49B2D4D6-9509-4A33-8123-EDD895E9F4EF}" type="presParOf" srcId="{197EEB6F-DF03-4152-95CB-1ED390983225}" destId="{4250C64C-04FC-4B80-A94E-16BF9FB28F90}" srcOrd="0" destOrd="0" presId="urn:microsoft.com/office/officeart/2005/8/layout/radial5"/>
    <dgm:cxn modelId="{EBF6601C-DD32-43F4-BCA6-57CAC96546D4}" type="presParOf" srcId="{322D1B78-2E01-4634-A4C1-1BA2BB901AB6}" destId="{1A98EF1F-BBC0-4B42-A88A-3C65214C70A3}" srcOrd="4" destOrd="0" presId="urn:microsoft.com/office/officeart/2005/8/layout/radial5"/>
    <dgm:cxn modelId="{6742F76A-1705-4617-805A-0AC886040914}" type="presParOf" srcId="{322D1B78-2E01-4634-A4C1-1BA2BB901AB6}" destId="{BF476F35-ACED-4D10-B887-A2542BD6046B}" srcOrd="5" destOrd="0" presId="urn:microsoft.com/office/officeart/2005/8/layout/radial5"/>
    <dgm:cxn modelId="{39C1B320-A28A-46EA-9216-580986F005F1}" type="presParOf" srcId="{BF476F35-ACED-4D10-B887-A2542BD6046B}" destId="{02662CFE-E3F9-499B-8378-1E7232D14222}" srcOrd="0" destOrd="0" presId="urn:microsoft.com/office/officeart/2005/8/layout/radial5"/>
    <dgm:cxn modelId="{BD545CDE-905E-4E73-AB97-1535B19E7D82}" type="presParOf" srcId="{322D1B78-2E01-4634-A4C1-1BA2BB901AB6}" destId="{16A3D129-AB90-47D4-B866-AE1144302546}" srcOrd="6" destOrd="0" presId="urn:microsoft.com/office/officeart/2005/8/layout/radial5"/>
    <dgm:cxn modelId="{78354AFA-0705-447C-A750-F650A195EE18}" type="presParOf" srcId="{322D1B78-2E01-4634-A4C1-1BA2BB901AB6}" destId="{D08FF144-82BF-40C4-ACA8-CA2C12F44F84}" srcOrd="7" destOrd="0" presId="urn:microsoft.com/office/officeart/2005/8/layout/radial5"/>
    <dgm:cxn modelId="{C59DB0C0-47F8-485C-A985-A83E58C45030}" type="presParOf" srcId="{D08FF144-82BF-40C4-ACA8-CA2C12F44F84}" destId="{D9B534BA-E150-4016-BF6C-30998A290F12}" srcOrd="0" destOrd="0" presId="urn:microsoft.com/office/officeart/2005/8/layout/radial5"/>
    <dgm:cxn modelId="{B940EA6E-B125-44AB-A525-105AB807DA3D}" type="presParOf" srcId="{322D1B78-2E01-4634-A4C1-1BA2BB901AB6}" destId="{35207563-8E0A-4658-BD91-E20B149C938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BBB043-26E1-4305-845A-6E56E908D991}" type="doc">
      <dgm:prSet loTypeId="urn:microsoft.com/office/officeart/2005/8/layout/radial5" loCatId="cycle" qsTypeId="urn:microsoft.com/office/officeart/2005/8/quickstyle/simple1" qsCatId="simple" csTypeId="urn:microsoft.com/office/officeart/2005/8/colors/accent6_1" csCatId="accent6" phldr="1"/>
      <dgm:spPr/>
      <dgm:t>
        <a:bodyPr/>
        <a:lstStyle/>
        <a:p>
          <a:endParaRPr lang="en-US"/>
        </a:p>
      </dgm:t>
    </dgm:pt>
    <dgm:pt modelId="{F139E9F4-9A8D-4CD9-9777-2CFCFDFD1F0C}">
      <dgm:prSet phldrT="[Text]"/>
      <dgm:spPr/>
      <dgm:t>
        <a:bodyPr/>
        <a:lstStyle/>
        <a:p>
          <a:r>
            <a:rPr lang="en-US" dirty="0"/>
            <a:t>Ethical AI</a:t>
          </a:r>
        </a:p>
      </dgm:t>
    </dgm:pt>
    <dgm:pt modelId="{CF1D57C3-D4C2-4A94-BF23-FF16D270DB86}" type="parTrans" cxnId="{CBBBEC03-A8B8-4592-9041-925AF20B668A}">
      <dgm:prSet/>
      <dgm:spPr/>
      <dgm:t>
        <a:bodyPr/>
        <a:lstStyle/>
        <a:p>
          <a:endParaRPr lang="en-US"/>
        </a:p>
      </dgm:t>
    </dgm:pt>
    <dgm:pt modelId="{84059F97-DC30-43CF-B952-03CAAC79BBA1}" type="sibTrans" cxnId="{CBBBEC03-A8B8-4592-9041-925AF20B668A}">
      <dgm:prSet/>
      <dgm:spPr/>
      <dgm:t>
        <a:bodyPr/>
        <a:lstStyle/>
        <a:p>
          <a:endParaRPr lang="en-US"/>
        </a:p>
      </dgm:t>
    </dgm:pt>
    <dgm:pt modelId="{DDE1EB7B-A063-4DEB-8CF8-64AB8327EA07}">
      <dgm:prSet phldrT="[Text]"/>
      <dgm:spPr>
        <a:ln>
          <a:solidFill>
            <a:schemeClr val="accent6"/>
          </a:solidFill>
        </a:ln>
      </dgm:spPr>
      <dgm:t>
        <a:bodyPr/>
        <a:lstStyle/>
        <a:p>
          <a:pPr>
            <a:buFont typeface="+mj-lt"/>
            <a:buAutoNum type="arabicPeriod"/>
          </a:pPr>
          <a:r>
            <a:rPr lang="en-US" dirty="0"/>
            <a:t>Accountable </a:t>
          </a:r>
          <a:br>
            <a:rPr lang="en-US" dirty="0"/>
          </a:br>
          <a:r>
            <a:rPr lang="en-US" dirty="0"/>
            <a:t>to humans</a:t>
          </a:r>
        </a:p>
      </dgm:t>
    </dgm:pt>
    <dgm:pt modelId="{68ADD80B-AB10-4685-AD71-C85B66B87992}" type="parTrans" cxnId="{B94F9836-D1D0-4189-A42D-93161399CF7F}">
      <dgm:prSet/>
      <dgm:spPr/>
      <dgm:t>
        <a:bodyPr/>
        <a:lstStyle/>
        <a:p>
          <a:endParaRPr lang="en-US"/>
        </a:p>
      </dgm:t>
    </dgm:pt>
    <dgm:pt modelId="{34DA948D-B3D7-4AE7-BFDF-C1A4327B28FF}" type="sibTrans" cxnId="{B94F9836-D1D0-4189-A42D-93161399CF7F}">
      <dgm:prSet/>
      <dgm:spPr/>
      <dgm:t>
        <a:bodyPr/>
        <a:lstStyle/>
        <a:p>
          <a:endParaRPr lang="en-US"/>
        </a:p>
      </dgm:t>
    </dgm:pt>
    <dgm:pt modelId="{34CE47D8-57D4-4180-92D9-9D455790E782}">
      <dgm:prSet phldrT="[Text]"/>
      <dgm:spPr>
        <a:ln>
          <a:solidFill>
            <a:schemeClr val="accent6"/>
          </a:solidFill>
        </a:ln>
      </dgm:spPr>
      <dgm:t>
        <a:bodyPr/>
        <a:lstStyle/>
        <a:p>
          <a:pPr>
            <a:buFont typeface="+mj-lt"/>
            <a:buAutoNum type="arabicPeriod"/>
          </a:pPr>
          <a:r>
            <a:rPr lang="en-US" dirty="0"/>
            <a:t>Speculative </a:t>
          </a:r>
        </a:p>
      </dgm:t>
    </dgm:pt>
    <dgm:pt modelId="{016AF6D0-41A5-442A-84D1-C4BD51737F11}" type="parTrans" cxnId="{85DC4E97-661E-457C-8035-F6A85A0CB3BC}">
      <dgm:prSet/>
      <dgm:spPr/>
      <dgm:t>
        <a:bodyPr/>
        <a:lstStyle/>
        <a:p>
          <a:endParaRPr lang="en-US"/>
        </a:p>
      </dgm:t>
    </dgm:pt>
    <dgm:pt modelId="{FA699726-2B84-48A1-8B46-4FC714A995A8}" type="sibTrans" cxnId="{85DC4E97-661E-457C-8035-F6A85A0CB3BC}">
      <dgm:prSet/>
      <dgm:spPr/>
      <dgm:t>
        <a:bodyPr/>
        <a:lstStyle/>
        <a:p>
          <a:endParaRPr lang="en-US"/>
        </a:p>
      </dgm:t>
    </dgm:pt>
    <dgm:pt modelId="{E06CC82B-CA0D-45E4-9B70-CB3520B2A14D}">
      <dgm:prSet phldrT="[Text]"/>
      <dgm:spPr/>
      <dgm:t>
        <a:bodyPr/>
        <a:lstStyle/>
        <a:p>
          <a:r>
            <a:rPr lang="en-US" dirty="0"/>
            <a:t>Respectful </a:t>
          </a:r>
          <a:br>
            <a:rPr lang="en-US" dirty="0"/>
          </a:br>
          <a:r>
            <a:rPr lang="en-US" dirty="0"/>
            <a:t>and secure</a:t>
          </a:r>
        </a:p>
      </dgm:t>
    </dgm:pt>
    <dgm:pt modelId="{D9AF85C6-92F3-4530-AC44-072270E776DC}" type="parTrans" cxnId="{305EC829-0E80-4C6B-B192-06396141B5C3}">
      <dgm:prSet/>
      <dgm:spPr/>
      <dgm:t>
        <a:bodyPr/>
        <a:lstStyle/>
        <a:p>
          <a:endParaRPr lang="en-US"/>
        </a:p>
      </dgm:t>
    </dgm:pt>
    <dgm:pt modelId="{0C78CAFA-B9D3-4A42-8FA4-9999CF1479F1}" type="sibTrans" cxnId="{305EC829-0E80-4C6B-B192-06396141B5C3}">
      <dgm:prSet/>
      <dgm:spPr/>
      <dgm:t>
        <a:bodyPr/>
        <a:lstStyle/>
        <a:p>
          <a:endParaRPr lang="en-US"/>
        </a:p>
      </dgm:t>
    </dgm:pt>
    <dgm:pt modelId="{4C2F6456-10A2-454D-9814-C29399F76993}">
      <dgm:prSet phldrT="[Text]" custT="1"/>
      <dgm:spPr>
        <a:ln>
          <a:solidFill>
            <a:schemeClr val="tx2"/>
          </a:solidFill>
        </a:ln>
      </dgm:spPr>
      <dgm:t>
        <a:bodyPr/>
        <a:lstStyle/>
        <a:p>
          <a:pPr>
            <a:buFont typeface="+mj-lt"/>
            <a:buAutoNum type="arabicPeriod"/>
          </a:pPr>
          <a:r>
            <a:rPr lang="en-US" sz="1400" dirty="0"/>
            <a:t>Honest </a:t>
          </a:r>
          <a:br>
            <a:rPr lang="en-US" sz="1400" dirty="0"/>
          </a:br>
          <a:r>
            <a:rPr lang="en-US" sz="1400" dirty="0"/>
            <a:t>and usable</a:t>
          </a:r>
        </a:p>
      </dgm:t>
    </dgm:pt>
    <dgm:pt modelId="{8F8C0303-6B92-4E7A-8F1B-A1A99773F241}" type="parTrans" cxnId="{255130C4-4F34-4159-9726-60BE30AF73EA}">
      <dgm:prSet/>
      <dgm:spPr/>
      <dgm:t>
        <a:bodyPr/>
        <a:lstStyle/>
        <a:p>
          <a:endParaRPr lang="en-US"/>
        </a:p>
      </dgm:t>
    </dgm:pt>
    <dgm:pt modelId="{7F41BA4D-E9B8-48C4-BF0B-274B4D8FBB08}" type="sibTrans" cxnId="{255130C4-4F34-4159-9726-60BE30AF73EA}">
      <dgm:prSet/>
      <dgm:spPr/>
      <dgm:t>
        <a:bodyPr/>
        <a:lstStyle/>
        <a:p>
          <a:endParaRPr lang="en-US"/>
        </a:p>
      </dgm:t>
    </dgm:pt>
    <dgm:pt modelId="{322D1B78-2E01-4634-A4C1-1BA2BB901AB6}" type="pres">
      <dgm:prSet presAssocID="{7FBBB043-26E1-4305-845A-6E56E908D991}" presName="Name0" presStyleCnt="0">
        <dgm:presLayoutVars>
          <dgm:chMax val="1"/>
          <dgm:dir/>
          <dgm:animLvl val="ctr"/>
          <dgm:resizeHandles val="exact"/>
        </dgm:presLayoutVars>
      </dgm:prSet>
      <dgm:spPr/>
    </dgm:pt>
    <dgm:pt modelId="{20AF95A5-8A14-456B-8C78-E824BFE04845}" type="pres">
      <dgm:prSet presAssocID="{F139E9F4-9A8D-4CD9-9777-2CFCFDFD1F0C}" presName="centerShape" presStyleLbl="node0" presStyleIdx="0" presStyleCnt="1"/>
      <dgm:spPr/>
    </dgm:pt>
    <dgm:pt modelId="{801AAE12-53A1-421D-AED8-EA4DA5B11702}" type="pres">
      <dgm:prSet presAssocID="{68ADD80B-AB10-4685-AD71-C85B66B87992}" presName="parTrans" presStyleLbl="sibTrans2D1" presStyleIdx="0" presStyleCnt="4" custAng="10800000"/>
      <dgm:spPr/>
    </dgm:pt>
    <dgm:pt modelId="{EC631A3C-6E28-4586-8AEA-FA44312960F5}" type="pres">
      <dgm:prSet presAssocID="{68ADD80B-AB10-4685-AD71-C85B66B87992}" presName="connectorText" presStyleLbl="sibTrans2D1" presStyleIdx="0" presStyleCnt="4"/>
      <dgm:spPr/>
    </dgm:pt>
    <dgm:pt modelId="{F182A6AC-C0C5-4B22-8180-F9C42FB4DC27}" type="pres">
      <dgm:prSet presAssocID="{DDE1EB7B-A063-4DEB-8CF8-64AB8327EA07}" presName="node" presStyleLbl="node1" presStyleIdx="0" presStyleCnt="4" custScaleX="198856" custScaleY="90162">
        <dgm:presLayoutVars>
          <dgm:bulletEnabled val="1"/>
        </dgm:presLayoutVars>
      </dgm:prSet>
      <dgm:spPr/>
    </dgm:pt>
    <dgm:pt modelId="{197EEB6F-DF03-4152-95CB-1ED390983225}" type="pres">
      <dgm:prSet presAssocID="{016AF6D0-41A5-442A-84D1-C4BD51737F11}" presName="parTrans" presStyleLbl="sibTrans2D1" presStyleIdx="1" presStyleCnt="4" custAng="10800000"/>
      <dgm:spPr/>
    </dgm:pt>
    <dgm:pt modelId="{4250C64C-04FC-4B80-A94E-16BF9FB28F90}" type="pres">
      <dgm:prSet presAssocID="{016AF6D0-41A5-442A-84D1-C4BD51737F11}" presName="connectorText" presStyleLbl="sibTrans2D1" presStyleIdx="1" presStyleCnt="4"/>
      <dgm:spPr/>
    </dgm:pt>
    <dgm:pt modelId="{1A98EF1F-BBC0-4B42-A88A-3C65214C70A3}" type="pres">
      <dgm:prSet presAssocID="{34CE47D8-57D4-4180-92D9-9D455790E782}" presName="node" presStyleLbl="node1" presStyleIdx="1" presStyleCnt="4" custScaleX="164090" custScaleY="90162" custRadScaleRad="132770">
        <dgm:presLayoutVars>
          <dgm:bulletEnabled val="1"/>
        </dgm:presLayoutVars>
      </dgm:prSet>
      <dgm:spPr/>
    </dgm:pt>
    <dgm:pt modelId="{BF476F35-ACED-4D10-B887-A2542BD6046B}" type="pres">
      <dgm:prSet presAssocID="{D9AF85C6-92F3-4530-AC44-072270E776DC}" presName="parTrans" presStyleLbl="sibTrans2D1" presStyleIdx="2" presStyleCnt="4" custAng="10800000"/>
      <dgm:spPr/>
    </dgm:pt>
    <dgm:pt modelId="{02662CFE-E3F9-499B-8378-1E7232D14222}" type="pres">
      <dgm:prSet presAssocID="{D9AF85C6-92F3-4530-AC44-072270E776DC}" presName="connectorText" presStyleLbl="sibTrans2D1" presStyleIdx="2" presStyleCnt="4"/>
      <dgm:spPr/>
    </dgm:pt>
    <dgm:pt modelId="{16A3D129-AB90-47D4-B866-AE1144302546}" type="pres">
      <dgm:prSet presAssocID="{E06CC82B-CA0D-45E4-9B70-CB3520B2A14D}" presName="node" presStyleLbl="node1" presStyleIdx="2" presStyleCnt="4" custScaleX="198856" custScaleY="90162">
        <dgm:presLayoutVars>
          <dgm:bulletEnabled val="1"/>
        </dgm:presLayoutVars>
      </dgm:prSet>
      <dgm:spPr/>
    </dgm:pt>
    <dgm:pt modelId="{D08FF144-82BF-40C4-ACA8-CA2C12F44F84}" type="pres">
      <dgm:prSet presAssocID="{8F8C0303-6B92-4E7A-8F1B-A1A99773F241}" presName="parTrans" presStyleLbl="sibTrans2D1" presStyleIdx="3" presStyleCnt="4" custAng="10800000"/>
      <dgm:spPr/>
    </dgm:pt>
    <dgm:pt modelId="{D9B534BA-E150-4016-BF6C-30998A290F12}" type="pres">
      <dgm:prSet presAssocID="{8F8C0303-6B92-4E7A-8F1B-A1A99773F241}" presName="connectorText" presStyleLbl="sibTrans2D1" presStyleIdx="3" presStyleCnt="4"/>
      <dgm:spPr/>
    </dgm:pt>
    <dgm:pt modelId="{35207563-8E0A-4658-BD91-E20B149C9387}" type="pres">
      <dgm:prSet presAssocID="{4C2F6456-10A2-454D-9814-C29399F76993}" presName="node" presStyleLbl="node1" presStyleIdx="3" presStyleCnt="4" custScaleX="164090" custScaleY="90162" custRadScaleRad="132770">
        <dgm:presLayoutVars>
          <dgm:bulletEnabled val="1"/>
        </dgm:presLayoutVars>
      </dgm:prSet>
      <dgm:spPr/>
    </dgm:pt>
  </dgm:ptLst>
  <dgm:cxnLst>
    <dgm:cxn modelId="{CBBBEC03-A8B8-4592-9041-925AF20B668A}" srcId="{7FBBB043-26E1-4305-845A-6E56E908D991}" destId="{F139E9F4-9A8D-4CD9-9777-2CFCFDFD1F0C}" srcOrd="0" destOrd="0" parTransId="{CF1D57C3-D4C2-4A94-BF23-FF16D270DB86}" sibTransId="{84059F97-DC30-43CF-B952-03CAAC79BBA1}"/>
    <dgm:cxn modelId="{E1B7F208-E45A-4553-8607-1879C99CDBF8}" type="presOf" srcId="{F139E9F4-9A8D-4CD9-9777-2CFCFDFD1F0C}" destId="{20AF95A5-8A14-456B-8C78-E824BFE04845}" srcOrd="0" destOrd="0" presId="urn:microsoft.com/office/officeart/2005/8/layout/radial5"/>
    <dgm:cxn modelId="{D59F9210-B28B-434F-ADA5-BB2C9A252EEA}" type="presOf" srcId="{8F8C0303-6B92-4E7A-8F1B-A1A99773F241}" destId="{D08FF144-82BF-40C4-ACA8-CA2C12F44F84}" srcOrd="0" destOrd="0" presId="urn:microsoft.com/office/officeart/2005/8/layout/radial5"/>
    <dgm:cxn modelId="{305EC829-0E80-4C6B-B192-06396141B5C3}" srcId="{F139E9F4-9A8D-4CD9-9777-2CFCFDFD1F0C}" destId="{E06CC82B-CA0D-45E4-9B70-CB3520B2A14D}" srcOrd="2" destOrd="0" parTransId="{D9AF85C6-92F3-4530-AC44-072270E776DC}" sibTransId="{0C78CAFA-B9D3-4A42-8FA4-9999CF1479F1}"/>
    <dgm:cxn modelId="{B94F9836-D1D0-4189-A42D-93161399CF7F}" srcId="{F139E9F4-9A8D-4CD9-9777-2CFCFDFD1F0C}" destId="{DDE1EB7B-A063-4DEB-8CF8-64AB8327EA07}" srcOrd="0" destOrd="0" parTransId="{68ADD80B-AB10-4685-AD71-C85B66B87992}" sibTransId="{34DA948D-B3D7-4AE7-BFDF-C1A4327B28FF}"/>
    <dgm:cxn modelId="{5379B35C-29AD-4453-872B-6B405610A761}" type="presOf" srcId="{4C2F6456-10A2-454D-9814-C29399F76993}" destId="{35207563-8E0A-4658-BD91-E20B149C9387}" srcOrd="0" destOrd="0" presId="urn:microsoft.com/office/officeart/2005/8/layout/radial5"/>
    <dgm:cxn modelId="{73066D5F-261D-4790-BFBA-D90659BC73FF}" type="presOf" srcId="{68ADD80B-AB10-4685-AD71-C85B66B87992}" destId="{EC631A3C-6E28-4586-8AEA-FA44312960F5}" srcOrd="1" destOrd="0" presId="urn:microsoft.com/office/officeart/2005/8/layout/radial5"/>
    <dgm:cxn modelId="{4B59BD6B-4C0E-4208-8A0D-40E68BB2E947}" type="presOf" srcId="{E06CC82B-CA0D-45E4-9B70-CB3520B2A14D}" destId="{16A3D129-AB90-47D4-B866-AE1144302546}" srcOrd="0" destOrd="0" presId="urn:microsoft.com/office/officeart/2005/8/layout/radial5"/>
    <dgm:cxn modelId="{B556F280-EC96-4855-BE45-1DD94829D7E5}" type="presOf" srcId="{016AF6D0-41A5-442A-84D1-C4BD51737F11}" destId="{197EEB6F-DF03-4152-95CB-1ED390983225}" srcOrd="0" destOrd="0" presId="urn:microsoft.com/office/officeart/2005/8/layout/radial5"/>
    <dgm:cxn modelId="{85DC4E97-661E-457C-8035-F6A85A0CB3BC}" srcId="{F139E9F4-9A8D-4CD9-9777-2CFCFDFD1F0C}" destId="{34CE47D8-57D4-4180-92D9-9D455790E782}" srcOrd="1" destOrd="0" parTransId="{016AF6D0-41A5-442A-84D1-C4BD51737F11}" sibTransId="{FA699726-2B84-48A1-8B46-4FC714A995A8}"/>
    <dgm:cxn modelId="{D2DA8B99-0713-4CF8-B78F-3BD7E735D719}" type="presOf" srcId="{68ADD80B-AB10-4685-AD71-C85B66B87992}" destId="{801AAE12-53A1-421D-AED8-EA4DA5B11702}" srcOrd="0" destOrd="0" presId="urn:microsoft.com/office/officeart/2005/8/layout/radial5"/>
    <dgm:cxn modelId="{3039AB9A-8058-41A9-9008-202F8E0B4A4A}" type="presOf" srcId="{D9AF85C6-92F3-4530-AC44-072270E776DC}" destId="{BF476F35-ACED-4D10-B887-A2542BD6046B}" srcOrd="0" destOrd="0" presId="urn:microsoft.com/office/officeart/2005/8/layout/radial5"/>
    <dgm:cxn modelId="{B39FAAA1-5161-45B9-A515-4DDCB409D464}" type="presOf" srcId="{016AF6D0-41A5-442A-84D1-C4BD51737F11}" destId="{4250C64C-04FC-4B80-A94E-16BF9FB28F90}" srcOrd="1" destOrd="0" presId="urn:microsoft.com/office/officeart/2005/8/layout/radial5"/>
    <dgm:cxn modelId="{F15EF1A7-A0EE-4ADD-95EA-ADF240890F2A}" type="presOf" srcId="{8F8C0303-6B92-4E7A-8F1B-A1A99773F241}" destId="{D9B534BA-E150-4016-BF6C-30998A290F12}" srcOrd="1" destOrd="0" presId="urn:microsoft.com/office/officeart/2005/8/layout/radial5"/>
    <dgm:cxn modelId="{ED755CAB-7396-43D0-A674-18070E178C28}" type="presOf" srcId="{DDE1EB7B-A063-4DEB-8CF8-64AB8327EA07}" destId="{F182A6AC-C0C5-4B22-8180-F9C42FB4DC27}" srcOrd="0" destOrd="0" presId="urn:microsoft.com/office/officeart/2005/8/layout/radial5"/>
    <dgm:cxn modelId="{35F741BF-815C-485E-B900-CB01E7CC0330}" type="presOf" srcId="{D9AF85C6-92F3-4530-AC44-072270E776DC}" destId="{02662CFE-E3F9-499B-8378-1E7232D14222}" srcOrd="1" destOrd="0" presId="urn:microsoft.com/office/officeart/2005/8/layout/radial5"/>
    <dgm:cxn modelId="{255130C4-4F34-4159-9726-60BE30AF73EA}" srcId="{F139E9F4-9A8D-4CD9-9777-2CFCFDFD1F0C}" destId="{4C2F6456-10A2-454D-9814-C29399F76993}" srcOrd="3" destOrd="0" parTransId="{8F8C0303-6B92-4E7A-8F1B-A1A99773F241}" sibTransId="{7F41BA4D-E9B8-48C4-BF0B-274B4D8FBB08}"/>
    <dgm:cxn modelId="{D87AA9DB-A749-41F8-9A30-1888772FDCD0}" type="presOf" srcId="{34CE47D8-57D4-4180-92D9-9D455790E782}" destId="{1A98EF1F-BBC0-4B42-A88A-3C65214C70A3}" srcOrd="0" destOrd="0" presId="urn:microsoft.com/office/officeart/2005/8/layout/radial5"/>
    <dgm:cxn modelId="{195E8FF3-859E-4147-9462-70505235F7AB}" type="presOf" srcId="{7FBBB043-26E1-4305-845A-6E56E908D991}" destId="{322D1B78-2E01-4634-A4C1-1BA2BB901AB6}" srcOrd="0" destOrd="0" presId="urn:microsoft.com/office/officeart/2005/8/layout/radial5"/>
    <dgm:cxn modelId="{F1BEFB19-AA8C-4BCA-B128-26F3833392BF}" type="presParOf" srcId="{322D1B78-2E01-4634-A4C1-1BA2BB901AB6}" destId="{20AF95A5-8A14-456B-8C78-E824BFE04845}" srcOrd="0" destOrd="0" presId="urn:microsoft.com/office/officeart/2005/8/layout/radial5"/>
    <dgm:cxn modelId="{B7A086F2-18B1-4EBC-8DFA-E8C62AC12B7B}" type="presParOf" srcId="{322D1B78-2E01-4634-A4C1-1BA2BB901AB6}" destId="{801AAE12-53A1-421D-AED8-EA4DA5B11702}" srcOrd="1" destOrd="0" presId="urn:microsoft.com/office/officeart/2005/8/layout/radial5"/>
    <dgm:cxn modelId="{945C7681-2B7D-4823-BC83-973ECBD12428}" type="presParOf" srcId="{801AAE12-53A1-421D-AED8-EA4DA5B11702}" destId="{EC631A3C-6E28-4586-8AEA-FA44312960F5}" srcOrd="0" destOrd="0" presId="urn:microsoft.com/office/officeart/2005/8/layout/radial5"/>
    <dgm:cxn modelId="{1E644B01-4292-4925-B6A8-38CB36DFE136}" type="presParOf" srcId="{322D1B78-2E01-4634-A4C1-1BA2BB901AB6}" destId="{F182A6AC-C0C5-4B22-8180-F9C42FB4DC27}" srcOrd="2" destOrd="0" presId="urn:microsoft.com/office/officeart/2005/8/layout/radial5"/>
    <dgm:cxn modelId="{39A9A14D-6BE3-47FD-ABF9-D009DB71BDD6}" type="presParOf" srcId="{322D1B78-2E01-4634-A4C1-1BA2BB901AB6}" destId="{197EEB6F-DF03-4152-95CB-1ED390983225}" srcOrd="3" destOrd="0" presId="urn:microsoft.com/office/officeart/2005/8/layout/radial5"/>
    <dgm:cxn modelId="{49B2D4D6-9509-4A33-8123-EDD895E9F4EF}" type="presParOf" srcId="{197EEB6F-DF03-4152-95CB-1ED390983225}" destId="{4250C64C-04FC-4B80-A94E-16BF9FB28F90}" srcOrd="0" destOrd="0" presId="urn:microsoft.com/office/officeart/2005/8/layout/radial5"/>
    <dgm:cxn modelId="{EBF6601C-DD32-43F4-BCA6-57CAC96546D4}" type="presParOf" srcId="{322D1B78-2E01-4634-A4C1-1BA2BB901AB6}" destId="{1A98EF1F-BBC0-4B42-A88A-3C65214C70A3}" srcOrd="4" destOrd="0" presId="urn:microsoft.com/office/officeart/2005/8/layout/radial5"/>
    <dgm:cxn modelId="{6742F76A-1705-4617-805A-0AC886040914}" type="presParOf" srcId="{322D1B78-2E01-4634-A4C1-1BA2BB901AB6}" destId="{BF476F35-ACED-4D10-B887-A2542BD6046B}" srcOrd="5" destOrd="0" presId="urn:microsoft.com/office/officeart/2005/8/layout/radial5"/>
    <dgm:cxn modelId="{39C1B320-A28A-46EA-9216-580986F005F1}" type="presParOf" srcId="{BF476F35-ACED-4D10-B887-A2542BD6046B}" destId="{02662CFE-E3F9-499B-8378-1E7232D14222}" srcOrd="0" destOrd="0" presId="urn:microsoft.com/office/officeart/2005/8/layout/radial5"/>
    <dgm:cxn modelId="{BD545CDE-905E-4E73-AB97-1535B19E7D82}" type="presParOf" srcId="{322D1B78-2E01-4634-A4C1-1BA2BB901AB6}" destId="{16A3D129-AB90-47D4-B866-AE1144302546}" srcOrd="6" destOrd="0" presId="urn:microsoft.com/office/officeart/2005/8/layout/radial5"/>
    <dgm:cxn modelId="{78354AFA-0705-447C-A750-F650A195EE18}" type="presParOf" srcId="{322D1B78-2E01-4634-A4C1-1BA2BB901AB6}" destId="{D08FF144-82BF-40C4-ACA8-CA2C12F44F84}" srcOrd="7" destOrd="0" presId="urn:microsoft.com/office/officeart/2005/8/layout/radial5"/>
    <dgm:cxn modelId="{C59DB0C0-47F8-485C-A985-A83E58C45030}" type="presParOf" srcId="{D08FF144-82BF-40C4-ACA8-CA2C12F44F84}" destId="{D9B534BA-E150-4016-BF6C-30998A290F12}" srcOrd="0" destOrd="0" presId="urn:microsoft.com/office/officeart/2005/8/layout/radial5"/>
    <dgm:cxn modelId="{B940EA6E-B125-44AB-A525-105AB807DA3D}" type="presParOf" srcId="{322D1B78-2E01-4634-A4C1-1BA2BB901AB6}" destId="{35207563-8E0A-4658-BD91-E20B149C938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BBB043-26E1-4305-845A-6E56E908D991}" type="doc">
      <dgm:prSet loTypeId="urn:microsoft.com/office/officeart/2005/8/layout/radial5" loCatId="cycle" qsTypeId="urn:microsoft.com/office/officeart/2005/8/quickstyle/simple1" qsCatId="simple" csTypeId="urn:microsoft.com/office/officeart/2005/8/colors/accent6_1" csCatId="accent6" phldr="1"/>
      <dgm:spPr/>
      <dgm:t>
        <a:bodyPr/>
        <a:lstStyle/>
        <a:p>
          <a:endParaRPr lang="en-US"/>
        </a:p>
      </dgm:t>
    </dgm:pt>
    <dgm:pt modelId="{F139E9F4-9A8D-4CD9-9777-2CFCFDFD1F0C}">
      <dgm:prSet phldrT="[Text]"/>
      <dgm:spPr/>
      <dgm:t>
        <a:bodyPr/>
        <a:lstStyle/>
        <a:p>
          <a:r>
            <a:rPr lang="en-US" dirty="0"/>
            <a:t>Ethical AI</a:t>
          </a:r>
        </a:p>
      </dgm:t>
    </dgm:pt>
    <dgm:pt modelId="{CF1D57C3-D4C2-4A94-BF23-FF16D270DB86}" type="parTrans" cxnId="{CBBBEC03-A8B8-4592-9041-925AF20B668A}">
      <dgm:prSet/>
      <dgm:spPr/>
      <dgm:t>
        <a:bodyPr/>
        <a:lstStyle/>
        <a:p>
          <a:endParaRPr lang="en-US"/>
        </a:p>
      </dgm:t>
    </dgm:pt>
    <dgm:pt modelId="{84059F97-DC30-43CF-B952-03CAAC79BBA1}" type="sibTrans" cxnId="{CBBBEC03-A8B8-4592-9041-925AF20B668A}">
      <dgm:prSet/>
      <dgm:spPr/>
      <dgm:t>
        <a:bodyPr/>
        <a:lstStyle/>
        <a:p>
          <a:endParaRPr lang="en-US"/>
        </a:p>
      </dgm:t>
    </dgm:pt>
    <dgm:pt modelId="{DDE1EB7B-A063-4DEB-8CF8-64AB8327EA07}">
      <dgm:prSet phldrT="[Text]"/>
      <dgm:spPr/>
      <dgm:t>
        <a:bodyPr/>
        <a:lstStyle/>
        <a:p>
          <a:pPr>
            <a:buFont typeface="+mj-lt"/>
            <a:buAutoNum type="arabicPeriod"/>
          </a:pPr>
          <a:r>
            <a:rPr lang="en-US" dirty="0"/>
            <a:t>Accountable </a:t>
          </a:r>
          <a:br>
            <a:rPr lang="en-US" dirty="0"/>
          </a:br>
          <a:r>
            <a:rPr lang="en-US" dirty="0"/>
            <a:t>to humans</a:t>
          </a:r>
        </a:p>
      </dgm:t>
    </dgm:pt>
    <dgm:pt modelId="{68ADD80B-AB10-4685-AD71-C85B66B87992}" type="parTrans" cxnId="{B94F9836-D1D0-4189-A42D-93161399CF7F}">
      <dgm:prSet/>
      <dgm:spPr/>
      <dgm:t>
        <a:bodyPr/>
        <a:lstStyle/>
        <a:p>
          <a:endParaRPr lang="en-US"/>
        </a:p>
      </dgm:t>
    </dgm:pt>
    <dgm:pt modelId="{34DA948D-B3D7-4AE7-BFDF-C1A4327B28FF}" type="sibTrans" cxnId="{B94F9836-D1D0-4189-A42D-93161399CF7F}">
      <dgm:prSet/>
      <dgm:spPr/>
      <dgm:t>
        <a:bodyPr/>
        <a:lstStyle/>
        <a:p>
          <a:endParaRPr lang="en-US"/>
        </a:p>
      </dgm:t>
    </dgm:pt>
    <dgm:pt modelId="{34CE47D8-57D4-4180-92D9-9D455790E782}">
      <dgm:prSet phldrT="[Text]"/>
      <dgm:spPr/>
      <dgm:t>
        <a:bodyPr/>
        <a:lstStyle/>
        <a:p>
          <a:pPr>
            <a:buFont typeface="+mj-lt"/>
            <a:buAutoNum type="arabicPeriod"/>
          </a:pPr>
          <a:r>
            <a:rPr lang="en-US" dirty="0"/>
            <a:t>Cognizant </a:t>
          </a:r>
          <a:br>
            <a:rPr lang="en-US" dirty="0"/>
          </a:br>
          <a:r>
            <a:rPr lang="en-US" dirty="0"/>
            <a:t>of speculative risks and benefits</a:t>
          </a:r>
        </a:p>
      </dgm:t>
    </dgm:pt>
    <dgm:pt modelId="{016AF6D0-41A5-442A-84D1-C4BD51737F11}" type="parTrans" cxnId="{85DC4E97-661E-457C-8035-F6A85A0CB3BC}">
      <dgm:prSet/>
      <dgm:spPr/>
      <dgm:t>
        <a:bodyPr/>
        <a:lstStyle/>
        <a:p>
          <a:endParaRPr lang="en-US"/>
        </a:p>
      </dgm:t>
    </dgm:pt>
    <dgm:pt modelId="{FA699726-2B84-48A1-8B46-4FC714A995A8}" type="sibTrans" cxnId="{85DC4E97-661E-457C-8035-F6A85A0CB3BC}">
      <dgm:prSet/>
      <dgm:spPr/>
      <dgm:t>
        <a:bodyPr/>
        <a:lstStyle/>
        <a:p>
          <a:endParaRPr lang="en-US"/>
        </a:p>
      </dgm:t>
    </dgm:pt>
    <dgm:pt modelId="{E06CC82B-CA0D-45E4-9B70-CB3520B2A14D}">
      <dgm:prSet phldrT="[Text]"/>
      <dgm:spPr/>
      <dgm:t>
        <a:bodyPr/>
        <a:lstStyle/>
        <a:p>
          <a:r>
            <a:rPr lang="en-US" dirty="0"/>
            <a:t>Respectful </a:t>
          </a:r>
          <a:br>
            <a:rPr lang="en-US" dirty="0"/>
          </a:br>
          <a:r>
            <a:rPr lang="en-US" dirty="0"/>
            <a:t>and secure</a:t>
          </a:r>
        </a:p>
      </dgm:t>
    </dgm:pt>
    <dgm:pt modelId="{D9AF85C6-92F3-4530-AC44-072270E776DC}" type="parTrans" cxnId="{305EC829-0E80-4C6B-B192-06396141B5C3}">
      <dgm:prSet/>
      <dgm:spPr/>
      <dgm:t>
        <a:bodyPr/>
        <a:lstStyle/>
        <a:p>
          <a:endParaRPr lang="en-US"/>
        </a:p>
      </dgm:t>
    </dgm:pt>
    <dgm:pt modelId="{0C78CAFA-B9D3-4A42-8FA4-9999CF1479F1}" type="sibTrans" cxnId="{305EC829-0E80-4C6B-B192-06396141B5C3}">
      <dgm:prSet/>
      <dgm:spPr/>
      <dgm:t>
        <a:bodyPr/>
        <a:lstStyle/>
        <a:p>
          <a:endParaRPr lang="en-US"/>
        </a:p>
      </dgm:t>
    </dgm:pt>
    <dgm:pt modelId="{4C2F6456-10A2-454D-9814-C29399F76993}">
      <dgm:prSet phldrT="[Text]"/>
      <dgm:spPr/>
      <dgm:t>
        <a:bodyPr/>
        <a:lstStyle/>
        <a:p>
          <a:pPr>
            <a:buFont typeface="+mj-lt"/>
            <a:buAutoNum type="arabicPeriod"/>
          </a:pPr>
          <a:r>
            <a:rPr lang="en-US" dirty="0"/>
            <a:t>Honest and usable</a:t>
          </a:r>
        </a:p>
      </dgm:t>
    </dgm:pt>
    <dgm:pt modelId="{8F8C0303-6B92-4E7A-8F1B-A1A99773F241}" type="parTrans" cxnId="{255130C4-4F34-4159-9726-60BE30AF73EA}">
      <dgm:prSet/>
      <dgm:spPr/>
      <dgm:t>
        <a:bodyPr/>
        <a:lstStyle/>
        <a:p>
          <a:endParaRPr lang="en-US"/>
        </a:p>
      </dgm:t>
    </dgm:pt>
    <dgm:pt modelId="{7F41BA4D-E9B8-48C4-BF0B-274B4D8FBB08}" type="sibTrans" cxnId="{255130C4-4F34-4159-9726-60BE30AF73EA}">
      <dgm:prSet/>
      <dgm:spPr/>
      <dgm:t>
        <a:bodyPr/>
        <a:lstStyle/>
        <a:p>
          <a:endParaRPr lang="en-US"/>
        </a:p>
      </dgm:t>
    </dgm:pt>
    <dgm:pt modelId="{322D1B78-2E01-4634-A4C1-1BA2BB901AB6}" type="pres">
      <dgm:prSet presAssocID="{7FBBB043-26E1-4305-845A-6E56E908D991}" presName="Name0" presStyleCnt="0">
        <dgm:presLayoutVars>
          <dgm:chMax val="1"/>
          <dgm:dir/>
          <dgm:animLvl val="ctr"/>
          <dgm:resizeHandles val="exact"/>
        </dgm:presLayoutVars>
      </dgm:prSet>
      <dgm:spPr/>
    </dgm:pt>
    <dgm:pt modelId="{20AF95A5-8A14-456B-8C78-E824BFE04845}" type="pres">
      <dgm:prSet presAssocID="{F139E9F4-9A8D-4CD9-9777-2CFCFDFD1F0C}" presName="centerShape" presStyleLbl="node0" presStyleIdx="0" presStyleCnt="1"/>
      <dgm:spPr/>
    </dgm:pt>
    <dgm:pt modelId="{801AAE12-53A1-421D-AED8-EA4DA5B11702}" type="pres">
      <dgm:prSet presAssocID="{68ADD80B-AB10-4685-AD71-C85B66B87992}" presName="parTrans" presStyleLbl="sibTrans2D1" presStyleIdx="0" presStyleCnt="4" custAng="10800000"/>
      <dgm:spPr/>
    </dgm:pt>
    <dgm:pt modelId="{EC631A3C-6E28-4586-8AEA-FA44312960F5}" type="pres">
      <dgm:prSet presAssocID="{68ADD80B-AB10-4685-AD71-C85B66B87992}" presName="connectorText" presStyleLbl="sibTrans2D1" presStyleIdx="0" presStyleCnt="4"/>
      <dgm:spPr/>
    </dgm:pt>
    <dgm:pt modelId="{F182A6AC-C0C5-4B22-8180-F9C42FB4DC27}" type="pres">
      <dgm:prSet presAssocID="{DDE1EB7B-A063-4DEB-8CF8-64AB8327EA07}" presName="node" presStyleLbl="node1" presStyleIdx="0" presStyleCnt="4" custScaleX="198856" custScaleY="90162">
        <dgm:presLayoutVars>
          <dgm:bulletEnabled val="1"/>
        </dgm:presLayoutVars>
      </dgm:prSet>
      <dgm:spPr/>
    </dgm:pt>
    <dgm:pt modelId="{197EEB6F-DF03-4152-95CB-1ED390983225}" type="pres">
      <dgm:prSet presAssocID="{016AF6D0-41A5-442A-84D1-C4BD51737F11}" presName="parTrans" presStyleLbl="sibTrans2D1" presStyleIdx="1" presStyleCnt="4" custAng="10800000"/>
      <dgm:spPr/>
    </dgm:pt>
    <dgm:pt modelId="{4250C64C-04FC-4B80-A94E-16BF9FB28F90}" type="pres">
      <dgm:prSet presAssocID="{016AF6D0-41A5-442A-84D1-C4BD51737F11}" presName="connectorText" presStyleLbl="sibTrans2D1" presStyleIdx="1" presStyleCnt="4"/>
      <dgm:spPr/>
    </dgm:pt>
    <dgm:pt modelId="{1A98EF1F-BBC0-4B42-A88A-3C65214C70A3}" type="pres">
      <dgm:prSet presAssocID="{34CE47D8-57D4-4180-92D9-9D455790E782}" presName="node" presStyleLbl="node1" presStyleIdx="1" presStyleCnt="4" custScaleX="198856" custScaleY="90162" custRadScaleRad="132770">
        <dgm:presLayoutVars>
          <dgm:bulletEnabled val="1"/>
        </dgm:presLayoutVars>
      </dgm:prSet>
      <dgm:spPr/>
    </dgm:pt>
    <dgm:pt modelId="{BF476F35-ACED-4D10-B887-A2542BD6046B}" type="pres">
      <dgm:prSet presAssocID="{D9AF85C6-92F3-4530-AC44-072270E776DC}" presName="parTrans" presStyleLbl="sibTrans2D1" presStyleIdx="2" presStyleCnt="4" custAng="10800000"/>
      <dgm:spPr/>
    </dgm:pt>
    <dgm:pt modelId="{02662CFE-E3F9-499B-8378-1E7232D14222}" type="pres">
      <dgm:prSet presAssocID="{D9AF85C6-92F3-4530-AC44-072270E776DC}" presName="connectorText" presStyleLbl="sibTrans2D1" presStyleIdx="2" presStyleCnt="4"/>
      <dgm:spPr/>
    </dgm:pt>
    <dgm:pt modelId="{16A3D129-AB90-47D4-B866-AE1144302546}" type="pres">
      <dgm:prSet presAssocID="{E06CC82B-CA0D-45E4-9B70-CB3520B2A14D}" presName="node" presStyleLbl="node1" presStyleIdx="2" presStyleCnt="4" custScaleX="198856" custScaleY="90162">
        <dgm:presLayoutVars>
          <dgm:bulletEnabled val="1"/>
        </dgm:presLayoutVars>
      </dgm:prSet>
      <dgm:spPr/>
    </dgm:pt>
    <dgm:pt modelId="{D08FF144-82BF-40C4-ACA8-CA2C12F44F84}" type="pres">
      <dgm:prSet presAssocID="{8F8C0303-6B92-4E7A-8F1B-A1A99773F241}" presName="parTrans" presStyleLbl="sibTrans2D1" presStyleIdx="3" presStyleCnt="4" custAng="10800000"/>
      <dgm:spPr/>
    </dgm:pt>
    <dgm:pt modelId="{D9B534BA-E150-4016-BF6C-30998A290F12}" type="pres">
      <dgm:prSet presAssocID="{8F8C0303-6B92-4E7A-8F1B-A1A99773F241}" presName="connectorText" presStyleLbl="sibTrans2D1" presStyleIdx="3" presStyleCnt="4"/>
      <dgm:spPr/>
    </dgm:pt>
    <dgm:pt modelId="{35207563-8E0A-4658-BD91-E20B149C9387}" type="pres">
      <dgm:prSet presAssocID="{4C2F6456-10A2-454D-9814-C29399F76993}" presName="node" presStyleLbl="node1" presStyleIdx="3" presStyleCnt="4" custScaleX="198856" custScaleY="90162" custRadScaleRad="137981">
        <dgm:presLayoutVars>
          <dgm:bulletEnabled val="1"/>
        </dgm:presLayoutVars>
      </dgm:prSet>
      <dgm:spPr/>
    </dgm:pt>
  </dgm:ptLst>
  <dgm:cxnLst>
    <dgm:cxn modelId="{CBBBEC03-A8B8-4592-9041-925AF20B668A}" srcId="{7FBBB043-26E1-4305-845A-6E56E908D991}" destId="{F139E9F4-9A8D-4CD9-9777-2CFCFDFD1F0C}" srcOrd="0" destOrd="0" parTransId="{CF1D57C3-D4C2-4A94-BF23-FF16D270DB86}" sibTransId="{84059F97-DC30-43CF-B952-03CAAC79BBA1}"/>
    <dgm:cxn modelId="{E1B7F208-E45A-4553-8607-1879C99CDBF8}" type="presOf" srcId="{F139E9F4-9A8D-4CD9-9777-2CFCFDFD1F0C}" destId="{20AF95A5-8A14-456B-8C78-E824BFE04845}" srcOrd="0" destOrd="0" presId="urn:microsoft.com/office/officeart/2005/8/layout/radial5"/>
    <dgm:cxn modelId="{D59F9210-B28B-434F-ADA5-BB2C9A252EEA}" type="presOf" srcId="{8F8C0303-6B92-4E7A-8F1B-A1A99773F241}" destId="{D08FF144-82BF-40C4-ACA8-CA2C12F44F84}" srcOrd="0" destOrd="0" presId="urn:microsoft.com/office/officeart/2005/8/layout/radial5"/>
    <dgm:cxn modelId="{305EC829-0E80-4C6B-B192-06396141B5C3}" srcId="{F139E9F4-9A8D-4CD9-9777-2CFCFDFD1F0C}" destId="{E06CC82B-CA0D-45E4-9B70-CB3520B2A14D}" srcOrd="2" destOrd="0" parTransId="{D9AF85C6-92F3-4530-AC44-072270E776DC}" sibTransId="{0C78CAFA-B9D3-4A42-8FA4-9999CF1479F1}"/>
    <dgm:cxn modelId="{B94F9836-D1D0-4189-A42D-93161399CF7F}" srcId="{F139E9F4-9A8D-4CD9-9777-2CFCFDFD1F0C}" destId="{DDE1EB7B-A063-4DEB-8CF8-64AB8327EA07}" srcOrd="0" destOrd="0" parTransId="{68ADD80B-AB10-4685-AD71-C85B66B87992}" sibTransId="{34DA948D-B3D7-4AE7-BFDF-C1A4327B28FF}"/>
    <dgm:cxn modelId="{5379B35C-29AD-4453-872B-6B405610A761}" type="presOf" srcId="{4C2F6456-10A2-454D-9814-C29399F76993}" destId="{35207563-8E0A-4658-BD91-E20B149C9387}" srcOrd="0" destOrd="0" presId="urn:microsoft.com/office/officeart/2005/8/layout/radial5"/>
    <dgm:cxn modelId="{73066D5F-261D-4790-BFBA-D90659BC73FF}" type="presOf" srcId="{68ADD80B-AB10-4685-AD71-C85B66B87992}" destId="{EC631A3C-6E28-4586-8AEA-FA44312960F5}" srcOrd="1" destOrd="0" presId="urn:microsoft.com/office/officeart/2005/8/layout/radial5"/>
    <dgm:cxn modelId="{4B59BD6B-4C0E-4208-8A0D-40E68BB2E947}" type="presOf" srcId="{E06CC82B-CA0D-45E4-9B70-CB3520B2A14D}" destId="{16A3D129-AB90-47D4-B866-AE1144302546}" srcOrd="0" destOrd="0" presId="urn:microsoft.com/office/officeart/2005/8/layout/radial5"/>
    <dgm:cxn modelId="{B556F280-EC96-4855-BE45-1DD94829D7E5}" type="presOf" srcId="{016AF6D0-41A5-442A-84D1-C4BD51737F11}" destId="{197EEB6F-DF03-4152-95CB-1ED390983225}" srcOrd="0" destOrd="0" presId="urn:microsoft.com/office/officeart/2005/8/layout/radial5"/>
    <dgm:cxn modelId="{85DC4E97-661E-457C-8035-F6A85A0CB3BC}" srcId="{F139E9F4-9A8D-4CD9-9777-2CFCFDFD1F0C}" destId="{34CE47D8-57D4-4180-92D9-9D455790E782}" srcOrd="1" destOrd="0" parTransId="{016AF6D0-41A5-442A-84D1-C4BD51737F11}" sibTransId="{FA699726-2B84-48A1-8B46-4FC714A995A8}"/>
    <dgm:cxn modelId="{D2DA8B99-0713-4CF8-B78F-3BD7E735D719}" type="presOf" srcId="{68ADD80B-AB10-4685-AD71-C85B66B87992}" destId="{801AAE12-53A1-421D-AED8-EA4DA5B11702}" srcOrd="0" destOrd="0" presId="urn:microsoft.com/office/officeart/2005/8/layout/radial5"/>
    <dgm:cxn modelId="{3039AB9A-8058-41A9-9008-202F8E0B4A4A}" type="presOf" srcId="{D9AF85C6-92F3-4530-AC44-072270E776DC}" destId="{BF476F35-ACED-4D10-B887-A2542BD6046B}" srcOrd="0" destOrd="0" presId="urn:microsoft.com/office/officeart/2005/8/layout/radial5"/>
    <dgm:cxn modelId="{B39FAAA1-5161-45B9-A515-4DDCB409D464}" type="presOf" srcId="{016AF6D0-41A5-442A-84D1-C4BD51737F11}" destId="{4250C64C-04FC-4B80-A94E-16BF9FB28F90}" srcOrd="1" destOrd="0" presId="urn:microsoft.com/office/officeart/2005/8/layout/radial5"/>
    <dgm:cxn modelId="{F15EF1A7-A0EE-4ADD-95EA-ADF240890F2A}" type="presOf" srcId="{8F8C0303-6B92-4E7A-8F1B-A1A99773F241}" destId="{D9B534BA-E150-4016-BF6C-30998A290F12}" srcOrd="1" destOrd="0" presId="urn:microsoft.com/office/officeart/2005/8/layout/radial5"/>
    <dgm:cxn modelId="{ED755CAB-7396-43D0-A674-18070E178C28}" type="presOf" srcId="{DDE1EB7B-A063-4DEB-8CF8-64AB8327EA07}" destId="{F182A6AC-C0C5-4B22-8180-F9C42FB4DC27}" srcOrd="0" destOrd="0" presId="urn:microsoft.com/office/officeart/2005/8/layout/radial5"/>
    <dgm:cxn modelId="{35F741BF-815C-485E-B900-CB01E7CC0330}" type="presOf" srcId="{D9AF85C6-92F3-4530-AC44-072270E776DC}" destId="{02662CFE-E3F9-499B-8378-1E7232D14222}" srcOrd="1" destOrd="0" presId="urn:microsoft.com/office/officeart/2005/8/layout/radial5"/>
    <dgm:cxn modelId="{255130C4-4F34-4159-9726-60BE30AF73EA}" srcId="{F139E9F4-9A8D-4CD9-9777-2CFCFDFD1F0C}" destId="{4C2F6456-10A2-454D-9814-C29399F76993}" srcOrd="3" destOrd="0" parTransId="{8F8C0303-6B92-4E7A-8F1B-A1A99773F241}" sibTransId="{7F41BA4D-E9B8-48C4-BF0B-274B4D8FBB08}"/>
    <dgm:cxn modelId="{D87AA9DB-A749-41F8-9A30-1888772FDCD0}" type="presOf" srcId="{34CE47D8-57D4-4180-92D9-9D455790E782}" destId="{1A98EF1F-BBC0-4B42-A88A-3C65214C70A3}" srcOrd="0" destOrd="0" presId="urn:microsoft.com/office/officeart/2005/8/layout/radial5"/>
    <dgm:cxn modelId="{195E8FF3-859E-4147-9462-70505235F7AB}" type="presOf" srcId="{7FBBB043-26E1-4305-845A-6E56E908D991}" destId="{322D1B78-2E01-4634-A4C1-1BA2BB901AB6}" srcOrd="0" destOrd="0" presId="urn:microsoft.com/office/officeart/2005/8/layout/radial5"/>
    <dgm:cxn modelId="{F1BEFB19-AA8C-4BCA-B128-26F3833392BF}" type="presParOf" srcId="{322D1B78-2E01-4634-A4C1-1BA2BB901AB6}" destId="{20AF95A5-8A14-456B-8C78-E824BFE04845}" srcOrd="0" destOrd="0" presId="urn:microsoft.com/office/officeart/2005/8/layout/radial5"/>
    <dgm:cxn modelId="{B7A086F2-18B1-4EBC-8DFA-E8C62AC12B7B}" type="presParOf" srcId="{322D1B78-2E01-4634-A4C1-1BA2BB901AB6}" destId="{801AAE12-53A1-421D-AED8-EA4DA5B11702}" srcOrd="1" destOrd="0" presId="urn:microsoft.com/office/officeart/2005/8/layout/radial5"/>
    <dgm:cxn modelId="{945C7681-2B7D-4823-BC83-973ECBD12428}" type="presParOf" srcId="{801AAE12-53A1-421D-AED8-EA4DA5B11702}" destId="{EC631A3C-6E28-4586-8AEA-FA44312960F5}" srcOrd="0" destOrd="0" presId="urn:microsoft.com/office/officeart/2005/8/layout/radial5"/>
    <dgm:cxn modelId="{1E644B01-4292-4925-B6A8-38CB36DFE136}" type="presParOf" srcId="{322D1B78-2E01-4634-A4C1-1BA2BB901AB6}" destId="{F182A6AC-C0C5-4B22-8180-F9C42FB4DC27}" srcOrd="2" destOrd="0" presId="urn:microsoft.com/office/officeart/2005/8/layout/radial5"/>
    <dgm:cxn modelId="{39A9A14D-6BE3-47FD-ABF9-D009DB71BDD6}" type="presParOf" srcId="{322D1B78-2E01-4634-A4C1-1BA2BB901AB6}" destId="{197EEB6F-DF03-4152-95CB-1ED390983225}" srcOrd="3" destOrd="0" presId="urn:microsoft.com/office/officeart/2005/8/layout/radial5"/>
    <dgm:cxn modelId="{49B2D4D6-9509-4A33-8123-EDD895E9F4EF}" type="presParOf" srcId="{197EEB6F-DF03-4152-95CB-1ED390983225}" destId="{4250C64C-04FC-4B80-A94E-16BF9FB28F90}" srcOrd="0" destOrd="0" presId="urn:microsoft.com/office/officeart/2005/8/layout/radial5"/>
    <dgm:cxn modelId="{EBF6601C-DD32-43F4-BCA6-57CAC96546D4}" type="presParOf" srcId="{322D1B78-2E01-4634-A4C1-1BA2BB901AB6}" destId="{1A98EF1F-BBC0-4B42-A88A-3C65214C70A3}" srcOrd="4" destOrd="0" presId="urn:microsoft.com/office/officeart/2005/8/layout/radial5"/>
    <dgm:cxn modelId="{6742F76A-1705-4617-805A-0AC886040914}" type="presParOf" srcId="{322D1B78-2E01-4634-A4C1-1BA2BB901AB6}" destId="{BF476F35-ACED-4D10-B887-A2542BD6046B}" srcOrd="5" destOrd="0" presId="urn:microsoft.com/office/officeart/2005/8/layout/radial5"/>
    <dgm:cxn modelId="{39C1B320-A28A-46EA-9216-580986F005F1}" type="presParOf" srcId="{BF476F35-ACED-4D10-B887-A2542BD6046B}" destId="{02662CFE-E3F9-499B-8378-1E7232D14222}" srcOrd="0" destOrd="0" presId="urn:microsoft.com/office/officeart/2005/8/layout/radial5"/>
    <dgm:cxn modelId="{BD545CDE-905E-4E73-AB97-1535B19E7D82}" type="presParOf" srcId="{322D1B78-2E01-4634-A4C1-1BA2BB901AB6}" destId="{16A3D129-AB90-47D4-B866-AE1144302546}" srcOrd="6" destOrd="0" presId="urn:microsoft.com/office/officeart/2005/8/layout/radial5"/>
    <dgm:cxn modelId="{78354AFA-0705-447C-A750-F650A195EE18}" type="presParOf" srcId="{322D1B78-2E01-4634-A4C1-1BA2BB901AB6}" destId="{D08FF144-82BF-40C4-ACA8-CA2C12F44F84}" srcOrd="7" destOrd="0" presId="urn:microsoft.com/office/officeart/2005/8/layout/radial5"/>
    <dgm:cxn modelId="{C59DB0C0-47F8-485C-A985-A83E58C45030}" type="presParOf" srcId="{D08FF144-82BF-40C4-ACA8-CA2C12F44F84}" destId="{D9B534BA-E150-4016-BF6C-30998A290F12}" srcOrd="0" destOrd="0" presId="urn:microsoft.com/office/officeart/2005/8/layout/radial5"/>
    <dgm:cxn modelId="{B940EA6E-B125-44AB-A525-105AB807DA3D}" type="presParOf" srcId="{322D1B78-2E01-4634-A4C1-1BA2BB901AB6}" destId="{35207563-8E0A-4658-BD91-E20B149C9387}"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BBB043-26E1-4305-845A-6E56E908D991}" type="doc">
      <dgm:prSet loTypeId="urn:microsoft.com/office/officeart/2005/8/layout/radial5" loCatId="cycle" qsTypeId="urn:microsoft.com/office/officeart/2005/8/quickstyle/simple1" qsCatId="simple" csTypeId="urn:microsoft.com/office/officeart/2005/8/colors/accent6_1" csCatId="accent6" phldr="1"/>
      <dgm:spPr/>
      <dgm:t>
        <a:bodyPr/>
        <a:lstStyle/>
        <a:p>
          <a:endParaRPr lang="en-US"/>
        </a:p>
      </dgm:t>
    </dgm:pt>
    <dgm:pt modelId="{F139E9F4-9A8D-4CD9-9777-2CFCFDFD1F0C}">
      <dgm:prSet phldrT="[Text]"/>
      <dgm:spPr/>
      <dgm:t>
        <a:bodyPr/>
        <a:lstStyle/>
        <a:p>
          <a:r>
            <a:rPr lang="en-US" dirty="0"/>
            <a:t>Ethical AI</a:t>
          </a:r>
        </a:p>
      </dgm:t>
    </dgm:pt>
    <dgm:pt modelId="{CF1D57C3-D4C2-4A94-BF23-FF16D270DB86}" type="parTrans" cxnId="{CBBBEC03-A8B8-4592-9041-925AF20B668A}">
      <dgm:prSet/>
      <dgm:spPr/>
      <dgm:t>
        <a:bodyPr/>
        <a:lstStyle/>
        <a:p>
          <a:endParaRPr lang="en-US"/>
        </a:p>
      </dgm:t>
    </dgm:pt>
    <dgm:pt modelId="{84059F97-DC30-43CF-B952-03CAAC79BBA1}" type="sibTrans" cxnId="{CBBBEC03-A8B8-4592-9041-925AF20B668A}">
      <dgm:prSet/>
      <dgm:spPr/>
      <dgm:t>
        <a:bodyPr/>
        <a:lstStyle/>
        <a:p>
          <a:endParaRPr lang="en-US"/>
        </a:p>
      </dgm:t>
    </dgm:pt>
    <dgm:pt modelId="{DDE1EB7B-A063-4DEB-8CF8-64AB8327EA07}">
      <dgm:prSet phldrT="[Text]"/>
      <dgm:spPr>
        <a:ln>
          <a:solidFill>
            <a:schemeClr val="accent6"/>
          </a:solidFill>
        </a:ln>
      </dgm:spPr>
      <dgm:t>
        <a:bodyPr/>
        <a:lstStyle/>
        <a:p>
          <a:pPr>
            <a:buFont typeface="+mj-lt"/>
            <a:buAutoNum type="arabicPeriod"/>
          </a:pPr>
          <a:r>
            <a:rPr lang="en-US" dirty="0"/>
            <a:t>Accountable </a:t>
          </a:r>
          <a:br>
            <a:rPr lang="en-US" dirty="0"/>
          </a:br>
          <a:r>
            <a:rPr lang="en-US" dirty="0"/>
            <a:t>to humans</a:t>
          </a:r>
        </a:p>
      </dgm:t>
    </dgm:pt>
    <dgm:pt modelId="{68ADD80B-AB10-4685-AD71-C85B66B87992}" type="parTrans" cxnId="{B94F9836-D1D0-4189-A42D-93161399CF7F}">
      <dgm:prSet/>
      <dgm:spPr/>
      <dgm:t>
        <a:bodyPr/>
        <a:lstStyle/>
        <a:p>
          <a:endParaRPr lang="en-US"/>
        </a:p>
      </dgm:t>
    </dgm:pt>
    <dgm:pt modelId="{34DA948D-B3D7-4AE7-BFDF-C1A4327B28FF}" type="sibTrans" cxnId="{B94F9836-D1D0-4189-A42D-93161399CF7F}">
      <dgm:prSet/>
      <dgm:spPr/>
      <dgm:t>
        <a:bodyPr/>
        <a:lstStyle/>
        <a:p>
          <a:endParaRPr lang="en-US"/>
        </a:p>
      </dgm:t>
    </dgm:pt>
    <dgm:pt modelId="{34CE47D8-57D4-4180-92D9-9D455790E782}">
      <dgm:prSet phldrT="[Text]"/>
      <dgm:spPr>
        <a:ln>
          <a:solidFill>
            <a:schemeClr val="accent6"/>
          </a:solidFill>
        </a:ln>
      </dgm:spPr>
      <dgm:t>
        <a:bodyPr/>
        <a:lstStyle/>
        <a:p>
          <a:pPr>
            <a:buFont typeface="+mj-lt"/>
            <a:buAutoNum type="arabicPeriod"/>
          </a:pPr>
          <a:r>
            <a:rPr lang="en-US" dirty="0"/>
            <a:t>Speculative </a:t>
          </a:r>
        </a:p>
      </dgm:t>
    </dgm:pt>
    <dgm:pt modelId="{016AF6D0-41A5-442A-84D1-C4BD51737F11}" type="parTrans" cxnId="{85DC4E97-661E-457C-8035-F6A85A0CB3BC}">
      <dgm:prSet/>
      <dgm:spPr/>
      <dgm:t>
        <a:bodyPr/>
        <a:lstStyle/>
        <a:p>
          <a:endParaRPr lang="en-US"/>
        </a:p>
      </dgm:t>
    </dgm:pt>
    <dgm:pt modelId="{FA699726-2B84-48A1-8B46-4FC714A995A8}" type="sibTrans" cxnId="{85DC4E97-661E-457C-8035-F6A85A0CB3BC}">
      <dgm:prSet/>
      <dgm:spPr/>
      <dgm:t>
        <a:bodyPr/>
        <a:lstStyle/>
        <a:p>
          <a:endParaRPr lang="en-US"/>
        </a:p>
      </dgm:t>
    </dgm:pt>
    <dgm:pt modelId="{E06CC82B-CA0D-45E4-9B70-CB3520B2A14D}">
      <dgm:prSet phldrT="[Text]"/>
      <dgm:spPr/>
      <dgm:t>
        <a:bodyPr/>
        <a:lstStyle/>
        <a:p>
          <a:r>
            <a:rPr lang="en-US" dirty="0"/>
            <a:t>Respectful </a:t>
          </a:r>
          <a:br>
            <a:rPr lang="en-US" dirty="0"/>
          </a:br>
          <a:r>
            <a:rPr lang="en-US" dirty="0"/>
            <a:t>and secure</a:t>
          </a:r>
        </a:p>
      </dgm:t>
    </dgm:pt>
    <dgm:pt modelId="{D9AF85C6-92F3-4530-AC44-072270E776DC}" type="parTrans" cxnId="{305EC829-0E80-4C6B-B192-06396141B5C3}">
      <dgm:prSet/>
      <dgm:spPr/>
      <dgm:t>
        <a:bodyPr/>
        <a:lstStyle/>
        <a:p>
          <a:endParaRPr lang="en-US"/>
        </a:p>
      </dgm:t>
    </dgm:pt>
    <dgm:pt modelId="{0C78CAFA-B9D3-4A42-8FA4-9999CF1479F1}" type="sibTrans" cxnId="{305EC829-0E80-4C6B-B192-06396141B5C3}">
      <dgm:prSet/>
      <dgm:spPr/>
      <dgm:t>
        <a:bodyPr/>
        <a:lstStyle/>
        <a:p>
          <a:endParaRPr lang="en-US"/>
        </a:p>
      </dgm:t>
    </dgm:pt>
    <dgm:pt modelId="{4C2F6456-10A2-454D-9814-C29399F76993}">
      <dgm:prSet phldrT="[Text]"/>
      <dgm:spPr>
        <a:ln>
          <a:solidFill>
            <a:schemeClr val="accent6"/>
          </a:solidFill>
        </a:ln>
      </dgm:spPr>
      <dgm:t>
        <a:bodyPr/>
        <a:lstStyle/>
        <a:p>
          <a:pPr>
            <a:buFont typeface="+mj-lt"/>
            <a:buAutoNum type="arabicPeriod"/>
          </a:pPr>
          <a:r>
            <a:rPr lang="en-US" dirty="0"/>
            <a:t>Honest </a:t>
          </a:r>
          <a:br>
            <a:rPr lang="en-US" dirty="0"/>
          </a:br>
          <a:r>
            <a:rPr lang="en-US" dirty="0"/>
            <a:t>and usable</a:t>
          </a:r>
        </a:p>
      </dgm:t>
    </dgm:pt>
    <dgm:pt modelId="{8F8C0303-6B92-4E7A-8F1B-A1A99773F241}" type="parTrans" cxnId="{255130C4-4F34-4159-9726-60BE30AF73EA}">
      <dgm:prSet/>
      <dgm:spPr/>
      <dgm:t>
        <a:bodyPr/>
        <a:lstStyle/>
        <a:p>
          <a:endParaRPr lang="en-US"/>
        </a:p>
      </dgm:t>
    </dgm:pt>
    <dgm:pt modelId="{7F41BA4D-E9B8-48C4-BF0B-274B4D8FBB08}" type="sibTrans" cxnId="{255130C4-4F34-4159-9726-60BE30AF73EA}">
      <dgm:prSet/>
      <dgm:spPr/>
      <dgm:t>
        <a:bodyPr/>
        <a:lstStyle/>
        <a:p>
          <a:endParaRPr lang="en-US"/>
        </a:p>
      </dgm:t>
    </dgm:pt>
    <dgm:pt modelId="{322D1B78-2E01-4634-A4C1-1BA2BB901AB6}" type="pres">
      <dgm:prSet presAssocID="{7FBBB043-26E1-4305-845A-6E56E908D991}" presName="Name0" presStyleCnt="0">
        <dgm:presLayoutVars>
          <dgm:chMax val="1"/>
          <dgm:dir/>
          <dgm:animLvl val="ctr"/>
          <dgm:resizeHandles val="exact"/>
        </dgm:presLayoutVars>
      </dgm:prSet>
      <dgm:spPr/>
    </dgm:pt>
    <dgm:pt modelId="{20AF95A5-8A14-456B-8C78-E824BFE04845}" type="pres">
      <dgm:prSet presAssocID="{F139E9F4-9A8D-4CD9-9777-2CFCFDFD1F0C}" presName="centerShape" presStyleLbl="node0" presStyleIdx="0" presStyleCnt="1"/>
      <dgm:spPr/>
    </dgm:pt>
    <dgm:pt modelId="{801AAE12-53A1-421D-AED8-EA4DA5B11702}" type="pres">
      <dgm:prSet presAssocID="{68ADD80B-AB10-4685-AD71-C85B66B87992}" presName="parTrans" presStyleLbl="sibTrans2D1" presStyleIdx="0" presStyleCnt="4" custAng="10800000"/>
      <dgm:spPr/>
    </dgm:pt>
    <dgm:pt modelId="{EC631A3C-6E28-4586-8AEA-FA44312960F5}" type="pres">
      <dgm:prSet presAssocID="{68ADD80B-AB10-4685-AD71-C85B66B87992}" presName="connectorText" presStyleLbl="sibTrans2D1" presStyleIdx="0" presStyleCnt="4"/>
      <dgm:spPr/>
    </dgm:pt>
    <dgm:pt modelId="{F182A6AC-C0C5-4B22-8180-F9C42FB4DC27}" type="pres">
      <dgm:prSet presAssocID="{DDE1EB7B-A063-4DEB-8CF8-64AB8327EA07}" presName="node" presStyleLbl="node1" presStyleIdx="0" presStyleCnt="4" custScaleX="198856" custScaleY="90162">
        <dgm:presLayoutVars>
          <dgm:bulletEnabled val="1"/>
        </dgm:presLayoutVars>
      </dgm:prSet>
      <dgm:spPr/>
    </dgm:pt>
    <dgm:pt modelId="{197EEB6F-DF03-4152-95CB-1ED390983225}" type="pres">
      <dgm:prSet presAssocID="{016AF6D0-41A5-442A-84D1-C4BD51737F11}" presName="parTrans" presStyleLbl="sibTrans2D1" presStyleIdx="1" presStyleCnt="4" custAng="10800000"/>
      <dgm:spPr/>
    </dgm:pt>
    <dgm:pt modelId="{4250C64C-04FC-4B80-A94E-16BF9FB28F90}" type="pres">
      <dgm:prSet presAssocID="{016AF6D0-41A5-442A-84D1-C4BD51737F11}" presName="connectorText" presStyleLbl="sibTrans2D1" presStyleIdx="1" presStyleCnt="4"/>
      <dgm:spPr/>
    </dgm:pt>
    <dgm:pt modelId="{1A98EF1F-BBC0-4B42-A88A-3C65214C70A3}" type="pres">
      <dgm:prSet presAssocID="{34CE47D8-57D4-4180-92D9-9D455790E782}" presName="node" presStyleLbl="node1" presStyleIdx="1" presStyleCnt="4" custScaleX="164090" custScaleY="90162" custRadScaleRad="132770">
        <dgm:presLayoutVars>
          <dgm:bulletEnabled val="1"/>
        </dgm:presLayoutVars>
      </dgm:prSet>
      <dgm:spPr/>
    </dgm:pt>
    <dgm:pt modelId="{BF476F35-ACED-4D10-B887-A2542BD6046B}" type="pres">
      <dgm:prSet presAssocID="{D9AF85C6-92F3-4530-AC44-072270E776DC}" presName="parTrans" presStyleLbl="sibTrans2D1" presStyleIdx="2" presStyleCnt="4" custAng="10800000"/>
      <dgm:spPr/>
    </dgm:pt>
    <dgm:pt modelId="{02662CFE-E3F9-499B-8378-1E7232D14222}" type="pres">
      <dgm:prSet presAssocID="{D9AF85C6-92F3-4530-AC44-072270E776DC}" presName="connectorText" presStyleLbl="sibTrans2D1" presStyleIdx="2" presStyleCnt="4"/>
      <dgm:spPr/>
    </dgm:pt>
    <dgm:pt modelId="{16A3D129-AB90-47D4-B866-AE1144302546}" type="pres">
      <dgm:prSet presAssocID="{E06CC82B-CA0D-45E4-9B70-CB3520B2A14D}" presName="node" presStyleLbl="node1" presStyleIdx="2" presStyleCnt="4" custScaleX="198856" custScaleY="90162">
        <dgm:presLayoutVars>
          <dgm:bulletEnabled val="1"/>
        </dgm:presLayoutVars>
      </dgm:prSet>
      <dgm:spPr/>
    </dgm:pt>
    <dgm:pt modelId="{D08FF144-82BF-40C4-ACA8-CA2C12F44F84}" type="pres">
      <dgm:prSet presAssocID="{8F8C0303-6B92-4E7A-8F1B-A1A99773F241}" presName="parTrans" presStyleLbl="sibTrans2D1" presStyleIdx="3" presStyleCnt="4" custAng="10800000"/>
      <dgm:spPr/>
    </dgm:pt>
    <dgm:pt modelId="{D9B534BA-E150-4016-BF6C-30998A290F12}" type="pres">
      <dgm:prSet presAssocID="{8F8C0303-6B92-4E7A-8F1B-A1A99773F241}" presName="connectorText" presStyleLbl="sibTrans2D1" presStyleIdx="3" presStyleCnt="4"/>
      <dgm:spPr/>
    </dgm:pt>
    <dgm:pt modelId="{35207563-8E0A-4658-BD91-E20B149C9387}" type="pres">
      <dgm:prSet presAssocID="{4C2F6456-10A2-454D-9814-C29399F76993}" presName="node" presStyleLbl="node1" presStyleIdx="3" presStyleCnt="4" custScaleX="164090" custScaleY="90162" custRadScaleRad="132770">
        <dgm:presLayoutVars>
          <dgm:bulletEnabled val="1"/>
        </dgm:presLayoutVars>
      </dgm:prSet>
      <dgm:spPr/>
    </dgm:pt>
  </dgm:ptLst>
  <dgm:cxnLst>
    <dgm:cxn modelId="{CBBBEC03-A8B8-4592-9041-925AF20B668A}" srcId="{7FBBB043-26E1-4305-845A-6E56E908D991}" destId="{F139E9F4-9A8D-4CD9-9777-2CFCFDFD1F0C}" srcOrd="0" destOrd="0" parTransId="{CF1D57C3-D4C2-4A94-BF23-FF16D270DB86}" sibTransId="{84059F97-DC30-43CF-B952-03CAAC79BBA1}"/>
    <dgm:cxn modelId="{E1B7F208-E45A-4553-8607-1879C99CDBF8}" type="presOf" srcId="{F139E9F4-9A8D-4CD9-9777-2CFCFDFD1F0C}" destId="{20AF95A5-8A14-456B-8C78-E824BFE04845}" srcOrd="0" destOrd="0" presId="urn:microsoft.com/office/officeart/2005/8/layout/radial5"/>
    <dgm:cxn modelId="{D59F9210-B28B-434F-ADA5-BB2C9A252EEA}" type="presOf" srcId="{8F8C0303-6B92-4E7A-8F1B-A1A99773F241}" destId="{D08FF144-82BF-40C4-ACA8-CA2C12F44F84}" srcOrd="0" destOrd="0" presId="urn:microsoft.com/office/officeart/2005/8/layout/radial5"/>
    <dgm:cxn modelId="{305EC829-0E80-4C6B-B192-06396141B5C3}" srcId="{F139E9F4-9A8D-4CD9-9777-2CFCFDFD1F0C}" destId="{E06CC82B-CA0D-45E4-9B70-CB3520B2A14D}" srcOrd="2" destOrd="0" parTransId="{D9AF85C6-92F3-4530-AC44-072270E776DC}" sibTransId="{0C78CAFA-B9D3-4A42-8FA4-9999CF1479F1}"/>
    <dgm:cxn modelId="{B94F9836-D1D0-4189-A42D-93161399CF7F}" srcId="{F139E9F4-9A8D-4CD9-9777-2CFCFDFD1F0C}" destId="{DDE1EB7B-A063-4DEB-8CF8-64AB8327EA07}" srcOrd="0" destOrd="0" parTransId="{68ADD80B-AB10-4685-AD71-C85B66B87992}" sibTransId="{34DA948D-B3D7-4AE7-BFDF-C1A4327B28FF}"/>
    <dgm:cxn modelId="{5379B35C-29AD-4453-872B-6B405610A761}" type="presOf" srcId="{4C2F6456-10A2-454D-9814-C29399F76993}" destId="{35207563-8E0A-4658-BD91-E20B149C9387}" srcOrd="0" destOrd="0" presId="urn:microsoft.com/office/officeart/2005/8/layout/radial5"/>
    <dgm:cxn modelId="{73066D5F-261D-4790-BFBA-D90659BC73FF}" type="presOf" srcId="{68ADD80B-AB10-4685-AD71-C85B66B87992}" destId="{EC631A3C-6E28-4586-8AEA-FA44312960F5}" srcOrd="1" destOrd="0" presId="urn:microsoft.com/office/officeart/2005/8/layout/radial5"/>
    <dgm:cxn modelId="{4B59BD6B-4C0E-4208-8A0D-40E68BB2E947}" type="presOf" srcId="{E06CC82B-CA0D-45E4-9B70-CB3520B2A14D}" destId="{16A3D129-AB90-47D4-B866-AE1144302546}" srcOrd="0" destOrd="0" presId="urn:microsoft.com/office/officeart/2005/8/layout/radial5"/>
    <dgm:cxn modelId="{B556F280-EC96-4855-BE45-1DD94829D7E5}" type="presOf" srcId="{016AF6D0-41A5-442A-84D1-C4BD51737F11}" destId="{197EEB6F-DF03-4152-95CB-1ED390983225}" srcOrd="0" destOrd="0" presId="urn:microsoft.com/office/officeart/2005/8/layout/radial5"/>
    <dgm:cxn modelId="{85DC4E97-661E-457C-8035-F6A85A0CB3BC}" srcId="{F139E9F4-9A8D-4CD9-9777-2CFCFDFD1F0C}" destId="{34CE47D8-57D4-4180-92D9-9D455790E782}" srcOrd="1" destOrd="0" parTransId="{016AF6D0-41A5-442A-84D1-C4BD51737F11}" sibTransId="{FA699726-2B84-48A1-8B46-4FC714A995A8}"/>
    <dgm:cxn modelId="{D2DA8B99-0713-4CF8-B78F-3BD7E735D719}" type="presOf" srcId="{68ADD80B-AB10-4685-AD71-C85B66B87992}" destId="{801AAE12-53A1-421D-AED8-EA4DA5B11702}" srcOrd="0" destOrd="0" presId="urn:microsoft.com/office/officeart/2005/8/layout/radial5"/>
    <dgm:cxn modelId="{3039AB9A-8058-41A9-9008-202F8E0B4A4A}" type="presOf" srcId="{D9AF85C6-92F3-4530-AC44-072270E776DC}" destId="{BF476F35-ACED-4D10-B887-A2542BD6046B}" srcOrd="0" destOrd="0" presId="urn:microsoft.com/office/officeart/2005/8/layout/radial5"/>
    <dgm:cxn modelId="{B39FAAA1-5161-45B9-A515-4DDCB409D464}" type="presOf" srcId="{016AF6D0-41A5-442A-84D1-C4BD51737F11}" destId="{4250C64C-04FC-4B80-A94E-16BF9FB28F90}" srcOrd="1" destOrd="0" presId="urn:microsoft.com/office/officeart/2005/8/layout/radial5"/>
    <dgm:cxn modelId="{F15EF1A7-A0EE-4ADD-95EA-ADF240890F2A}" type="presOf" srcId="{8F8C0303-6B92-4E7A-8F1B-A1A99773F241}" destId="{D9B534BA-E150-4016-BF6C-30998A290F12}" srcOrd="1" destOrd="0" presId="urn:microsoft.com/office/officeart/2005/8/layout/radial5"/>
    <dgm:cxn modelId="{ED755CAB-7396-43D0-A674-18070E178C28}" type="presOf" srcId="{DDE1EB7B-A063-4DEB-8CF8-64AB8327EA07}" destId="{F182A6AC-C0C5-4B22-8180-F9C42FB4DC27}" srcOrd="0" destOrd="0" presId="urn:microsoft.com/office/officeart/2005/8/layout/radial5"/>
    <dgm:cxn modelId="{35F741BF-815C-485E-B900-CB01E7CC0330}" type="presOf" srcId="{D9AF85C6-92F3-4530-AC44-072270E776DC}" destId="{02662CFE-E3F9-499B-8378-1E7232D14222}" srcOrd="1" destOrd="0" presId="urn:microsoft.com/office/officeart/2005/8/layout/radial5"/>
    <dgm:cxn modelId="{255130C4-4F34-4159-9726-60BE30AF73EA}" srcId="{F139E9F4-9A8D-4CD9-9777-2CFCFDFD1F0C}" destId="{4C2F6456-10A2-454D-9814-C29399F76993}" srcOrd="3" destOrd="0" parTransId="{8F8C0303-6B92-4E7A-8F1B-A1A99773F241}" sibTransId="{7F41BA4D-E9B8-48C4-BF0B-274B4D8FBB08}"/>
    <dgm:cxn modelId="{D87AA9DB-A749-41F8-9A30-1888772FDCD0}" type="presOf" srcId="{34CE47D8-57D4-4180-92D9-9D455790E782}" destId="{1A98EF1F-BBC0-4B42-A88A-3C65214C70A3}" srcOrd="0" destOrd="0" presId="urn:microsoft.com/office/officeart/2005/8/layout/radial5"/>
    <dgm:cxn modelId="{195E8FF3-859E-4147-9462-70505235F7AB}" type="presOf" srcId="{7FBBB043-26E1-4305-845A-6E56E908D991}" destId="{322D1B78-2E01-4634-A4C1-1BA2BB901AB6}" srcOrd="0" destOrd="0" presId="urn:microsoft.com/office/officeart/2005/8/layout/radial5"/>
    <dgm:cxn modelId="{F1BEFB19-AA8C-4BCA-B128-26F3833392BF}" type="presParOf" srcId="{322D1B78-2E01-4634-A4C1-1BA2BB901AB6}" destId="{20AF95A5-8A14-456B-8C78-E824BFE04845}" srcOrd="0" destOrd="0" presId="urn:microsoft.com/office/officeart/2005/8/layout/radial5"/>
    <dgm:cxn modelId="{B7A086F2-18B1-4EBC-8DFA-E8C62AC12B7B}" type="presParOf" srcId="{322D1B78-2E01-4634-A4C1-1BA2BB901AB6}" destId="{801AAE12-53A1-421D-AED8-EA4DA5B11702}" srcOrd="1" destOrd="0" presId="urn:microsoft.com/office/officeart/2005/8/layout/radial5"/>
    <dgm:cxn modelId="{945C7681-2B7D-4823-BC83-973ECBD12428}" type="presParOf" srcId="{801AAE12-53A1-421D-AED8-EA4DA5B11702}" destId="{EC631A3C-6E28-4586-8AEA-FA44312960F5}" srcOrd="0" destOrd="0" presId="urn:microsoft.com/office/officeart/2005/8/layout/radial5"/>
    <dgm:cxn modelId="{1E644B01-4292-4925-B6A8-38CB36DFE136}" type="presParOf" srcId="{322D1B78-2E01-4634-A4C1-1BA2BB901AB6}" destId="{F182A6AC-C0C5-4B22-8180-F9C42FB4DC27}" srcOrd="2" destOrd="0" presId="urn:microsoft.com/office/officeart/2005/8/layout/radial5"/>
    <dgm:cxn modelId="{39A9A14D-6BE3-47FD-ABF9-D009DB71BDD6}" type="presParOf" srcId="{322D1B78-2E01-4634-A4C1-1BA2BB901AB6}" destId="{197EEB6F-DF03-4152-95CB-1ED390983225}" srcOrd="3" destOrd="0" presId="urn:microsoft.com/office/officeart/2005/8/layout/radial5"/>
    <dgm:cxn modelId="{49B2D4D6-9509-4A33-8123-EDD895E9F4EF}" type="presParOf" srcId="{197EEB6F-DF03-4152-95CB-1ED390983225}" destId="{4250C64C-04FC-4B80-A94E-16BF9FB28F90}" srcOrd="0" destOrd="0" presId="urn:microsoft.com/office/officeart/2005/8/layout/radial5"/>
    <dgm:cxn modelId="{EBF6601C-DD32-43F4-BCA6-57CAC96546D4}" type="presParOf" srcId="{322D1B78-2E01-4634-A4C1-1BA2BB901AB6}" destId="{1A98EF1F-BBC0-4B42-A88A-3C65214C70A3}" srcOrd="4" destOrd="0" presId="urn:microsoft.com/office/officeart/2005/8/layout/radial5"/>
    <dgm:cxn modelId="{6742F76A-1705-4617-805A-0AC886040914}" type="presParOf" srcId="{322D1B78-2E01-4634-A4C1-1BA2BB901AB6}" destId="{BF476F35-ACED-4D10-B887-A2542BD6046B}" srcOrd="5" destOrd="0" presId="urn:microsoft.com/office/officeart/2005/8/layout/radial5"/>
    <dgm:cxn modelId="{39C1B320-A28A-46EA-9216-580986F005F1}" type="presParOf" srcId="{BF476F35-ACED-4D10-B887-A2542BD6046B}" destId="{02662CFE-E3F9-499B-8378-1E7232D14222}" srcOrd="0" destOrd="0" presId="urn:microsoft.com/office/officeart/2005/8/layout/radial5"/>
    <dgm:cxn modelId="{BD545CDE-905E-4E73-AB97-1535B19E7D82}" type="presParOf" srcId="{322D1B78-2E01-4634-A4C1-1BA2BB901AB6}" destId="{16A3D129-AB90-47D4-B866-AE1144302546}" srcOrd="6" destOrd="0" presId="urn:microsoft.com/office/officeart/2005/8/layout/radial5"/>
    <dgm:cxn modelId="{78354AFA-0705-447C-A750-F650A195EE18}" type="presParOf" srcId="{322D1B78-2E01-4634-A4C1-1BA2BB901AB6}" destId="{D08FF144-82BF-40C4-ACA8-CA2C12F44F84}" srcOrd="7" destOrd="0" presId="urn:microsoft.com/office/officeart/2005/8/layout/radial5"/>
    <dgm:cxn modelId="{C59DB0C0-47F8-485C-A985-A83E58C45030}" type="presParOf" srcId="{D08FF144-82BF-40C4-ACA8-CA2C12F44F84}" destId="{D9B534BA-E150-4016-BF6C-30998A290F12}" srcOrd="0" destOrd="0" presId="urn:microsoft.com/office/officeart/2005/8/layout/radial5"/>
    <dgm:cxn modelId="{B940EA6E-B125-44AB-A525-105AB807DA3D}" type="presParOf" srcId="{322D1B78-2E01-4634-A4C1-1BA2BB901AB6}" destId="{35207563-8E0A-4658-BD91-E20B149C9387}"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F95A5-8A14-456B-8C78-E824BFE04845}">
      <dsp:nvSpPr>
        <dsp:cNvPr id="0" name=""/>
        <dsp:cNvSpPr/>
      </dsp:nvSpPr>
      <dsp:spPr>
        <a:xfrm>
          <a:off x="3232045" y="1882142"/>
          <a:ext cx="1163297" cy="116329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Ethical AI</a:t>
          </a:r>
        </a:p>
      </dsp:txBody>
      <dsp:txXfrm>
        <a:off x="3402406" y="2052503"/>
        <a:ext cx="822575" cy="822575"/>
      </dsp:txXfrm>
    </dsp:sp>
    <dsp:sp modelId="{801AAE12-53A1-421D-AED8-EA4DA5B11702}">
      <dsp:nvSpPr>
        <dsp:cNvPr id="0" name=""/>
        <dsp:cNvSpPr/>
      </dsp:nvSpPr>
      <dsp:spPr>
        <a:xfrm rot="5400000">
          <a:off x="3642117" y="1348111"/>
          <a:ext cx="343153" cy="44002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693590" y="1384643"/>
        <a:ext cx="240207" cy="264017"/>
      </dsp:txXfrm>
    </dsp:sp>
    <dsp:sp modelId="{F182A6AC-C0C5-4B22-8180-F9C42FB4DC27}">
      <dsp:nvSpPr>
        <dsp:cNvPr id="0" name=""/>
        <dsp:cNvSpPr/>
      </dsp:nvSpPr>
      <dsp:spPr>
        <a:xfrm>
          <a:off x="2526899" y="67808"/>
          <a:ext cx="2573590" cy="1166874"/>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Accountable </a:t>
          </a:r>
          <a:br>
            <a:rPr lang="en-US" sz="1800" kern="1200" dirty="0"/>
          </a:br>
          <a:r>
            <a:rPr lang="en-US" sz="1800" kern="1200" dirty="0"/>
            <a:t>to humans</a:t>
          </a:r>
        </a:p>
      </dsp:txBody>
      <dsp:txXfrm>
        <a:off x="2903793" y="238693"/>
        <a:ext cx="1819802" cy="825104"/>
      </dsp:txXfrm>
    </dsp:sp>
    <dsp:sp modelId="{197EEB6F-DF03-4152-95CB-1ED390983225}">
      <dsp:nvSpPr>
        <dsp:cNvPr id="0" name=""/>
        <dsp:cNvSpPr/>
      </dsp:nvSpPr>
      <dsp:spPr>
        <a:xfrm rot="10800000">
          <a:off x="4513719" y="2243777"/>
          <a:ext cx="285178" cy="44002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599272" y="2331782"/>
        <a:ext cx="199625" cy="264017"/>
      </dsp:txXfrm>
    </dsp:sp>
    <dsp:sp modelId="{1A98EF1F-BBC0-4B42-A88A-3C65214C70A3}">
      <dsp:nvSpPr>
        <dsp:cNvPr id="0" name=""/>
        <dsp:cNvSpPr/>
      </dsp:nvSpPr>
      <dsp:spPr>
        <a:xfrm>
          <a:off x="4933415" y="1880354"/>
          <a:ext cx="2573590" cy="1166874"/>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Cognizant </a:t>
          </a:r>
          <a:br>
            <a:rPr lang="en-US" sz="1800" kern="1200" dirty="0"/>
          </a:br>
          <a:r>
            <a:rPr lang="en-US" sz="1800" kern="1200" dirty="0"/>
            <a:t>of speculative risks and benefits</a:t>
          </a:r>
        </a:p>
      </dsp:txBody>
      <dsp:txXfrm>
        <a:off x="5310309" y="2051239"/>
        <a:ext cx="1819802" cy="825104"/>
      </dsp:txXfrm>
    </dsp:sp>
    <dsp:sp modelId="{BF476F35-ACED-4D10-B887-A2542BD6046B}">
      <dsp:nvSpPr>
        <dsp:cNvPr id="0" name=""/>
        <dsp:cNvSpPr/>
      </dsp:nvSpPr>
      <dsp:spPr>
        <a:xfrm rot="16200000">
          <a:off x="3642117" y="3139444"/>
          <a:ext cx="343153" cy="44002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693590" y="3278922"/>
        <a:ext cx="240207" cy="264017"/>
      </dsp:txXfrm>
    </dsp:sp>
    <dsp:sp modelId="{16A3D129-AB90-47D4-B866-AE1144302546}">
      <dsp:nvSpPr>
        <dsp:cNvPr id="0" name=""/>
        <dsp:cNvSpPr/>
      </dsp:nvSpPr>
      <dsp:spPr>
        <a:xfrm>
          <a:off x="2526899" y="3692899"/>
          <a:ext cx="2573590" cy="1166874"/>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Respectful </a:t>
          </a:r>
          <a:br>
            <a:rPr lang="en-US" sz="1800" kern="1200" dirty="0"/>
          </a:br>
          <a:r>
            <a:rPr lang="en-US" sz="1800" kern="1200" dirty="0"/>
            <a:t>and secure</a:t>
          </a:r>
        </a:p>
      </dsp:txBody>
      <dsp:txXfrm>
        <a:off x="2903793" y="3863784"/>
        <a:ext cx="1819802" cy="825104"/>
      </dsp:txXfrm>
    </dsp:sp>
    <dsp:sp modelId="{D08FF144-82BF-40C4-ACA8-CA2C12F44F84}">
      <dsp:nvSpPr>
        <dsp:cNvPr id="0" name=""/>
        <dsp:cNvSpPr/>
      </dsp:nvSpPr>
      <dsp:spPr>
        <a:xfrm>
          <a:off x="2757652" y="2243777"/>
          <a:ext cx="335237" cy="44002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757652" y="2331782"/>
        <a:ext cx="234666" cy="264017"/>
      </dsp:txXfrm>
    </dsp:sp>
    <dsp:sp modelId="{35207563-8E0A-4658-BD91-E20B149C9387}">
      <dsp:nvSpPr>
        <dsp:cNvPr id="0" name=""/>
        <dsp:cNvSpPr/>
      </dsp:nvSpPr>
      <dsp:spPr>
        <a:xfrm>
          <a:off x="25930" y="1880354"/>
          <a:ext cx="2573590" cy="1166874"/>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Honest and usable</a:t>
          </a:r>
        </a:p>
      </dsp:txBody>
      <dsp:txXfrm>
        <a:off x="402824" y="2051239"/>
        <a:ext cx="1819802" cy="825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F95A5-8A14-456B-8C78-E824BFE04845}">
      <dsp:nvSpPr>
        <dsp:cNvPr id="0" name=""/>
        <dsp:cNvSpPr/>
      </dsp:nvSpPr>
      <dsp:spPr>
        <a:xfrm>
          <a:off x="1712565" y="1038037"/>
          <a:ext cx="622037" cy="62203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Ethical AI</a:t>
          </a:r>
        </a:p>
      </dsp:txBody>
      <dsp:txXfrm>
        <a:off x="1803660" y="1129132"/>
        <a:ext cx="439847" cy="439847"/>
      </dsp:txXfrm>
    </dsp:sp>
    <dsp:sp modelId="{801AAE12-53A1-421D-AED8-EA4DA5B11702}">
      <dsp:nvSpPr>
        <dsp:cNvPr id="0" name=""/>
        <dsp:cNvSpPr/>
      </dsp:nvSpPr>
      <dsp:spPr>
        <a:xfrm rot="5400000">
          <a:off x="1947058" y="803982"/>
          <a:ext cx="153052" cy="1879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970016" y="818623"/>
        <a:ext cx="107136" cy="112795"/>
      </dsp:txXfrm>
    </dsp:sp>
    <dsp:sp modelId="{F182A6AC-C0C5-4B22-8180-F9C42FB4DC27}">
      <dsp:nvSpPr>
        <dsp:cNvPr id="0" name=""/>
        <dsp:cNvSpPr/>
      </dsp:nvSpPr>
      <dsp:spPr>
        <a:xfrm>
          <a:off x="1250484" y="48206"/>
          <a:ext cx="1546199" cy="701052"/>
        </a:xfrm>
        <a:prstGeom prst="ellipse">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mj-lt"/>
            <a:buNone/>
          </a:pPr>
          <a:r>
            <a:rPr lang="en-US" sz="1400" kern="1200" dirty="0"/>
            <a:t>Accountable </a:t>
          </a:r>
          <a:br>
            <a:rPr lang="en-US" sz="1400" kern="1200" dirty="0"/>
          </a:br>
          <a:r>
            <a:rPr lang="en-US" sz="1400" kern="1200" dirty="0"/>
            <a:t>to humans</a:t>
          </a:r>
        </a:p>
      </dsp:txBody>
      <dsp:txXfrm>
        <a:off x="1476920" y="150873"/>
        <a:ext cx="1093327" cy="495718"/>
      </dsp:txXfrm>
    </dsp:sp>
    <dsp:sp modelId="{197EEB6F-DF03-4152-95CB-1ED390983225}">
      <dsp:nvSpPr>
        <dsp:cNvPr id="0" name=""/>
        <dsp:cNvSpPr/>
      </dsp:nvSpPr>
      <dsp:spPr>
        <a:xfrm rot="10800000">
          <a:off x="2403416" y="1255059"/>
          <a:ext cx="165777" cy="1879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453149" y="1292658"/>
        <a:ext cx="116044" cy="112795"/>
      </dsp:txXfrm>
    </dsp:sp>
    <dsp:sp modelId="{1A98EF1F-BBC0-4B42-A88A-3C65214C70A3}">
      <dsp:nvSpPr>
        <dsp:cNvPr id="0" name=""/>
        <dsp:cNvSpPr/>
      </dsp:nvSpPr>
      <dsp:spPr>
        <a:xfrm>
          <a:off x="2647391" y="998530"/>
          <a:ext cx="1275877" cy="701052"/>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mj-lt"/>
            <a:buNone/>
          </a:pPr>
          <a:r>
            <a:rPr lang="en-US" sz="1100" kern="1200" dirty="0"/>
            <a:t>Speculative</a:t>
          </a:r>
        </a:p>
      </dsp:txBody>
      <dsp:txXfrm>
        <a:off x="2834239" y="1101197"/>
        <a:ext cx="902181" cy="495718"/>
      </dsp:txXfrm>
    </dsp:sp>
    <dsp:sp modelId="{BF476F35-ACED-4D10-B887-A2542BD6046B}">
      <dsp:nvSpPr>
        <dsp:cNvPr id="0" name=""/>
        <dsp:cNvSpPr/>
      </dsp:nvSpPr>
      <dsp:spPr>
        <a:xfrm rot="16200000">
          <a:off x="1947058" y="1706136"/>
          <a:ext cx="153052" cy="1879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970016" y="1766693"/>
        <a:ext cx="107136" cy="112795"/>
      </dsp:txXfrm>
    </dsp:sp>
    <dsp:sp modelId="{16A3D129-AB90-47D4-B866-AE1144302546}">
      <dsp:nvSpPr>
        <dsp:cNvPr id="0" name=""/>
        <dsp:cNvSpPr/>
      </dsp:nvSpPr>
      <dsp:spPr>
        <a:xfrm>
          <a:off x="1250484" y="1948854"/>
          <a:ext cx="1546199" cy="701052"/>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Respectful </a:t>
          </a:r>
          <a:br>
            <a:rPr lang="en-US" sz="1100" kern="1200" dirty="0"/>
          </a:br>
          <a:r>
            <a:rPr lang="en-US" sz="1100" kern="1200" dirty="0"/>
            <a:t>and secure</a:t>
          </a:r>
        </a:p>
      </dsp:txBody>
      <dsp:txXfrm>
        <a:off x="1476920" y="2051521"/>
        <a:ext cx="1093327" cy="495718"/>
      </dsp:txXfrm>
    </dsp:sp>
    <dsp:sp modelId="{D08FF144-82BF-40C4-ACA8-CA2C12F44F84}">
      <dsp:nvSpPr>
        <dsp:cNvPr id="0" name=""/>
        <dsp:cNvSpPr/>
      </dsp:nvSpPr>
      <dsp:spPr>
        <a:xfrm>
          <a:off x="1477974" y="1255059"/>
          <a:ext cx="165777" cy="1879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477974" y="1292658"/>
        <a:ext cx="116044" cy="112795"/>
      </dsp:txXfrm>
    </dsp:sp>
    <dsp:sp modelId="{35207563-8E0A-4658-BD91-E20B149C9387}">
      <dsp:nvSpPr>
        <dsp:cNvPr id="0" name=""/>
        <dsp:cNvSpPr/>
      </dsp:nvSpPr>
      <dsp:spPr>
        <a:xfrm>
          <a:off x="123900" y="998530"/>
          <a:ext cx="1275877" cy="701052"/>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mj-lt"/>
            <a:buNone/>
          </a:pPr>
          <a:r>
            <a:rPr lang="en-US" sz="1100" kern="1200" dirty="0"/>
            <a:t>Honest </a:t>
          </a:r>
          <a:br>
            <a:rPr lang="en-US" sz="1100" kern="1200" dirty="0"/>
          </a:br>
          <a:r>
            <a:rPr lang="en-US" sz="1100" kern="1200" dirty="0"/>
            <a:t>and usable</a:t>
          </a:r>
        </a:p>
      </dsp:txBody>
      <dsp:txXfrm>
        <a:off x="310748" y="1101197"/>
        <a:ext cx="902181" cy="495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F95A5-8A14-456B-8C78-E824BFE04845}">
      <dsp:nvSpPr>
        <dsp:cNvPr id="0" name=""/>
        <dsp:cNvSpPr/>
      </dsp:nvSpPr>
      <dsp:spPr>
        <a:xfrm>
          <a:off x="1712541" y="1038013"/>
          <a:ext cx="622086" cy="62208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Ethical AI</a:t>
          </a:r>
        </a:p>
      </dsp:txBody>
      <dsp:txXfrm>
        <a:off x="1803643" y="1129115"/>
        <a:ext cx="439882" cy="439882"/>
      </dsp:txXfrm>
    </dsp:sp>
    <dsp:sp modelId="{801AAE12-53A1-421D-AED8-EA4DA5B11702}">
      <dsp:nvSpPr>
        <dsp:cNvPr id="0" name=""/>
        <dsp:cNvSpPr/>
      </dsp:nvSpPr>
      <dsp:spPr>
        <a:xfrm rot="5400000">
          <a:off x="1947021" y="811557"/>
          <a:ext cx="153126" cy="17266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969990" y="823120"/>
        <a:ext cx="107188" cy="103596"/>
      </dsp:txXfrm>
    </dsp:sp>
    <dsp:sp modelId="{F182A6AC-C0C5-4B22-8180-F9C42FB4DC27}">
      <dsp:nvSpPr>
        <dsp:cNvPr id="0" name=""/>
        <dsp:cNvSpPr/>
      </dsp:nvSpPr>
      <dsp:spPr>
        <a:xfrm>
          <a:off x="1250423" y="47988"/>
          <a:ext cx="1546321" cy="701107"/>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mj-lt"/>
            <a:buNone/>
          </a:pPr>
          <a:r>
            <a:rPr lang="en-US" sz="1100" kern="1200" dirty="0"/>
            <a:t>Accountable </a:t>
          </a:r>
          <a:br>
            <a:rPr lang="en-US" sz="1100" kern="1200" dirty="0"/>
          </a:br>
          <a:r>
            <a:rPr lang="en-US" sz="1100" kern="1200" dirty="0"/>
            <a:t>to humans</a:t>
          </a:r>
        </a:p>
      </dsp:txBody>
      <dsp:txXfrm>
        <a:off x="1476876" y="150663"/>
        <a:ext cx="1093415" cy="495757"/>
      </dsp:txXfrm>
    </dsp:sp>
    <dsp:sp modelId="{197EEB6F-DF03-4152-95CB-1ED390983225}">
      <dsp:nvSpPr>
        <dsp:cNvPr id="0" name=""/>
        <dsp:cNvSpPr/>
      </dsp:nvSpPr>
      <dsp:spPr>
        <a:xfrm rot="10800000">
          <a:off x="2403480" y="1262726"/>
          <a:ext cx="165871" cy="17266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453241" y="1297258"/>
        <a:ext cx="116110" cy="103596"/>
      </dsp:txXfrm>
    </dsp:sp>
    <dsp:sp modelId="{1A98EF1F-BBC0-4B42-A88A-3C65214C70A3}">
      <dsp:nvSpPr>
        <dsp:cNvPr id="0" name=""/>
        <dsp:cNvSpPr/>
      </dsp:nvSpPr>
      <dsp:spPr>
        <a:xfrm>
          <a:off x="2647593" y="998502"/>
          <a:ext cx="1275977" cy="701107"/>
        </a:xfrm>
        <a:prstGeom prst="ellipse">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mj-lt"/>
            <a:buNone/>
          </a:pPr>
          <a:r>
            <a:rPr lang="en-US" sz="1400" kern="1200" dirty="0"/>
            <a:t>Speculative </a:t>
          </a:r>
        </a:p>
      </dsp:txBody>
      <dsp:txXfrm>
        <a:off x="2834456" y="1101177"/>
        <a:ext cx="902251" cy="495757"/>
      </dsp:txXfrm>
    </dsp:sp>
    <dsp:sp modelId="{BF476F35-ACED-4D10-B887-A2542BD6046B}">
      <dsp:nvSpPr>
        <dsp:cNvPr id="0" name=""/>
        <dsp:cNvSpPr/>
      </dsp:nvSpPr>
      <dsp:spPr>
        <a:xfrm rot="16200000">
          <a:off x="1947021" y="1713894"/>
          <a:ext cx="153126" cy="17266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969990" y="1771395"/>
        <a:ext cx="107188" cy="103596"/>
      </dsp:txXfrm>
    </dsp:sp>
    <dsp:sp modelId="{16A3D129-AB90-47D4-B866-AE1144302546}">
      <dsp:nvSpPr>
        <dsp:cNvPr id="0" name=""/>
        <dsp:cNvSpPr/>
      </dsp:nvSpPr>
      <dsp:spPr>
        <a:xfrm>
          <a:off x="1250423" y="1949017"/>
          <a:ext cx="1546321" cy="70110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Respectful </a:t>
          </a:r>
          <a:br>
            <a:rPr lang="en-US" sz="1100" kern="1200" dirty="0"/>
          </a:br>
          <a:r>
            <a:rPr lang="en-US" sz="1100" kern="1200" dirty="0"/>
            <a:t>and secure</a:t>
          </a:r>
        </a:p>
      </dsp:txBody>
      <dsp:txXfrm>
        <a:off x="1476876" y="2051692"/>
        <a:ext cx="1093415" cy="495757"/>
      </dsp:txXfrm>
    </dsp:sp>
    <dsp:sp modelId="{D08FF144-82BF-40C4-ACA8-CA2C12F44F84}">
      <dsp:nvSpPr>
        <dsp:cNvPr id="0" name=""/>
        <dsp:cNvSpPr/>
      </dsp:nvSpPr>
      <dsp:spPr>
        <a:xfrm>
          <a:off x="1477816" y="1262726"/>
          <a:ext cx="165871" cy="17266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1477816" y="1297258"/>
        <a:ext cx="116110" cy="103596"/>
      </dsp:txXfrm>
    </dsp:sp>
    <dsp:sp modelId="{35207563-8E0A-4658-BD91-E20B149C9387}">
      <dsp:nvSpPr>
        <dsp:cNvPr id="0" name=""/>
        <dsp:cNvSpPr/>
      </dsp:nvSpPr>
      <dsp:spPr>
        <a:xfrm>
          <a:off x="123597" y="998502"/>
          <a:ext cx="1275977" cy="70110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mj-lt"/>
            <a:buNone/>
          </a:pPr>
          <a:r>
            <a:rPr lang="en-US" sz="1100" kern="1200" dirty="0"/>
            <a:t>Honest </a:t>
          </a:r>
          <a:br>
            <a:rPr lang="en-US" sz="1100" kern="1200" dirty="0"/>
          </a:br>
          <a:r>
            <a:rPr lang="en-US" sz="1100" kern="1200" dirty="0"/>
            <a:t>and usable</a:t>
          </a:r>
        </a:p>
      </dsp:txBody>
      <dsp:txXfrm>
        <a:off x="310460" y="1101177"/>
        <a:ext cx="902251" cy="495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F95A5-8A14-456B-8C78-E824BFE04845}">
      <dsp:nvSpPr>
        <dsp:cNvPr id="0" name=""/>
        <dsp:cNvSpPr/>
      </dsp:nvSpPr>
      <dsp:spPr>
        <a:xfrm>
          <a:off x="1712541" y="1038013"/>
          <a:ext cx="622086" cy="62208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Ethical AI</a:t>
          </a:r>
        </a:p>
      </dsp:txBody>
      <dsp:txXfrm>
        <a:off x="1803643" y="1129115"/>
        <a:ext cx="439882" cy="439882"/>
      </dsp:txXfrm>
    </dsp:sp>
    <dsp:sp modelId="{801AAE12-53A1-421D-AED8-EA4DA5B11702}">
      <dsp:nvSpPr>
        <dsp:cNvPr id="0" name=""/>
        <dsp:cNvSpPr/>
      </dsp:nvSpPr>
      <dsp:spPr>
        <a:xfrm rot="5400000">
          <a:off x="1947021" y="811557"/>
          <a:ext cx="153126" cy="17266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969990" y="823120"/>
        <a:ext cx="107188" cy="103596"/>
      </dsp:txXfrm>
    </dsp:sp>
    <dsp:sp modelId="{F182A6AC-C0C5-4B22-8180-F9C42FB4DC27}">
      <dsp:nvSpPr>
        <dsp:cNvPr id="0" name=""/>
        <dsp:cNvSpPr/>
      </dsp:nvSpPr>
      <dsp:spPr>
        <a:xfrm>
          <a:off x="1250423" y="47988"/>
          <a:ext cx="1546321" cy="701107"/>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mj-lt"/>
            <a:buNone/>
          </a:pPr>
          <a:r>
            <a:rPr lang="en-US" sz="1100" kern="1200" dirty="0"/>
            <a:t>Accountable </a:t>
          </a:r>
          <a:br>
            <a:rPr lang="en-US" sz="1100" kern="1200" dirty="0"/>
          </a:br>
          <a:r>
            <a:rPr lang="en-US" sz="1100" kern="1200" dirty="0"/>
            <a:t>to humans</a:t>
          </a:r>
        </a:p>
      </dsp:txBody>
      <dsp:txXfrm>
        <a:off x="1476876" y="150663"/>
        <a:ext cx="1093415" cy="495757"/>
      </dsp:txXfrm>
    </dsp:sp>
    <dsp:sp modelId="{197EEB6F-DF03-4152-95CB-1ED390983225}">
      <dsp:nvSpPr>
        <dsp:cNvPr id="0" name=""/>
        <dsp:cNvSpPr/>
      </dsp:nvSpPr>
      <dsp:spPr>
        <a:xfrm rot="10800000">
          <a:off x="2403480" y="1262726"/>
          <a:ext cx="165871" cy="17266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453241" y="1297258"/>
        <a:ext cx="116110" cy="103596"/>
      </dsp:txXfrm>
    </dsp:sp>
    <dsp:sp modelId="{1A98EF1F-BBC0-4B42-A88A-3C65214C70A3}">
      <dsp:nvSpPr>
        <dsp:cNvPr id="0" name=""/>
        <dsp:cNvSpPr/>
      </dsp:nvSpPr>
      <dsp:spPr>
        <a:xfrm>
          <a:off x="2647593" y="998502"/>
          <a:ext cx="1275977" cy="701107"/>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mj-lt"/>
            <a:buNone/>
          </a:pPr>
          <a:r>
            <a:rPr lang="en-US" sz="1100" kern="1200" dirty="0"/>
            <a:t>Speculative </a:t>
          </a:r>
        </a:p>
      </dsp:txBody>
      <dsp:txXfrm>
        <a:off x="2834456" y="1101177"/>
        <a:ext cx="902251" cy="495757"/>
      </dsp:txXfrm>
    </dsp:sp>
    <dsp:sp modelId="{BF476F35-ACED-4D10-B887-A2542BD6046B}">
      <dsp:nvSpPr>
        <dsp:cNvPr id="0" name=""/>
        <dsp:cNvSpPr/>
      </dsp:nvSpPr>
      <dsp:spPr>
        <a:xfrm rot="16200000">
          <a:off x="1947021" y="1713894"/>
          <a:ext cx="153126" cy="17266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969990" y="1771395"/>
        <a:ext cx="107188" cy="103596"/>
      </dsp:txXfrm>
    </dsp:sp>
    <dsp:sp modelId="{16A3D129-AB90-47D4-B866-AE1144302546}">
      <dsp:nvSpPr>
        <dsp:cNvPr id="0" name=""/>
        <dsp:cNvSpPr/>
      </dsp:nvSpPr>
      <dsp:spPr>
        <a:xfrm>
          <a:off x="1250423" y="1949017"/>
          <a:ext cx="1546321" cy="701107"/>
        </a:xfrm>
        <a:prstGeom prst="ellipse">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Respectful </a:t>
          </a:r>
          <a:br>
            <a:rPr lang="en-US" sz="1600" kern="1200" dirty="0"/>
          </a:br>
          <a:r>
            <a:rPr lang="en-US" sz="1600" kern="1200" dirty="0"/>
            <a:t>and secure</a:t>
          </a:r>
        </a:p>
      </dsp:txBody>
      <dsp:txXfrm>
        <a:off x="1476876" y="2051692"/>
        <a:ext cx="1093415" cy="495757"/>
      </dsp:txXfrm>
    </dsp:sp>
    <dsp:sp modelId="{D08FF144-82BF-40C4-ACA8-CA2C12F44F84}">
      <dsp:nvSpPr>
        <dsp:cNvPr id="0" name=""/>
        <dsp:cNvSpPr/>
      </dsp:nvSpPr>
      <dsp:spPr>
        <a:xfrm>
          <a:off x="1477816" y="1262726"/>
          <a:ext cx="165871" cy="17266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1477816" y="1297258"/>
        <a:ext cx="116110" cy="103596"/>
      </dsp:txXfrm>
    </dsp:sp>
    <dsp:sp modelId="{35207563-8E0A-4658-BD91-E20B149C9387}">
      <dsp:nvSpPr>
        <dsp:cNvPr id="0" name=""/>
        <dsp:cNvSpPr/>
      </dsp:nvSpPr>
      <dsp:spPr>
        <a:xfrm>
          <a:off x="123597" y="998502"/>
          <a:ext cx="1275977" cy="70110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mj-lt"/>
            <a:buNone/>
          </a:pPr>
          <a:r>
            <a:rPr lang="en-US" sz="1100" kern="1200" dirty="0"/>
            <a:t>Honest </a:t>
          </a:r>
          <a:br>
            <a:rPr lang="en-US" sz="1100" kern="1200" dirty="0"/>
          </a:br>
          <a:r>
            <a:rPr lang="en-US" sz="1100" kern="1200" dirty="0"/>
            <a:t>and usable</a:t>
          </a:r>
        </a:p>
      </dsp:txBody>
      <dsp:txXfrm>
        <a:off x="310460" y="1101177"/>
        <a:ext cx="902251" cy="4957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F95A5-8A14-456B-8C78-E824BFE04845}">
      <dsp:nvSpPr>
        <dsp:cNvPr id="0" name=""/>
        <dsp:cNvSpPr/>
      </dsp:nvSpPr>
      <dsp:spPr>
        <a:xfrm>
          <a:off x="1712541" y="1038013"/>
          <a:ext cx="622086" cy="62208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Ethical AI</a:t>
          </a:r>
        </a:p>
      </dsp:txBody>
      <dsp:txXfrm>
        <a:off x="1803643" y="1129115"/>
        <a:ext cx="439882" cy="439882"/>
      </dsp:txXfrm>
    </dsp:sp>
    <dsp:sp modelId="{801AAE12-53A1-421D-AED8-EA4DA5B11702}">
      <dsp:nvSpPr>
        <dsp:cNvPr id="0" name=""/>
        <dsp:cNvSpPr/>
      </dsp:nvSpPr>
      <dsp:spPr>
        <a:xfrm rot="5400000">
          <a:off x="1947021" y="811557"/>
          <a:ext cx="153126" cy="17266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969990" y="823120"/>
        <a:ext cx="107188" cy="103596"/>
      </dsp:txXfrm>
    </dsp:sp>
    <dsp:sp modelId="{F182A6AC-C0C5-4B22-8180-F9C42FB4DC27}">
      <dsp:nvSpPr>
        <dsp:cNvPr id="0" name=""/>
        <dsp:cNvSpPr/>
      </dsp:nvSpPr>
      <dsp:spPr>
        <a:xfrm>
          <a:off x="1250423" y="47988"/>
          <a:ext cx="1546321" cy="701107"/>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mj-lt"/>
            <a:buNone/>
          </a:pPr>
          <a:r>
            <a:rPr lang="en-US" sz="1100" kern="1200" dirty="0"/>
            <a:t>Accountable </a:t>
          </a:r>
          <a:br>
            <a:rPr lang="en-US" sz="1100" kern="1200" dirty="0"/>
          </a:br>
          <a:r>
            <a:rPr lang="en-US" sz="1100" kern="1200" dirty="0"/>
            <a:t>to humans</a:t>
          </a:r>
        </a:p>
      </dsp:txBody>
      <dsp:txXfrm>
        <a:off x="1476876" y="150663"/>
        <a:ext cx="1093415" cy="495757"/>
      </dsp:txXfrm>
    </dsp:sp>
    <dsp:sp modelId="{197EEB6F-DF03-4152-95CB-1ED390983225}">
      <dsp:nvSpPr>
        <dsp:cNvPr id="0" name=""/>
        <dsp:cNvSpPr/>
      </dsp:nvSpPr>
      <dsp:spPr>
        <a:xfrm rot="10800000">
          <a:off x="2403480" y="1262726"/>
          <a:ext cx="165871" cy="17266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453241" y="1297258"/>
        <a:ext cx="116110" cy="103596"/>
      </dsp:txXfrm>
    </dsp:sp>
    <dsp:sp modelId="{1A98EF1F-BBC0-4B42-A88A-3C65214C70A3}">
      <dsp:nvSpPr>
        <dsp:cNvPr id="0" name=""/>
        <dsp:cNvSpPr/>
      </dsp:nvSpPr>
      <dsp:spPr>
        <a:xfrm>
          <a:off x="2647593" y="998502"/>
          <a:ext cx="1275977" cy="701107"/>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mj-lt"/>
            <a:buNone/>
          </a:pPr>
          <a:r>
            <a:rPr lang="en-US" sz="1100" kern="1200" dirty="0"/>
            <a:t>Speculative </a:t>
          </a:r>
        </a:p>
      </dsp:txBody>
      <dsp:txXfrm>
        <a:off x="2834456" y="1101177"/>
        <a:ext cx="902251" cy="495757"/>
      </dsp:txXfrm>
    </dsp:sp>
    <dsp:sp modelId="{BF476F35-ACED-4D10-B887-A2542BD6046B}">
      <dsp:nvSpPr>
        <dsp:cNvPr id="0" name=""/>
        <dsp:cNvSpPr/>
      </dsp:nvSpPr>
      <dsp:spPr>
        <a:xfrm rot="16200000">
          <a:off x="1947021" y="1713894"/>
          <a:ext cx="153126" cy="17266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969990" y="1771395"/>
        <a:ext cx="107188" cy="103596"/>
      </dsp:txXfrm>
    </dsp:sp>
    <dsp:sp modelId="{16A3D129-AB90-47D4-B866-AE1144302546}">
      <dsp:nvSpPr>
        <dsp:cNvPr id="0" name=""/>
        <dsp:cNvSpPr/>
      </dsp:nvSpPr>
      <dsp:spPr>
        <a:xfrm>
          <a:off x="1250423" y="1949017"/>
          <a:ext cx="1546321" cy="70110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Respectful </a:t>
          </a:r>
          <a:br>
            <a:rPr lang="en-US" sz="1100" kern="1200" dirty="0"/>
          </a:br>
          <a:r>
            <a:rPr lang="en-US" sz="1100" kern="1200" dirty="0"/>
            <a:t>and secure</a:t>
          </a:r>
        </a:p>
      </dsp:txBody>
      <dsp:txXfrm>
        <a:off x="1476876" y="2051692"/>
        <a:ext cx="1093415" cy="495757"/>
      </dsp:txXfrm>
    </dsp:sp>
    <dsp:sp modelId="{D08FF144-82BF-40C4-ACA8-CA2C12F44F84}">
      <dsp:nvSpPr>
        <dsp:cNvPr id="0" name=""/>
        <dsp:cNvSpPr/>
      </dsp:nvSpPr>
      <dsp:spPr>
        <a:xfrm>
          <a:off x="1477816" y="1262726"/>
          <a:ext cx="165871" cy="17266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1477816" y="1297258"/>
        <a:ext cx="116110" cy="103596"/>
      </dsp:txXfrm>
    </dsp:sp>
    <dsp:sp modelId="{35207563-8E0A-4658-BD91-E20B149C9387}">
      <dsp:nvSpPr>
        <dsp:cNvPr id="0" name=""/>
        <dsp:cNvSpPr/>
      </dsp:nvSpPr>
      <dsp:spPr>
        <a:xfrm>
          <a:off x="123597" y="998502"/>
          <a:ext cx="1275977" cy="701107"/>
        </a:xfrm>
        <a:prstGeom prst="ellipse">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mj-lt"/>
            <a:buNone/>
          </a:pPr>
          <a:r>
            <a:rPr lang="en-US" sz="1400" kern="1200" dirty="0"/>
            <a:t>Honest </a:t>
          </a:r>
          <a:br>
            <a:rPr lang="en-US" sz="1400" kern="1200" dirty="0"/>
          </a:br>
          <a:r>
            <a:rPr lang="en-US" sz="1400" kern="1200" dirty="0"/>
            <a:t>and usable</a:t>
          </a:r>
        </a:p>
      </dsp:txBody>
      <dsp:txXfrm>
        <a:off x="310460" y="1101177"/>
        <a:ext cx="902251" cy="4957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F95A5-8A14-456B-8C78-E824BFE04845}">
      <dsp:nvSpPr>
        <dsp:cNvPr id="0" name=""/>
        <dsp:cNvSpPr/>
      </dsp:nvSpPr>
      <dsp:spPr>
        <a:xfrm>
          <a:off x="3160669" y="1881521"/>
          <a:ext cx="1162800" cy="116280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Ethical AI</a:t>
          </a:r>
        </a:p>
      </dsp:txBody>
      <dsp:txXfrm>
        <a:off x="3330957" y="2051809"/>
        <a:ext cx="822224" cy="822224"/>
      </dsp:txXfrm>
    </dsp:sp>
    <dsp:sp modelId="{801AAE12-53A1-421D-AED8-EA4DA5B11702}">
      <dsp:nvSpPr>
        <dsp:cNvPr id="0" name=""/>
        <dsp:cNvSpPr/>
      </dsp:nvSpPr>
      <dsp:spPr>
        <a:xfrm rot="5400000">
          <a:off x="3570215" y="1347076"/>
          <a:ext cx="343708" cy="43983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621771" y="1383488"/>
        <a:ext cx="240596" cy="263903"/>
      </dsp:txXfrm>
    </dsp:sp>
    <dsp:sp modelId="{F182A6AC-C0C5-4B22-8180-F9C42FB4DC27}">
      <dsp:nvSpPr>
        <dsp:cNvPr id="0" name=""/>
        <dsp:cNvSpPr/>
      </dsp:nvSpPr>
      <dsp:spPr>
        <a:xfrm>
          <a:off x="2455824" y="66638"/>
          <a:ext cx="2572491" cy="116637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Accountable </a:t>
          </a:r>
          <a:br>
            <a:rPr lang="en-US" sz="1800" kern="1200" dirty="0"/>
          </a:br>
          <a:r>
            <a:rPr lang="en-US" sz="1800" kern="1200" dirty="0"/>
            <a:t>to humans</a:t>
          </a:r>
        </a:p>
      </dsp:txBody>
      <dsp:txXfrm>
        <a:off x="2832557" y="237450"/>
        <a:ext cx="1819025" cy="824752"/>
      </dsp:txXfrm>
    </dsp:sp>
    <dsp:sp modelId="{197EEB6F-DF03-4152-95CB-1ED390983225}">
      <dsp:nvSpPr>
        <dsp:cNvPr id="0" name=""/>
        <dsp:cNvSpPr/>
      </dsp:nvSpPr>
      <dsp:spPr>
        <a:xfrm rot="10800000">
          <a:off x="4442182" y="2243002"/>
          <a:ext cx="285988" cy="43983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527978" y="2330970"/>
        <a:ext cx="200192" cy="263903"/>
      </dsp:txXfrm>
    </dsp:sp>
    <dsp:sp modelId="{1A98EF1F-BBC0-4B42-A88A-3C65214C70A3}">
      <dsp:nvSpPr>
        <dsp:cNvPr id="0" name=""/>
        <dsp:cNvSpPr/>
      </dsp:nvSpPr>
      <dsp:spPr>
        <a:xfrm>
          <a:off x="4863071" y="1879733"/>
          <a:ext cx="2572491" cy="116637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Cognizant </a:t>
          </a:r>
          <a:br>
            <a:rPr lang="en-US" sz="1800" kern="1200" dirty="0"/>
          </a:br>
          <a:r>
            <a:rPr lang="en-US" sz="1800" kern="1200" dirty="0"/>
            <a:t>of speculative risks and benefits</a:t>
          </a:r>
        </a:p>
      </dsp:txBody>
      <dsp:txXfrm>
        <a:off x="5239804" y="2050545"/>
        <a:ext cx="1819025" cy="824752"/>
      </dsp:txXfrm>
    </dsp:sp>
    <dsp:sp modelId="{BF476F35-ACED-4D10-B887-A2542BD6046B}">
      <dsp:nvSpPr>
        <dsp:cNvPr id="0" name=""/>
        <dsp:cNvSpPr/>
      </dsp:nvSpPr>
      <dsp:spPr>
        <a:xfrm rot="16200000">
          <a:off x="3570215" y="3138928"/>
          <a:ext cx="343708" cy="43983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621771" y="3278452"/>
        <a:ext cx="240596" cy="263903"/>
      </dsp:txXfrm>
    </dsp:sp>
    <dsp:sp modelId="{16A3D129-AB90-47D4-B866-AE1144302546}">
      <dsp:nvSpPr>
        <dsp:cNvPr id="0" name=""/>
        <dsp:cNvSpPr/>
      </dsp:nvSpPr>
      <dsp:spPr>
        <a:xfrm>
          <a:off x="2455824" y="3692829"/>
          <a:ext cx="2572491" cy="116637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Respectful </a:t>
          </a:r>
          <a:br>
            <a:rPr lang="en-US" sz="1800" kern="1200" dirty="0"/>
          </a:br>
          <a:r>
            <a:rPr lang="en-US" sz="1800" kern="1200" dirty="0"/>
            <a:t>and secure</a:t>
          </a:r>
        </a:p>
      </dsp:txBody>
      <dsp:txXfrm>
        <a:off x="2832557" y="3863641"/>
        <a:ext cx="1819025" cy="824752"/>
      </dsp:txXfrm>
    </dsp:sp>
    <dsp:sp modelId="{D08FF144-82BF-40C4-ACA8-CA2C12F44F84}">
      <dsp:nvSpPr>
        <dsp:cNvPr id="0" name=""/>
        <dsp:cNvSpPr/>
      </dsp:nvSpPr>
      <dsp:spPr>
        <a:xfrm>
          <a:off x="2719535" y="2243002"/>
          <a:ext cx="311734" cy="43983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719535" y="2330970"/>
        <a:ext cx="218214" cy="263903"/>
      </dsp:txXfrm>
    </dsp:sp>
    <dsp:sp modelId="{35207563-8E0A-4658-BD91-E20B149C9387}">
      <dsp:nvSpPr>
        <dsp:cNvPr id="0" name=""/>
        <dsp:cNvSpPr/>
      </dsp:nvSpPr>
      <dsp:spPr>
        <a:xfrm>
          <a:off x="0" y="1879733"/>
          <a:ext cx="2572491" cy="116637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Honest and usable</a:t>
          </a:r>
        </a:p>
      </dsp:txBody>
      <dsp:txXfrm>
        <a:off x="376733" y="2050545"/>
        <a:ext cx="1819025" cy="8247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F95A5-8A14-456B-8C78-E824BFE04845}">
      <dsp:nvSpPr>
        <dsp:cNvPr id="0" name=""/>
        <dsp:cNvSpPr/>
      </dsp:nvSpPr>
      <dsp:spPr>
        <a:xfrm>
          <a:off x="1712541" y="1038013"/>
          <a:ext cx="622086" cy="62208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Ethical AI</a:t>
          </a:r>
        </a:p>
      </dsp:txBody>
      <dsp:txXfrm>
        <a:off x="1803643" y="1129115"/>
        <a:ext cx="439882" cy="439882"/>
      </dsp:txXfrm>
    </dsp:sp>
    <dsp:sp modelId="{801AAE12-53A1-421D-AED8-EA4DA5B11702}">
      <dsp:nvSpPr>
        <dsp:cNvPr id="0" name=""/>
        <dsp:cNvSpPr/>
      </dsp:nvSpPr>
      <dsp:spPr>
        <a:xfrm rot="5400000">
          <a:off x="1947021" y="811557"/>
          <a:ext cx="153126" cy="17266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969990" y="823120"/>
        <a:ext cx="107188" cy="103596"/>
      </dsp:txXfrm>
    </dsp:sp>
    <dsp:sp modelId="{F182A6AC-C0C5-4B22-8180-F9C42FB4DC27}">
      <dsp:nvSpPr>
        <dsp:cNvPr id="0" name=""/>
        <dsp:cNvSpPr/>
      </dsp:nvSpPr>
      <dsp:spPr>
        <a:xfrm>
          <a:off x="1250423" y="47988"/>
          <a:ext cx="1546321" cy="701107"/>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mj-lt"/>
            <a:buNone/>
          </a:pPr>
          <a:r>
            <a:rPr lang="en-US" sz="1100" kern="1200" dirty="0"/>
            <a:t>Accountable </a:t>
          </a:r>
          <a:br>
            <a:rPr lang="en-US" sz="1100" kern="1200" dirty="0"/>
          </a:br>
          <a:r>
            <a:rPr lang="en-US" sz="1100" kern="1200" dirty="0"/>
            <a:t>to humans</a:t>
          </a:r>
        </a:p>
      </dsp:txBody>
      <dsp:txXfrm>
        <a:off x="1476876" y="150663"/>
        <a:ext cx="1093415" cy="495757"/>
      </dsp:txXfrm>
    </dsp:sp>
    <dsp:sp modelId="{197EEB6F-DF03-4152-95CB-1ED390983225}">
      <dsp:nvSpPr>
        <dsp:cNvPr id="0" name=""/>
        <dsp:cNvSpPr/>
      </dsp:nvSpPr>
      <dsp:spPr>
        <a:xfrm rot="10800000">
          <a:off x="2403480" y="1262726"/>
          <a:ext cx="165871" cy="17266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453241" y="1297258"/>
        <a:ext cx="116110" cy="103596"/>
      </dsp:txXfrm>
    </dsp:sp>
    <dsp:sp modelId="{1A98EF1F-BBC0-4B42-A88A-3C65214C70A3}">
      <dsp:nvSpPr>
        <dsp:cNvPr id="0" name=""/>
        <dsp:cNvSpPr/>
      </dsp:nvSpPr>
      <dsp:spPr>
        <a:xfrm>
          <a:off x="2647593" y="998502"/>
          <a:ext cx="1275977" cy="701107"/>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mj-lt"/>
            <a:buNone/>
          </a:pPr>
          <a:r>
            <a:rPr lang="en-US" sz="1100" kern="1200" dirty="0"/>
            <a:t>Speculative </a:t>
          </a:r>
        </a:p>
      </dsp:txBody>
      <dsp:txXfrm>
        <a:off x="2834456" y="1101177"/>
        <a:ext cx="902251" cy="495757"/>
      </dsp:txXfrm>
    </dsp:sp>
    <dsp:sp modelId="{BF476F35-ACED-4D10-B887-A2542BD6046B}">
      <dsp:nvSpPr>
        <dsp:cNvPr id="0" name=""/>
        <dsp:cNvSpPr/>
      </dsp:nvSpPr>
      <dsp:spPr>
        <a:xfrm rot="16200000">
          <a:off x="1947021" y="1713894"/>
          <a:ext cx="153126" cy="17266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969990" y="1771395"/>
        <a:ext cx="107188" cy="103596"/>
      </dsp:txXfrm>
    </dsp:sp>
    <dsp:sp modelId="{16A3D129-AB90-47D4-B866-AE1144302546}">
      <dsp:nvSpPr>
        <dsp:cNvPr id="0" name=""/>
        <dsp:cNvSpPr/>
      </dsp:nvSpPr>
      <dsp:spPr>
        <a:xfrm>
          <a:off x="1250423" y="1949017"/>
          <a:ext cx="1546321" cy="70110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Respectful </a:t>
          </a:r>
          <a:br>
            <a:rPr lang="en-US" sz="1100" kern="1200" dirty="0"/>
          </a:br>
          <a:r>
            <a:rPr lang="en-US" sz="1100" kern="1200" dirty="0"/>
            <a:t>and secure</a:t>
          </a:r>
        </a:p>
      </dsp:txBody>
      <dsp:txXfrm>
        <a:off x="1476876" y="2051692"/>
        <a:ext cx="1093415" cy="495757"/>
      </dsp:txXfrm>
    </dsp:sp>
    <dsp:sp modelId="{D08FF144-82BF-40C4-ACA8-CA2C12F44F84}">
      <dsp:nvSpPr>
        <dsp:cNvPr id="0" name=""/>
        <dsp:cNvSpPr/>
      </dsp:nvSpPr>
      <dsp:spPr>
        <a:xfrm>
          <a:off x="1477816" y="1262726"/>
          <a:ext cx="165871" cy="17266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1477816" y="1297258"/>
        <a:ext cx="116110" cy="103596"/>
      </dsp:txXfrm>
    </dsp:sp>
    <dsp:sp modelId="{35207563-8E0A-4658-BD91-E20B149C9387}">
      <dsp:nvSpPr>
        <dsp:cNvPr id="0" name=""/>
        <dsp:cNvSpPr/>
      </dsp:nvSpPr>
      <dsp:spPr>
        <a:xfrm>
          <a:off x="123597" y="998502"/>
          <a:ext cx="1275977" cy="701107"/>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mj-lt"/>
            <a:buNone/>
          </a:pPr>
          <a:r>
            <a:rPr lang="en-US" sz="1100" kern="1200" dirty="0"/>
            <a:t>Honest </a:t>
          </a:r>
          <a:br>
            <a:rPr lang="en-US" sz="1100" kern="1200" dirty="0"/>
          </a:br>
          <a:r>
            <a:rPr lang="en-US" sz="1100" kern="1200" dirty="0"/>
            <a:t>and usable</a:t>
          </a:r>
        </a:p>
      </dsp:txBody>
      <dsp:txXfrm>
        <a:off x="310460" y="1101177"/>
        <a:ext cx="902251" cy="49575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8D8A2D-4C11-AD4B-9C18-0D74CEDE754C}" type="datetimeFigureOut">
              <a:rPr lang="en-US" smtClean="0"/>
              <a:t>4/13/2020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884DEB-6CE4-A345-9E53-5B46C6FEB194}" type="slidenum">
              <a:rPr lang="en-US" smtClean="0"/>
              <a:t>‹#›</a:t>
            </a:fld>
            <a:endParaRPr lang="en-US" dirty="0"/>
          </a:p>
        </p:txBody>
      </p:sp>
    </p:spTree>
    <p:extLst>
      <p:ext uri="{BB962C8B-B14F-4D97-AF65-F5344CB8AC3E}">
        <p14:creationId xmlns:p14="http://schemas.microsoft.com/office/powerpoint/2010/main" val="2306918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CFA83-08B1-2F44-95C6-2CABC424890B}" type="datetimeFigureOut">
              <a:rPr lang="en-US" smtClean="0"/>
              <a:t>4/13/2020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735D0F-15CB-5241-8DA7-9EC6F9751AD5}" type="slidenum">
              <a:rPr lang="en-US" smtClean="0"/>
              <a:t>‹#›</a:t>
            </a:fld>
            <a:endParaRPr lang="en-US" dirty="0"/>
          </a:p>
        </p:txBody>
      </p:sp>
    </p:spTree>
    <p:extLst>
      <p:ext uri="{BB962C8B-B14F-4D97-AF65-F5344CB8AC3E}">
        <p14:creationId xmlns:p14="http://schemas.microsoft.com/office/powerpoint/2010/main" val="2646081332"/>
      </p:ext>
    </p:extLst>
  </p:cSld>
  <p:clrMap bg1="lt1" tx1="dk1" bg2="lt2" tx2="dk2" accent1="accent1" accent2="accent2" accent3="accent3" accent4="accent4" accent5="accent5" accent6="accent6" hlink="hlink" folHlink="folHlink"/>
  <p:hf hdr="0" ftr="0" dt="0"/>
  <p:notesStyle>
    <a:lvl1pPr marL="0" algn="l" defTabSz="609570" rtl="0" eaLnBrk="1" latinLnBrk="0" hangingPunct="1">
      <a:defRPr sz="1600" kern="1200">
        <a:solidFill>
          <a:schemeClr val="tx1"/>
        </a:solidFill>
        <a:latin typeface="+mn-lt"/>
        <a:ea typeface="+mn-ea"/>
        <a:cs typeface="+mn-cs"/>
      </a:defRPr>
    </a:lvl1pPr>
    <a:lvl2pPr marL="609570" algn="l" defTabSz="609570" rtl="0" eaLnBrk="1" latinLnBrk="0" hangingPunct="1">
      <a:defRPr sz="1600" kern="1200">
        <a:solidFill>
          <a:schemeClr val="tx1"/>
        </a:solidFill>
        <a:latin typeface="+mn-lt"/>
        <a:ea typeface="+mn-ea"/>
        <a:cs typeface="+mn-cs"/>
      </a:defRPr>
    </a:lvl2pPr>
    <a:lvl3pPr marL="1219140" algn="l" defTabSz="609570" rtl="0" eaLnBrk="1" latinLnBrk="0" hangingPunct="1">
      <a:defRPr sz="1600" kern="1200">
        <a:solidFill>
          <a:schemeClr val="tx1"/>
        </a:solidFill>
        <a:latin typeface="+mn-lt"/>
        <a:ea typeface="+mn-ea"/>
        <a:cs typeface="+mn-cs"/>
      </a:defRPr>
    </a:lvl3pPr>
    <a:lvl4pPr marL="1828709" algn="l" defTabSz="609570" rtl="0" eaLnBrk="1" latinLnBrk="0" hangingPunct="1">
      <a:defRPr sz="1600" kern="1200">
        <a:solidFill>
          <a:schemeClr val="tx1"/>
        </a:solidFill>
        <a:latin typeface="+mn-lt"/>
        <a:ea typeface="+mn-ea"/>
        <a:cs typeface="+mn-cs"/>
      </a:defRPr>
    </a:lvl4pPr>
    <a:lvl5pPr marL="2438278" algn="l" defTabSz="609570" rtl="0" eaLnBrk="1" latinLnBrk="0" hangingPunct="1">
      <a:defRPr sz="1600" kern="1200">
        <a:solidFill>
          <a:schemeClr val="tx1"/>
        </a:solidFill>
        <a:latin typeface="+mn-lt"/>
        <a:ea typeface="+mn-ea"/>
        <a:cs typeface="+mn-cs"/>
      </a:defRPr>
    </a:lvl5pPr>
    <a:lvl6pPr marL="3047848" algn="l" defTabSz="609570" rtl="0" eaLnBrk="1" latinLnBrk="0" hangingPunct="1">
      <a:defRPr sz="1600" kern="1200">
        <a:solidFill>
          <a:schemeClr val="tx1"/>
        </a:solidFill>
        <a:latin typeface="+mn-lt"/>
        <a:ea typeface="+mn-ea"/>
        <a:cs typeface="+mn-cs"/>
      </a:defRPr>
    </a:lvl6pPr>
    <a:lvl7pPr marL="3657418" algn="l" defTabSz="609570" rtl="0" eaLnBrk="1" latinLnBrk="0" hangingPunct="1">
      <a:defRPr sz="1600" kern="1200">
        <a:solidFill>
          <a:schemeClr val="tx1"/>
        </a:solidFill>
        <a:latin typeface="+mn-lt"/>
        <a:ea typeface="+mn-ea"/>
        <a:cs typeface="+mn-cs"/>
      </a:defRPr>
    </a:lvl7pPr>
    <a:lvl8pPr marL="4266987" algn="l" defTabSz="609570" rtl="0" eaLnBrk="1" latinLnBrk="0" hangingPunct="1">
      <a:defRPr sz="1600" kern="1200">
        <a:solidFill>
          <a:schemeClr val="tx1"/>
        </a:solidFill>
        <a:latin typeface="+mn-lt"/>
        <a:ea typeface="+mn-ea"/>
        <a:cs typeface="+mn-cs"/>
      </a:defRPr>
    </a:lvl8pPr>
    <a:lvl9pPr marL="4876557" algn="l" defTabSz="6095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inkedin.com/pulse/coming-tech-backlash-ross-mayfield"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medium.com/@lwelchman/does-it-delight-does-it-pay-does-it-parse-251b36efb5cd#.s43if7hhd" TargetMode="External"/><Relationship Id="rId4" Type="http://schemas.openxmlformats.org/officeDocument/2006/relationships/hyperlink" Target="http://a16z.com/2016/12/22/tech-policy-news-events-2016/"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witter.com/riakal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techrepublic.com/article/3-guiding-principles-for-ethical-ai-from-ibm-ceo-ginni-rometty/"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ed.com/talks/grady_booch_don_t_fear_superintelligenc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reenonions.com/ux-in-the-age-of-abusability-797cd01f6b1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3.org/WAI/intro/people-use-we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ytimes.com/2018/02/12/technology/google-artificial-intelligence-chips.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howard.ece.gatech.edu/"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ei.cmu.edu/research-capabilities/all-work/display.cfm?customel_datapageid_4050=19791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orbes.com/sites/forbeshumanresourcescouncil/2019/02/04/what-an-inclusive-workplace-actually-looks-like-and-seven-ways-to-achieve-it/#21ec706e316b"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d9bbf7a47_6_281:notes"/>
          <p:cNvSpPr>
            <a:spLocks noGrp="1" noRot="1" noChangeAspect="1"/>
          </p:cNvSpPr>
          <p:nvPr>
            <p:ph type="sldImg" idx="2"/>
          </p:nvPr>
        </p:nvSpPr>
        <p:spPr>
          <a:xfrm>
            <a:off x="382588" y="687388"/>
            <a:ext cx="6094412" cy="34274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g5d9bbf7a47_6_281:notes"/>
          <p:cNvSpPr txBox="1">
            <a:spLocks noGrp="1"/>
          </p:cNvSpPr>
          <p:nvPr>
            <p:ph type="body" idx="1"/>
          </p:nvPr>
        </p:nvSpPr>
        <p:spPr>
          <a:xfrm>
            <a:off x="685800" y="4342463"/>
            <a:ext cx="5486400" cy="41144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u="sng" dirty="0">
                <a:solidFill>
                  <a:schemeClr val="hlink"/>
                </a:solidFill>
                <a:latin typeface="Calibri"/>
                <a:ea typeface="Calibri"/>
                <a:cs typeface="Calibri"/>
                <a:sym typeface="Calibri"/>
                <a:hlinkClick r:id="rId3"/>
              </a:rPr>
              <a:t>https://www.linkedin.com/pulse/coming-tech-backlash-ross-mayfield</a:t>
            </a:r>
            <a:endParaRPr sz="1200" dirty="0">
              <a:solidFill>
                <a:schemeClr val="dk1"/>
              </a:solidFill>
              <a:latin typeface="Calibri"/>
              <a:ea typeface="Calibri"/>
              <a:cs typeface="Calibri"/>
              <a:sym typeface="Calibri"/>
            </a:endParaRPr>
          </a:p>
          <a:p>
            <a:pPr marL="0" lvl="0" indent="0" algn="l" rtl="0">
              <a:lnSpc>
                <a:spcPct val="100000"/>
              </a:lnSpc>
              <a:spcBef>
                <a:spcPts val="360"/>
              </a:spcBef>
              <a:spcAft>
                <a:spcPts val="0"/>
              </a:spcAft>
              <a:buSzPts val="1400"/>
              <a:buNone/>
            </a:pPr>
            <a:r>
              <a:rPr lang="en-US" sz="1200" dirty="0">
                <a:solidFill>
                  <a:schemeClr val="dk1"/>
                </a:solidFill>
                <a:latin typeface="Calibri"/>
                <a:ea typeface="Calibri"/>
                <a:cs typeface="Calibri"/>
                <a:sym typeface="Calibri"/>
              </a:rPr>
              <a:t>Tech still has time. Lean your products towards augmentation and job creation. Solidify your principles for what is humanely right against fear-mongering and scapegoating. Foster education, and not just what worked for you, but what junior colleges can do to help people transition. Tech company </a:t>
            </a:r>
            <a:r>
              <a:rPr lang="en-US" sz="1200" u="sng" dirty="0">
                <a:solidFill>
                  <a:schemeClr val="hlink"/>
                </a:solidFill>
                <a:latin typeface="Calibri"/>
                <a:ea typeface="Calibri"/>
                <a:cs typeface="Calibri"/>
                <a:sym typeface="Calibri"/>
                <a:hlinkClick r:id="rId4"/>
              </a:rPr>
              <a:t>policy</a:t>
            </a:r>
            <a:r>
              <a:rPr lang="en-US" sz="1200" dirty="0">
                <a:solidFill>
                  <a:schemeClr val="dk1"/>
                </a:solidFill>
                <a:latin typeface="Calibri"/>
                <a:ea typeface="Calibri"/>
                <a:cs typeface="Calibri"/>
                <a:sym typeface="Calibri"/>
              </a:rPr>
              <a:t> needs to go beyond the regulations that risk a single company wants to manage, and reflect it’s inherently progressive value set. Admit disruption is a bad word, and at least cause-relate your marketing and mission.</a:t>
            </a:r>
            <a:endParaRPr dirty="0"/>
          </a:p>
          <a:p>
            <a:pPr marL="0" lvl="0" indent="0" algn="l" rtl="0">
              <a:lnSpc>
                <a:spcPct val="100000"/>
              </a:lnSpc>
              <a:spcBef>
                <a:spcPts val="36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360"/>
              </a:spcBef>
              <a:spcAft>
                <a:spcPts val="0"/>
              </a:spcAft>
              <a:buSzPts val="1400"/>
              <a:buNone/>
            </a:pPr>
            <a:r>
              <a:rPr lang="en-US" b="1" dirty="0"/>
              <a:t>Does it Delight? Does it Pay? Does it Parse? Ethics for Digital Makers</a:t>
            </a:r>
            <a:br>
              <a:rPr lang="en-US" b="1" dirty="0"/>
            </a:br>
            <a:r>
              <a:rPr lang="en-US" u="sng" dirty="0">
                <a:solidFill>
                  <a:schemeClr val="hlink"/>
                </a:solidFill>
                <a:hlinkClick r:id="rId5"/>
              </a:rPr>
              <a:t>https://medium.com/@lwelchman/does-it-delight-does-it-pay-does-it-parse-251b36efb5cd#.s43if7hhd</a:t>
            </a:r>
            <a:endParaRPr dirty="0"/>
          </a:p>
          <a:p>
            <a:pPr marL="0" lvl="0" indent="0" algn="l" rtl="0">
              <a:lnSpc>
                <a:spcPct val="100000"/>
              </a:lnSpc>
              <a:spcBef>
                <a:spcPts val="360"/>
              </a:spcBef>
              <a:spcAft>
                <a:spcPts val="0"/>
              </a:spcAft>
              <a:buSzPts val="1400"/>
              <a:buNone/>
            </a:pPr>
            <a:r>
              <a:rPr lang="en-US" dirty="0"/>
              <a:t>"This will be a hard shift. Our digital maker culture often demands that we make, and make, and make, never turning back to see the messes we might have created. Some of those messes are catching up to us and it’s important to pay attention and realize that knowledge and potential solutions are available to us. We can and must have the conversation and modulate our product development practices to ensure an ethically sound online experience for all of us. How can we teach machines to distinguish right from wrong when we’re not really clear on those answers ourselves?"</a:t>
            </a:r>
            <a:endParaRPr dirty="0"/>
          </a:p>
          <a:p>
            <a:pPr marL="0" lvl="0" indent="0" algn="l" rtl="0">
              <a:lnSpc>
                <a:spcPct val="100000"/>
              </a:lnSpc>
              <a:spcBef>
                <a:spcPts val="360"/>
              </a:spcBef>
              <a:spcAft>
                <a:spcPts val="0"/>
              </a:spcAft>
              <a:buSzPts val="1400"/>
              <a:buNone/>
            </a:pPr>
            <a:endParaRPr dirty="0"/>
          </a:p>
          <a:p>
            <a:pPr marL="342900" lvl="0" indent="-196850" algn="l" rtl="0">
              <a:lnSpc>
                <a:spcPct val="90000"/>
              </a:lnSpc>
              <a:spcBef>
                <a:spcPts val="0"/>
              </a:spcBef>
              <a:spcAft>
                <a:spcPts val="0"/>
              </a:spcAft>
              <a:buClr>
                <a:schemeClr val="dk1"/>
              </a:buClr>
              <a:buSzPts val="1100"/>
              <a:buFont typeface="Roboto"/>
              <a:buChar char="●"/>
            </a:pPr>
            <a:r>
              <a:rPr lang="en-US" sz="1100" dirty="0">
                <a:latin typeface="Roboto"/>
                <a:ea typeface="Roboto"/>
                <a:cs typeface="Roboto"/>
                <a:sym typeface="Roboto"/>
              </a:rPr>
              <a:t>Technology is changing faster than ever, and that can lead to fear, uncertainty, doubt, anger, and unrest.</a:t>
            </a:r>
            <a:endParaRPr sz="1100" dirty="0">
              <a:latin typeface="Roboto"/>
              <a:ea typeface="Roboto"/>
              <a:cs typeface="Roboto"/>
              <a:sym typeface="Roboto"/>
            </a:endParaRPr>
          </a:p>
          <a:p>
            <a:pPr marL="342900" lvl="0" indent="-196850" algn="l" rtl="0">
              <a:lnSpc>
                <a:spcPct val="90000"/>
              </a:lnSpc>
              <a:spcBef>
                <a:spcPts val="1300"/>
              </a:spcBef>
              <a:spcAft>
                <a:spcPts val="0"/>
              </a:spcAft>
              <a:buClr>
                <a:schemeClr val="dk1"/>
              </a:buClr>
              <a:buSzPts val="1100"/>
              <a:buFont typeface="Roboto"/>
              <a:buChar char="●"/>
            </a:pPr>
            <a:r>
              <a:rPr lang="en-US" sz="1100" dirty="0">
                <a:latin typeface="Roboto"/>
                <a:ea typeface="Roboto"/>
                <a:cs typeface="Roboto"/>
                <a:sym typeface="Roboto"/>
              </a:rPr>
              <a:t>Examples abound in the tech industry of unethical behavior, arrogance, and lack of empathy. Culture and leadership have reputation for being unethical.</a:t>
            </a:r>
            <a:endParaRPr sz="1100" dirty="0">
              <a:latin typeface="Roboto"/>
              <a:ea typeface="Roboto"/>
              <a:cs typeface="Roboto"/>
              <a:sym typeface="Roboto"/>
            </a:endParaRPr>
          </a:p>
          <a:p>
            <a:pPr marL="342900" lvl="0" indent="-196850" algn="l" rtl="0">
              <a:lnSpc>
                <a:spcPct val="90000"/>
              </a:lnSpc>
              <a:spcBef>
                <a:spcPts val="1300"/>
              </a:spcBef>
              <a:spcAft>
                <a:spcPts val="0"/>
              </a:spcAft>
              <a:buClr>
                <a:schemeClr val="dk1"/>
              </a:buClr>
              <a:buSzPts val="1100"/>
              <a:buFont typeface="Roboto"/>
              <a:buChar char="●"/>
            </a:pPr>
            <a:r>
              <a:rPr lang="en-US" sz="1100" dirty="0">
                <a:latin typeface="Roboto"/>
                <a:ea typeface="Roboto"/>
                <a:cs typeface="Roboto"/>
                <a:sym typeface="Roboto"/>
              </a:rPr>
              <a:t>Technology is not neutral, but too often we jump into the new and the cool before considering the ramifications.</a:t>
            </a:r>
            <a:endParaRPr sz="1100" dirty="0">
              <a:latin typeface="Roboto"/>
              <a:ea typeface="Roboto"/>
              <a:cs typeface="Roboto"/>
              <a:sym typeface="Roboto"/>
            </a:endParaRPr>
          </a:p>
          <a:p>
            <a:pPr marL="342900" lvl="0" indent="-196850" algn="l" rtl="0">
              <a:lnSpc>
                <a:spcPct val="90000"/>
              </a:lnSpc>
              <a:spcBef>
                <a:spcPts val="1300"/>
              </a:spcBef>
              <a:spcAft>
                <a:spcPts val="0"/>
              </a:spcAft>
              <a:buClr>
                <a:schemeClr val="dk1"/>
              </a:buClr>
              <a:buSzPts val="1100"/>
              <a:buFont typeface="Roboto"/>
              <a:buChar char="●"/>
            </a:pPr>
            <a:r>
              <a:rPr lang="en-US" sz="1100" dirty="0">
                <a:latin typeface="Roboto"/>
                <a:ea typeface="Roboto"/>
                <a:cs typeface="Roboto"/>
                <a:sym typeface="Roboto"/>
              </a:rPr>
              <a:t>Ethical decisions are often not starkly good or bad, but nuances of behavior and habits. Just walking away isn’t the answer.</a:t>
            </a:r>
            <a:endParaRPr sz="1100" dirty="0"/>
          </a:p>
          <a:p>
            <a:pPr marL="0" lvl="0" indent="0" algn="l" rtl="0">
              <a:lnSpc>
                <a:spcPct val="100000"/>
              </a:lnSpc>
              <a:spcBef>
                <a:spcPts val="360"/>
              </a:spcBef>
              <a:spcAft>
                <a:spcPts val="0"/>
              </a:spcAft>
              <a:buSzPts val="1400"/>
              <a:buNone/>
            </a:pPr>
            <a:endParaRPr sz="1100" dirty="0">
              <a:solidFill>
                <a:schemeClr val="dk1"/>
              </a:solidFill>
              <a:latin typeface="Calibri"/>
              <a:ea typeface="Calibri"/>
              <a:cs typeface="Calibri"/>
              <a:sym typeface="Calibri"/>
            </a:endParaRPr>
          </a:p>
          <a:p>
            <a:pPr lvl="0"/>
            <a:r>
              <a:rPr lang="en-US" dirty="0"/>
              <a:t>Pace of change</a:t>
            </a:r>
          </a:p>
          <a:p>
            <a:pPr lvl="1"/>
            <a:r>
              <a:rPr lang="en-US" dirty="0"/>
              <a:t>Avoid creating fear, uncertainty, doubt, anger, and unrest</a:t>
            </a:r>
          </a:p>
          <a:p>
            <a:r>
              <a:rPr lang="en-US" dirty="0"/>
              <a:t>Breadth of implications</a:t>
            </a:r>
          </a:p>
          <a:p>
            <a:pPr lvl="1"/>
            <a:r>
              <a:rPr lang="en-US" dirty="0"/>
              <a:t>Unintended consequences, ramifications</a:t>
            </a:r>
          </a:p>
          <a:p>
            <a:r>
              <a:rPr lang="en-US" dirty="0"/>
              <a:t>Understand nuances of behavior and habits </a:t>
            </a:r>
          </a:p>
          <a:p>
            <a:pPr lvl="0"/>
            <a:r>
              <a:rPr lang="en-US" dirty="0"/>
              <a:t>Consider ramifications</a:t>
            </a:r>
          </a:p>
          <a:p>
            <a:pPr lvl="1"/>
            <a:r>
              <a:rPr lang="en-US" dirty="0"/>
              <a:t>Don’t jump into the new and the cool too quickly</a:t>
            </a:r>
          </a:p>
          <a:p>
            <a:pPr lvl="0"/>
            <a:r>
              <a:rPr lang="en-US" dirty="0"/>
              <a:t>Counter perceptions in the industry</a:t>
            </a:r>
          </a:p>
          <a:p>
            <a:pPr lvl="1"/>
            <a:r>
              <a:rPr lang="en-US" dirty="0"/>
              <a:t>Unethical behavior, arrogance, and lack of empathy </a:t>
            </a:r>
          </a:p>
          <a:p>
            <a:pPr marL="0" lvl="0" indent="0" algn="l" rtl="0">
              <a:lnSpc>
                <a:spcPct val="100000"/>
              </a:lnSpc>
              <a:spcBef>
                <a:spcPts val="360"/>
              </a:spcBef>
              <a:spcAft>
                <a:spcPts val="0"/>
              </a:spcAft>
              <a:buSzPts val="1400"/>
              <a:buNone/>
            </a:pPr>
            <a:endParaRPr sz="1100" dirty="0"/>
          </a:p>
        </p:txBody>
      </p:sp>
      <p:sp>
        <p:nvSpPr>
          <p:cNvPr id="226" name="Google Shape;226;g5d9bbf7a47_6_281:notes"/>
          <p:cNvSpPr txBox="1">
            <a:spLocks noGrp="1"/>
          </p:cNvSpPr>
          <p:nvPr>
            <p:ph type="sldNum" idx="12"/>
          </p:nvPr>
        </p:nvSpPr>
        <p:spPr>
          <a:xfrm>
            <a:off x="3884613" y="8684926"/>
            <a:ext cx="2971800" cy="4575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14</a:t>
            </a:fld>
            <a:endParaRPr lang="en-US" dirty="0"/>
          </a:p>
        </p:txBody>
      </p:sp>
    </p:spTree>
    <p:extLst>
      <p:ext uri="{BB962C8B-B14F-4D97-AF65-F5344CB8AC3E}">
        <p14:creationId xmlns:p14="http://schemas.microsoft.com/office/powerpoint/2010/main" val="2254041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15</a:t>
            </a:fld>
            <a:endParaRPr lang="en-US" dirty="0"/>
          </a:p>
        </p:txBody>
      </p:sp>
    </p:spTree>
    <p:extLst>
      <p:ext uri="{BB962C8B-B14F-4D97-AF65-F5344CB8AC3E}">
        <p14:creationId xmlns:p14="http://schemas.microsoft.com/office/powerpoint/2010/main" val="173336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n w="0"/>
              </a:rPr>
              <a:t>Accountable, De-risked, Respectful, Secure, Honest, Usable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Université</a:t>
            </a:r>
            <a:r>
              <a:rPr lang="en-US" sz="1200" b="0" i="0" u="none" strike="noStrike" kern="1200" baseline="0" dirty="0">
                <a:solidFill>
                  <a:schemeClr val="tx1"/>
                </a:solidFill>
                <a:latin typeface="+mn-lt"/>
                <a:ea typeface="+mn-ea"/>
                <a:cs typeface="+mn-cs"/>
              </a:rPr>
              <a:t> de Montréal. 2018. Montréal Declaration for a responsible development of artificial intelligence. 2018. Retrieved September 13, 2019 from: https://www.montrealdeclaration-responsibleai.com/the-declaration   </a:t>
            </a:r>
          </a:p>
        </p:txBody>
      </p:sp>
      <p:sp>
        <p:nvSpPr>
          <p:cNvPr id="4" name="Slide Number Placeholder 3"/>
          <p:cNvSpPr>
            <a:spLocks noGrp="1"/>
          </p:cNvSpPr>
          <p:nvPr>
            <p:ph type="sldNum" sz="quarter" idx="5"/>
          </p:nvPr>
        </p:nvSpPr>
        <p:spPr/>
        <p:txBody>
          <a:bodyPr/>
          <a:lstStyle/>
          <a:p>
            <a:fld id="{30F18498-1159-498D-8DC7-E1A69C582DF5}" type="slidenum">
              <a:rPr lang="en-US" smtClean="0"/>
              <a:pPr/>
              <a:t>16</a:t>
            </a:fld>
            <a:endParaRPr lang="en-US" dirty="0"/>
          </a:p>
        </p:txBody>
      </p:sp>
    </p:spTree>
    <p:extLst>
      <p:ext uri="{BB962C8B-B14F-4D97-AF65-F5344CB8AC3E}">
        <p14:creationId xmlns:p14="http://schemas.microsoft.com/office/powerpoint/2010/main" val="2675102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What is too far?</a:t>
            </a:r>
          </a:p>
          <a:p>
            <a:pPr lvl="1"/>
            <a:r>
              <a:rPr lang="en-US" dirty="0">
                <a:sym typeface="Arial"/>
              </a:rPr>
              <a:t>What ar</a:t>
            </a:r>
            <a:r>
              <a:rPr lang="en-US" dirty="0"/>
              <a:t>e you including?</a:t>
            </a:r>
            <a:endParaRPr lang="en-US" dirty="0">
              <a:sym typeface="Arial"/>
            </a:endParaRPr>
          </a:p>
          <a:p>
            <a:pPr marL="0" marR="0" lvl="0" indent="0" algn="l" rtl="0">
              <a:lnSpc>
                <a:spcPct val="100000"/>
              </a:lnSpc>
              <a:spcBef>
                <a:spcPts val="0"/>
              </a:spcBef>
              <a:spcAft>
                <a:spcPts val="0"/>
              </a:spcAft>
              <a:buClr>
                <a:srgbClr val="000000"/>
              </a:buClr>
              <a:buSzPts val="1400"/>
              <a:buFont typeface="Arial"/>
              <a:buNone/>
            </a:pPr>
            <a:r>
              <a:rPr lang="en-US" dirty="0">
                <a:sym typeface="Arial"/>
              </a:rPr>
              <a:t>socio-economic, cross cultural, international team</a:t>
            </a:r>
          </a:p>
          <a:p>
            <a:pPr marL="0" marR="0" lvl="0" indent="0" algn="l" rtl="0">
              <a:lnSpc>
                <a:spcPct val="100000"/>
              </a:lnSpc>
              <a:spcBef>
                <a:spcPts val="0"/>
              </a:spcBef>
              <a:spcAft>
                <a:spcPts val="0"/>
              </a:spcAft>
              <a:buClr>
                <a:srgbClr val="000000"/>
              </a:buClr>
              <a:buSzPts val="1000"/>
              <a:buFont typeface="Arial"/>
              <a:buNone/>
            </a:pPr>
            <a:endParaRPr lang="en-US" sz="2400" b="0" i="0" u="none" strike="noStrike" cap="none" dirty="0">
              <a:solidFill>
                <a:srgbClr val="B7B7B7"/>
              </a:solidFill>
              <a:latin typeface="Arial"/>
              <a:ea typeface="Arial"/>
              <a:cs typeface="Arial"/>
              <a:sym typeface="Arial"/>
            </a:endParaRPr>
          </a:p>
          <a:p>
            <a:pPr marL="0" marR="0" lvl="0" indent="0" algn="l" defTabSz="609570" rtl="0" eaLnBrk="1" fontAlgn="auto" latinLnBrk="0" hangingPunct="1">
              <a:lnSpc>
                <a:spcPct val="100000"/>
              </a:lnSpc>
              <a:spcBef>
                <a:spcPts val="0"/>
              </a:spcBef>
              <a:spcAft>
                <a:spcPts val="0"/>
              </a:spcAft>
              <a:buClr>
                <a:srgbClr val="000000"/>
              </a:buClr>
              <a:buSzPts val="1000"/>
              <a:buFont typeface="Arial"/>
              <a:buNone/>
              <a:tabLst/>
              <a:defRPr/>
            </a:pPr>
            <a:r>
              <a:rPr lang="en-US" sz="2400" dirty="0">
                <a:solidFill>
                  <a:schemeClr val="bg1">
                    <a:lumMod val="50000"/>
                  </a:schemeClr>
                </a:solidFill>
                <a:latin typeface="-apple-system"/>
              </a:rPr>
              <a:t>*“How is this ML model shifting power?" </a:t>
            </a:r>
            <a:r>
              <a:rPr lang="en-US" sz="2400" dirty="0">
                <a:hlinkClick r:id="rId3"/>
              </a:rPr>
              <a:t>https://twitter.com/riakall</a:t>
            </a:r>
            <a:r>
              <a:rPr lang="en-US" sz="2400" dirty="0"/>
              <a:t>  </a:t>
            </a:r>
            <a:r>
              <a:rPr lang="en-US" sz="2400" dirty="0">
                <a:solidFill>
                  <a:schemeClr val="bg1">
                    <a:lumMod val="50000"/>
                  </a:schemeClr>
                </a:solidFill>
                <a:latin typeface="-apple-system"/>
              </a:rPr>
              <a:t>@</a:t>
            </a:r>
            <a:r>
              <a:rPr lang="en-US" sz="2400" dirty="0" err="1">
                <a:solidFill>
                  <a:schemeClr val="bg1">
                    <a:lumMod val="50000"/>
                  </a:schemeClr>
                </a:solidFill>
                <a:latin typeface="-apple-system"/>
              </a:rPr>
              <a:t>riakall</a:t>
            </a:r>
            <a:r>
              <a:rPr lang="en-US" sz="2400" dirty="0">
                <a:solidFill>
                  <a:schemeClr val="bg1">
                    <a:lumMod val="50000"/>
                  </a:schemeClr>
                </a:solidFill>
                <a:latin typeface="-apple-system"/>
              </a:rPr>
              <a:t> #NeurIPS2019 </a:t>
            </a:r>
            <a:endParaRPr lang="en-US" sz="2400" b="0" i="0" u="none" strike="noStrike" cap="none" dirty="0">
              <a:solidFill>
                <a:srgbClr val="B7B7B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lang="en-US" sz="2400" b="0" i="0" u="none" strike="noStrike" cap="none" dirty="0">
              <a:solidFill>
                <a:srgbClr val="B7B7B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2400" b="0" i="0" u="none" strike="noStrike" cap="none" dirty="0">
                <a:solidFill>
                  <a:srgbClr val="B7B7B7"/>
                </a:solidFill>
                <a:latin typeface="Arial"/>
                <a:ea typeface="Arial"/>
                <a:cs typeface="Arial"/>
                <a:sym typeface="Arial"/>
              </a:rPr>
              <a:t>Initially inspired by</a:t>
            </a:r>
          </a:p>
          <a:p>
            <a:pPr marL="0" marR="0" lvl="0" indent="0" algn="l" rtl="0">
              <a:lnSpc>
                <a:spcPct val="100000"/>
              </a:lnSpc>
              <a:spcBef>
                <a:spcPts val="0"/>
              </a:spcBef>
              <a:spcAft>
                <a:spcPts val="0"/>
              </a:spcAft>
              <a:buClr>
                <a:srgbClr val="000000"/>
              </a:buClr>
              <a:buSzPts val="1000"/>
              <a:buFont typeface="Arial"/>
              <a:buNone/>
            </a:pPr>
            <a:r>
              <a:rPr lang="en-US" sz="2400" b="0" i="0" u="none" strike="noStrike" cap="none" dirty="0">
                <a:solidFill>
                  <a:srgbClr val="B7B7B7"/>
                </a:solidFill>
                <a:latin typeface="Arial"/>
                <a:ea typeface="Arial"/>
                <a:cs typeface="Arial"/>
                <a:sym typeface="Arial"/>
              </a:rPr>
              <a:t>“3 guiding principles for ethical AI, from IBM CEO </a:t>
            </a:r>
            <a:r>
              <a:rPr lang="en-US" sz="2400" b="0" i="0" u="none" strike="noStrike" cap="none" dirty="0" err="1">
                <a:solidFill>
                  <a:srgbClr val="B7B7B7"/>
                </a:solidFill>
                <a:latin typeface="Arial"/>
                <a:ea typeface="Arial"/>
                <a:cs typeface="Arial"/>
                <a:sym typeface="Arial"/>
              </a:rPr>
              <a:t>Ginni</a:t>
            </a:r>
            <a:r>
              <a:rPr lang="en-US" sz="2400" b="0" i="0" u="none" strike="noStrike" cap="none" dirty="0">
                <a:solidFill>
                  <a:srgbClr val="B7B7B7"/>
                </a:solidFill>
                <a:latin typeface="Arial"/>
                <a:ea typeface="Arial"/>
                <a:cs typeface="Arial"/>
                <a:sym typeface="Arial"/>
              </a:rPr>
              <a:t> Rometty” </a:t>
            </a:r>
            <a:br>
              <a:rPr lang="en-US" sz="1200" b="0" i="0" u="none" strike="noStrike" cap="none" dirty="0">
                <a:solidFill>
                  <a:srgbClr val="B7B7B7"/>
                </a:solidFill>
                <a:latin typeface="Arial"/>
                <a:ea typeface="Arial"/>
                <a:cs typeface="Arial"/>
                <a:sym typeface="Arial"/>
              </a:rPr>
            </a:br>
            <a:r>
              <a:rPr lang="en-US" sz="1200" b="0" i="0" u="none" strike="noStrike" cap="none" dirty="0">
                <a:solidFill>
                  <a:srgbClr val="B7B7B7"/>
                </a:solidFill>
                <a:latin typeface="Arial"/>
                <a:ea typeface="Arial"/>
                <a:cs typeface="Arial"/>
                <a:sym typeface="Arial"/>
              </a:rPr>
              <a:t>by Alison DeNisco. January 17, 2017, Tech Republic</a:t>
            </a:r>
          </a:p>
          <a:p>
            <a:pPr marL="0" marR="0" lvl="0" indent="0" algn="l" rtl="0">
              <a:lnSpc>
                <a:spcPct val="100000"/>
              </a:lnSpc>
              <a:spcBef>
                <a:spcPts val="0"/>
              </a:spcBef>
              <a:spcAft>
                <a:spcPts val="0"/>
              </a:spcAft>
              <a:buClr>
                <a:srgbClr val="000000"/>
              </a:buClr>
              <a:buSzPts val="1000"/>
              <a:buFont typeface="Arial"/>
              <a:buNone/>
            </a:pPr>
            <a:r>
              <a:rPr lang="en-US" sz="1200" b="0" i="0" u="sng" strike="noStrike" cap="none" dirty="0">
                <a:solidFill>
                  <a:schemeClr val="hlink"/>
                </a:solidFill>
                <a:latin typeface="Arial"/>
                <a:ea typeface="Arial"/>
                <a:cs typeface="Arial"/>
                <a:sym typeface="Arial"/>
                <a:hlinkClick r:id="rId4"/>
              </a:rPr>
              <a:t>http://www.techrepublic.com/article/3-guiding-principles-for-ethical-ai-from-ibm-ceo-ginni-rometty/</a:t>
            </a:r>
            <a:r>
              <a:rPr lang="en-US" sz="1200" b="0" i="0" u="none" strike="noStrike" cap="none" dirty="0">
                <a:solidFill>
                  <a:srgbClr val="B7B7B7"/>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1735D0F-15CB-5241-8DA7-9EC6F9751AD5}" type="slidenum">
              <a:rPr lang="en-US" smtClean="0"/>
              <a:t>17</a:t>
            </a:fld>
            <a:endParaRPr lang="en-US" dirty="0"/>
          </a:p>
        </p:txBody>
      </p:sp>
    </p:spTree>
    <p:extLst>
      <p:ext uri="{BB962C8B-B14F-4D97-AF65-F5344CB8AC3E}">
        <p14:creationId xmlns:p14="http://schemas.microsoft.com/office/powerpoint/2010/main" val="1043047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we don’t ask tough questions, who will?</a:t>
            </a:r>
            <a:r>
              <a:rPr lang="en-US" dirty="0">
                <a:effectLst/>
              </a:rPr>
              <a:t> </a:t>
            </a:r>
          </a:p>
          <a:p>
            <a:endParaRPr lang="en-US" dirty="0">
              <a:effectLst/>
            </a:endParaRPr>
          </a:p>
          <a:p>
            <a:r>
              <a:rPr lang="en-US" dirty="0">
                <a:effectLst/>
              </a:rPr>
              <a:t>“Be uncomfortable.”</a:t>
            </a:r>
          </a:p>
          <a:p>
            <a:endParaRPr lang="en-US" dirty="0">
              <a:effectLst/>
            </a:endParaRPr>
          </a:p>
          <a:p>
            <a:r>
              <a:rPr lang="en-US" dirty="0">
                <a:effectLst/>
              </a:rPr>
              <a:t>Ethical design is not superficial. By Laura </a:t>
            </a:r>
            <a:r>
              <a:rPr lang="en-US" dirty="0" err="1">
                <a:effectLst/>
              </a:rPr>
              <a:t>Kalbag</a:t>
            </a:r>
            <a:endParaRPr lang="en-US" dirty="0">
              <a:effectLst/>
            </a:endParaRPr>
          </a:p>
          <a:p>
            <a:r>
              <a:rPr lang="en-US" dirty="0">
                <a:effectLst/>
              </a:rPr>
              <a:t>https://</a:t>
            </a:r>
            <a:r>
              <a:rPr lang="en-US" dirty="0" err="1">
                <a:effectLst/>
              </a:rPr>
              <a:t>laurakalbag.com</a:t>
            </a:r>
            <a:r>
              <a:rPr lang="en-US" dirty="0">
                <a:effectLst/>
              </a:rPr>
              <a:t>/ethical-design-is-not-superficial/ </a:t>
            </a:r>
          </a:p>
          <a:p>
            <a:r>
              <a:rPr lang="en-US" dirty="0">
                <a:effectLst/>
              </a:rPr>
              <a:t>Copyright © Laura </a:t>
            </a:r>
            <a:r>
              <a:rPr lang="en-US" dirty="0" err="1">
                <a:effectLst/>
              </a:rPr>
              <a:t>Kalbag</a:t>
            </a:r>
            <a:r>
              <a:rPr lang="en-US" dirty="0">
                <a:effectLst/>
              </a:rPr>
              <a:t>, 2019. RSS feeds</a:t>
            </a:r>
          </a:p>
          <a:p>
            <a:endParaRPr lang="en-US" dirty="0">
              <a:effectLst/>
            </a:endParaRPr>
          </a:p>
          <a:p>
            <a:endParaRPr lang="en-US" dirty="0">
              <a:effectLst/>
            </a:endParaRPr>
          </a:p>
          <a:p>
            <a:br>
              <a:rPr lang="en-US" dirty="0"/>
            </a:b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8178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Checklist and Agreement - Downloadable PDF: https://resources.sei.cmu.edu/library/asset-view.cfm?assetid=636620   </a:t>
            </a:r>
          </a:p>
        </p:txBody>
      </p:sp>
      <p:sp>
        <p:nvSpPr>
          <p:cNvPr id="4" name="Slide Number Placeholder 3"/>
          <p:cNvSpPr>
            <a:spLocks noGrp="1"/>
          </p:cNvSpPr>
          <p:nvPr>
            <p:ph type="sldNum" sz="quarter" idx="5"/>
          </p:nvPr>
        </p:nvSpPr>
        <p:spPr/>
        <p:txBody>
          <a:bodyPr/>
          <a:lstStyle/>
          <a:p>
            <a:fld id="{C1735D0F-15CB-5241-8DA7-9EC6F9751AD5}" type="slidenum">
              <a:rPr lang="en-US" smtClean="0"/>
              <a:t>19</a:t>
            </a:fld>
            <a:endParaRPr lang="en-US" dirty="0"/>
          </a:p>
        </p:txBody>
      </p:sp>
    </p:spTree>
    <p:extLst>
      <p:ext uri="{BB962C8B-B14F-4D97-AF65-F5344CB8AC3E}">
        <p14:creationId xmlns:p14="http://schemas.microsoft.com/office/powerpoint/2010/main" val="3988425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20</a:t>
            </a:fld>
            <a:endParaRPr lang="en-US" dirty="0"/>
          </a:p>
        </p:txBody>
      </p:sp>
    </p:spTree>
    <p:extLst>
      <p:ext uri="{BB962C8B-B14F-4D97-AF65-F5344CB8AC3E}">
        <p14:creationId xmlns:p14="http://schemas.microsoft.com/office/powerpoint/2010/main" val="122720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Accountable to humans</a:t>
            </a:r>
          </a:p>
          <a:p>
            <a:r>
              <a:rPr lang="en-US" dirty="0"/>
              <a:t>2) Cognizant of speculative risks and benefits</a:t>
            </a:r>
          </a:p>
          <a:p>
            <a:r>
              <a:rPr lang="en-US" dirty="0"/>
              <a:t>3) Respectful and secure</a:t>
            </a:r>
          </a:p>
          <a:p>
            <a:r>
              <a:rPr lang="en-US" dirty="0"/>
              <a:t>4) Honest and usable</a:t>
            </a:r>
          </a:p>
        </p:txBody>
      </p:sp>
      <p:sp>
        <p:nvSpPr>
          <p:cNvPr id="4" name="Slide Number Placeholder 3"/>
          <p:cNvSpPr>
            <a:spLocks noGrp="1"/>
          </p:cNvSpPr>
          <p:nvPr>
            <p:ph type="sldNum" sz="quarter" idx="5"/>
          </p:nvPr>
        </p:nvSpPr>
        <p:spPr/>
        <p:txBody>
          <a:bodyPr/>
          <a:lstStyle/>
          <a:p>
            <a:fld id="{C1735D0F-15CB-5241-8DA7-9EC6F9751AD5}" type="slidenum">
              <a:rPr lang="en-US" smtClean="0"/>
              <a:t>21</a:t>
            </a:fld>
            <a:endParaRPr lang="en-US" dirty="0"/>
          </a:p>
        </p:txBody>
      </p:sp>
    </p:spTree>
    <p:extLst>
      <p:ext uri="{BB962C8B-B14F-4D97-AF65-F5344CB8AC3E}">
        <p14:creationId xmlns:p14="http://schemas.microsoft.com/office/powerpoint/2010/main" val="3096638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Secure back doors and brakes</a:t>
            </a:r>
          </a:p>
          <a:p>
            <a:pPr marL="0" lvl="0" indent="0" rtl="0">
              <a:spcBef>
                <a:spcPts val="0"/>
              </a:spcBef>
              <a:spcAft>
                <a:spcPts val="0"/>
              </a:spcAft>
              <a:buNone/>
            </a:pPr>
            <a:endParaRPr lang="en-US" dirty="0"/>
          </a:p>
          <a:p>
            <a:pPr marL="0" lvl="0" indent="0" rtl="0">
              <a:spcBef>
                <a:spcPts val="0"/>
              </a:spcBef>
              <a:spcAft>
                <a:spcPts val="0"/>
              </a:spcAft>
              <a:buNone/>
            </a:pPr>
            <a:r>
              <a:rPr lang="en-US" dirty="0"/>
              <a:t>“Ensure humans can unplug the machines”  </a:t>
            </a:r>
            <a:r>
              <a:rPr lang="en-US" sz="800" dirty="0"/>
              <a:t>– Grady </a:t>
            </a:r>
            <a:r>
              <a:rPr lang="en-US" sz="800" dirty="0" err="1"/>
              <a:t>Booch</a:t>
            </a:r>
            <a:r>
              <a:rPr lang="en-US" sz="800" dirty="0"/>
              <a:t>, TED Talk</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tx1">
                    <a:lumMod val="50000"/>
                    <a:lumOff val="50000"/>
                  </a:schemeClr>
                </a:solidFill>
              </a:rPr>
              <a:t>Grady </a:t>
            </a:r>
            <a:r>
              <a:rPr lang="en-US" dirty="0" err="1">
                <a:solidFill>
                  <a:schemeClr val="tx1">
                    <a:lumMod val="50000"/>
                    <a:lumOff val="50000"/>
                  </a:schemeClr>
                </a:solidFill>
              </a:rPr>
              <a:t>Booch</a:t>
            </a:r>
            <a:r>
              <a:rPr lang="en-US" dirty="0">
                <a:solidFill>
                  <a:schemeClr val="tx1">
                    <a:lumMod val="50000"/>
                    <a:lumOff val="50000"/>
                  </a:schemeClr>
                </a:solidFill>
              </a:rPr>
              <a:t>, Scientist, Philosopher, </a:t>
            </a:r>
            <a:r>
              <a:rPr lang="en-US" dirty="0" err="1">
                <a:solidFill>
                  <a:schemeClr val="tx1">
                    <a:lumMod val="50000"/>
                    <a:lumOff val="50000"/>
                  </a:schemeClr>
                </a:solidFill>
              </a:rPr>
              <a:t>IBM’er</a:t>
            </a:r>
            <a:r>
              <a:rPr lang="en-US" dirty="0">
                <a:solidFill>
                  <a:schemeClr val="tx1">
                    <a:lumMod val="50000"/>
                    <a:lumOff val="50000"/>
                  </a:schemeClr>
                </a:solidFill>
              </a:rPr>
              <a:t>     </a:t>
            </a:r>
            <a:r>
              <a:rPr lang="en-US" sz="1200" u="sng"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https://www.ted.com/talks/grady_booch_don_t_fear_superintelligence</a:t>
            </a:r>
            <a:r>
              <a:rPr lang="en-US" sz="1200" dirty="0">
                <a:solidFill>
                  <a:schemeClr val="tx1">
                    <a:lumMod val="50000"/>
                    <a:lumOff val="50000"/>
                  </a:schemeClr>
                </a:solidFill>
              </a:rPr>
              <a:t> </a:t>
            </a:r>
          </a:p>
        </p:txBody>
      </p:sp>
      <p:sp>
        <p:nvSpPr>
          <p:cNvPr id="99" name="Shape 9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1160097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dirty="0"/>
              <a:t>Image of </a:t>
            </a:r>
            <a:r>
              <a:rPr lang="en-US" sz="1600" dirty="0">
                <a:solidFill>
                  <a:schemeClr val="bg1">
                    <a:lumMod val="50000"/>
                  </a:schemeClr>
                </a:solidFill>
                <a:latin typeface="Helvetica Neue"/>
                <a:ea typeface="Arial Unicode MS"/>
                <a:cs typeface="Arial Unicode MS"/>
              </a:rPr>
              <a:t>Template created by Anna </a:t>
            </a:r>
            <a:r>
              <a:rPr lang="en-US" sz="1600" dirty="0" err="1">
                <a:solidFill>
                  <a:schemeClr val="bg1">
                    <a:lumMod val="50000"/>
                  </a:schemeClr>
                </a:solidFill>
                <a:latin typeface="Helvetica Neue"/>
                <a:ea typeface="Arial Unicode MS"/>
                <a:cs typeface="Arial Unicode MS"/>
              </a:rPr>
              <a:t>Abovyan</a:t>
            </a:r>
            <a:r>
              <a:rPr lang="en-US" sz="1600" dirty="0">
                <a:solidFill>
                  <a:schemeClr val="bg1">
                    <a:lumMod val="50000"/>
                  </a:schemeClr>
                </a:solidFill>
                <a:latin typeface="Helvetica Neue"/>
                <a:ea typeface="Arial Unicode MS"/>
                <a:cs typeface="Arial Unicode MS"/>
              </a:rPr>
              <a:t> &amp; Allison Cosby for Abusability Testing activity conducted at </a:t>
            </a:r>
            <a:r>
              <a:rPr lang="en-US" sz="1600" dirty="0" err="1">
                <a:solidFill>
                  <a:schemeClr val="bg1">
                    <a:lumMod val="50000"/>
                  </a:schemeClr>
                </a:solidFill>
                <a:latin typeface="Helvetica Neue"/>
                <a:ea typeface="Arial Unicode MS"/>
                <a:cs typeface="Arial Unicode MS"/>
              </a:rPr>
              <a:t>IxDA</a:t>
            </a:r>
            <a:r>
              <a:rPr lang="en-US" sz="1600" dirty="0">
                <a:solidFill>
                  <a:schemeClr val="bg1">
                    <a:lumMod val="50000"/>
                  </a:schemeClr>
                </a:solidFill>
                <a:latin typeface="Helvetica Neue"/>
                <a:ea typeface="Arial Unicode MS"/>
                <a:cs typeface="Arial Unicode MS"/>
              </a:rPr>
              <a:t> Pittsburgh, Sep 2019.</a:t>
            </a:r>
            <a:endParaRPr lang="en-US" dirty="0"/>
          </a:p>
          <a:p>
            <a:endParaRPr lang="en-US" dirty="0"/>
          </a:p>
          <a:p>
            <a:r>
              <a:rPr lang="en-US" dirty="0"/>
              <a:t>UX in the Age of Abusability. The role of Composition, Collaboration, and Craft in building ethical products.</a:t>
            </a:r>
          </a:p>
          <a:p>
            <a:r>
              <a:rPr lang="en-US" dirty="0"/>
              <a:t>Dan Brown. Sep 18, 2018. </a:t>
            </a:r>
            <a:r>
              <a:rPr lang="en-US" dirty="0">
                <a:hlinkClick r:id="rId3"/>
              </a:rPr>
              <a:t>https://greenonions.com/ux-in-the-age-of-abusability-797cd01f6b13</a:t>
            </a:r>
            <a:r>
              <a:rPr lang="en-US" dirty="0"/>
              <a:t> </a:t>
            </a:r>
          </a:p>
          <a:p>
            <a:endParaRPr lang="en-US" dirty="0"/>
          </a:p>
          <a:p>
            <a:r>
              <a:rPr lang="en-US" dirty="0"/>
              <a:t>Black Mirror, Light Mirror: Teaching Technology Ethics Through Speculation. Casey </a:t>
            </a:r>
            <a:r>
              <a:rPr lang="en-US" dirty="0" err="1"/>
              <a:t>Fiesler</a:t>
            </a:r>
            <a:r>
              <a:rPr lang="en-US" dirty="0"/>
              <a:t>. Oct 15, 2018.</a:t>
            </a:r>
          </a:p>
          <a:p>
            <a:r>
              <a:rPr lang="en-US" dirty="0"/>
              <a:t>https://howwegettonext.com/the-black-mirror-writers-room-teaching-technology-ethics-through-speculation-f1a9e2deccf4</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68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cap="none" dirty="0">
                <a:solidFill>
                  <a:schemeClr val="dk1"/>
                </a:solidFill>
                <a:effectLst/>
                <a:latin typeface="+mn-lt"/>
                <a:ea typeface="Calibri"/>
                <a:cs typeface="Calibri"/>
                <a:sym typeface="Calibri"/>
              </a:rPr>
              <a:t>Non-typical schools, non-typical careers, </a:t>
            </a:r>
          </a:p>
          <a:p>
            <a:r>
              <a:rPr lang="en-US" sz="1600" b="0" i="0" u="none" strike="noStrike" cap="none" dirty="0">
                <a:solidFill>
                  <a:schemeClr val="dk1"/>
                </a:solidFill>
                <a:effectLst/>
                <a:latin typeface="+mn-lt"/>
                <a:ea typeface="Calibri"/>
                <a:cs typeface="Calibri"/>
                <a:sym typeface="Calibri"/>
              </a:rPr>
              <a:t>POC, LGBTQ, women (52% of world).</a:t>
            </a:r>
          </a:p>
          <a:p>
            <a:endParaRPr lang="en-US" sz="1600" b="0" i="0" u="none" strike="noStrike" cap="none" dirty="0">
              <a:solidFill>
                <a:schemeClr val="dk1"/>
              </a:solidFill>
              <a:effectLst/>
              <a:latin typeface="+mn-lt"/>
              <a:ea typeface="Calibri"/>
              <a:cs typeface="Calibri"/>
              <a:sym typeface="Calibri"/>
            </a:endParaRPr>
          </a:p>
          <a:p>
            <a:r>
              <a:rPr lang="en-US" dirty="0"/>
              <a:t>How People with Disabilities Use the Web: Overview</a:t>
            </a:r>
          </a:p>
          <a:p>
            <a:r>
              <a:rPr lang="en-US" sz="1600" dirty="0">
                <a:solidFill>
                  <a:schemeClr val="tx2"/>
                </a:solidFill>
                <a:hlinkClick r:id="rId3"/>
              </a:rPr>
              <a:t>https://www.w3.org/WAI/intro/people-use-web</a:t>
            </a:r>
            <a:endParaRPr lang="en-US" sz="1600" dirty="0">
              <a:solidFill>
                <a:schemeClr val="tx2"/>
              </a:solidFill>
            </a:endParaRPr>
          </a:p>
          <a:p>
            <a:r>
              <a:rPr lang="en-US" dirty="0"/>
              <a:t>WAI-AGE Task Force of the Education and Outreach Working Group (EOWG), W3C</a:t>
            </a:r>
          </a:p>
          <a:p>
            <a:endParaRPr lang="en-US" sz="1600" dirty="0"/>
          </a:p>
          <a:p>
            <a:endParaRPr lang="en-US" sz="1600" dirty="0"/>
          </a:p>
          <a:p>
            <a:r>
              <a:rPr lang="en-US" sz="1600" dirty="0"/>
              <a:t>“When we do not design </a:t>
            </a:r>
            <a:br>
              <a:rPr lang="en-US" sz="1600" dirty="0"/>
            </a:br>
            <a:r>
              <a:rPr lang="en-US" sz="1600" dirty="0"/>
              <a:t>for people with disabilities </a:t>
            </a:r>
            <a:br>
              <a:rPr lang="en-US" sz="1600" dirty="0"/>
            </a:br>
            <a:r>
              <a:rPr lang="en-US" sz="1600" dirty="0"/>
              <a:t>we are being ableist”</a:t>
            </a:r>
            <a:br>
              <a:rPr lang="en-US" sz="1600" dirty="0"/>
            </a:br>
            <a:br>
              <a:rPr lang="en-US" sz="1600" dirty="0"/>
            </a:br>
            <a:r>
              <a:rPr lang="en-US" sz="1600" dirty="0"/>
              <a:t>        </a:t>
            </a:r>
            <a:r>
              <a:rPr lang="en-US" sz="1000" dirty="0"/>
              <a:t>- Anne Gibson @</a:t>
            </a:r>
            <a:r>
              <a:rPr lang="en-US" sz="1000" dirty="0" err="1"/>
              <a:t>perpendicularme</a:t>
            </a:r>
            <a:r>
              <a:rPr lang="en-US" sz="1000" dirty="0"/>
              <a:t> #ias18 Roundtable on Ethics</a:t>
            </a:r>
            <a:endParaRPr lang="en-US" dirty="0"/>
          </a:p>
          <a:p>
            <a:endParaRPr lang="en-US" sz="1600" b="0" i="0" u="none" strike="noStrike" cap="none" dirty="0">
              <a:solidFill>
                <a:schemeClr val="dk1"/>
              </a:solidFill>
              <a:effectLst/>
              <a:latin typeface="+mn-lt"/>
              <a:ea typeface="Calibri"/>
              <a:cs typeface="Calibri"/>
              <a:sym typeface="Calibri"/>
            </a:endParaRPr>
          </a:p>
          <a:p>
            <a:pPr marL="0" marR="0" lvl="0" indent="0" algn="l" defTabSz="609570" rtl="0" eaLnBrk="1" fontAlgn="auto" latinLnBrk="0" hangingPunct="1">
              <a:lnSpc>
                <a:spcPct val="100000"/>
              </a:lnSpc>
              <a:spcBef>
                <a:spcPts val="0"/>
              </a:spcBef>
              <a:spcAft>
                <a:spcPts val="0"/>
              </a:spcAft>
              <a:buClrTx/>
              <a:buSzTx/>
              <a:buFontTx/>
              <a:buNone/>
              <a:tabLst/>
              <a:defRPr/>
            </a:pPr>
            <a:r>
              <a:rPr lang="en-US" dirty="0"/>
              <a:t>Hire/work with people affected by bias</a:t>
            </a:r>
          </a:p>
          <a:p>
            <a:endParaRPr lang="en-US" sz="1600" b="0" i="0" u="none" strike="noStrike" cap="none" dirty="0">
              <a:solidFill>
                <a:schemeClr val="dk1"/>
              </a:solidFill>
              <a:effectLst/>
              <a:latin typeface="+mn-lt"/>
              <a:ea typeface="Calibri"/>
              <a:cs typeface="Calibri"/>
              <a:sym typeface="Calibri"/>
            </a:endParaRPr>
          </a:p>
          <a:p>
            <a:endParaRPr lang="en-US" sz="1600" b="0" i="0" u="none" strike="noStrike" cap="none" dirty="0">
              <a:solidFill>
                <a:schemeClr val="dk1"/>
              </a:solidFill>
              <a:effectLst/>
              <a:latin typeface="+mn-lt"/>
              <a:ea typeface="Calibri"/>
              <a:cs typeface="Calibri"/>
              <a:sym typeface="Calibri"/>
            </a:endParaRPr>
          </a:p>
          <a:p>
            <a:r>
              <a:rPr lang="en-US" sz="1600" b="0" i="0" u="none" strike="noStrike" cap="none" dirty="0">
                <a:solidFill>
                  <a:schemeClr val="dk1"/>
                </a:solidFill>
                <a:effectLst/>
                <a:latin typeface="+mn-lt"/>
                <a:ea typeface="Calibri"/>
                <a:cs typeface="Calibri"/>
                <a:sym typeface="Calibri"/>
              </a:rPr>
              <a:t>https://www.flickr.com/photos/byrawpixel/45739276192/in/photostream/</a:t>
            </a:r>
          </a:p>
          <a:p>
            <a:r>
              <a:rPr lang="en-US" sz="1600" b="0" i="0" u="none" strike="noStrike" cap="none" dirty="0">
                <a:solidFill>
                  <a:schemeClr val="dk1"/>
                </a:solidFill>
                <a:effectLst/>
                <a:latin typeface="+mn-lt"/>
                <a:ea typeface="Calibri"/>
                <a:cs typeface="Calibri"/>
                <a:sym typeface="Calibri"/>
              </a:rPr>
              <a:t>Created with love by rawpixel.com.</a:t>
            </a:r>
          </a:p>
          <a:p>
            <a:r>
              <a:rPr lang="en-US" sz="1600" b="0" i="0" u="none" strike="noStrike" cap="none" dirty="0">
                <a:solidFill>
                  <a:schemeClr val="dk1"/>
                </a:solidFill>
                <a:effectLst/>
                <a:latin typeface="+mn-lt"/>
                <a:ea typeface="Calibri"/>
                <a:cs typeface="Calibri"/>
                <a:sym typeface="Calibri"/>
              </a:rPr>
              <a:t>Download this image in high resolution under Creative Commons 0 at www.rawpixel.com.</a:t>
            </a:r>
          </a:p>
          <a:p>
            <a:endParaRPr lang="en-US" dirty="0"/>
          </a:p>
        </p:txBody>
      </p:sp>
      <p:sp>
        <p:nvSpPr>
          <p:cNvPr id="4" name="Slide Number Placeholder 3"/>
          <p:cNvSpPr>
            <a:spLocks noGrp="1"/>
          </p:cNvSpPr>
          <p:nvPr>
            <p:ph type="sldNum" sz="quarter" idx="5"/>
          </p:nvPr>
        </p:nvSpPr>
        <p:spPr/>
        <p:txBody>
          <a:bodyPr/>
          <a:lstStyle/>
          <a:p>
            <a:fld id="{C1735D0F-15CB-5241-8DA7-9EC6F9751AD5}" type="slidenum">
              <a:rPr lang="en-US" smtClean="0"/>
              <a:t>5</a:t>
            </a:fld>
            <a:endParaRPr lang="en-US" dirty="0"/>
          </a:p>
        </p:txBody>
      </p:sp>
    </p:spTree>
    <p:extLst>
      <p:ext uri="{BB962C8B-B14F-4D97-AF65-F5344CB8AC3E}">
        <p14:creationId xmlns:p14="http://schemas.microsoft.com/office/powerpoint/2010/main" val="970190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Image: </a:t>
            </a:r>
            <a:r>
              <a:rPr lang="en-US" sz="1200" dirty="0">
                <a:solidFill>
                  <a:schemeClr val="bg2">
                    <a:lumMod val="75000"/>
                  </a:schemeClr>
                </a:solidFill>
              </a:rPr>
              <a:t>Google’s tensor processing units: </a:t>
            </a:r>
            <a:br>
              <a:rPr lang="en-US" sz="1200" dirty="0">
                <a:solidFill>
                  <a:schemeClr val="bg2">
                    <a:lumMod val="75000"/>
                  </a:schemeClr>
                </a:solidFill>
              </a:rPr>
            </a:br>
            <a:r>
              <a:rPr lang="en-US" sz="1200" dirty="0">
                <a:solidFill>
                  <a:schemeClr val="bg2">
                    <a:lumMod val="75000"/>
                  </a:schemeClr>
                </a:solidFill>
                <a:hlinkClick r:id="rId3"/>
              </a:rPr>
              <a:t>https://www.nytimes.com/2018/02/12/technology/google-artificial-intelligence-chips.html</a:t>
            </a:r>
            <a:r>
              <a:rPr lang="en-US" sz="1200" dirty="0">
                <a:solidFill>
                  <a:schemeClr val="bg2">
                    <a:lumMod val="75000"/>
                  </a:schemeClr>
                </a:solidFill>
              </a:rPr>
              <a:t> </a:t>
            </a:r>
          </a:p>
          <a:p>
            <a:pPr marL="0" lvl="0" indent="0" rtl="0">
              <a:spcBef>
                <a:spcPts val="0"/>
              </a:spcBef>
              <a:spcAft>
                <a:spcPts val="0"/>
              </a:spcAft>
              <a:buNone/>
            </a:pPr>
            <a:endParaRPr dirty="0"/>
          </a:p>
        </p:txBody>
      </p:sp>
      <p:sp>
        <p:nvSpPr>
          <p:cNvPr id="114" name="Shape 11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1574764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5" name="Shape 13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4010312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5" name="Shape 13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147440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 system</a:t>
            </a:r>
          </a:p>
          <a:p>
            <a:r>
              <a:rPr lang="en-US" dirty="0"/>
              <a:t>Identify warning signs</a:t>
            </a:r>
          </a:p>
          <a:p>
            <a:r>
              <a:rPr lang="en-US" dirty="0"/>
              <a:t>Use plain language</a:t>
            </a:r>
          </a:p>
          <a:p>
            <a:endParaRPr lang="en-US" dirty="0"/>
          </a:p>
          <a:p>
            <a:r>
              <a:rPr lang="en-US" dirty="0"/>
              <a:t>1) Accountable to humans</a:t>
            </a:r>
          </a:p>
          <a:p>
            <a:r>
              <a:rPr lang="en-US" dirty="0"/>
              <a:t>2) Cognizant of speculative risks and benefits</a:t>
            </a:r>
          </a:p>
          <a:p>
            <a:r>
              <a:rPr lang="en-US" dirty="0"/>
              <a:t>3) Respectful and secure</a:t>
            </a:r>
          </a:p>
          <a:p>
            <a:r>
              <a:rPr lang="en-US" dirty="0"/>
              <a:t>4) Honest and usable</a:t>
            </a:r>
          </a:p>
        </p:txBody>
      </p:sp>
      <p:sp>
        <p:nvSpPr>
          <p:cNvPr id="4" name="Slide Number Placeholder 3"/>
          <p:cNvSpPr>
            <a:spLocks noGrp="1"/>
          </p:cNvSpPr>
          <p:nvPr>
            <p:ph type="sldNum" sz="quarter" idx="5"/>
          </p:nvPr>
        </p:nvSpPr>
        <p:spPr/>
        <p:txBody>
          <a:bodyPr/>
          <a:lstStyle/>
          <a:p>
            <a:fld id="{C1735D0F-15CB-5241-8DA7-9EC6F9751AD5}" type="slidenum">
              <a:rPr lang="en-US" smtClean="0"/>
              <a:t>36</a:t>
            </a:fld>
            <a:endParaRPr lang="en-US" dirty="0"/>
          </a:p>
        </p:txBody>
      </p:sp>
    </p:spTree>
    <p:extLst>
      <p:ext uri="{BB962C8B-B14F-4D97-AF65-F5344CB8AC3E}">
        <p14:creationId xmlns:p14="http://schemas.microsoft.com/office/powerpoint/2010/main" val="317709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indent="-457189">
              <a:buFont typeface="Arial" panose="020B0604020202020204" pitchFamily="34" charset="0"/>
              <a:buChar char="•"/>
            </a:pPr>
            <a:r>
              <a:rPr lang="en-US" sz="1600" dirty="0"/>
              <a:t>Diverse teams in inclusive environment</a:t>
            </a:r>
          </a:p>
          <a:p>
            <a:pPr marL="457189" indent="-457189">
              <a:buFont typeface="Arial" panose="020B0604020202020204" pitchFamily="34" charset="0"/>
              <a:buChar char="•"/>
            </a:pPr>
            <a:r>
              <a:rPr lang="en-US" sz="1600" dirty="0"/>
              <a:t>Shared set of technology ethics</a:t>
            </a:r>
          </a:p>
          <a:p>
            <a:pPr marL="457189" indent="-457189">
              <a:buFont typeface="Arial" panose="020B0604020202020204" pitchFamily="34" charset="0"/>
              <a:buChar char="•"/>
            </a:pPr>
            <a:r>
              <a:rPr lang="en-US" sz="1600" dirty="0"/>
              <a:t>Understand people’s needs and concerns for the system</a:t>
            </a:r>
          </a:p>
          <a:p>
            <a:pPr marL="457189" indent="-457189">
              <a:buFont typeface="Arial" panose="020B0604020202020204" pitchFamily="34" charset="0"/>
              <a:buChar char="•"/>
            </a:pPr>
            <a:r>
              <a:rPr lang="en-US" sz="1600" dirty="0"/>
              <a:t>Encourage deep conversations to align on clear expectations and mitigation plans</a:t>
            </a:r>
          </a:p>
          <a:p>
            <a:pPr marL="457189" indent="-457189">
              <a:buFont typeface="Arial" panose="020B0604020202020204" pitchFamily="34" charset="0"/>
              <a:buChar char="•"/>
            </a:pPr>
            <a:r>
              <a:rPr lang="en-US" sz="1600" dirty="0"/>
              <a:t>Use the HMT Framework’s Checklist and Agreement to design ethical AI experiences </a:t>
            </a:r>
          </a:p>
          <a:p>
            <a:endParaRPr lang="en-US" dirty="0"/>
          </a:p>
        </p:txBody>
      </p:sp>
      <p:sp>
        <p:nvSpPr>
          <p:cNvPr id="4" name="Slide Number Placeholder 3"/>
          <p:cNvSpPr>
            <a:spLocks noGrp="1"/>
          </p:cNvSpPr>
          <p:nvPr>
            <p:ph type="sldNum" sz="quarter" idx="5"/>
          </p:nvPr>
        </p:nvSpPr>
        <p:spPr/>
        <p:txBody>
          <a:bodyPr/>
          <a:lstStyle/>
          <a:p>
            <a:fld id="{C1735D0F-15CB-5241-8DA7-9EC6F9751AD5}" type="slidenum">
              <a:rPr lang="en-US" smtClean="0"/>
              <a:t>37</a:t>
            </a:fld>
            <a:endParaRPr lang="en-US" dirty="0"/>
          </a:p>
        </p:txBody>
      </p:sp>
    </p:spTree>
    <p:extLst>
      <p:ext uri="{BB962C8B-B14F-4D97-AF65-F5344CB8AC3E}">
        <p14:creationId xmlns:p14="http://schemas.microsoft.com/office/powerpoint/2010/main" val="3046776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Ayanna Howard: Human-Robot Interaction and Ethics of Safety-Critical Systems | </a:t>
            </a:r>
          </a:p>
          <a:p>
            <a:r>
              <a:rPr lang="en-US" dirty="0"/>
              <a:t>Artificial Intelligence Podcast with Lex </a:t>
            </a:r>
            <a:r>
              <a:rPr lang="en-US" dirty="0" err="1"/>
              <a:t>Fridman</a:t>
            </a:r>
            <a:endParaRPr lang="en-US" dirty="0"/>
          </a:p>
          <a:p>
            <a:r>
              <a:rPr lang="en-US" dirty="0"/>
              <a:t>https://www.youtube.com/watch?v=J21-7AsUcgM</a:t>
            </a:r>
          </a:p>
          <a:p>
            <a:endParaRPr lang="en-US" dirty="0"/>
          </a:p>
          <a:p>
            <a:r>
              <a:rPr lang="en-US" dirty="0"/>
              <a:t>More about Dr. Ayanna Howard: </a:t>
            </a:r>
            <a:r>
              <a:rPr lang="en-US" dirty="0">
                <a:hlinkClick r:id="rId3"/>
              </a:rPr>
              <a:t>https://howard.ece.gatech.edu/</a:t>
            </a:r>
            <a:endParaRPr lang="en-US" dirty="0"/>
          </a:p>
        </p:txBody>
      </p:sp>
      <p:sp>
        <p:nvSpPr>
          <p:cNvPr id="4" name="Slide Number Placeholder 3"/>
          <p:cNvSpPr>
            <a:spLocks noGrp="1"/>
          </p:cNvSpPr>
          <p:nvPr>
            <p:ph type="sldNum" sz="quarter" idx="5"/>
          </p:nvPr>
        </p:nvSpPr>
        <p:spPr/>
        <p:txBody>
          <a:bodyPr/>
          <a:lstStyle/>
          <a:p>
            <a:fld id="{C1735D0F-15CB-5241-8DA7-9EC6F9751AD5}" type="slidenum">
              <a:rPr lang="en-US" smtClean="0"/>
              <a:t>38</a:t>
            </a:fld>
            <a:endParaRPr lang="en-US" dirty="0"/>
          </a:p>
        </p:txBody>
      </p:sp>
    </p:spTree>
    <p:extLst>
      <p:ext uri="{BB962C8B-B14F-4D97-AF65-F5344CB8AC3E}">
        <p14:creationId xmlns:p14="http://schemas.microsoft.com/office/powerpoint/2010/main" val="4012204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Create AI systems that are accountable, de-risked, respectful, secure, honest, and usable</a:t>
            </a:r>
            <a:br>
              <a:rPr lang="en-US" dirty="0"/>
            </a:br>
            <a:endParaRPr dirty="0"/>
          </a:p>
        </p:txBody>
      </p:sp>
      <p:sp>
        <p:nvSpPr>
          <p:cNvPr id="257" name="Shape 25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2824416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tx1">
                    <a:lumMod val="65000"/>
                    <a:lumOff val="35000"/>
                  </a:schemeClr>
                </a:solidFill>
              </a:rPr>
              <a:t>SEI on HMT: </a:t>
            </a:r>
            <a:r>
              <a:rPr lang="en-US" dirty="0">
                <a:solidFill>
                  <a:schemeClr val="tx1">
                    <a:lumMod val="65000"/>
                    <a:lumOff val="35000"/>
                  </a:schemeClr>
                </a:solidFill>
                <a:hlinkClick r:id="rId3">
                  <a:extLst>
                    <a:ext uri="{A12FA001-AC4F-418D-AE19-62706E023703}">
                      <ahyp:hlinkClr xmlns:ahyp="http://schemas.microsoft.com/office/drawing/2018/hyperlinkcolor" val="tx"/>
                    </a:ext>
                  </a:extLst>
                </a:hlinkClick>
              </a:rPr>
              <a:t>https://sei.cmu.edu/research-capabilities/all-work/display.cfm?customel_datapageid_4050=197910</a:t>
            </a:r>
            <a:r>
              <a:rPr lang="en-US" dirty="0">
                <a:solidFill>
                  <a:schemeClr val="tx1">
                    <a:lumMod val="65000"/>
                    <a:lumOff val="35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 action="ppaction://noaction"/>
              </a:rPr>
              <a:t>Software Engineering Institute &gt; Designing Trustworthy Artificial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 action="ppaction://noaction"/>
              </a:rPr>
              <a:t>https://sei.cmu.edu/research-capabilities/all-work/display.cfm?customel_datapageid_4050=197910</a:t>
            </a:r>
            <a:endParaRPr lang="en-US" sz="120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3730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Curiosity experts include: HCI, HMI, cognitive psychologists, digital anthropologists, and UX researchers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492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Curiosity experts include: HCI, HMI, cognitive psychologists, digital anthropologists, and UX researchers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699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Rock, Heidi Grant. 2019. Why Diverse Teams Are Smarter. (4 November, 2019). Retrieved September 13, 2019 from: https://hbr.org/2016/11/why-diverse-teams-are-smarter</a:t>
            </a:r>
          </a:p>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9</a:t>
            </a:fld>
            <a:endParaRPr lang="en-US" dirty="0"/>
          </a:p>
        </p:txBody>
      </p:sp>
    </p:spTree>
    <p:extLst>
      <p:ext uri="{BB962C8B-B14F-4D97-AF65-F5344CB8AC3E}">
        <p14:creationId xmlns:p14="http://schemas.microsoft.com/office/powerpoint/2010/main" val="184959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dec36e235_0_82:notes"/>
          <p:cNvSpPr txBox="1">
            <a:spLocks noGrp="1"/>
          </p:cNvSpPr>
          <p:nvPr>
            <p:ph type="body" idx="1"/>
          </p:nvPr>
        </p:nvSpPr>
        <p:spPr>
          <a:xfrm>
            <a:off x="685800" y="4342463"/>
            <a:ext cx="5486400" cy="4114500"/>
          </a:xfrm>
          <a:prstGeom prst="rect">
            <a:avLst/>
          </a:prstGeom>
        </p:spPr>
        <p:txBody>
          <a:bodyPr spcFirstLastPara="1" wrap="square" lIns="91425" tIns="91425" rIns="91425" bIns="91425" anchor="t" anchorCtr="0">
            <a:noAutofit/>
          </a:bodyPr>
          <a:lstStyle/>
          <a:p>
            <a:pPr marL="609600" lvl="0" indent="-393700" algn="l" rtl="0">
              <a:spcBef>
                <a:spcPts val="0"/>
              </a:spcBef>
              <a:spcAft>
                <a:spcPts val="0"/>
              </a:spcAft>
              <a:buSzPts val="1400"/>
              <a:buChar char="●"/>
            </a:pPr>
            <a:r>
              <a:rPr lang="en-US" dirty="0"/>
              <a:t>How can we best identify the biases within ourselves and our teams?</a:t>
            </a:r>
            <a:endParaRPr dirty="0"/>
          </a:p>
          <a:p>
            <a:pPr marL="609600" lvl="0" indent="-393700" algn="l" rtl="0">
              <a:spcBef>
                <a:spcPts val="0"/>
              </a:spcBef>
              <a:spcAft>
                <a:spcPts val="0"/>
              </a:spcAft>
              <a:buSzPts val="1400"/>
              <a:buChar char="●"/>
            </a:pPr>
            <a:r>
              <a:rPr lang="en-US" dirty="0"/>
              <a:t>What tools and processes to control for bias we can introduce into our processes?</a:t>
            </a:r>
            <a:endParaRPr dirty="0"/>
          </a:p>
          <a:p>
            <a:pPr marL="609600" lvl="0" indent="-393700" algn="l" rtl="0">
              <a:spcBef>
                <a:spcPts val="0"/>
              </a:spcBef>
              <a:spcAft>
                <a:spcPts val="0"/>
              </a:spcAft>
              <a:buSzPts val="1400"/>
              <a:buChar char="●"/>
            </a:pPr>
            <a:r>
              <a:rPr lang="en-US" dirty="0"/>
              <a:t>Where do biases emerge in our work?</a:t>
            </a:r>
          </a:p>
          <a:p>
            <a:pPr marL="609600" lvl="0" indent="-393700" algn="l" rtl="0">
              <a:spcBef>
                <a:spcPts val="0"/>
              </a:spcBef>
              <a:spcAft>
                <a:spcPts val="0"/>
              </a:spcAft>
              <a:buSzPts val="1400"/>
              <a:buChar char="●"/>
            </a:pPr>
            <a:endParaRPr lang="en-US" dirty="0"/>
          </a:p>
          <a:p>
            <a:pPr marL="0" lvl="0" indent="0" algn="l" rtl="0">
              <a:spcBef>
                <a:spcPts val="1000"/>
              </a:spcBef>
              <a:spcAft>
                <a:spcPts val="0"/>
              </a:spcAft>
              <a:buClr>
                <a:schemeClr val="dk1"/>
              </a:buClr>
              <a:buSzPts val="3000"/>
              <a:buNone/>
            </a:pPr>
            <a:r>
              <a:rPr lang="en-US" sz="1200" dirty="0"/>
              <a:t>Start with understanding your own bias</a:t>
            </a:r>
          </a:p>
          <a:p>
            <a:pPr marL="0" lvl="0" indent="0" algn="l" rtl="0">
              <a:spcBef>
                <a:spcPts val="2100"/>
              </a:spcBef>
              <a:spcAft>
                <a:spcPts val="0"/>
              </a:spcAft>
              <a:buClr>
                <a:schemeClr val="dk1"/>
              </a:buClr>
              <a:buSzPts val="3000"/>
              <a:buNone/>
            </a:pPr>
            <a:r>
              <a:rPr lang="en-US" sz="1200" dirty="0"/>
              <a:t>Don’t fall into the illusion of complete objectivity</a:t>
            </a:r>
          </a:p>
          <a:p>
            <a:pPr marL="0" lvl="0" indent="0" algn="l" rtl="0">
              <a:spcBef>
                <a:spcPts val="2100"/>
              </a:spcBef>
              <a:spcAft>
                <a:spcPts val="2100"/>
              </a:spcAft>
              <a:buClr>
                <a:schemeClr val="dk1"/>
              </a:buClr>
              <a:buSzPts val="3000"/>
              <a:buNone/>
            </a:pPr>
            <a:r>
              <a:rPr lang="en-US" sz="1200" dirty="0"/>
              <a:t>Don’t be afraid to acknowledge bias</a:t>
            </a:r>
          </a:p>
          <a:p>
            <a:pPr marL="609600" lvl="0" indent="-393700" algn="l" rtl="0">
              <a:spcBef>
                <a:spcPts val="0"/>
              </a:spcBef>
              <a:spcAft>
                <a:spcPts val="0"/>
              </a:spcAft>
              <a:buSzPts val="1400"/>
              <a:buChar char="●"/>
            </a:pPr>
            <a:endParaRPr dirty="0"/>
          </a:p>
        </p:txBody>
      </p:sp>
      <p:sp>
        <p:nvSpPr>
          <p:cNvPr id="320" name="Google Shape;320;g5dec36e235_0_82:notes"/>
          <p:cNvSpPr>
            <a:spLocks noGrp="1" noRot="1" noChangeAspect="1"/>
          </p:cNvSpPr>
          <p:nvPr>
            <p:ph type="sldImg" idx="2"/>
          </p:nvPr>
        </p:nvSpPr>
        <p:spPr>
          <a:xfrm>
            <a:off x="382588" y="687388"/>
            <a:ext cx="6094412" cy="34274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271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dirty="0"/>
              <a:t>If not yet in place, promote people early or hire from outside</a:t>
            </a:r>
          </a:p>
          <a:p>
            <a:endParaRPr lang="en-US" dirty="0"/>
          </a:p>
          <a:p>
            <a:r>
              <a:rPr lang="en-US" dirty="0"/>
              <a:t>Inclusivity resources from Forbes:</a:t>
            </a:r>
          </a:p>
          <a:p>
            <a:endParaRPr lang="en-US" dirty="0"/>
          </a:p>
          <a:p>
            <a:r>
              <a:rPr lang="en-US" dirty="0"/>
              <a:t>What An Inclusive Workplace Actually Looks Like, And Seven Ways To Achieve It</a:t>
            </a:r>
          </a:p>
          <a:p>
            <a:r>
              <a:rPr lang="en-US" dirty="0"/>
              <a:t>By Laura Hamill, Forbes Councils Member, </a:t>
            </a:r>
            <a:r>
              <a:rPr lang="en-US" sz="1600" b="0" i="0" kern="1200" dirty="0">
                <a:solidFill>
                  <a:schemeClr val="tx1"/>
                </a:solidFill>
                <a:effectLst/>
                <a:latin typeface="+mn-lt"/>
                <a:ea typeface="+mn-ea"/>
                <a:cs typeface="+mn-cs"/>
              </a:rPr>
              <a:t>Feb 4, 2019.</a:t>
            </a:r>
            <a:r>
              <a:rPr lang="en-US" dirty="0"/>
              <a:t> </a:t>
            </a:r>
            <a:r>
              <a:rPr lang="en-US" dirty="0">
                <a:hlinkClick r:id="rId3"/>
              </a:rPr>
              <a:t>https://www.forbes.com/sites/forbeshumanresourcescouncil/2019/02/04/what-an-inclusive-workplace-actually-looks-like-and-seven-ways-to-achieve-it/#21ec706e316b</a:t>
            </a:r>
            <a:endParaRPr lang="en-US" dirty="0"/>
          </a:p>
          <a:p>
            <a:endParaRPr lang="en-US" dirty="0"/>
          </a:p>
          <a:p>
            <a:r>
              <a:rPr lang="en-US" sz="1600" b="0" i="0" u="none" strike="noStrike" kern="1200" dirty="0">
                <a:solidFill>
                  <a:schemeClr val="tx1"/>
                </a:solidFill>
                <a:effectLst/>
                <a:latin typeface="+mn-lt"/>
                <a:ea typeface="+mn-ea"/>
                <a:cs typeface="+mn-cs"/>
              </a:rPr>
              <a:t>Belonging In The Workplace: A New Approach to Diversity And Inclusivity. By Dr. Pragya Agarwal. Forbes. August 26, 2019</a:t>
            </a:r>
            <a:endParaRPr lang="en-US" dirty="0"/>
          </a:p>
          <a:p>
            <a:r>
              <a:rPr lang="en-US" dirty="0"/>
              <a:t>https://www.forbes.com/sites/pragyaagarwaleurope/2019/08/26/belonging-in-the-workplace-a-new-approach-to-diversity-and-inclusivity/</a:t>
            </a:r>
          </a:p>
        </p:txBody>
      </p:sp>
      <p:sp>
        <p:nvSpPr>
          <p:cNvPr id="4" name="Slide Number Placeholder 3"/>
          <p:cNvSpPr>
            <a:spLocks noGrp="1"/>
          </p:cNvSpPr>
          <p:nvPr>
            <p:ph type="sldNum" sz="quarter" idx="5"/>
          </p:nvPr>
        </p:nvSpPr>
        <p:spPr/>
        <p:txBody>
          <a:bodyPr/>
          <a:lstStyle/>
          <a:p>
            <a:fld id="{C1735D0F-15CB-5241-8DA7-9EC6F9751AD5}" type="slidenum">
              <a:rPr lang="en-US" smtClean="0"/>
              <a:t>11</a:t>
            </a:fld>
            <a:endParaRPr lang="en-US" dirty="0"/>
          </a:p>
        </p:txBody>
      </p:sp>
    </p:spTree>
    <p:extLst>
      <p:ext uri="{BB962C8B-B14F-4D97-AF65-F5344CB8AC3E}">
        <p14:creationId xmlns:p14="http://schemas.microsoft.com/office/powerpoint/2010/main" val="58587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dirty="0"/>
              <a:t>What is too far?</a:t>
            </a:r>
            <a:endParaRPr dirty="0"/>
          </a:p>
          <a:p>
            <a:pPr marL="0" marR="0" lvl="0" indent="0" algn="l" rtl="0">
              <a:lnSpc>
                <a:spcPct val="100000"/>
              </a:lnSpc>
              <a:spcBef>
                <a:spcPts val="0"/>
              </a:spcBef>
              <a:spcAft>
                <a:spcPts val="0"/>
              </a:spcAft>
              <a:buNone/>
            </a:pPr>
            <a:r>
              <a:rPr lang="en-US" dirty="0"/>
              <a:t>What are you including?</a:t>
            </a:r>
            <a:endParaRPr dirty="0"/>
          </a:p>
          <a:p>
            <a:pPr marL="0" marR="0" lvl="0" indent="0" algn="l" rtl="0">
              <a:lnSpc>
                <a:spcPct val="100000"/>
              </a:lnSpc>
              <a:spcBef>
                <a:spcPts val="0"/>
              </a:spcBef>
              <a:spcAft>
                <a:spcPts val="0"/>
              </a:spcAft>
              <a:buNone/>
            </a:pPr>
            <a:r>
              <a:rPr lang="en-US" dirty="0"/>
              <a:t>socio-economic, cross cultural, international team</a:t>
            </a:r>
            <a:endParaRPr dirty="0"/>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US" dirty="0"/>
              <a:t>Links</a:t>
            </a:r>
            <a:endParaRPr dirty="0"/>
          </a:p>
          <a:p>
            <a:pPr marL="0" marR="0" lvl="0" indent="0" algn="l" rtl="0">
              <a:lnSpc>
                <a:spcPct val="100000"/>
              </a:lnSpc>
              <a:spcBef>
                <a:spcPts val="0"/>
              </a:spcBef>
              <a:spcAft>
                <a:spcPts val="0"/>
              </a:spcAft>
              <a:buNone/>
            </a:pPr>
            <a:r>
              <a:rPr lang="en-US" dirty="0"/>
              <a:t>Precedence - principles and codes</a:t>
            </a:r>
          </a:p>
          <a:p>
            <a:pPr marL="0" marR="0" lvl="0" indent="0" algn="l" defTabSz="609570" rtl="0" eaLnBrk="1" fontAlgn="auto" latinLnBrk="0" hangingPunct="1">
              <a:lnSpc>
                <a:spcPct val="100000"/>
              </a:lnSpc>
              <a:spcBef>
                <a:spcPts val="0"/>
              </a:spcBef>
              <a:spcAft>
                <a:spcPts val="0"/>
              </a:spcAft>
              <a:buClrTx/>
              <a:buSzTx/>
              <a:buFontTx/>
              <a:buNone/>
              <a:tabLst/>
              <a:defRPr/>
            </a:pPr>
            <a:r>
              <a:rPr lang="en-US" sz="1600" b="0" i="0" u="none" strike="noStrike" kern="1200" baseline="0" dirty="0" err="1">
                <a:solidFill>
                  <a:schemeClr val="tx1"/>
                </a:solidFill>
                <a:latin typeface="+mn-lt"/>
                <a:ea typeface="+mn-ea"/>
                <a:cs typeface="+mn-cs"/>
              </a:rPr>
              <a:t>Université</a:t>
            </a:r>
            <a:r>
              <a:rPr lang="en-US" sz="1600" b="0" i="0" u="none" strike="noStrike" kern="1200" baseline="0" dirty="0">
                <a:solidFill>
                  <a:schemeClr val="tx1"/>
                </a:solidFill>
                <a:latin typeface="+mn-lt"/>
                <a:ea typeface="+mn-ea"/>
                <a:cs typeface="+mn-cs"/>
              </a:rPr>
              <a:t> de Montréal. 2018. Montréal Declaration for a responsible development of artificial intelligence. 2018. Retrieved September 13, 2019 from: https://www.montrealdeclaration-responsibleai.com/the-declaration </a:t>
            </a:r>
            <a:endParaRPr dirty="0"/>
          </a:p>
          <a:p>
            <a:pPr marL="0" marR="0" lvl="0" indent="0" algn="l" rtl="0">
              <a:lnSpc>
                <a:spcPct val="100000"/>
              </a:lnSpc>
              <a:spcBef>
                <a:spcPts val="0"/>
              </a:spcBef>
              <a:spcAft>
                <a:spcPts val="0"/>
              </a:spcAft>
              <a:buNone/>
            </a:pPr>
            <a:endParaRPr dirty="0"/>
          </a:p>
          <a:p>
            <a:pPr marL="0" marR="0" lvl="0" indent="0" algn="l" defTabSz="609570" rtl="0" eaLnBrk="1" fontAlgn="auto" latinLnBrk="0" hangingPunct="1">
              <a:lnSpc>
                <a:spcPct val="100000"/>
              </a:lnSpc>
              <a:spcBef>
                <a:spcPts val="0"/>
              </a:spcBef>
              <a:spcAft>
                <a:spcPts val="0"/>
              </a:spcAft>
              <a:buClrTx/>
              <a:buSzTx/>
              <a:buFontTx/>
              <a:buNone/>
              <a:tabLst/>
              <a:defRPr/>
            </a:pPr>
            <a:r>
              <a:rPr lang="en-US" dirty="0"/>
              <a:t>ACM Code of Ethics and Professional Conduct - The Official Site of the Association for Computing Machinery's Committee on Professional Ethics: https://ethics.acm.org/</a:t>
            </a:r>
          </a:p>
          <a:p>
            <a:pPr marL="0" marR="0" lvl="0" indent="0" algn="l" rtl="0">
              <a:lnSpc>
                <a:spcPct val="100000"/>
              </a:lnSpc>
              <a:spcBef>
                <a:spcPts val="0"/>
              </a:spcBef>
              <a:spcAft>
                <a:spcPts val="0"/>
              </a:spcAft>
              <a:buNone/>
            </a:pPr>
            <a:endParaRPr lang="en-US" dirty="0"/>
          </a:p>
          <a:p>
            <a:pPr marL="0" marR="0" lvl="0" indent="0" algn="l" rtl="0">
              <a:lnSpc>
                <a:spcPct val="100000"/>
              </a:lnSpc>
              <a:spcBef>
                <a:spcPts val="0"/>
              </a:spcBef>
              <a:spcAft>
                <a:spcPts val="0"/>
              </a:spcAft>
              <a:buNone/>
            </a:pPr>
            <a:r>
              <a:rPr lang="en-US" dirty="0"/>
              <a:t>AI Now Institute - https://ainowinstitute.org/ </a:t>
            </a:r>
            <a:endParaRPr dirty="0"/>
          </a:p>
          <a:p>
            <a:pPr marL="0" marR="0" lvl="0" indent="0" algn="l" rtl="0">
              <a:lnSpc>
                <a:spcPct val="100000"/>
              </a:lnSpc>
              <a:spcBef>
                <a:spcPts val="0"/>
              </a:spcBef>
              <a:spcAft>
                <a:spcPts val="0"/>
              </a:spcAft>
              <a:buNone/>
            </a:pPr>
            <a:r>
              <a:rPr lang="en-US" dirty="0"/>
              <a:t>Medium article: After a Year of Tech Scandals, Our 10 Recommendations for AI</a:t>
            </a:r>
            <a:endParaRPr dirty="0"/>
          </a:p>
          <a:p>
            <a:pPr marL="0" marR="0" lvl="0" indent="0" algn="l" rtl="0">
              <a:lnSpc>
                <a:spcPct val="100000"/>
              </a:lnSpc>
              <a:spcBef>
                <a:spcPts val="0"/>
              </a:spcBef>
              <a:spcAft>
                <a:spcPts val="0"/>
              </a:spcAft>
              <a:buNone/>
            </a:pPr>
            <a:r>
              <a:rPr lang="en-US" dirty="0"/>
              <a:t>Let’s begin with better regulation, protecting workers, and applying “truth in advertising” rules to AI https://medium.com/@AINowInstitute/after-a-year-of-tech-scandals-our-10-recommendations-for-ai-95b3b2c5e5</a:t>
            </a:r>
            <a:endParaRPr dirty="0"/>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US" dirty="0"/>
              <a:t>IBM Medium Article: Everyday Ethics for Artificial Intelligence: a Practical Guide for Designers and Developers by Adam Cutler, IBM Distinguished Designer, Artificial Intelligence Design; Milena </a:t>
            </a:r>
            <a:r>
              <a:rPr lang="en-US" dirty="0" err="1"/>
              <a:t>Pribić</a:t>
            </a:r>
            <a:r>
              <a:rPr lang="en-US" dirty="0"/>
              <a:t>, IBM Designer, Artificial Intelligence Design; and Lawrence Humphrey, IBM Designer, Artificial Intelligence Design: https://medium.com/design-ibm/everyday-ethics-for-artificial-intelligence-75e173a9d8e8</a:t>
            </a:r>
            <a:endParaRPr dirty="0"/>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US" dirty="0"/>
              <a:t>Google: our principles - https://blog.google/technology/ai/ai-principles/ </a:t>
            </a:r>
            <a:endParaRPr dirty="0"/>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US" dirty="0"/>
              <a:t>Microsoft AI Principles - https://www.microsoft.com/en-us/ai/our-approach-to-ai </a:t>
            </a:r>
            <a:endParaRPr dirty="0"/>
          </a:p>
          <a:p>
            <a:pPr marL="0" marR="0" lvl="0" indent="0" algn="l" rtl="0">
              <a:lnSpc>
                <a:spcPct val="100000"/>
              </a:lnSpc>
              <a:spcBef>
                <a:spcPts val="0"/>
              </a:spcBef>
              <a:spcAft>
                <a:spcPts val="0"/>
              </a:spcAft>
              <a:buNone/>
            </a:pPr>
            <a:r>
              <a:rPr lang="en-US" dirty="0"/>
              <a:t>Everyday Ethics for Artificial Intelligence: A Practical Guide for Designers and Developers ibm.biz/</a:t>
            </a:r>
            <a:r>
              <a:rPr lang="en-US" dirty="0" err="1"/>
              <a:t>everydayethics</a:t>
            </a:r>
            <a:endParaRPr dirty="0"/>
          </a:p>
        </p:txBody>
      </p:sp>
      <p:sp>
        <p:nvSpPr>
          <p:cNvPr id="535" name="Google Shape;53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Université</a:t>
            </a:r>
            <a:r>
              <a:rPr lang="en-US" sz="1200" b="0" i="0" u="none" strike="noStrike" kern="1200" baseline="0" dirty="0">
                <a:solidFill>
                  <a:schemeClr val="tx1"/>
                </a:solidFill>
                <a:latin typeface="+mn-lt"/>
                <a:ea typeface="+mn-ea"/>
                <a:cs typeface="+mn-cs"/>
              </a:rPr>
              <a:t> de Montréal. 2018. Montréal Declaration for a responsible development of artificial intelligence. 2018. Retrieved September 13, 2019 from: https://www.montrealdeclaration-responsibleai.com/the-declaration </a:t>
            </a:r>
          </a:p>
        </p:txBody>
      </p:sp>
      <p:sp>
        <p:nvSpPr>
          <p:cNvPr id="4" name="Slide Number Placeholder 3"/>
          <p:cNvSpPr>
            <a:spLocks noGrp="1"/>
          </p:cNvSpPr>
          <p:nvPr>
            <p:ph type="sldNum" sz="quarter" idx="5"/>
          </p:nvPr>
        </p:nvSpPr>
        <p:spPr/>
        <p:txBody>
          <a:bodyPr/>
          <a:lstStyle/>
          <a:p>
            <a:fld id="{30F18498-1159-498D-8DC7-E1A69C582DF5}" type="slidenum">
              <a:rPr lang="en-US" smtClean="0"/>
              <a:pPr/>
              <a:t>13</a:t>
            </a:fld>
            <a:endParaRPr lang="en-US" dirty="0"/>
          </a:p>
        </p:txBody>
      </p:sp>
    </p:spTree>
    <p:extLst>
      <p:ext uri="{BB962C8B-B14F-4D97-AF65-F5344CB8AC3E}">
        <p14:creationId xmlns:p14="http://schemas.microsoft.com/office/powerpoint/2010/main" val="2223903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910" t="8385" r="4573" b="2804"/>
          <a:stretch/>
        </p:blipFill>
        <p:spPr>
          <a:xfrm>
            <a:off x="0" y="15118"/>
            <a:ext cx="12192000" cy="6303645"/>
          </a:xfrm>
          <a:prstGeom prst="rect">
            <a:avLst/>
          </a:prstGeom>
        </p:spPr>
      </p:pic>
      <p:sp>
        <p:nvSpPr>
          <p:cNvPr id="2" name="Rectangle 1"/>
          <p:cNvSpPr/>
          <p:nvPr/>
        </p:nvSpPr>
        <p:spPr>
          <a:xfrm>
            <a:off x="0" y="6337052"/>
            <a:ext cx="12192000" cy="548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Title 1"/>
          <p:cNvSpPr>
            <a:spLocks noGrp="1"/>
          </p:cNvSpPr>
          <p:nvPr>
            <p:ph type="ctrTitle" hasCustomPrompt="1"/>
          </p:nvPr>
        </p:nvSpPr>
        <p:spPr>
          <a:xfrm>
            <a:off x="508001" y="2051173"/>
            <a:ext cx="6400801" cy="2067560"/>
          </a:xfrm>
          <a:prstGeom prst="rect">
            <a:avLst/>
          </a:prstGeom>
        </p:spPr>
        <p:txBody>
          <a:bodyPr lIns="0" tIns="0" rIns="0" bIns="0" anchor="t" anchorCtr="0">
            <a:normAutofit/>
          </a:bodyPr>
          <a:lstStyle>
            <a:lvl1pPr marL="0" marR="0" indent="0" algn="l" defTabSz="914377" rtl="0" eaLnBrk="1" fontAlgn="auto" latinLnBrk="0" hangingPunct="1">
              <a:lnSpc>
                <a:spcPct val="90000"/>
              </a:lnSpc>
              <a:spcBef>
                <a:spcPct val="0"/>
              </a:spcBef>
              <a:spcAft>
                <a:spcPts val="0"/>
              </a:spcAft>
              <a:buClrTx/>
              <a:buSzTx/>
              <a:buFontTx/>
              <a:buNone/>
              <a:tabLst/>
              <a:defRPr sz="3467" b="0">
                <a:solidFill>
                  <a:schemeClr val="tx1"/>
                </a:solidFill>
              </a:defRPr>
            </a:lvl1pPr>
          </a:lstStyle>
          <a:p>
            <a:r>
              <a:rPr lang="en-US" dirty="0"/>
              <a:t>Click to edit Master </a:t>
            </a:r>
            <a:br>
              <a:rPr lang="en-US" dirty="0"/>
            </a:br>
            <a:r>
              <a:rPr lang="en-US" dirty="0"/>
              <a:t>title style</a:t>
            </a:r>
          </a:p>
        </p:txBody>
      </p:sp>
      <p:sp>
        <p:nvSpPr>
          <p:cNvPr id="9" name="TextBox 8"/>
          <p:cNvSpPr txBox="1"/>
          <p:nvPr/>
        </p:nvSpPr>
        <p:spPr>
          <a:xfrm>
            <a:off x="508002" y="5337090"/>
            <a:ext cx="2641599" cy="492635"/>
          </a:xfrm>
          <a:prstGeom prst="rect">
            <a:avLst/>
          </a:prstGeom>
          <a:noFill/>
        </p:spPr>
        <p:txBody>
          <a:bodyPr wrap="square" lIns="0" tIns="0" rIns="0" bIns="0" rtlCol="0">
            <a:spAutoFit/>
          </a:bodyPr>
          <a:lstStyle/>
          <a:p>
            <a:r>
              <a:rPr lang="en-US" sz="1067" dirty="0">
                <a:solidFill>
                  <a:schemeClr val="bg2"/>
                </a:solidFill>
                <a:latin typeface="Arial" panose="020B0604020202020204" pitchFamily="34" charset="0"/>
                <a:cs typeface="Arial" panose="020B0604020202020204" pitchFamily="34" charset="0"/>
              </a:rPr>
              <a:t>Software Engineering Institute</a:t>
            </a:r>
          </a:p>
          <a:p>
            <a:r>
              <a:rPr lang="en-US" sz="1067" dirty="0">
                <a:solidFill>
                  <a:schemeClr val="bg2"/>
                </a:solidFill>
                <a:latin typeface="Arial" panose="020B0604020202020204" pitchFamily="34" charset="0"/>
                <a:cs typeface="Arial" panose="020B0604020202020204" pitchFamily="34" charset="0"/>
              </a:rPr>
              <a:t>Carnegie Mellon University</a:t>
            </a:r>
          </a:p>
          <a:p>
            <a:r>
              <a:rPr lang="en-US" sz="1067" dirty="0">
                <a:solidFill>
                  <a:schemeClr val="bg2"/>
                </a:solidFill>
                <a:latin typeface="Arial" panose="020B0604020202020204" pitchFamily="34" charset="0"/>
                <a:cs typeface="Arial" panose="020B0604020202020204" pitchFamily="34" charset="0"/>
              </a:rPr>
              <a:t>Pittsburgh, PA  15213</a:t>
            </a:r>
          </a:p>
        </p:txBody>
      </p:sp>
      <p:sp>
        <p:nvSpPr>
          <p:cNvPr id="10" name="Subtitle 2"/>
          <p:cNvSpPr>
            <a:spLocks noGrp="1"/>
          </p:cNvSpPr>
          <p:nvPr>
            <p:ph type="subTitle" idx="1"/>
          </p:nvPr>
        </p:nvSpPr>
        <p:spPr>
          <a:xfrm>
            <a:off x="508001" y="4324753"/>
            <a:ext cx="4521200" cy="821267"/>
          </a:xfrm>
          <a:prstGeom prst="rect">
            <a:avLst/>
          </a:prstGeom>
        </p:spPr>
        <p:txBody>
          <a:bodyPr lIns="0" tIns="0" rIns="0" bIns="0">
            <a:normAutofit/>
          </a:bodyPr>
          <a:lstStyle>
            <a:lvl1pPr marL="0" indent="0" algn="l">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7" name="TextBox 6"/>
          <p:cNvSpPr txBox="1"/>
          <p:nvPr/>
        </p:nvSpPr>
        <p:spPr>
          <a:xfrm>
            <a:off x="8077200" y="6444866"/>
            <a:ext cx="2794000" cy="276999"/>
          </a:xfrm>
          <a:prstGeom prst="rect">
            <a:avLst/>
          </a:prstGeom>
          <a:noFill/>
        </p:spPr>
        <p:txBody>
          <a:bodyPr wrap="square" lIns="0" tIns="0" rIns="0" bIns="0" rtlCol="0">
            <a:spAutoFit/>
          </a:bodyPr>
          <a:lstStyle/>
          <a:p>
            <a:r>
              <a:rPr lang="en-US" sz="600" dirty="0">
                <a:solidFill>
                  <a:srgbClr val="000000"/>
                </a:solidFill>
                <a:latin typeface="Arial"/>
                <a:cs typeface="Arial"/>
              </a:rPr>
              <a:t>[DISTRIBUTION STATEMENT A] This material has been approved for public release and unlimited distribution.  Please see Copyright notice for non-US Government use and distribution.</a:t>
            </a:r>
            <a:endParaRPr lang="en-US" sz="500" dirty="0">
              <a:solidFill>
                <a:srgbClr val="000000"/>
              </a:solidFill>
              <a:latin typeface="Arial"/>
              <a:cs typeface="Arial"/>
            </a:endParaRPr>
          </a:p>
        </p:txBody>
      </p:sp>
      <p:sp>
        <p:nvSpPr>
          <p:cNvPr id="8" name="Rectangle 7"/>
          <p:cNvSpPr/>
          <p:nvPr/>
        </p:nvSpPr>
        <p:spPr>
          <a:xfrm>
            <a:off x="0" y="6318763"/>
            <a:ext cx="12192000" cy="182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6448778"/>
            <a:ext cx="1914144" cy="325044"/>
          </a:xfrm>
          <a:prstGeom prst="rect">
            <a:avLst/>
          </a:prstGeom>
        </p:spPr>
      </p:pic>
      <p:sp>
        <p:nvSpPr>
          <p:cNvPr id="13" name="TextBox 12">
            <a:extLst>
              <a:ext uri="{FF2B5EF4-FFF2-40B4-BE49-F238E27FC236}">
                <a16:creationId xmlns:a16="http://schemas.microsoft.com/office/drawing/2014/main" id="{8A88AAE9-3E87-4C6B-9299-707D491692B0}"/>
              </a:ext>
            </a:extLst>
          </p:cNvPr>
          <p:cNvSpPr txBox="1"/>
          <p:nvPr userDrawn="1"/>
        </p:nvSpPr>
        <p:spPr>
          <a:xfrm>
            <a:off x="381000" y="298330"/>
            <a:ext cx="1981200" cy="338554"/>
          </a:xfrm>
          <a:prstGeom prst="rect">
            <a:avLst/>
          </a:prstGeom>
          <a:noFill/>
        </p:spPr>
        <p:txBody>
          <a:bodyPr wrap="square" lIns="0" tIns="0" rIns="0" bIns="0" rtlCol="0">
            <a:spAutoFit/>
          </a:bodyPr>
          <a:lstStyle/>
          <a:p>
            <a:r>
              <a:rPr lang="en-US" sz="2200" dirty="0" err="1">
                <a:solidFill>
                  <a:schemeClr val="tx1">
                    <a:lumMod val="50000"/>
                    <a:lumOff val="50000"/>
                  </a:schemeClr>
                </a:solidFill>
                <a:latin typeface="Arial"/>
                <a:cs typeface="Arial"/>
              </a:rPr>
              <a:t>PyCon</a:t>
            </a:r>
            <a:r>
              <a:rPr lang="en-US" sz="2200" dirty="0">
                <a:solidFill>
                  <a:schemeClr val="tx1">
                    <a:lumMod val="50000"/>
                    <a:lumOff val="50000"/>
                  </a:schemeClr>
                </a:solidFill>
                <a:latin typeface="Arial"/>
                <a:cs typeface="Arial"/>
              </a:rPr>
              <a:t> 2020</a:t>
            </a:r>
          </a:p>
        </p:txBody>
      </p:sp>
    </p:spTree>
    <p:extLst>
      <p:ext uri="{BB962C8B-B14F-4D97-AF65-F5344CB8AC3E}">
        <p14:creationId xmlns:p14="http://schemas.microsoft.com/office/powerpoint/2010/main" val="226146148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7"/>
          <p:cNvSpPr>
            <a:spLocks noGrp="1"/>
          </p:cNvSpPr>
          <p:nvPr>
            <p:ph type="body" sz="quarter" idx="10" hasCustomPrompt="1"/>
          </p:nvPr>
        </p:nvSpPr>
        <p:spPr>
          <a:xfrm>
            <a:off x="508000" y="42709"/>
            <a:ext cx="7366000" cy="142479"/>
          </a:xfrm>
        </p:spPr>
        <p:txBody>
          <a:bodyPr anchor="t" anchorCtr="0">
            <a:noAutofit/>
          </a:bodyPr>
          <a:lstStyle>
            <a:lvl1pPr marL="0" indent="0" algn="l" defTabSz="914377" rtl="0" eaLnBrk="1" latinLnBrk="0" hangingPunct="1">
              <a:lnSpc>
                <a:spcPct val="100000"/>
              </a:lnSpc>
              <a:spcBef>
                <a:spcPts val="1000"/>
              </a:spcBef>
              <a:buFont typeface="Arial" panose="020B0604020202020204" pitchFamily="34" charset="0"/>
              <a:buNone/>
              <a:defRPr lang="en-US" sz="9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a:t>PyCon</a:t>
            </a:r>
            <a:r>
              <a:rPr lang="en-US" dirty="0"/>
              <a:t> 2020</a:t>
            </a:r>
          </a:p>
        </p:txBody>
      </p:sp>
    </p:spTree>
    <p:extLst>
      <p:ext uri="{BB962C8B-B14F-4D97-AF65-F5344CB8AC3E}">
        <p14:creationId xmlns:p14="http://schemas.microsoft.com/office/powerpoint/2010/main" val="27933730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551544" y="315250"/>
            <a:ext cx="11023173" cy="5775833"/>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lt2"/>
              </a:buClr>
              <a:buSzPts val="3600"/>
              <a:buFont typeface="Arial"/>
              <a:buNone/>
              <a:defRPr sz="8000" b="1" i="0" kern="1200" baseline="0" dirty="0">
                <a:solidFill>
                  <a:schemeClr val="tx1">
                    <a:lumMod val="65000"/>
                    <a:lumOff val="35000"/>
                  </a:schemeClr>
                </a:solidFill>
                <a:latin typeface="Calibri"/>
                <a:ea typeface="+mj-ea"/>
                <a:cs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353959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952" y="105175"/>
            <a:ext cx="10692193" cy="1131101"/>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xfrm>
            <a:off x="5362210" y="6359176"/>
            <a:ext cx="1401804" cy="365125"/>
          </a:xfrm>
          <a:prstGeom prst="rect">
            <a:avLst/>
          </a:prstGeom>
        </p:spPr>
        <p:txBody>
          <a:bodyPr/>
          <a:lstStyle>
            <a:lvl1pPr>
              <a:defRPr/>
            </a:lvl1pPr>
          </a:lstStyle>
          <a:p>
            <a:fld id="{87D07E9F-3EEC-4C3C-8AF1-BE55D25B1FFF}" type="slidenum">
              <a:rPr lang="en-US" smtClean="0"/>
              <a:pPr/>
              <a:t>‹#›</a:t>
            </a:fld>
            <a:endParaRPr lang="en-US" dirty="0"/>
          </a:p>
        </p:txBody>
      </p:sp>
      <p:sp>
        <p:nvSpPr>
          <p:cNvPr id="7" name="Text Placeholder 2"/>
          <p:cNvSpPr>
            <a:spLocks noGrp="1"/>
          </p:cNvSpPr>
          <p:nvPr>
            <p:ph type="body" idx="1"/>
          </p:nvPr>
        </p:nvSpPr>
        <p:spPr>
          <a:xfrm>
            <a:off x="631744" y="1357201"/>
            <a:ext cx="5386917" cy="639763"/>
          </a:xfrm>
          <a:prstGeom prst="rect">
            <a:avLst/>
          </a:prstGeom>
        </p:spPr>
        <p:txBody>
          <a:bodyPr lIns="0" tIns="0" rIns="0" bIns="0" anchor="ctr" anchorCtr="0">
            <a:normAutofit/>
          </a:bodyPr>
          <a:lstStyle>
            <a:lvl1pPr marL="0" indent="0">
              <a:lnSpc>
                <a:spcPct val="90000"/>
              </a:lnSpc>
              <a:buNone/>
              <a:defRPr sz="2933"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Edit Master text styles</a:t>
            </a:r>
          </a:p>
        </p:txBody>
      </p:sp>
      <p:sp>
        <p:nvSpPr>
          <p:cNvPr id="8" name="Content Placeholder 3"/>
          <p:cNvSpPr>
            <a:spLocks noGrp="1"/>
          </p:cNvSpPr>
          <p:nvPr>
            <p:ph sz="half" idx="2"/>
          </p:nvPr>
        </p:nvSpPr>
        <p:spPr>
          <a:xfrm>
            <a:off x="631744" y="2094066"/>
            <a:ext cx="5386917" cy="3961324"/>
          </a:xfrm>
          <a:prstGeom prst="rect">
            <a:avLst/>
          </a:prstGeom>
        </p:spPr>
        <p:txBody>
          <a:bodyPr lIns="0" tIns="0" rIns="0" bIns="0"/>
          <a:lstStyle>
            <a:lvl1pPr indent="-304784">
              <a:lnSpc>
                <a:spcPct val="95000"/>
              </a:lnSpc>
              <a:spcAft>
                <a:spcPts val="0"/>
              </a:spcAft>
              <a:defRPr sz="2667"/>
            </a:lvl1pPr>
            <a:lvl2pPr marL="609570" indent="-280402">
              <a:lnSpc>
                <a:spcPct val="95000"/>
              </a:lnSpc>
              <a:spcAft>
                <a:spcPts val="0"/>
              </a:spcAft>
              <a:defRPr sz="2533"/>
            </a:lvl2pPr>
            <a:lvl3pPr marL="914354" indent="-268211">
              <a:lnSpc>
                <a:spcPct val="95000"/>
              </a:lnSpc>
              <a:spcAft>
                <a:spcPts val="0"/>
              </a:spcAft>
              <a:defRPr sz="2400"/>
            </a:lvl3pPr>
            <a:lvl4pPr marL="1219140" indent="-256020">
              <a:lnSpc>
                <a:spcPct val="95000"/>
              </a:lnSpc>
              <a:spcAft>
                <a:spcPts val="0"/>
              </a:spcAft>
              <a:defRPr sz="2267"/>
            </a:lvl4pPr>
            <a:lvl5pPr marL="1523925" indent="-243829">
              <a:lnSpc>
                <a:spcPct val="95000"/>
              </a:lnSpc>
              <a:spcAft>
                <a:spcPts val="0"/>
              </a:spcAft>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3"/>
          </p:nvPr>
        </p:nvSpPr>
        <p:spPr>
          <a:xfrm>
            <a:off x="6312270" y="1357201"/>
            <a:ext cx="5389033" cy="639763"/>
          </a:xfrm>
          <a:prstGeom prst="rect">
            <a:avLst/>
          </a:prstGeom>
        </p:spPr>
        <p:txBody>
          <a:bodyPr lIns="0" tIns="0" rIns="0" bIns="0" anchor="ctr" anchorCtr="0">
            <a:normAutofit/>
          </a:bodyPr>
          <a:lstStyle>
            <a:lvl1pPr marL="0" indent="0">
              <a:lnSpc>
                <a:spcPct val="90000"/>
              </a:lnSpc>
              <a:buNone/>
              <a:defRPr sz="2933"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Edit Master text styles</a:t>
            </a:r>
          </a:p>
        </p:txBody>
      </p:sp>
      <p:sp>
        <p:nvSpPr>
          <p:cNvPr id="10" name="Content Placeholder 5"/>
          <p:cNvSpPr>
            <a:spLocks noGrp="1"/>
          </p:cNvSpPr>
          <p:nvPr>
            <p:ph sz="quarter" idx="4"/>
          </p:nvPr>
        </p:nvSpPr>
        <p:spPr>
          <a:xfrm>
            <a:off x="6312270" y="2094065"/>
            <a:ext cx="5389033" cy="3961323"/>
          </a:xfrm>
          <a:prstGeom prst="rect">
            <a:avLst/>
          </a:prstGeom>
        </p:spPr>
        <p:txBody>
          <a:bodyPr lIns="0" tIns="0" rIns="0" bIns="0"/>
          <a:lstStyle>
            <a:lvl1pPr indent="-304784">
              <a:lnSpc>
                <a:spcPct val="100000"/>
              </a:lnSpc>
              <a:spcAft>
                <a:spcPts val="0"/>
              </a:spcAft>
              <a:defRPr sz="2533"/>
            </a:lvl1pPr>
            <a:lvl2pPr marL="609570" indent="-280402">
              <a:lnSpc>
                <a:spcPct val="100000"/>
              </a:lnSpc>
              <a:spcAft>
                <a:spcPts val="0"/>
              </a:spcAft>
              <a:defRPr sz="2400"/>
            </a:lvl2pPr>
            <a:lvl3pPr marL="914354" indent="-268211">
              <a:lnSpc>
                <a:spcPct val="100000"/>
              </a:lnSpc>
              <a:spcAft>
                <a:spcPts val="0"/>
              </a:spcAft>
              <a:defRPr sz="2267"/>
            </a:lvl3pPr>
            <a:lvl4pPr marL="1219140" indent="-256020">
              <a:lnSpc>
                <a:spcPct val="100000"/>
              </a:lnSpc>
              <a:spcAft>
                <a:spcPts val="0"/>
              </a:spcAft>
              <a:defRPr sz="2133"/>
            </a:lvl4pPr>
            <a:lvl5pPr marL="1523925" indent="-243829">
              <a:lnSpc>
                <a:spcPct val="100000"/>
              </a:lnSpc>
              <a:spcAft>
                <a:spcPts val="0"/>
              </a:spcAft>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2354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27521" y="92947"/>
            <a:ext cx="10780707" cy="1126372"/>
          </a:xfrm>
        </p:spPr>
        <p:txBody>
          <a:bodyPr/>
          <a:lstStyle>
            <a:lvl1pPr>
              <a:lnSpc>
                <a:spcPct val="90000"/>
              </a:lnSpc>
              <a:defRPr b="1" i="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5362210" y="6359176"/>
            <a:ext cx="1401804" cy="365125"/>
          </a:xfrm>
          <a:prstGeom prst="rect">
            <a:avLst/>
          </a:prstGeom>
        </p:spPr>
        <p:txBody>
          <a:bodyPr/>
          <a:lstStyle>
            <a:lvl1pPr>
              <a:defRPr/>
            </a:lvl1pPr>
          </a:lstStyle>
          <a:p>
            <a:fld id="{38B260AA-EA2E-46C8-AEAF-F814F7427DAC}" type="slidenum">
              <a:rPr lang="en-US" smtClean="0"/>
              <a:pPr/>
              <a:t>‹#›</a:t>
            </a:fld>
            <a:endParaRPr lang="en-US" dirty="0"/>
          </a:p>
        </p:txBody>
      </p:sp>
      <p:sp>
        <p:nvSpPr>
          <p:cNvPr id="8" name="Content Placeholder 2"/>
          <p:cNvSpPr>
            <a:spLocks noGrp="1"/>
          </p:cNvSpPr>
          <p:nvPr>
            <p:ph idx="4294967295"/>
          </p:nvPr>
        </p:nvSpPr>
        <p:spPr>
          <a:xfrm>
            <a:off x="648778" y="1368490"/>
            <a:ext cx="11102737" cy="4695844"/>
          </a:xfrm>
        </p:spPr>
        <p:txBody>
          <a:bodyPr/>
          <a:lstStyle>
            <a:lvl1pPr>
              <a:lnSpc>
                <a:spcPct val="95000"/>
              </a:lnSpc>
              <a:defRPr/>
            </a:lvl1pPr>
          </a:lstStyle>
          <a:p>
            <a:pPr lvl="0"/>
            <a:r>
              <a:rPr lang="en-US"/>
              <a:t>Edit Master text styles</a:t>
            </a:r>
          </a:p>
        </p:txBody>
      </p:sp>
    </p:spTree>
    <p:extLst>
      <p:ext uri="{BB962C8B-B14F-4D97-AF65-F5344CB8AC3E}">
        <p14:creationId xmlns:p14="http://schemas.microsoft.com/office/powerpoint/2010/main" val="375503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0" y="0"/>
            <a:ext cx="12192000" cy="6318763"/>
          </a:xfrm>
          <a:prstGeom prst="rect">
            <a:avLst/>
          </a:prstGeom>
          <a:solidFill>
            <a:schemeClr val="bg1">
              <a:lumMod val="95000"/>
            </a:schemeClr>
          </a:solidFill>
        </p:spPr>
        <p:txBody>
          <a:bodyPr/>
          <a:lstStyle/>
          <a:p>
            <a:r>
              <a:rPr lang="en-US"/>
              <a:t>Click icon to add picture</a:t>
            </a:r>
          </a:p>
        </p:txBody>
      </p:sp>
      <p:sp>
        <p:nvSpPr>
          <p:cNvPr id="4" name="Rectangle 3"/>
          <p:cNvSpPr/>
          <p:nvPr/>
        </p:nvSpPr>
        <p:spPr>
          <a:xfrm>
            <a:off x="0" y="6337052"/>
            <a:ext cx="12192000" cy="548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 name="Title 1"/>
          <p:cNvSpPr>
            <a:spLocks noGrp="1"/>
          </p:cNvSpPr>
          <p:nvPr>
            <p:ph type="ctrTitle" hasCustomPrompt="1"/>
          </p:nvPr>
        </p:nvSpPr>
        <p:spPr>
          <a:xfrm>
            <a:off x="508001" y="2051173"/>
            <a:ext cx="6400801" cy="2067560"/>
          </a:xfrm>
          <a:prstGeom prst="rect">
            <a:avLst/>
          </a:prstGeom>
        </p:spPr>
        <p:txBody>
          <a:bodyPr lIns="0" tIns="0" rIns="0" bIns="0" anchor="t" anchorCtr="0">
            <a:normAutofit/>
          </a:bodyPr>
          <a:lstStyle>
            <a:lvl1pPr marL="0" marR="0" indent="0" algn="l" defTabSz="914377" rtl="0" eaLnBrk="1" fontAlgn="auto" latinLnBrk="0" hangingPunct="1">
              <a:lnSpc>
                <a:spcPct val="90000"/>
              </a:lnSpc>
              <a:spcBef>
                <a:spcPct val="0"/>
              </a:spcBef>
              <a:spcAft>
                <a:spcPts val="0"/>
              </a:spcAft>
              <a:buClrTx/>
              <a:buSzTx/>
              <a:buFontTx/>
              <a:buNone/>
              <a:tabLst/>
              <a:defRPr sz="3467" b="0">
                <a:solidFill>
                  <a:schemeClr val="tx1"/>
                </a:solidFill>
              </a:defRPr>
            </a:lvl1pPr>
          </a:lstStyle>
          <a:p>
            <a:r>
              <a:rPr lang="en-US" dirty="0"/>
              <a:t>Click to edit Master </a:t>
            </a:r>
            <a:br>
              <a:rPr lang="en-US" dirty="0"/>
            </a:br>
            <a:r>
              <a:rPr lang="en-US" dirty="0"/>
              <a:t>title style</a:t>
            </a:r>
          </a:p>
        </p:txBody>
      </p:sp>
      <p:sp>
        <p:nvSpPr>
          <p:cNvPr id="8" name="Subtitle 2"/>
          <p:cNvSpPr>
            <a:spLocks noGrp="1"/>
          </p:cNvSpPr>
          <p:nvPr>
            <p:ph type="subTitle" idx="1"/>
          </p:nvPr>
        </p:nvSpPr>
        <p:spPr>
          <a:xfrm>
            <a:off x="508001" y="4324753"/>
            <a:ext cx="4521200" cy="821267"/>
          </a:xfrm>
          <a:prstGeom prst="rect">
            <a:avLst/>
          </a:prstGeom>
        </p:spPr>
        <p:txBody>
          <a:bodyPr lIns="0" tIns="0" rIns="0" bIns="0">
            <a:normAutofit/>
          </a:bodyPr>
          <a:lstStyle>
            <a:lvl1pPr marL="0" indent="0" algn="l">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9" name="TextBox 8"/>
          <p:cNvSpPr txBox="1"/>
          <p:nvPr/>
        </p:nvSpPr>
        <p:spPr>
          <a:xfrm>
            <a:off x="8077200" y="6444866"/>
            <a:ext cx="2794000" cy="276999"/>
          </a:xfrm>
          <a:prstGeom prst="rect">
            <a:avLst/>
          </a:prstGeom>
          <a:noFill/>
        </p:spPr>
        <p:txBody>
          <a:bodyPr wrap="square" lIns="0" tIns="0" rIns="0" bIns="0" rtlCol="0">
            <a:spAutoFit/>
          </a:bodyPr>
          <a:lstStyle/>
          <a:p>
            <a:r>
              <a:rPr lang="en-US" sz="600" dirty="0">
                <a:solidFill>
                  <a:srgbClr val="000000"/>
                </a:solidFill>
                <a:latin typeface="Arial"/>
                <a:cs typeface="Arial"/>
              </a:rPr>
              <a:t>[DISTRIBUTION STATEMENT A] This material has been approved for public release and unlimited distribution.  Please see Copyright notice for non-US Government use and distribution.</a:t>
            </a:r>
            <a:endParaRPr lang="en-US" sz="500" dirty="0">
              <a:solidFill>
                <a:srgbClr val="000000"/>
              </a:solidFill>
              <a:latin typeface="Arial"/>
              <a:cs typeface="Arial"/>
            </a:endParaRPr>
          </a:p>
        </p:txBody>
      </p:sp>
      <p:sp>
        <p:nvSpPr>
          <p:cNvPr id="10" name="Rectangle 9"/>
          <p:cNvSpPr/>
          <p:nvPr/>
        </p:nvSpPr>
        <p:spPr>
          <a:xfrm>
            <a:off x="0" y="6318763"/>
            <a:ext cx="12192000" cy="182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6448778"/>
            <a:ext cx="1914144" cy="325044"/>
          </a:xfrm>
          <a:prstGeom prst="rect">
            <a:avLst/>
          </a:prstGeom>
        </p:spPr>
      </p:pic>
    </p:spTree>
    <p:extLst>
      <p:ext uri="{BB962C8B-B14F-4D97-AF65-F5344CB8AC3E}">
        <p14:creationId xmlns:p14="http://schemas.microsoft.com/office/powerpoint/2010/main" val="91339971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lain">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7625" r="3587" b="1704"/>
          <a:stretch/>
        </p:blipFill>
        <p:spPr>
          <a:xfrm>
            <a:off x="0" y="1"/>
            <a:ext cx="12192000" cy="6317705"/>
          </a:xfrm>
          <a:prstGeom prst="rect">
            <a:avLst/>
          </a:prstGeom>
        </p:spPr>
      </p:pic>
      <p:sp>
        <p:nvSpPr>
          <p:cNvPr id="12" name="Title 1"/>
          <p:cNvSpPr>
            <a:spLocks noGrp="1"/>
          </p:cNvSpPr>
          <p:nvPr>
            <p:ph type="title" hasCustomPrompt="1"/>
          </p:nvPr>
        </p:nvSpPr>
        <p:spPr bwMode="white">
          <a:xfrm>
            <a:off x="508002" y="2531004"/>
            <a:ext cx="6400799" cy="282129"/>
          </a:xfrm>
          <a:prstGeom prst="rect">
            <a:avLst/>
          </a:prstGeom>
        </p:spPr>
        <p:txBody>
          <a:bodyPr lIns="0" tIns="0" rIns="0" bIns="0" anchor="b" anchorCtr="0"/>
          <a:lstStyle>
            <a:lvl1pPr algn="l">
              <a:defRPr sz="1600" b="0" cap="none">
                <a:solidFill>
                  <a:schemeClr val="tx1">
                    <a:lumMod val="50000"/>
                    <a:lumOff val="50000"/>
                  </a:schemeClr>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508003" y="2842289"/>
            <a:ext cx="6400800" cy="469900"/>
          </a:xfrm>
          <a:prstGeom prst="rect">
            <a:avLst/>
          </a:prstGeom>
        </p:spPr>
        <p:txBody>
          <a:bodyPr lIns="0" tIns="0" rIns="0" bIns="0"/>
          <a:lstStyle>
            <a:lvl1pPr>
              <a:defRPr sz="32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63487063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Divider plain">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7625" r="3587" b="1704"/>
          <a:stretch/>
        </p:blipFill>
        <p:spPr>
          <a:xfrm>
            <a:off x="0" y="1"/>
            <a:ext cx="12192000" cy="6317705"/>
          </a:xfrm>
          <a:prstGeom prst="rect">
            <a:avLst/>
          </a:prstGeom>
        </p:spPr>
      </p:pic>
      <p:sp>
        <p:nvSpPr>
          <p:cNvPr id="12" name="Title 1"/>
          <p:cNvSpPr>
            <a:spLocks noGrp="1"/>
          </p:cNvSpPr>
          <p:nvPr>
            <p:ph type="title" hasCustomPrompt="1"/>
          </p:nvPr>
        </p:nvSpPr>
        <p:spPr bwMode="white">
          <a:xfrm>
            <a:off x="508002" y="2534725"/>
            <a:ext cx="6400799" cy="282129"/>
          </a:xfrm>
          <a:prstGeom prst="rect">
            <a:avLst/>
          </a:prstGeom>
        </p:spPr>
        <p:txBody>
          <a:bodyPr lIns="0" tIns="0" rIns="0" bIns="0" anchor="b" anchorCtr="0"/>
          <a:lstStyle>
            <a:lvl1pPr algn="l">
              <a:defRPr sz="1600" b="0" cap="none">
                <a:solidFill>
                  <a:schemeClr val="bg2"/>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508003" y="3137719"/>
            <a:ext cx="6400800" cy="469900"/>
          </a:xfrm>
          <a:prstGeom prst="rect">
            <a:avLst/>
          </a:prstGeom>
        </p:spPr>
        <p:txBody>
          <a:bodyPr lIns="0" tIns="0" rIns="0" bIns="0"/>
          <a:lstStyle>
            <a:lvl1pPr>
              <a:defRPr sz="3200" b="0">
                <a:solidFill>
                  <a:schemeClr val="tx1"/>
                </a:solidFill>
              </a:defRPr>
            </a:lvl1pPr>
          </a:lstStyle>
          <a:p>
            <a:pPr lvl="0"/>
            <a:r>
              <a:rPr lang="en-US" dirty="0"/>
              <a:t>Click to edit Subsection Title</a:t>
            </a:r>
          </a:p>
        </p:txBody>
      </p:sp>
      <p:sp>
        <p:nvSpPr>
          <p:cNvPr id="3" name="Text Placeholder 2">
            <a:extLst>
              <a:ext uri="{FF2B5EF4-FFF2-40B4-BE49-F238E27FC236}">
                <a16:creationId xmlns:a16="http://schemas.microsoft.com/office/drawing/2014/main" id="{4190BC8F-04C7-224D-8AA8-C634AF08907C}"/>
              </a:ext>
            </a:extLst>
          </p:cNvPr>
          <p:cNvSpPr>
            <a:spLocks noGrp="1"/>
          </p:cNvSpPr>
          <p:nvPr>
            <p:ph type="body" sz="quarter" idx="11" hasCustomPrompt="1"/>
          </p:nvPr>
        </p:nvSpPr>
        <p:spPr>
          <a:xfrm>
            <a:off x="508000" y="2857826"/>
            <a:ext cx="6400800" cy="245533"/>
          </a:xfrm>
        </p:spPr>
        <p:txBody>
          <a:bodyPr/>
          <a:lstStyle>
            <a:lvl1pPr>
              <a:defRPr sz="1600" b="1"/>
            </a:lvl1pPr>
          </a:lstStyle>
          <a:p>
            <a:pPr lvl="0"/>
            <a:r>
              <a:rPr lang="en-US" dirty="0"/>
              <a:t>Click to Edit Section Title</a:t>
            </a:r>
          </a:p>
        </p:txBody>
      </p:sp>
    </p:spTree>
    <p:extLst>
      <p:ext uri="{BB962C8B-B14F-4D97-AF65-F5344CB8AC3E}">
        <p14:creationId xmlns:p14="http://schemas.microsoft.com/office/powerpoint/2010/main" val="36731949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hoto">
    <p:bg>
      <p:bgPr>
        <a:solidFill>
          <a:schemeClr val="bg1"/>
        </a:solidFill>
        <a:effectLst/>
      </p:bgPr>
    </p:bg>
    <p:spTree>
      <p:nvGrpSpPr>
        <p:cNvPr id="1" name=""/>
        <p:cNvGrpSpPr/>
        <p:nvPr/>
      </p:nvGrpSpPr>
      <p:grpSpPr>
        <a:xfrm>
          <a:off x="0" y="0"/>
          <a:ext cx="0" cy="0"/>
          <a:chOff x="0" y="0"/>
          <a:chExt cx="0" cy="0"/>
        </a:xfrm>
      </p:grpSpPr>
      <p:sp>
        <p:nvSpPr>
          <p:cNvPr id="14" name="Picture Placeholder 7"/>
          <p:cNvSpPr>
            <a:spLocks noGrp="1"/>
          </p:cNvSpPr>
          <p:nvPr>
            <p:ph type="pic" sz="quarter" idx="11"/>
          </p:nvPr>
        </p:nvSpPr>
        <p:spPr>
          <a:xfrm>
            <a:off x="8077200" y="-1"/>
            <a:ext cx="3556000" cy="6314017"/>
          </a:xfrm>
          <a:prstGeom prst="rect">
            <a:avLst/>
          </a:prstGeom>
          <a:solidFill>
            <a:schemeClr val="bg1">
              <a:lumMod val="95000"/>
            </a:schemeClr>
          </a:solidFill>
        </p:spPr>
        <p:txBody>
          <a:bodyPr/>
          <a:lstStyle>
            <a:lvl1pPr>
              <a:defRPr sz="1400"/>
            </a:lvl1pPr>
          </a:lstStyle>
          <a:p>
            <a:r>
              <a:rPr lang="en-US"/>
              <a:t>Click icon to add picture</a:t>
            </a:r>
            <a:endParaRPr lang="en-US" dirty="0"/>
          </a:p>
        </p:txBody>
      </p:sp>
      <p:sp>
        <p:nvSpPr>
          <p:cNvPr id="5" name="Title 1"/>
          <p:cNvSpPr>
            <a:spLocks noGrp="1"/>
          </p:cNvSpPr>
          <p:nvPr>
            <p:ph type="title" hasCustomPrompt="1"/>
          </p:nvPr>
        </p:nvSpPr>
        <p:spPr bwMode="white">
          <a:xfrm>
            <a:off x="508002" y="2531004"/>
            <a:ext cx="6400799" cy="282129"/>
          </a:xfrm>
          <a:prstGeom prst="rect">
            <a:avLst/>
          </a:prstGeom>
        </p:spPr>
        <p:txBody>
          <a:bodyPr lIns="0" tIns="0" rIns="0" bIns="0" anchor="b" anchorCtr="0"/>
          <a:lstStyle>
            <a:lvl1pPr algn="l">
              <a:defRPr sz="1600" b="0" cap="none">
                <a:solidFill>
                  <a:schemeClr val="tx1">
                    <a:lumMod val="50000"/>
                    <a:lumOff val="50000"/>
                  </a:schemeClr>
                </a:solidFill>
              </a:defRPr>
            </a:lvl1pPr>
          </a:lstStyle>
          <a:p>
            <a:r>
              <a:rPr lang="en-US" dirty="0"/>
              <a:t>Click To Edit Presentation Title</a:t>
            </a:r>
          </a:p>
        </p:txBody>
      </p:sp>
      <p:sp>
        <p:nvSpPr>
          <p:cNvPr id="6" name="Text Placeholder 3"/>
          <p:cNvSpPr>
            <a:spLocks noGrp="1"/>
          </p:cNvSpPr>
          <p:nvPr>
            <p:ph type="body" sz="quarter" idx="10" hasCustomPrompt="1"/>
          </p:nvPr>
        </p:nvSpPr>
        <p:spPr bwMode="white">
          <a:xfrm>
            <a:off x="508003" y="2842289"/>
            <a:ext cx="6400800" cy="469900"/>
          </a:xfrm>
          <a:prstGeom prst="rect">
            <a:avLst/>
          </a:prstGeom>
        </p:spPr>
        <p:txBody>
          <a:bodyPr lIns="0" tIns="0" rIns="0" bIns="0"/>
          <a:lstStyle>
            <a:lvl1pPr>
              <a:defRPr sz="32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39813749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ection Divider plain">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white">
          <a:xfrm>
            <a:off x="508002" y="2534725"/>
            <a:ext cx="6400799" cy="282129"/>
          </a:xfrm>
          <a:prstGeom prst="rect">
            <a:avLst/>
          </a:prstGeom>
        </p:spPr>
        <p:txBody>
          <a:bodyPr lIns="0" tIns="0" rIns="0" bIns="0" anchor="b" anchorCtr="0"/>
          <a:lstStyle>
            <a:lvl1pPr algn="l">
              <a:defRPr sz="1600" b="0" cap="none">
                <a:solidFill>
                  <a:schemeClr val="bg2"/>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508003" y="3124679"/>
            <a:ext cx="6400800" cy="469900"/>
          </a:xfrm>
          <a:prstGeom prst="rect">
            <a:avLst/>
          </a:prstGeom>
        </p:spPr>
        <p:txBody>
          <a:bodyPr lIns="0" tIns="0" rIns="0" bIns="0"/>
          <a:lstStyle>
            <a:lvl1pPr>
              <a:defRPr sz="3200" b="0">
                <a:solidFill>
                  <a:schemeClr val="tx1"/>
                </a:solidFill>
              </a:defRPr>
            </a:lvl1pPr>
          </a:lstStyle>
          <a:p>
            <a:pPr lvl="0"/>
            <a:r>
              <a:rPr lang="en-US" dirty="0"/>
              <a:t>Click to edit Subsection Title</a:t>
            </a:r>
          </a:p>
        </p:txBody>
      </p:sp>
      <p:sp>
        <p:nvSpPr>
          <p:cNvPr id="3" name="Text Placeholder 2">
            <a:extLst>
              <a:ext uri="{FF2B5EF4-FFF2-40B4-BE49-F238E27FC236}">
                <a16:creationId xmlns:a16="http://schemas.microsoft.com/office/drawing/2014/main" id="{4190BC8F-04C7-224D-8AA8-C634AF08907C}"/>
              </a:ext>
            </a:extLst>
          </p:cNvPr>
          <p:cNvSpPr>
            <a:spLocks noGrp="1"/>
          </p:cNvSpPr>
          <p:nvPr>
            <p:ph type="body" sz="quarter" idx="11" hasCustomPrompt="1"/>
          </p:nvPr>
        </p:nvSpPr>
        <p:spPr>
          <a:xfrm>
            <a:off x="508000" y="2857826"/>
            <a:ext cx="6400800" cy="245533"/>
          </a:xfrm>
        </p:spPr>
        <p:txBody>
          <a:bodyPr/>
          <a:lstStyle>
            <a:lvl1pPr>
              <a:defRPr sz="1600" b="1"/>
            </a:lvl1pPr>
          </a:lstStyle>
          <a:p>
            <a:pPr lvl="0"/>
            <a:r>
              <a:rPr lang="en-US" dirty="0"/>
              <a:t>Click to Edit Section Title</a:t>
            </a:r>
          </a:p>
        </p:txBody>
      </p:sp>
      <p:sp>
        <p:nvSpPr>
          <p:cNvPr id="6" name="Picture Placeholder 7">
            <a:extLst>
              <a:ext uri="{FF2B5EF4-FFF2-40B4-BE49-F238E27FC236}">
                <a16:creationId xmlns:a16="http://schemas.microsoft.com/office/drawing/2014/main" id="{64C8ADCA-C730-1D4A-B968-0175C1F02B8E}"/>
              </a:ext>
            </a:extLst>
          </p:cNvPr>
          <p:cNvSpPr>
            <a:spLocks noGrp="1"/>
          </p:cNvSpPr>
          <p:nvPr>
            <p:ph type="pic" sz="quarter" idx="12"/>
          </p:nvPr>
        </p:nvSpPr>
        <p:spPr>
          <a:xfrm>
            <a:off x="8077200" y="1"/>
            <a:ext cx="3556000" cy="6318249"/>
          </a:xfrm>
          <a:prstGeom prst="rect">
            <a:avLst/>
          </a:prstGeom>
          <a:solidFill>
            <a:schemeClr val="bg1">
              <a:lumMod val="95000"/>
            </a:schemeClr>
          </a:solidFill>
        </p:spPr>
        <p:txBody>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49543896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ection Header plain">
    <p:bg>
      <p:bgPr>
        <a:solidFill>
          <a:schemeClr val="bg1"/>
        </a:solidFill>
        <a:effectLst/>
      </p:bgPr>
    </p:bg>
    <p:spTree>
      <p:nvGrpSpPr>
        <p:cNvPr id="1" name=""/>
        <p:cNvGrpSpPr/>
        <p:nvPr/>
      </p:nvGrpSpPr>
      <p:grpSpPr>
        <a:xfrm>
          <a:off x="0" y="0"/>
          <a:ext cx="0" cy="0"/>
          <a:chOff x="0" y="0"/>
          <a:chExt cx="0" cy="0"/>
        </a:xfrm>
      </p:grpSpPr>
      <p:sp>
        <p:nvSpPr>
          <p:cNvPr id="16" name="Picture Placeholder 7"/>
          <p:cNvSpPr>
            <a:spLocks noGrp="1"/>
          </p:cNvSpPr>
          <p:nvPr>
            <p:ph type="pic" sz="quarter" idx="11"/>
          </p:nvPr>
        </p:nvSpPr>
        <p:spPr>
          <a:xfrm>
            <a:off x="0" y="0"/>
            <a:ext cx="12192000" cy="6336792"/>
          </a:xfrm>
          <a:prstGeom prst="rect">
            <a:avLst/>
          </a:prstGeom>
          <a:solidFill>
            <a:schemeClr val="bg1">
              <a:lumMod val="95000"/>
            </a:schemeClr>
          </a:solidFill>
        </p:spPr>
        <p:txBody>
          <a:bodyPr/>
          <a:lstStyle/>
          <a:p>
            <a:r>
              <a:rPr lang="en-US"/>
              <a:t>Click icon to add picture</a:t>
            </a:r>
          </a:p>
        </p:txBody>
      </p:sp>
      <p:sp>
        <p:nvSpPr>
          <p:cNvPr id="5" name="Title 1"/>
          <p:cNvSpPr>
            <a:spLocks noGrp="1"/>
          </p:cNvSpPr>
          <p:nvPr>
            <p:ph type="title" hasCustomPrompt="1"/>
          </p:nvPr>
        </p:nvSpPr>
        <p:spPr bwMode="white">
          <a:xfrm>
            <a:off x="508002" y="2531004"/>
            <a:ext cx="6400799" cy="282129"/>
          </a:xfrm>
          <a:prstGeom prst="rect">
            <a:avLst/>
          </a:prstGeom>
        </p:spPr>
        <p:txBody>
          <a:bodyPr lIns="0" tIns="0" rIns="0" bIns="0" anchor="b" anchorCtr="0"/>
          <a:lstStyle>
            <a:lvl1pPr algn="l">
              <a:defRPr sz="1600" b="0" cap="none">
                <a:solidFill>
                  <a:schemeClr val="tx1">
                    <a:lumMod val="50000"/>
                    <a:lumOff val="50000"/>
                  </a:schemeClr>
                </a:solidFill>
              </a:defRPr>
            </a:lvl1pPr>
          </a:lstStyle>
          <a:p>
            <a:r>
              <a:rPr lang="en-US" dirty="0"/>
              <a:t>Click To Edit Presentation Title</a:t>
            </a:r>
          </a:p>
        </p:txBody>
      </p:sp>
      <p:sp>
        <p:nvSpPr>
          <p:cNvPr id="6" name="Text Placeholder 3"/>
          <p:cNvSpPr>
            <a:spLocks noGrp="1"/>
          </p:cNvSpPr>
          <p:nvPr>
            <p:ph type="body" sz="quarter" idx="10" hasCustomPrompt="1"/>
          </p:nvPr>
        </p:nvSpPr>
        <p:spPr bwMode="white">
          <a:xfrm>
            <a:off x="508003" y="2842289"/>
            <a:ext cx="6400800" cy="469900"/>
          </a:xfrm>
          <a:prstGeom prst="rect">
            <a:avLst/>
          </a:prstGeom>
        </p:spPr>
        <p:txBody>
          <a:bodyPr lIns="0" tIns="0" rIns="0" bIns="0"/>
          <a:lstStyle>
            <a:lvl1pPr>
              <a:defRPr sz="32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342622998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08001" y="1232672"/>
            <a:ext cx="11121291" cy="48835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Picture Placeholder 9"/>
          <p:cNvSpPr>
            <a:spLocks noGrp="1"/>
          </p:cNvSpPr>
          <p:nvPr>
            <p:ph type="pic" sz="quarter" idx="11" hasCustomPrompt="1"/>
          </p:nvPr>
        </p:nvSpPr>
        <p:spPr>
          <a:xfrm>
            <a:off x="11543489" y="0"/>
            <a:ext cx="648511" cy="640080"/>
          </a:xfrm>
        </p:spPr>
        <p:txBody>
          <a:bodyPr anchor="ctr" anchorCtr="0">
            <a:normAutofit/>
          </a:bodyPr>
          <a:lstStyle>
            <a:lvl1pPr algn="ctr">
              <a:defRPr sz="800"/>
            </a:lvl1pPr>
          </a:lstStyle>
          <a:p>
            <a:r>
              <a:rPr lang="en-US" dirty="0"/>
              <a:t>Picture (Optional)</a:t>
            </a:r>
          </a:p>
        </p:txBody>
      </p:sp>
      <p:sp>
        <p:nvSpPr>
          <p:cNvPr id="6" name="Text Placeholder 7"/>
          <p:cNvSpPr>
            <a:spLocks noGrp="1"/>
          </p:cNvSpPr>
          <p:nvPr>
            <p:ph type="body" sz="quarter" idx="10" hasCustomPrompt="1"/>
          </p:nvPr>
        </p:nvSpPr>
        <p:spPr>
          <a:xfrm>
            <a:off x="508000" y="42709"/>
            <a:ext cx="7366000" cy="142479"/>
          </a:xfrm>
        </p:spPr>
        <p:txBody>
          <a:bodyPr anchor="t" anchorCtr="0">
            <a:noAutofit/>
          </a:bodyPr>
          <a:lstStyle>
            <a:lvl1pPr marL="0" indent="0" algn="l" defTabSz="914377" rtl="0" eaLnBrk="1" latinLnBrk="0" hangingPunct="1">
              <a:lnSpc>
                <a:spcPct val="100000"/>
              </a:lnSpc>
              <a:spcBef>
                <a:spcPts val="1000"/>
              </a:spcBef>
              <a:buFont typeface="Arial" panose="020B0604020202020204" pitchFamily="34" charset="0"/>
              <a:buNone/>
              <a:defRPr lang="en-US" sz="9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a:t>PyCon</a:t>
            </a:r>
            <a:r>
              <a:rPr lang="en-US" dirty="0"/>
              <a:t> 2020</a:t>
            </a:r>
          </a:p>
        </p:txBody>
      </p:sp>
    </p:spTree>
    <p:extLst>
      <p:ext uri="{BB962C8B-B14F-4D97-AF65-F5344CB8AC3E}">
        <p14:creationId xmlns:p14="http://schemas.microsoft.com/office/powerpoint/2010/main" val="376558164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0" y="1224249"/>
            <a:ext cx="5486400" cy="4932375"/>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2" y="1224249"/>
            <a:ext cx="5435599" cy="4932375"/>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Text Placeholder 7"/>
          <p:cNvSpPr>
            <a:spLocks noGrp="1"/>
          </p:cNvSpPr>
          <p:nvPr>
            <p:ph type="body" sz="quarter" idx="10" hasCustomPrompt="1"/>
          </p:nvPr>
        </p:nvSpPr>
        <p:spPr>
          <a:xfrm>
            <a:off x="508000" y="42709"/>
            <a:ext cx="7366000" cy="142479"/>
          </a:xfrm>
        </p:spPr>
        <p:txBody>
          <a:bodyPr anchor="t" anchorCtr="0">
            <a:noAutofit/>
          </a:bodyPr>
          <a:lstStyle>
            <a:lvl1pPr marL="0" indent="0" algn="l" defTabSz="914377" rtl="0" eaLnBrk="1" latinLnBrk="0" hangingPunct="1">
              <a:lnSpc>
                <a:spcPct val="100000"/>
              </a:lnSpc>
              <a:spcBef>
                <a:spcPts val="1000"/>
              </a:spcBef>
              <a:buFont typeface="Arial" panose="020B0604020202020204" pitchFamily="34" charset="0"/>
              <a:buNone/>
              <a:defRPr lang="en-US" sz="9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a:t>PyCon</a:t>
            </a:r>
            <a:r>
              <a:rPr lang="en-US" dirty="0"/>
              <a:t> 2020</a:t>
            </a:r>
          </a:p>
        </p:txBody>
      </p:sp>
      <p:sp>
        <p:nvSpPr>
          <p:cNvPr id="10" name="Picture Placeholder 9"/>
          <p:cNvSpPr>
            <a:spLocks noGrp="1"/>
          </p:cNvSpPr>
          <p:nvPr>
            <p:ph type="pic" sz="quarter" idx="11" hasCustomPrompt="1"/>
          </p:nvPr>
        </p:nvSpPr>
        <p:spPr>
          <a:xfrm>
            <a:off x="11543489" y="0"/>
            <a:ext cx="648511" cy="640080"/>
          </a:xfrm>
        </p:spPr>
        <p:txBody>
          <a:bodyPr anchor="ctr" anchorCtr="0">
            <a:normAutofit/>
          </a:bodyPr>
          <a:lstStyle>
            <a:lvl1pPr algn="ctr">
              <a:defRPr sz="800"/>
            </a:lvl1pPr>
          </a:lstStyle>
          <a:p>
            <a:r>
              <a:rPr lang="en-US" dirty="0"/>
              <a:t>Picture (Optional)</a:t>
            </a:r>
          </a:p>
        </p:txBody>
      </p:sp>
    </p:spTree>
    <p:extLst>
      <p:ext uri="{BB962C8B-B14F-4D97-AF65-F5344CB8AC3E}">
        <p14:creationId xmlns:p14="http://schemas.microsoft.com/office/powerpoint/2010/main" val="147861527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28988"/>
            <a:ext cx="10363200" cy="852769"/>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08001" y="1244600"/>
            <a:ext cx="11121291" cy="48514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txBox="1">
            <a:spLocks/>
          </p:cNvSpPr>
          <p:nvPr/>
        </p:nvSpPr>
        <p:spPr>
          <a:xfrm>
            <a:off x="11094021" y="6403978"/>
            <a:ext cx="535273" cy="365125"/>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400" smtClean="0">
                <a:solidFill>
                  <a:schemeClr val="bg1">
                    <a:lumMod val="50000"/>
                  </a:schemeClr>
                </a:solidFill>
              </a:rPr>
              <a:pPr/>
              <a:t>‹#›</a:t>
            </a:fld>
            <a:endParaRPr lang="en-US" sz="1400" dirty="0">
              <a:solidFill>
                <a:schemeClr val="bg1">
                  <a:lumMod val="50000"/>
                </a:schemeClr>
              </a:solidFill>
            </a:endParaRPr>
          </a:p>
        </p:txBody>
      </p:sp>
      <p:sp>
        <p:nvSpPr>
          <p:cNvPr id="16" name="Rectangle 73"/>
          <p:cNvSpPr>
            <a:spLocks noChangeArrowheads="1"/>
          </p:cNvSpPr>
          <p:nvPr/>
        </p:nvSpPr>
        <p:spPr bwMode="white">
          <a:xfrm>
            <a:off x="4318001" y="6444866"/>
            <a:ext cx="3556000" cy="200055"/>
          </a:xfrm>
          <a:prstGeom prst="rect">
            <a:avLst/>
          </a:prstGeom>
          <a:noFill/>
          <a:ln w="9525">
            <a:noFill/>
            <a:miter lim="800000"/>
            <a:headEnd/>
            <a:tailEnd/>
          </a:ln>
          <a:effectLst/>
        </p:spPr>
        <p:txBody>
          <a:bodyPr wrap="square" lIns="0" tIns="0" rIns="45715" bIns="0" anchor="t" anchorCtr="0">
            <a:spAutoFit/>
          </a:bodyPr>
          <a:lstStyle/>
          <a:p>
            <a:pPr eaLnBrk="0" hangingPunct="0">
              <a:spcBef>
                <a:spcPct val="0"/>
              </a:spcBef>
            </a:pPr>
            <a:r>
              <a:rPr lang="en-US" sz="700" b="1" dirty="0">
                <a:solidFill>
                  <a:schemeClr val="tx1">
                    <a:lumMod val="50000"/>
                    <a:lumOff val="50000"/>
                  </a:schemeClr>
                </a:solidFill>
                <a:latin typeface="Arial" panose="020B0604020202020204" pitchFamily="34" charset="0"/>
                <a:cs typeface="Arial" panose="020B0604020202020204" pitchFamily="34" charset="0"/>
              </a:rPr>
              <a:t>Implementing Ethics: Developing Trustworthy AI </a:t>
            </a:r>
          </a:p>
          <a:p>
            <a:pPr eaLnBrk="0" hangingPunct="0">
              <a:spcBef>
                <a:spcPct val="0"/>
              </a:spcBef>
            </a:pPr>
            <a:r>
              <a:rPr lang="en-US" sz="600" dirty="0">
                <a:solidFill>
                  <a:schemeClr val="tx1">
                    <a:lumMod val="50000"/>
                    <a:lumOff val="50000"/>
                  </a:schemeClr>
                </a:solidFill>
                <a:latin typeface="Arial" panose="020B0604020202020204" pitchFamily="34" charset="0"/>
                <a:cs typeface="Arial" panose="020B0604020202020204" pitchFamily="34" charset="0"/>
              </a:rPr>
              <a:t>© 2020 Carnegie Mellon University</a:t>
            </a:r>
          </a:p>
        </p:txBody>
      </p:sp>
      <p:sp>
        <p:nvSpPr>
          <p:cNvPr id="17" name="TextBox 16"/>
          <p:cNvSpPr txBox="1"/>
          <p:nvPr/>
        </p:nvSpPr>
        <p:spPr>
          <a:xfrm>
            <a:off x="8077200" y="6444866"/>
            <a:ext cx="2794000" cy="276999"/>
          </a:xfrm>
          <a:prstGeom prst="rect">
            <a:avLst/>
          </a:prstGeom>
          <a:noFill/>
        </p:spPr>
        <p:txBody>
          <a:bodyPr wrap="square" lIns="0" tIns="0" rIns="0" bIns="0" rtlCol="0">
            <a:spAutoFit/>
          </a:bodyPr>
          <a:lstStyle/>
          <a:p>
            <a:r>
              <a:rPr lang="en-US" sz="600" dirty="0">
                <a:solidFill>
                  <a:srgbClr val="000000"/>
                </a:solidFill>
                <a:latin typeface="Arial"/>
                <a:cs typeface="Arial"/>
              </a:rPr>
              <a:t>[DISTRIBUTION STATEMENT A] This material has been approved for public release and unlimited distribution.  Please see Copyright notice for non-US Government use and distribution.</a:t>
            </a:r>
            <a:endParaRPr lang="en-US" sz="500" dirty="0">
              <a:solidFill>
                <a:srgbClr val="000000"/>
              </a:solidFill>
              <a:latin typeface="Arial"/>
              <a:cs typeface="Arial"/>
            </a:endParaRPr>
          </a:p>
        </p:txBody>
      </p:sp>
      <p:sp>
        <p:nvSpPr>
          <p:cNvPr id="18" name="Rectangle 17"/>
          <p:cNvSpPr/>
          <p:nvPr/>
        </p:nvSpPr>
        <p:spPr>
          <a:xfrm>
            <a:off x="0" y="6318763"/>
            <a:ext cx="12192000" cy="182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8001" y="6448778"/>
            <a:ext cx="1914144" cy="325044"/>
          </a:xfrm>
          <a:prstGeom prst="rect">
            <a:avLst/>
          </a:prstGeom>
        </p:spPr>
      </p:pic>
    </p:spTree>
    <p:extLst>
      <p:ext uri="{BB962C8B-B14F-4D97-AF65-F5344CB8AC3E}">
        <p14:creationId xmlns:p14="http://schemas.microsoft.com/office/powerpoint/2010/main" val="1572111847"/>
      </p:ext>
    </p:extLst>
  </p:cSld>
  <p:clrMap bg1="lt1" tx1="dk1" bg2="lt2" tx2="dk2" accent1="accent1" accent2="accent2" accent3="accent3" accent4="accent4" accent5="accent5" accent6="accent6" hlink="hlink" folHlink="folHlink"/>
  <p:sldLayoutIdLst>
    <p:sldLayoutId id="2147483737" r:id="rId1"/>
    <p:sldLayoutId id="2147483740" r:id="rId2"/>
    <p:sldLayoutId id="2147483741" r:id="rId3"/>
    <p:sldLayoutId id="2147483742" r:id="rId4"/>
    <p:sldLayoutId id="2147483743" r:id="rId5"/>
    <p:sldLayoutId id="2147483744" r:id="rId6"/>
    <p:sldLayoutId id="2147483745" r:id="rId7"/>
    <p:sldLayoutId id="2147483747" r:id="rId8"/>
    <p:sldLayoutId id="2147483748" r:id="rId9"/>
    <p:sldLayoutId id="2147483759" r:id="rId10"/>
    <p:sldLayoutId id="2147483757" r:id="rId11"/>
    <p:sldLayoutId id="2147483760" r:id="rId12"/>
    <p:sldLayoutId id="2147483761" r:id="rId13"/>
  </p:sldLayoutIdLst>
  <p:hf hdr="0" ftr="0" dt="0"/>
  <p:txStyles>
    <p:titleStyle>
      <a:lvl1pPr algn="l" defTabSz="914377" rtl="0"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00000"/>
        </a:lnSpc>
        <a:spcBef>
          <a:spcPts val="1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341305" indent="-169858" algn="l" defTabSz="914377"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628635" indent="-171446" algn="l" defTabSz="914377" rtl="0" eaLnBrk="1" latinLnBrk="0" hangingPunct="1">
        <a:lnSpc>
          <a:spcPct val="10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914377" indent="-176209" algn="l" defTabSz="914377" rtl="0" eaLnBrk="1" latinLnBrk="0" hangingPunct="1">
        <a:lnSpc>
          <a:spcPct val="100000"/>
        </a:lnSpc>
        <a:spcBef>
          <a:spcPts val="500"/>
        </a:spcBef>
        <a:buClr>
          <a:schemeClr val="tx1">
            <a:lumMod val="50000"/>
            <a:lumOff val="50000"/>
          </a:schemeClr>
        </a:buClr>
        <a:buFont typeface="Arial" panose="020B0604020202020204" pitchFamily="34" charset="0"/>
        <a:buChar char="•"/>
        <a:defRPr sz="3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2">
          <p15:clr>
            <a:srgbClr val="A4A3A4"/>
          </p15:clr>
        </p15:guide>
        <p15:guide id="2" pos="240">
          <p15:clr>
            <a:srgbClr val="A4A3A4"/>
          </p15:clr>
        </p15:guide>
        <p15:guide id="3" pos="600">
          <p15:clr>
            <a:srgbClr val="A4A3A4"/>
          </p15:clr>
        </p15:guide>
        <p15:guide id="4" pos="696">
          <p15:clr>
            <a:srgbClr val="A4A3A4"/>
          </p15:clr>
        </p15:guide>
        <p15:guide id="5" pos="1056">
          <p15:clr>
            <a:srgbClr val="A4A3A4"/>
          </p15:clr>
        </p15:guide>
        <p15:guide id="6" pos="1152">
          <p15:clr>
            <a:srgbClr val="A4A3A4"/>
          </p15:clr>
        </p15:guide>
        <p15:guide id="7" pos="1488">
          <p15:clr>
            <a:srgbClr val="A4A3A4"/>
          </p15:clr>
        </p15:guide>
        <p15:guide id="8" pos="1584">
          <p15:clr>
            <a:srgbClr val="A4A3A4"/>
          </p15:clr>
        </p15:guide>
        <p15:guide id="9" pos="1944">
          <p15:clr>
            <a:srgbClr val="A4A3A4"/>
          </p15:clr>
        </p15:guide>
        <p15:guide id="10" pos="2040">
          <p15:clr>
            <a:srgbClr val="A4A3A4"/>
          </p15:clr>
        </p15:guide>
        <p15:guide id="11" pos="2376">
          <p15:clr>
            <a:srgbClr val="A4A3A4"/>
          </p15:clr>
        </p15:guide>
        <p15:guide id="12" pos="2472">
          <p15:clr>
            <a:srgbClr val="A4A3A4"/>
          </p15:clr>
        </p15:guide>
        <p15:guide id="13" pos="2832">
          <p15:clr>
            <a:srgbClr val="A4A3A4"/>
          </p15:clr>
        </p15:guide>
        <p15:guide id="14" pos="2928">
          <p15:clr>
            <a:srgbClr val="A4A3A4"/>
          </p15:clr>
        </p15:guide>
        <p15:guide id="15" pos="3264">
          <p15:clr>
            <a:srgbClr val="A4A3A4"/>
          </p15:clr>
        </p15:guide>
        <p15:guide id="16" pos="3360">
          <p15:clr>
            <a:srgbClr val="A4A3A4"/>
          </p15:clr>
        </p15:guide>
        <p15:guide id="17" pos="3720">
          <p15:clr>
            <a:srgbClr val="A4A3A4"/>
          </p15:clr>
        </p15:guide>
        <p15:guide id="18" pos="3816">
          <p15:clr>
            <a:srgbClr val="A4A3A4"/>
          </p15:clr>
        </p15:guide>
        <p15:guide id="19" pos="4176">
          <p15:clr>
            <a:srgbClr val="A4A3A4"/>
          </p15:clr>
        </p15:guide>
        <p15:guide id="20" pos="4272">
          <p15:clr>
            <a:srgbClr val="A4A3A4"/>
          </p15:clr>
        </p15:guide>
        <p15:guide id="21" pos="4608">
          <p15:clr>
            <a:srgbClr val="A4A3A4"/>
          </p15:clr>
        </p15:guide>
        <p15:guide id="22" pos="4704">
          <p15:clr>
            <a:srgbClr val="A4A3A4"/>
          </p15:clr>
        </p15:guide>
        <p15:guide id="23" pos="5040">
          <p15:clr>
            <a:srgbClr val="A4A3A4"/>
          </p15:clr>
        </p15:guide>
        <p15:guide id="24" pos="5136">
          <p15:clr>
            <a:srgbClr val="A4A3A4"/>
          </p15:clr>
        </p15:guide>
        <p15:guide id="25" pos="5496">
          <p15:clr>
            <a:srgbClr val="A4A3A4"/>
          </p15:clr>
        </p15:guide>
        <p15:guide id="26" orient="horz" pos="516">
          <p15:clr>
            <a:srgbClr val="A4A3A4"/>
          </p15:clr>
        </p15:guide>
        <p15:guide id="27" orient="horz" pos="612">
          <p15:clr>
            <a:srgbClr val="A4A3A4"/>
          </p15:clr>
        </p15:guide>
        <p15:guide id="28" orient="horz" pos="924">
          <p15:clr>
            <a:srgbClr val="A4A3A4"/>
          </p15:clr>
        </p15:guide>
        <p15:guide id="29" orient="horz" pos="996">
          <p15:clr>
            <a:srgbClr val="A4A3A4"/>
          </p15:clr>
        </p15:guide>
        <p15:guide id="31" orient="horz" pos="1308">
          <p15:clr>
            <a:srgbClr val="A4A3A4"/>
          </p15:clr>
        </p15:guide>
        <p15:guide id="33" orient="horz" pos="1380">
          <p15:clr>
            <a:srgbClr val="A4A3A4"/>
          </p15:clr>
        </p15:guide>
        <p15:guide id="34" orient="horz" pos="1692">
          <p15:clr>
            <a:srgbClr val="A4A3A4"/>
          </p15:clr>
        </p15:guide>
        <p15:guide id="35" orient="horz" pos="1764">
          <p15:clr>
            <a:srgbClr val="A4A3A4"/>
          </p15:clr>
        </p15:guide>
        <p15:guide id="36" orient="horz" pos="2076">
          <p15:clr>
            <a:srgbClr val="A4A3A4"/>
          </p15:clr>
        </p15:guide>
        <p15:guide id="37" orient="horz" pos="2148">
          <p15:clr>
            <a:srgbClr val="A4A3A4"/>
          </p15:clr>
        </p15:guide>
        <p15:guide id="38" orient="horz" pos="2460">
          <p15:clr>
            <a:srgbClr val="A4A3A4"/>
          </p15:clr>
        </p15:guide>
        <p15:guide id="39" orient="horz" pos="2532">
          <p15:clr>
            <a:srgbClr val="A4A3A4"/>
          </p15:clr>
        </p15:guide>
        <p15:guide id="40" orient="horz" pos="2844">
          <p15:clr>
            <a:srgbClr val="A4A3A4"/>
          </p15:clr>
        </p15:guide>
        <p15:guide id="41" pos="2880">
          <p15:clr>
            <a:srgbClr val="F26B43"/>
          </p15:clr>
        </p15:guide>
        <p15:guide id="42" orient="horz" pos="16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www.montrealdeclaration-responsibleai.com/the-declar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montrealdeclaration-responsibleai.com/the-declaration"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resources.sei.cmu.edu/library/asset-view.cfm?assetid=636620"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hyperlink" Target="https://www.ted.com/talks/grady_booch_don_t_fear_superintelligence" TargetMode="External"/><Relationship Id="rId4" Type="http://schemas.openxmlformats.org/officeDocument/2006/relationships/hyperlink" Target="https://www.ted.com/talks/grady_booch_d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sei.cmu.edu/research-capabilities/all-work/display.cfm?customel_datapageid_4050=197910"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neuroleadership.com/portfolio-items/breaking-bias-updated-the-seeds-model-2/"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hyperlink" Target="https://hbr.org/2016/11/why-diverse-teams-are-smar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3A32D0-F756-442A-B792-CA9249C1DE98}"/>
              </a:ext>
            </a:extLst>
          </p:cNvPr>
          <p:cNvSpPr>
            <a:spLocks noGrp="1"/>
          </p:cNvSpPr>
          <p:nvPr>
            <p:ph type="ctrTitle"/>
          </p:nvPr>
        </p:nvSpPr>
        <p:spPr/>
        <p:txBody>
          <a:bodyPr>
            <a:normAutofit/>
          </a:bodyPr>
          <a:lstStyle/>
          <a:p>
            <a:r>
              <a:rPr lang="en-US" dirty="0"/>
              <a:t>Implementing Ethics: Developing Trustworthy AI </a:t>
            </a:r>
            <a:br>
              <a:rPr lang="en-US" dirty="0"/>
            </a:br>
            <a:endParaRPr lang="en-US" dirty="0"/>
          </a:p>
        </p:txBody>
      </p:sp>
      <p:sp>
        <p:nvSpPr>
          <p:cNvPr id="7" name="Subtitle 6">
            <a:extLst>
              <a:ext uri="{FF2B5EF4-FFF2-40B4-BE49-F238E27FC236}">
                <a16:creationId xmlns:a16="http://schemas.microsoft.com/office/drawing/2014/main" id="{1D5D61B4-686D-4A6B-8B4B-8EF0B25072E2}"/>
              </a:ext>
            </a:extLst>
          </p:cNvPr>
          <p:cNvSpPr>
            <a:spLocks noGrp="1"/>
          </p:cNvSpPr>
          <p:nvPr>
            <p:ph type="subTitle" idx="1"/>
          </p:nvPr>
        </p:nvSpPr>
        <p:spPr>
          <a:xfrm>
            <a:off x="508001" y="3740727"/>
            <a:ext cx="5626792" cy="1405293"/>
          </a:xfrm>
        </p:spPr>
        <p:txBody>
          <a:bodyPr>
            <a:normAutofit/>
          </a:bodyPr>
          <a:lstStyle/>
          <a:p>
            <a:r>
              <a:rPr lang="en-US" dirty="0"/>
              <a:t>Carol J. Smith</a:t>
            </a:r>
          </a:p>
          <a:p>
            <a:r>
              <a:rPr lang="en-US" dirty="0"/>
              <a:t>Sr. Research Scientist - Human-Machine Interaction</a:t>
            </a:r>
          </a:p>
          <a:p>
            <a:r>
              <a:rPr lang="en-US" dirty="0"/>
              <a:t>Twitter: @</a:t>
            </a:r>
            <a:r>
              <a:rPr lang="en-US" dirty="0" err="1"/>
              <a:t>carologic</a:t>
            </a:r>
            <a:r>
              <a:rPr lang="en-US" dirty="0"/>
              <a:t>     @</a:t>
            </a:r>
            <a:r>
              <a:rPr lang="en-US" dirty="0" err="1"/>
              <a:t>sei_etc</a:t>
            </a:r>
            <a:endParaRPr lang="en-US" dirty="0"/>
          </a:p>
        </p:txBody>
      </p:sp>
    </p:spTree>
    <p:extLst>
      <p:ext uri="{BB962C8B-B14F-4D97-AF65-F5344CB8AC3E}">
        <p14:creationId xmlns:p14="http://schemas.microsoft.com/office/powerpoint/2010/main" val="906730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5dec36e235_0_82"/>
          <p:cNvSpPr txBox="1">
            <a:spLocks noGrp="1"/>
          </p:cNvSpPr>
          <p:nvPr>
            <p:ph type="title"/>
          </p:nvPr>
        </p:nvSpPr>
        <p:spPr>
          <a:xfrm>
            <a:off x="551544" y="315251"/>
            <a:ext cx="11023173" cy="777602"/>
          </a:xfrm>
          <a:prstGeom prst="rect">
            <a:avLst/>
          </a:prstGeom>
          <a:noFill/>
          <a:ln>
            <a:noFill/>
          </a:ln>
        </p:spPr>
        <p:txBody>
          <a:bodyPr spcFirstLastPara="1" wrap="square" lIns="121900" tIns="60925" rIns="121900" bIns="60925" anchor="ctr" anchorCtr="0">
            <a:noAutofit/>
          </a:bodyPr>
          <a:lstStyle/>
          <a:p>
            <a:pPr marL="0" lvl="0" indent="0" algn="l" rtl="0">
              <a:spcBef>
                <a:spcPts val="0"/>
              </a:spcBef>
              <a:spcAft>
                <a:spcPts val="0"/>
              </a:spcAft>
              <a:buClr>
                <a:schemeClr val="dk1"/>
              </a:buClr>
              <a:buSzPts val="4100"/>
              <a:buFont typeface="Calibri"/>
              <a:buNone/>
            </a:pPr>
            <a:br>
              <a:rPr lang="en-US" sz="6000" dirty="0">
                <a:solidFill>
                  <a:schemeClr val="tx1">
                    <a:lumMod val="65000"/>
                    <a:lumOff val="35000"/>
                  </a:schemeClr>
                </a:solidFill>
              </a:rPr>
            </a:br>
            <a:br>
              <a:rPr lang="en-US" sz="6000" dirty="0">
                <a:solidFill>
                  <a:schemeClr val="tx1">
                    <a:lumMod val="65000"/>
                    <a:lumOff val="35000"/>
                  </a:schemeClr>
                </a:solidFill>
              </a:rPr>
            </a:br>
            <a:br>
              <a:rPr lang="en-US" sz="6000" dirty="0">
                <a:solidFill>
                  <a:schemeClr val="tx1">
                    <a:lumMod val="65000"/>
                    <a:lumOff val="35000"/>
                  </a:schemeClr>
                </a:solidFill>
              </a:rPr>
            </a:br>
            <a:br>
              <a:rPr lang="en-US" sz="6000" dirty="0">
                <a:solidFill>
                  <a:schemeClr val="tx1">
                    <a:lumMod val="65000"/>
                    <a:lumOff val="35000"/>
                  </a:schemeClr>
                </a:solidFill>
              </a:rPr>
            </a:br>
            <a:br>
              <a:rPr lang="en-US" sz="6000" dirty="0">
                <a:solidFill>
                  <a:schemeClr val="tx1">
                    <a:lumMod val="65000"/>
                    <a:lumOff val="35000"/>
                  </a:schemeClr>
                </a:solidFill>
              </a:rPr>
            </a:br>
            <a:br>
              <a:rPr lang="en-US" sz="6000" dirty="0">
                <a:solidFill>
                  <a:schemeClr val="tx1">
                    <a:lumMod val="65000"/>
                    <a:lumOff val="35000"/>
                  </a:schemeClr>
                </a:solidFill>
              </a:rPr>
            </a:br>
            <a:r>
              <a:rPr lang="en-US" sz="6000" dirty="0">
                <a:solidFill>
                  <a:schemeClr val="tx1">
                    <a:lumMod val="65000"/>
                    <a:lumOff val="35000"/>
                  </a:schemeClr>
                </a:solidFill>
              </a:rPr>
              <a:t>Great Minds Think Different</a:t>
            </a:r>
            <a:endParaRPr sz="6000" dirty="0">
              <a:solidFill>
                <a:schemeClr val="tx1">
                  <a:lumMod val="65000"/>
                  <a:lumOff val="35000"/>
                </a:schemeClr>
              </a:solidFill>
            </a:endParaRPr>
          </a:p>
        </p:txBody>
      </p:sp>
    </p:spTree>
    <p:extLst>
      <p:ext uri="{BB962C8B-B14F-4D97-AF65-F5344CB8AC3E}">
        <p14:creationId xmlns:p14="http://schemas.microsoft.com/office/powerpoint/2010/main" val="239740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3773-E6B4-423A-97BF-DA66C941ED59}"/>
              </a:ext>
            </a:extLst>
          </p:cNvPr>
          <p:cNvSpPr>
            <a:spLocks noGrp="1"/>
          </p:cNvSpPr>
          <p:nvPr>
            <p:ph type="title"/>
          </p:nvPr>
        </p:nvSpPr>
        <p:spPr/>
        <p:txBody>
          <a:bodyPr/>
          <a:lstStyle/>
          <a:p>
            <a:r>
              <a:rPr lang="en-US" dirty="0"/>
              <a:t>Inclusive Workplace Requirements</a:t>
            </a:r>
          </a:p>
        </p:txBody>
      </p:sp>
      <p:sp>
        <p:nvSpPr>
          <p:cNvPr id="4" name="Content Placeholder 3">
            <a:extLst>
              <a:ext uri="{FF2B5EF4-FFF2-40B4-BE49-F238E27FC236}">
                <a16:creationId xmlns:a16="http://schemas.microsoft.com/office/drawing/2014/main" id="{02B1243D-93E6-40A5-B06B-F959E5BC42A9}"/>
              </a:ext>
            </a:extLst>
          </p:cNvPr>
          <p:cNvSpPr>
            <a:spLocks noGrp="1"/>
          </p:cNvSpPr>
          <p:nvPr>
            <p:ph idx="1"/>
          </p:nvPr>
        </p:nvSpPr>
        <p:spPr/>
        <p:txBody>
          <a:bodyPr>
            <a:normAutofit/>
          </a:bodyPr>
          <a:lstStyle/>
          <a:p>
            <a:r>
              <a:rPr lang="en-US" dirty="0"/>
              <a:t>Representatively diverse leadership = retention</a:t>
            </a:r>
          </a:p>
          <a:p>
            <a:r>
              <a:rPr lang="en-US" dirty="0"/>
              <a:t>Individuals differences are acknowledged and accepted</a:t>
            </a:r>
          </a:p>
          <a:p>
            <a:pPr lvl="1"/>
            <a:r>
              <a:rPr lang="en-US" dirty="0"/>
              <a:t>Bring "whole selves" to work</a:t>
            </a:r>
          </a:p>
          <a:p>
            <a:pPr lvl="1"/>
            <a:r>
              <a:rPr lang="en-US" dirty="0"/>
              <a:t>Welcoming community environment</a:t>
            </a:r>
          </a:p>
          <a:p>
            <a:pPr lvl="1"/>
            <a:r>
              <a:rPr lang="en-US" dirty="0"/>
              <a:t>Feel valued, connected, that we belong</a:t>
            </a:r>
          </a:p>
          <a:p>
            <a:endParaRPr lang="en-US" dirty="0"/>
          </a:p>
        </p:txBody>
      </p:sp>
      <p:sp>
        <p:nvSpPr>
          <p:cNvPr id="6" name="Picture Placeholder 5">
            <a:extLst>
              <a:ext uri="{FF2B5EF4-FFF2-40B4-BE49-F238E27FC236}">
                <a16:creationId xmlns:a16="http://schemas.microsoft.com/office/drawing/2014/main" id="{7EA0C8B5-765C-4F95-B7C8-C979BA9E8395}"/>
              </a:ext>
            </a:extLst>
          </p:cNvPr>
          <p:cNvSpPr>
            <a:spLocks noGrp="1"/>
          </p:cNvSpPr>
          <p:nvPr>
            <p:ph type="pic" sz="quarter" idx="11"/>
          </p:nvPr>
        </p:nvSpPr>
        <p:spPr/>
      </p:sp>
      <p:sp>
        <p:nvSpPr>
          <p:cNvPr id="5" name="Text Placeholder 4">
            <a:extLst>
              <a:ext uri="{FF2B5EF4-FFF2-40B4-BE49-F238E27FC236}">
                <a16:creationId xmlns:a16="http://schemas.microsoft.com/office/drawing/2014/main" id="{BBB1FBC1-BBB3-4B88-95BC-734AD392D756}"/>
              </a:ext>
            </a:extLst>
          </p:cNvPr>
          <p:cNvSpPr>
            <a:spLocks noGrp="1"/>
          </p:cNvSpPr>
          <p:nvPr>
            <p:ph type="body" sz="quarter" idx="10"/>
          </p:nvPr>
        </p:nvSpPr>
        <p:spPr/>
        <p:txBody>
          <a:bodyPr/>
          <a:lstStyle/>
          <a:p>
            <a:endParaRPr lang="en-US"/>
          </a:p>
        </p:txBody>
      </p:sp>
      <p:sp>
        <p:nvSpPr>
          <p:cNvPr id="3" name="Slide Number Placeholder 2">
            <a:extLst>
              <a:ext uri="{FF2B5EF4-FFF2-40B4-BE49-F238E27FC236}">
                <a16:creationId xmlns:a16="http://schemas.microsoft.com/office/drawing/2014/main" id="{C1168387-9C86-4B8B-BC05-51934202D543}"/>
              </a:ext>
            </a:extLst>
          </p:cNvPr>
          <p:cNvSpPr>
            <a:spLocks noGrp="1"/>
          </p:cNvSpPr>
          <p:nvPr>
            <p:ph type="sldNum" sz="quarter" idx="4294967295"/>
          </p:nvPr>
        </p:nvSpPr>
        <p:spPr>
          <a:xfrm>
            <a:off x="0" y="6359525"/>
            <a:ext cx="1401763" cy="365125"/>
          </a:xfrm>
          <a:prstGeom prst="rect">
            <a:avLst/>
          </a:prstGeom>
        </p:spPr>
        <p:txBody>
          <a:bodyPr/>
          <a:lstStyle/>
          <a:p>
            <a:fld id="{F56C8676-1494-424A-9EE1-69F4EB666BA8}" type="slidenum">
              <a:rPr lang="en-US" smtClean="0"/>
              <a:t>11</a:t>
            </a:fld>
            <a:endParaRPr lang="en-US" dirty="0"/>
          </a:p>
        </p:txBody>
      </p:sp>
    </p:spTree>
    <p:extLst>
      <p:ext uri="{BB962C8B-B14F-4D97-AF65-F5344CB8AC3E}">
        <p14:creationId xmlns:p14="http://schemas.microsoft.com/office/powerpoint/2010/main" val="3412030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38"/>
          <p:cNvSpPr txBox="1">
            <a:spLocks noGrp="1"/>
          </p:cNvSpPr>
          <p:nvPr>
            <p:ph type="title"/>
          </p:nvPr>
        </p:nvSpPr>
        <p:spPr/>
        <p:txBody>
          <a:bodyPr/>
          <a:lstStyle/>
          <a:p>
            <a:pPr lvl="0"/>
            <a:r>
              <a:rPr lang="en-US" dirty="0"/>
              <a:t>Adopt Technology Ethics</a:t>
            </a:r>
          </a:p>
        </p:txBody>
      </p:sp>
      <p:sp>
        <p:nvSpPr>
          <p:cNvPr id="2" name="Content Placeholder 1">
            <a:extLst>
              <a:ext uri="{FF2B5EF4-FFF2-40B4-BE49-F238E27FC236}">
                <a16:creationId xmlns:a16="http://schemas.microsoft.com/office/drawing/2014/main" id="{D6A6205A-7CD0-467C-A198-DCCF3FBCC93F}"/>
              </a:ext>
            </a:extLst>
          </p:cNvPr>
          <p:cNvSpPr>
            <a:spLocks noGrp="1"/>
          </p:cNvSpPr>
          <p:nvPr>
            <p:ph sz="half" idx="1"/>
          </p:nvPr>
        </p:nvSpPr>
        <p:spPr/>
        <p:txBody>
          <a:bodyPr/>
          <a:lstStyle/>
          <a:p>
            <a:pPr lvl="1"/>
            <a:r>
              <a:rPr lang="en-US" sz="2800" dirty="0"/>
              <a:t>Harmonize cultural variations</a:t>
            </a:r>
          </a:p>
          <a:p>
            <a:pPr lvl="1"/>
            <a:r>
              <a:rPr lang="en-US" sz="2800" dirty="0"/>
              <a:t>Balance to pace of change, industry pressure</a:t>
            </a:r>
          </a:p>
          <a:p>
            <a:pPr lvl="1"/>
            <a:r>
              <a:rPr lang="en-US" sz="2800" dirty="0"/>
              <a:t>Explicit permission to consider and question breadth </a:t>
            </a:r>
            <a:br>
              <a:rPr lang="en-US" sz="2800" dirty="0"/>
            </a:br>
            <a:r>
              <a:rPr lang="en-US" sz="2800" dirty="0"/>
              <a:t>of implications</a:t>
            </a:r>
          </a:p>
        </p:txBody>
      </p:sp>
      <p:sp>
        <p:nvSpPr>
          <p:cNvPr id="5" name="Text Placeholder 4">
            <a:extLst>
              <a:ext uri="{FF2B5EF4-FFF2-40B4-BE49-F238E27FC236}">
                <a16:creationId xmlns:a16="http://schemas.microsoft.com/office/drawing/2014/main" id="{C8F18A09-6F93-45EE-BE4E-C71E6CE14F00}"/>
              </a:ext>
            </a:extLst>
          </p:cNvPr>
          <p:cNvSpPr>
            <a:spLocks noGrp="1"/>
          </p:cNvSpPr>
          <p:nvPr>
            <p:ph type="body" sz="quarter" idx="10"/>
          </p:nvPr>
        </p:nvSpPr>
        <p:spPr/>
        <p:txBody>
          <a:bodyPr/>
          <a:lstStyle/>
          <a:p>
            <a:endParaRPr lang="en-US" dirty="0"/>
          </a:p>
        </p:txBody>
      </p:sp>
      <p:sp>
        <p:nvSpPr>
          <p:cNvPr id="6" name="Picture Placeholder 5">
            <a:extLst>
              <a:ext uri="{FF2B5EF4-FFF2-40B4-BE49-F238E27FC236}">
                <a16:creationId xmlns:a16="http://schemas.microsoft.com/office/drawing/2014/main" id="{B8F6CBB2-BA7A-43FA-95E9-B725836C829E}"/>
              </a:ext>
            </a:extLst>
          </p:cNvPr>
          <p:cNvSpPr>
            <a:spLocks noGrp="1"/>
          </p:cNvSpPr>
          <p:nvPr>
            <p:ph type="pic" sz="quarter" idx="11"/>
          </p:nvPr>
        </p:nvSpPr>
        <p:spPr/>
      </p:sp>
      <p:grpSp>
        <p:nvGrpSpPr>
          <p:cNvPr id="10" name="Group 9" descr="Logo marks for: ACM, AI Now, Microsoft, Google, Ethical OS">
            <a:extLst>
              <a:ext uri="{FF2B5EF4-FFF2-40B4-BE49-F238E27FC236}">
                <a16:creationId xmlns:a16="http://schemas.microsoft.com/office/drawing/2014/main" id="{F37C67C3-646B-4542-94C0-2237FAD2D560}"/>
              </a:ext>
            </a:extLst>
          </p:cNvPr>
          <p:cNvGrpSpPr/>
          <p:nvPr/>
        </p:nvGrpSpPr>
        <p:grpSpPr>
          <a:xfrm>
            <a:off x="6346813" y="2016706"/>
            <a:ext cx="5010737" cy="4074927"/>
            <a:chOff x="6346813" y="2016706"/>
            <a:chExt cx="5010737" cy="4074927"/>
          </a:xfrm>
        </p:grpSpPr>
        <p:pic>
          <p:nvPicPr>
            <p:cNvPr id="539" name="Google Shape;539;p38"/>
            <p:cNvPicPr preferRelativeResize="0"/>
            <p:nvPr/>
          </p:nvPicPr>
          <p:blipFill rotWithShape="1">
            <a:blip r:embed="rId3">
              <a:alphaModFix/>
            </a:blip>
            <a:srcRect l="10139" t="25141" r="10330" b="24017"/>
            <a:stretch/>
          </p:blipFill>
          <p:spPr>
            <a:xfrm>
              <a:off x="6346825" y="3339832"/>
              <a:ext cx="2371075" cy="676700"/>
            </a:xfrm>
            <a:prstGeom prst="rect">
              <a:avLst/>
            </a:prstGeom>
            <a:noFill/>
            <a:ln>
              <a:noFill/>
            </a:ln>
          </p:spPr>
        </p:pic>
        <p:pic>
          <p:nvPicPr>
            <p:cNvPr id="540" name="Google Shape;540;p38"/>
            <p:cNvPicPr preferRelativeResize="0"/>
            <p:nvPr/>
          </p:nvPicPr>
          <p:blipFill rotWithShape="1">
            <a:blip r:embed="rId4">
              <a:alphaModFix/>
            </a:blip>
            <a:srcRect t="28043" b="25771"/>
            <a:stretch/>
          </p:blipFill>
          <p:spPr>
            <a:xfrm>
              <a:off x="9214425" y="2016706"/>
              <a:ext cx="2143125" cy="989800"/>
            </a:xfrm>
            <a:prstGeom prst="rect">
              <a:avLst/>
            </a:prstGeom>
            <a:noFill/>
            <a:ln>
              <a:noFill/>
            </a:ln>
          </p:spPr>
        </p:pic>
        <p:pic>
          <p:nvPicPr>
            <p:cNvPr id="541" name="Google Shape;541;p38"/>
            <p:cNvPicPr preferRelativeResize="0"/>
            <p:nvPr/>
          </p:nvPicPr>
          <p:blipFill rotWithShape="1">
            <a:blip r:embed="rId5">
              <a:alphaModFix/>
            </a:blip>
            <a:srcRect l="19078" t="28869" r="18898" b="26447"/>
            <a:stretch/>
          </p:blipFill>
          <p:spPr>
            <a:xfrm>
              <a:off x="9281025" y="3339832"/>
              <a:ext cx="1878625" cy="676700"/>
            </a:xfrm>
            <a:prstGeom prst="rect">
              <a:avLst/>
            </a:prstGeom>
            <a:noFill/>
            <a:ln>
              <a:noFill/>
            </a:ln>
          </p:spPr>
        </p:pic>
        <p:pic>
          <p:nvPicPr>
            <p:cNvPr id="542" name="Google Shape;542;p38"/>
            <p:cNvPicPr preferRelativeResize="0"/>
            <p:nvPr/>
          </p:nvPicPr>
          <p:blipFill>
            <a:blip r:embed="rId6">
              <a:alphaModFix/>
            </a:blip>
            <a:stretch>
              <a:fillRect/>
            </a:stretch>
          </p:blipFill>
          <p:spPr>
            <a:xfrm>
              <a:off x="7603626" y="4353507"/>
              <a:ext cx="2975775" cy="1738126"/>
            </a:xfrm>
            <a:prstGeom prst="rect">
              <a:avLst/>
            </a:prstGeom>
            <a:noFill/>
            <a:ln>
              <a:noFill/>
            </a:ln>
          </p:spPr>
        </p:pic>
        <p:pic>
          <p:nvPicPr>
            <p:cNvPr id="543" name="Google Shape;543;p38"/>
            <p:cNvPicPr preferRelativeResize="0"/>
            <p:nvPr/>
          </p:nvPicPr>
          <p:blipFill rotWithShape="1">
            <a:blip r:embed="rId7">
              <a:alphaModFix/>
            </a:blip>
            <a:srcRect l="8178" t="5296" r="52896" b="6713"/>
            <a:stretch/>
          </p:blipFill>
          <p:spPr>
            <a:xfrm>
              <a:off x="7240025" y="5467929"/>
              <a:ext cx="626200" cy="623699"/>
            </a:xfrm>
            <a:prstGeom prst="rect">
              <a:avLst/>
            </a:prstGeom>
            <a:noFill/>
            <a:ln>
              <a:noFill/>
            </a:ln>
          </p:spPr>
        </p:pic>
        <p:pic>
          <p:nvPicPr>
            <p:cNvPr id="544" name="Google Shape;544;p38"/>
            <p:cNvPicPr preferRelativeResize="0"/>
            <p:nvPr/>
          </p:nvPicPr>
          <p:blipFill>
            <a:blip r:embed="rId8">
              <a:alphaModFix/>
            </a:blip>
            <a:stretch>
              <a:fillRect/>
            </a:stretch>
          </p:blipFill>
          <p:spPr>
            <a:xfrm>
              <a:off x="6346813" y="2064188"/>
              <a:ext cx="2511197" cy="787837"/>
            </a:xfrm>
            <a:prstGeom prst="rect">
              <a:avLst/>
            </a:prstGeom>
            <a:noFill/>
            <a:ln>
              <a:noFill/>
            </a:ln>
          </p:spPr>
        </p:pic>
      </p:grpSp>
      <p:pic>
        <p:nvPicPr>
          <p:cNvPr id="18" name="Picture 17" descr="Montréal Declaration Responsible AI_  An initiative of Université de Montréal">
            <a:extLst>
              <a:ext uri="{FF2B5EF4-FFF2-40B4-BE49-F238E27FC236}">
                <a16:creationId xmlns:a16="http://schemas.microsoft.com/office/drawing/2014/main" id="{C2DE4441-F2DF-4842-9091-B292284EAF44}"/>
              </a:ext>
            </a:extLst>
          </p:cNvPr>
          <p:cNvPicPr>
            <a:picLocks noChangeAspect="1"/>
          </p:cNvPicPr>
          <p:nvPr/>
        </p:nvPicPr>
        <p:blipFill>
          <a:blip r:embed="rId9"/>
          <a:stretch>
            <a:fillRect/>
          </a:stretch>
        </p:blipFill>
        <p:spPr>
          <a:xfrm>
            <a:off x="631744" y="4269747"/>
            <a:ext cx="3591964" cy="1670681"/>
          </a:xfrm>
          <a:prstGeom prst="rect">
            <a:avLst/>
          </a:prstGeom>
        </p:spPr>
      </p:pic>
      <p:pic>
        <p:nvPicPr>
          <p:cNvPr id="3" name="Picture 2" descr="US Dept of Defense logo mark">
            <a:extLst>
              <a:ext uri="{FF2B5EF4-FFF2-40B4-BE49-F238E27FC236}">
                <a16:creationId xmlns:a16="http://schemas.microsoft.com/office/drawing/2014/main" id="{049BD406-A101-43D3-A88F-CC10F049AE56}"/>
              </a:ext>
            </a:extLst>
          </p:cNvPr>
          <p:cNvPicPr>
            <a:picLocks noChangeAspect="1"/>
          </p:cNvPicPr>
          <p:nvPr/>
        </p:nvPicPr>
        <p:blipFill>
          <a:blip r:embed="rId10"/>
          <a:stretch>
            <a:fillRect/>
          </a:stretch>
        </p:blipFill>
        <p:spPr>
          <a:xfrm>
            <a:off x="5268075" y="4353507"/>
            <a:ext cx="1971950" cy="6668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EA30058-F895-468C-B750-387685DBC3F8}"/>
              </a:ext>
            </a:extLst>
          </p:cNvPr>
          <p:cNvSpPr>
            <a:spLocks noGrp="1"/>
          </p:cNvSpPr>
          <p:nvPr>
            <p:ph type="title"/>
          </p:nvPr>
        </p:nvSpPr>
        <p:spPr/>
        <p:txBody>
          <a:bodyPr/>
          <a:lstStyle/>
          <a:p>
            <a:r>
              <a:rPr lang="en-US" dirty="0"/>
              <a:t>Coalesce on Shared Set of Technology Ethics</a:t>
            </a:r>
          </a:p>
        </p:txBody>
      </p:sp>
      <p:sp>
        <p:nvSpPr>
          <p:cNvPr id="2" name="Content Placeholder 1">
            <a:extLst>
              <a:ext uri="{FF2B5EF4-FFF2-40B4-BE49-F238E27FC236}">
                <a16:creationId xmlns:a16="http://schemas.microsoft.com/office/drawing/2014/main" id="{5F6E0840-3781-4034-8494-EB2760814B56}"/>
              </a:ext>
            </a:extLst>
          </p:cNvPr>
          <p:cNvSpPr>
            <a:spLocks noGrp="1"/>
          </p:cNvSpPr>
          <p:nvPr>
            <p:ph sz="half" idx="2"/>
          </p:nvPr>
        </p:nvSpPr>
        <p:spPr/>
        <p:txBody>
          <a:bodyPr/>
          <a:lstStyle/>
          <a:p>
            <a:pPr>
              <a:spcBef>
                <a:spcPts val="400"/>
              </a:spcBef>
            </a:pPr>
            <a:r>
              <a:rPr lang="en-US" sz="2400" dirty="0"/>
              <a:t>1. Well-being</a:t>
            </a:r>
          </a:p>
          <a:p>
            <a:pPr>
              <a:spcBef>
                <a:spcPts val="400"/>
              </a:spcBef>
            </a:pPr>
            <a:r>
              <a:rPr lang="en-US" sz="2400" dirty="0"/>
              <a:t>2. Respect for autonomy</a:t>
            </a:r>
          </a:p>
          <a:p>
            <a:pPr>
              <a:spcBef>
                <a:spcPts val="400"/>
              </a:spcBef>
            </a:pPr>
            <a:r>
              <a:rPr lang="en-US" sz="2400" dirty="0"/>
              <a:t>3. Protection of privacy and intimacy</a:t>
            </a:r>
          </a:p>
          <a:p>
            <a:pPr>
              <a:spcBef>
                <a:spcPts val="400"/>
              </a:spcBef>
            </a:pPr>
            <a:r>
              <a:rPr lang="en-US" sz="2400" dirty="0"/>
              <a:t>4. Solidarity</a:t>
            </a:r>
          </a:p>
          <a:p>
            <a:pPr>
              <a:spcBef>
                <a:spcPts val="400"/>
              </a:spcBef>
            </a:pPr>
            <a:r>
              <a:rPr lang="en-US" sz="2400" dirty="0"/>
              <a:t>5. Democratic participation</a:t>
            </a:r>
          </a:p>
          <a:p>
            <a:pPr>
              <a:spcBef>
                <a:spcPts val="400"/>
              </a:spcBef>
            </a:pPr>
            <a:r>
              <a:rPr lang="en-US" sz="2400" dirty="0"/>
              <a:t>6. Equity</a:t>
            </a:r>
          </a:p>
          <a:p>
            <a:pPr>
              <a:spcBef>
                <a:spcPts val="400"/>
              </a:spcBef>
            </a:pPr>
            <a:r>
              <a:rPr lang="en-US" sz="2400" dirty="0"/>
              <a:t>7. Diversity inclusion</a:t>
            </a:r>
          </a:p>
          <a:p>
            <a:pPr>
              <a:spcBef>
                <a:spcPts val="400"/>
              </a:spcBef>
            </a:pPr>
            <a:r>
              <a:rPr lang="en-US" sz="2400" dirty="0"/>
              <a:t>8. Prudence</a:t>
            </a:r>
          </a:p>
          <a:p>
            <a:pPr>
              <a:spcBef>
                <a:spcPts val="400"/>
              </a:spcBef>
            </a:pPr>
            <a:r>
              <a:rPr lang="en-US" sz="2400" dirty="0"/>
              <a:t>9. Responsibility</a:t>
            </a:r>
          </a:p>
          <a:p>
            <a:pPr>
              <a:spcBef>
                <a:spcPts val="400"/>
              </a:spcBef>
            </a:pPr>
            <a:r>
              <a:rPr lang="en-US" sz="2400" dirty="0"/>
              <a:t>10. Sustainable development</a:t>
            </a:r>
          </a:p>
          <a:p>
            <a:endParaRPr lang="en-US" sz="2400" dirty="0"/>
          </a:p>
        </p:txBody>
      </p:sp>
      <p:sp>
        <p:nvSpPr>
          <p:cNvPr id="3" name="Text Placeholder 2">
            <a:extLst>
              <a:ext uri="{FF2B5EF4-FFF2-40B4-BE49-F238E27FC236}">
                <a16:creationId xmlns:a16="http://schemas.microsoft.com/office/drawing/2014/main" id="{353B10CF-8194-44B9-BD90-117D5C83921B}"/>
              </a:ext>
            </a:extLst>
          </p:cNvPr>
          <p:cNvSpPr>
            <a:spLocks noGrp="1"/>
          </p:cNvSpPr>
          <p:nvPr>
            <p:ph type="body" sz="quarter" idx="10"/>
          </p:nvPr>
        </p:nvSpPr>
        <p:spPr/>
        <p:txBody>
          <a:bodyPr/>
          <a:lstStyle/>
          <a:p>
            <a:endParaRPr lang="en-US"/>
          </a:p>
        </p:txBody>
      </p:sp>
      <p:sp>
        <p:nvSpPr>
          <p:cNvPr id="4" name="Picture Placeholder 3">
            <a:extLst>
              <a:ext uri="{FF2B5EF4-FFF2-40B4-BE49-F238E27FC236}">
                <a16:creationId xmlns:a16="http://schemas.microsoft.com/office/drawing/2014/main" id="{C6CBE923-0883-43DB-BAC0-FD2B21EDF936}"/>
              </a:ext>
            </a:extLst>
          </p:cNvPr>
          <p:cNvSpPr>
            <a:spLocks noGrp="1"/>
          </p:cNvSpPr>
          <p:nvPr>
            <p:ph type="pic" sz="quarter" idx="11"/>
          </p:nvPr>
        </p:nvSpPr>
        <p:spPr/>
      </p:sp>
      <p:pic>
        <p:nvPicPr>
          <p:cNvPr id="11" name="Picture 10" descr="Montréal Declaration Responsible AI_  An initiative of Université de Montréal">
            <a:extLst>
              <a:ext uri="{FF2B5EF4-FFF2-40B4-BE49-F238E27FC236}">
                <a16:creationId xmlns:a16="http://schemas.microsoft.com/office/drawing/2014/main" id="{EEF5708A-F99A-4E5F-A9EB-223ACACBDCF2}"/>
              </a:ext>
            </a:extLst>
          </p:cNvPr>
          <p:cNvPicPr>
            <a:picLocks noChangeAspect="1"/>
          </p:cNvPicPr>
          <p:nvPr/>
        </p:nvPicPr>
        <p:blipFill>
          <a:blip r:embed="rId3"/>
          <a:stretch>
            <a:fillRect/>
          </a:stretch>
        </p:blipFill>
        <p:spPr>
          <a:xfrm>
            <a:off x="508001" y="2201956"/>
            <a:ext cx="3591964" cy="1670681"/>
          </a:xfrm>
          <a:prstGeom prst="rect">
            <a:avLst/>
          </a:prstGeom>
        </p:spPr>
      </p:pic>
      <p:sp>
        <p:nvSpPr>
          <p:cNvPr id="10" name="Rectangle 9">
            <a:extLst>
              <a:ext uri="{FF2B5EF4-FFF2-40B4-BE49-F238E27FC236}">
                <a16:creationId xmlns:a16="http://schemas.microsoft.com/office/drawing/2014/main" id="{97DC43BC-4D35-443C-966A-31EA03D1F4A9}"/>
              </a:ext>
            </a:extLst>
          </p:cNvPr>
          <p:cNvSpPr/>
          <p:nvPr/>
        </p:nvSpPr>
        <p:spPr>
          <a:xfrm>
            <a:off x="3548270" y="6381496"/>
            <a:ext cx="4427882" cy="415498"/>
          </a:xfrm>
          <a:prstGeom prst="rect">
            <a:avLst/>
          </a:prstGeom>
          <a:solidFill>
            <a:schemeClr val="bg1"/>
          </a:solidFill>
        </p:spPr>
        <p:txBody>
          <a:bodyPr wrap="square">
            <a:spAutoFit/>
          </a:bodyPr>
          <a:lstStyle/>
          <a:p>
            <a:r>
              <a:rPr lang="en-US" sz="1050" dirty="0">
                <a:solidFill>
                  <a:schemeClr val="tx1">
                    <a:lumMod val="50000"/>
                    <a:lumOff val="50000"/>
                  </a:schemeClr>
                </a:solidFill>
              </a:rPr>
              <a:t>Montréal Declaration for a responsible development of artificial intelligence.  </a:t>
            </a:r>
            <a:r>
              <a:rPr lang="en-US" sz="1050"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https://www.montrealdeclaration-responsibleai.com/the-declaration</a:t>
            </a:r>
            <a:endParaRPr lang="en-US" sz="1050" dirty="0">
              <a:solidFill>
                <a:schemeClr val="tx1">
                  <a:lumMod val="50000"/>
                  <a:lumOff val="50000"/>
                </a:schemeClr>
              </a:solidFill>
            </a:endParaRPr>
          </a:p>
        </p:txBody>
      </p:sp>
    </p:spTree>
    <p:extLst>
      <p:ext uri="{BB962C8B-B14F-4D97-AF65-F5344CB8AC3E}">
        <p14:creationId xmlns:p14="http://schemas.microsoft.com/office/powerpoint/2010/main" val="39077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45" y="315250"/>
            <a:ext cx="3018240" cy="5775833"/>
          </a:xfrm>
          <a:prstGeom prst="rect">
            <a:avLst/>
          </a:prstGeom>
        </p:spPr>
        <p:txBody>
          <a:bodyPr>
            <a:noAutofit/>
          </a:bodyPr>
          <a:lstStyle/>
          <a:p>
            <a:r>
              <a:rPr lang="en-US" sz="4000" dirty="0"/>
              <a:t>Diverse, inclusive </a:t>
            </a:r>
            <a:br>
              <a:rPr lang="en-US" sz="4000" dirty="0"/>
            </a:br>
            <a:r>
              <a:rPr lang="en-US" sz="4000" dirty="0"/>
              <a:t>leaders </a:t>
            </a:r>
            <a:br>
              <a:rPr lang="en-US" sz="4000" dirty="0"/>
            </a:br>
            <a:br>
              <a:rPr lang="en-US" sz="4000" dirty="0"/>
            </a:br>
            <a:r>
              <a:rPr lang="en-US" sz="4000" dirty="0"/>
              <a:t>Diverse, </a:t>
            </a:r>
            <a:br>
              <a:rPr lang="en-US" sz="4000" dirty="0"/>
            </a:br>
            <a:r>
              <a:rPr lang="en-US" sz="4000" dirty="0"/>
              <a:t>Multi-Disciplinary Teams</a:t>
            </a:r>
            <a:br>
              <a:rPr lang="en-US" sz="4000" dirty="0"/>
            </a:br>
            <a:br>
              <a:rPr lang="en-US" sz="4000" dirty="0"/>
            </a:br>
            <a:r>
              <a:rPr lang="en-US" sz="4000" dirty="0"/>
              <a:t>Shared </a:t>
            </a:r>
            <a:br>
              <a:rPr lang="en-US" sz="4000" dirty="0"/>
            </a:br>
            <a:r>
              <a:rPr lang="en-US" sz="4000" dirty="0"/>
              <a:t>Tech Ethics</a:t>
            </a:r>
          </a:p>
        </p:txBody>
      </p:sp>
      <p:pic>
        <p:nvPicPr>
          <p:cNvPr id="9" name="Picture 8">
            <a:extLst>
              <a:ext uri="{FF2B5EF4-FFF2-40B4-BE49-F238E27FC236}">
                <a16:creationId xmlns:a16="http://schemas.microsoft.com/office/drawing/2014/main" id="{3D8D7F4D-1A17-4F08-BBAB-2E7F4B83D4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69784" y="151052"/>
            <a:ext cx="8622217" cy="6009685"/>
          </a:xfrm>
          <a:prstGeom prst="rect">
            <a:avLst/>
          </a:prstGeom>
        </p:spPr>
      </p:pic>
    </p:spTree>
    <p:extLst>
      <p:ext uri="{BB962C8B-B14F-4D97-AF65-F5344CB8AC3E}">
        <p14:creationId xmlns:p14="http://schemas.microsoft.com/office/powerpoint/2010/main" val="129976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UX Framework</a:t>
            </a:r>
          </a:p>
        </p:txBody>
      </p:sp>
      <p:sp>
        <p:nvSpPr>
          <p:cNvPr id="3" name="Text Placeholder 2"/>
          <p:cNvSpPr>
            <a:spLocks noGrp="1"/>
          </p:cNvSpPr>
          <p:nvPr>
            <p:ph type="body" sz="quarter" idx="10"/>
          </p:nvPr>
        </p:nvSpPr>
        <p:spPr>
          <a:prstGeom prst="rect">
            <a:avLst/>
          </a:prstGeom>
        </p:spPr>
        <p:txBody>
          <a:bodyPr>
            <a:noAutofit/>
          </a:bodyPr>
          <a:lstStyle/>
          <a:p>
            <a:r>
              <a:rPr lang="en-US" dirty="0"/>
              <a:t>Designing Trustworthy AI</a:t>
            </a:r>
          </a:p>
        </p:txBody>
      </p:sp>
    </p:spTree>
    <p:extLst>
      <p:ext uri="{BB962C8B-B14F-4D97-AF65-F5344CB8AC3E}">
        <p14:creationId xmlns:p14="http://schemas.microsoft.com/office/powerpoint/2010/main" val="144403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8F6AD4-7143-48CE-91C9-6D5AE5B1A84C}"/>
              </a:ext>
            </a:extLst>
          </p:cNvPr>
          <p:cNvSpPr>
            <a:spLocks noGrp="1"/>
          </p:cNvSpPr>
          <p:nvPr>
            <p:ph type="title"/>
          </p:nvPr>
        </p:nvSpPr>
        <p:spPr/>
        <p:txBody>
          <a:bodyPr/>
          <a:lstStyle/>
          <a:p>
            <a:r>
              <a:rPr lang="en-US" dirty="0"/>
              <a:t>How do we get there?</a:t>
            </a:r>
          </a:p>
        </p:txBody>
      </p:sp>
      <p:sp>
        <p:nvSpPr>
          <p:cNvPr id="2" name="Text Placeholder 1">
            <a:extLst>
              <a:ext uri="{FF2B5EF4-FFF2-40B4-BE49-F238E27FC236}">
                <a16:creationId xmlns:a16="http://schemas.microsoft.com/office/drawing/2014/main" id="{ADEE8CAE-5E0E-448B-96DA-08146C0069EF}"/>
              </a:ext>
            </a:extLst>
          </p:cNvPr>
          <p:cNvSpPr>
            <a:spLocks noGrp="1"/>
          </p:cNvSpPr>
          <p:nvPr>
            <p:ph type="body" sz="quarter" idx="10"/>
          </p:nvPr>
        </p:nvSpPr>
        <p:spPr/>
        <p:txBody>
          <a:bodyPr/>
          <a:lstStyle/>
          <a:p>
            <a:endParaRPr lang="en-US"/>
          </a:p>
        </p:txBody>
      </p:sp>
      <p:sp>
        <p:nvSpPr>
          <p:cNvPr id="13" name="Arrow: Right 12" descr="Arrow facing right">
            <a:extLst>
              <a:ext uri="{FF2B5EF4-FFF2-40B4-BE49-F238E27FC236}">
                <a16:creationId xmlns:a16="http://schemas.microsoft.com/office/drawing/2014/main" id="{561F9AA5-E9FE-4822-A8EF-332DA1EE89C7}"/>
              </a:ext>
            </a:extLst>
          </p:cNvPr>
          <p:cNvSpPr/>
          <p:nvPr/>
        </p:nvSpPr>
        <p:spPr>
          <a:xfrm>
            <a:off x="4519718" y="2628541"/>
            <a:ext cx="635801" cy="599069"/>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a:p>
        </p:txBody>
      </p:sp>
      <p:sp>
        <p:nvSpPr>
          <p:cNvPr id="17" name="Arrow: Right 16" descr="Arrow facing right">
            <a:extLst>
              <a:ext uri="{FF2B5EF4-FFF2-40B4-BE49-F238E27FC236}">
                <a16:creationId xmlns:a16="http://schemas.microsoft.com/office/drawing/2014/main" id="{CCE505C1-6DF1-4608-807B-E79C49F00DDE}"/>
              </a:ext>
            </a:extLst>
          </p:cNvPr>
          <p:cNvSpPr/>
          <p:nvPr/>
        </p:nvSpPr>
        <p:spPr>
          <a:xfrm>
            <a:off x="7189524" y="2642079"/>
            <a:ext cx="635801" cy="599069"/>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a:p>
        </p:txBody>
      </p:sp>
      <p:sp>
        <p:nvSpPr>
          <p:cNvPr id="15" name="Rectangle 14">
            <a:extLst>
              <a:ext uri="{FF2B5EF4-FFF2-40B4-BE49-F238E27FC236}">
                <a16:creationId xmlns:a16="http://schemas.microsoft.com/office/drawing/2014/main" id="{957DF481-5040-471F-8549-31C528F62E5B}"/>
              </a:ext>
            </a:extLst>
          </p:cNvPr>
          <p:cNvSpPr/>
          <p:nvPr/>
        </p:nvSpPr>
        <p:spPr>
          <a:xfrm>
            <a:off x="3548270" y="6381496"/>
            <a:ext cx="4427882" cy="415498"/>
          </a:xfrm>
          <a:prstGeom prst="rect">
            <a:avLst/>
          </a:prstGeom>
          <a:solidFill>
            <a:schemeClr val="bg1"/>
          </a:solidFill>
        </p:spPr>
        <p:txBody>
          <a:bodyPr wrap="square">
            <a:spAutoFit/>
          </a:bodyPr>
          <a:lstStyle/>
          <a:p>
            <a:r>
              <a:rPr lang="en-US" sz="1050" dirty="0">
                <a:solidFill>
                  <a:schemeClr val="tx1">
                    <a:lumMod val="50000"/>
                    <a:lumOff val="50000"/>
                  </a:schemeClr>
                </a:solidFill>
              </a:rPr>
              <a:t>Montréal Declaration for a responsible development of artificial intelligence.  </a:t>
            </a:r>
            <a:r>
              <a:rPr lang="en-US" sz="105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https://www.montrealdeclaration-responsibleai.com/the-declaration</a:t>
            </a:r>
            <a:endParaRPr lang="en-US" sz="1050" dirty="0">
              <a:solidFill>
                <a:schemeClr val="tx1">
                  <a:lumMod val="50000"/>
                  <a:lumOff val="50000"/>
                </a:schemeClr>
              </a:solidFill>
            </a:endParaRPr>
          </a:p>
        </p:txBody>
      </p:sp>
      <p:sp>
        <p:nvSpPr>
          <p:cNvPr id="7" name="Rectangle 6">
            <a:extLst>
              <a:ext uri="{FF2B5EF4-FFF2-40B4-BE49-F238E27FC236}">
                <a16:creationId xmlns:a16="http://schemas.microsoft.com/office/drawing/2014/main" id="{71906FC1-4254-4CB6-9A44-1B9FF68BC24C}"/>
              </a:ext>
            </a:extLst>
          </p:cNvPr>
          <p:cNvSpPr/>
          <p:nvPr/>
        </p:nvSpPr>
        <p:spPr>
          <a:xfrm>
            <a:off x="5477873" y="1713857"/>
            <a:ext cx="1170513" cy="2646878"/>
          </a:xfrm>
          <a:prstGeom prst="rect">
            <a:avLst/>
          </a:prstGeom>
        </p:spPr>
        <p:txBody>
          <a:bodyPr wrap="none">
            <a:spAutoFit/>
          </a:bodyPr>
          <a:lstStyle/>
          <a:p>
            <a:pPr algn="ctr"/>
            <a:r>
              <a:rPr lang="en-US" sz="16600" dirty="0">
                <a:ln w="0"/>
                <a:solidFill>
                  <a:schemeClr val="accent6"/>
                </a:solidFill>
              </a:rPr>
              <a:t>?</a:t>
            </a:r>
          </a:p>
        </p:txBody>
      </p:sp>
      <p:sp>
        <p:nvSpPr>
          <p:cNvPr id="16" name="Rectangle 15">
            <a:extLst>
              <a:ext uri="{FF2B5EF4-FFF2-40B4-BE49-F238E27FC236}">
                <a16:creationId xmlns:a16="http://schemas.microsoft.com/office/drawing/2014/main" id="{073DE667-8E83-4678-9A84-3D7FC2882F9C}"/>
              </a:ext>
            </a:extLst>
          </p:cNvPr>
          <p:cNvSpPr/>
          <p:nvPr/>
        </p:nvSpPr>
        <p:spPr>
          <a:xfrm>
            <a:off x="8621486" y="2374078"/>
            <a:ext cx="2957772" cy="1107996"/>
          </a:xfrm>
          <a:prstGeom prst="rect">
            <a:avLst/>
          </a:prstGeom>
          <a:noFill/>
        </p:spPr>
        <p:txBody>
          <a:bodyPr wrap="square" lIns="121920" tIns="60960" rIns="121920" bIns="60960">
            <a:spAutoFit/>
          </a:bodyPr>
          <a:lstStyle/>
          <a:p>
            <a:r>
              <a:rPr lang="en-US" sz="3200" dirty="0">
                <a:ln w="0"/>
                <a:solidFill>
                  <a:schemeClr val="tx1">
                    <a:lumMod val="85000"/>
                    <a:lumOff val="15000"/>
                  </a:schemeClr>
                </a:solidFill>
              </a:rPr>
              <a:t>Trustable, </a:t>
            </a:r>
            <a:br>
              <a:rPr lang="en-US" sz="3200" dirty="0">
                <a:ln w="0"/>
                <a:solidFill>
                  <a:schemeClr val="tx1">
                    <a:lumMod val="85000"/>
                    <a:lumOff val="15000"/>
                  </a:schemeClr>
                </a:solidFill>
              </a:rPr>
            </a:br>
            <a:r>
              <a:rPr lang="en-US" sz="3200" dirty="0">
                <a:ln w="0"/>
                <a:solidFill>
                  <a:schemeClr val="tx1">
                    <a:lumMod val="85000"/>
                    <a:lumOff val="15000"/>
                  </a:schemeClr>
                </a:solidFill>
              </a:rPr>
              <a:t>Ethical AI</a:t>
            </a:r>
          </a:p>
        </p:txBody>
      </p:sp>
      <p:pic>
        <p:nvPicPr>
          <p:cNvPr id="18" name="Picture 17" descr="Montréal Declaration Responsible AI_  An initiative of Université de Montréal">
            <a:extLst>
              <a:ext uri="{FF2B5EF4-FFF2-40B4-BE49-F238E27FC236}">
                <a16:creationId xmlns:a16="http://schemas.microsoft.com/office/drawing/2014/main" id="{80D9513C-D746-4647-9DBA-A2F67F642196}"/>
              </a:ext>
            </a:extLst>
          </p:cNvPr>
          <p:cNvPicPr>
            <a:picLocks noChangeAspect="1"/>
          </p:cNvPicPr>
          <p:nvPr/>
        </p:nvPicPr>
        <p:blipFill>
          <a:blip r:embed="rId4"/>
          <a:stretch>
            <a:fillRect/>
          </a:stretch>
        </p:blipFill>
        <p:spPr>
          <a:xfrm>
            <a:off x="508001" y="2201956"/>
            <a:ext cx="3591964" cy="1670681"/>
          </a:xfrm>
          <a:prstGeom prst="rect">
            <a:avLst/>
          </a:prstGeom>
        </p:spPr>
      </p:pic>
    </p:spTree>
    <p:extLst>
      <p:ext uri="{BB962C8B-B14F-4D97-AF65-F5344CB8AC3E}">
        <p14:creationId xmlns:p14="http://schemas.microsoft.com/office/powerpoint/2010/main" val="309823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AFEF0-2395-47BC-A55E-7DAD1A187F46}"/>
              </a:ext>
            </a:extLst>
          </p:cNvPr>
          <p:cNvSpPr>
            <a:spLocks noGrp="1"/>
          </p:cNvSpPr>
          <p:nvPr>
            <p:ph type="title"/>
          </p:nvPr>
        </p:nvSpPr>
        <p:spPr/>
        <p:txBody>
          <a:bodyPr/>
          <a:lstStyle/>
          <a:p>
            <a:r>
              <a:rPr lang="en-US" dirty="0"/>
              <a:t>Conversations for Understanding</a:t>
            </a:r>
          </a:p>
        </p:txBody>
      </p:sp>
      <p:sp>
        <p:nvSpPr>
          <p:cNvPr id="3" name="Content Placeholder 2">
            <a:extLst>
              <a:ext uri="{FF2B5EF4-FFF2-40B4-BE49-F238E27FC236}">
                <a16:creationId xmlns:a16="http://schemas.microsoft.com/office/drawing/2014/main" id="{10B45445-B7DE-4415-9E02-08F620A02094}"/>
              </a:ext>
            </a:extLst>
          </p:cNvPr>
          <p:cNvSpPr>
            <a:spLocks noGrp="1"/>
          </p:cNvSpPr>
          <p:nvPr>
            <p:ph idx="1"/>
          </p:nvPr>
        </p:nvSpPr>
        <p:spPr/>
        <p:txBody>
          <a:bodyPr>
            <a:normAutofit/>
          </a:bodyPr>
          <a:lstStyle/>
          <a:p>
            <a:r>
              <a:rPr lang="en-US" dirty="0"/>
              <a:t>UX Framework guides AI development teams</a:t>
            </a:r>
          </a:p>
          <a:p>
            <a:r>
              <a:rPr lang="en-US" dirty="0"/>
              <a:t>Difficult Topics</a:t>
            </a:r>
          </a:p>
          <a:p>
            <a:pPr lvl="1"/>
            <a:r>
              <a:rPr lang="en-US" dirty="0">
                <a:sym typeface="Arial"/>
              </a:rPr>
              <a:t>What do we value?</a:t>
            </a:r>
          </a:p>
          <a:p>
            <a:pPr lvl="1"/>
            <a:r>
              <a:rPr lang="en-US" dirty="0"/>
              <a:t>Who could be hurt?</a:t>
            </a:r>
            <a:endParaRPr lang="en-US" dirty="0">
              <a:sym typeface="Arial"/>
            </a:endParaRPr>
          </a:p>
          <a:p>
            <a:pPr lvl="1"/>
            <a:r>
              <a:rPr lang="en-US" dirty="0">
                <a:sym typeface="Arial"/>
              </a:rPr>
              <a:t>What lines won’t our AI cross?</a:t>
            </a:r>
          </a:p>
          <a:p>
            <a:pPr lvl="1"/>
            <a:r>
              <a:rPr lang="en-US" dirty="0">
                <a:sym typeface="Arial"/>
              </a:rPr>
              <a:t>How are we shifting power?*</a:t>
            </a:r>
          </a:p>
          <a:p>
            <a:pPr lvl="1"/>
            <a:r>
              <a:rPr lang="en-US" dirty="0">
                <a:sym typeface="Arial"/>
              </a:rPr>
              <a:t>How will we track our progress?</a:t>
            </a:r>
            <a:endParaRPr lang="en-US" dirty="0"/>
          </a:p>
          <a:p>
            <a:pPr marL="0" indent="0">
              <a:buNone/>
            </a:pPr>
            <a:endParaRPr lang="en-US" dirty="0"/>
          </a:p>
          <a:p>
            <a:pPr lvl="1"/>
            <a:endParaRPr lang="en-US" dirty="0"/>
          </a:p>
        </p:txBody>
      </p:sp>
      <p:sp>
        <p:nvSpPr>
          <p:cNvPr id="6" name="Picture Placeholder 5">
            <a:extLst>
              <a:ext uri="{FF2B5EF4-FFF2-40B4-BE49-F238E27FC236}">
                <a16:creationId xmlns:a16="http://schemas.microsoft.com/office/drawing/2014/main" id="{91DFBBE3-1661-4648-8626-B7EDEEF7C8B2}"/>
              </a:ext>
            </a:extLst>
          </p:cNvPr>
          <p:cNvSpPr>
            <a:spLocks noGrp="1"/>
          </p:cNvSpPr>
          <p:nvPr>
            <p:ph type="pic" sz="quarter" idx="11"/>
          </p:nvPr>
        </p:nvSpPr>
        <p:spPr/>
      </p:sp>
      <p:sp>
        <p:nvSpPr>
          <p:cNvPr id="5" name="Text Placeholder 4">
            <a:extLst>
              <a:ext uri="{FF2B5EF4-FFF2-40B4-BE49-F238E27FC236}">
                <a16:creationId xmlns:a16="http://schemas.microsoft.com/office/drawing/2014/main" id="{3CDD36D8-DFBE-4430-97A6-791B36296488}"/>
              </a:ext>
            </a:extLst>
          </p:cNvPr>
          <p:cNvSpPr>
            <a:spLocks noGrp="1"/>
          </p:cNvSpPr>
          <p:nvPr>
            <p:ph type="body" sz="quarter" idx="10"/>
          </p:nvPr>
        </p:nvSpPr>
        <p:spPr/>
        <p:txBody>
          <a:bodyPr/>
          <a:lstStyle/>
          <a:p>
            <a:endParaRPr lang="en-US"/>
          </a:p>
        </p:txBody>
      </p:sp>
      <p:sp>
        <p:nvSpPr>
          <p:cNvPr id="4" name="Rectangle 3">
            <a:extLst>
              <a:ext uri="{FF2B5EF4-FFF2-40B4-BE49-F238E27FC236}">
                <a16:creationId xmlns:a16="http://schemas.microsoft.com/office/drawing/2014/main" id="{86F3F894-94AF-4F7B-B281-E7740332AEE3}"/>
              </a:ext>
            </a:extLst>
          </p:cNvPr>
          <p:cNvSpPr/>
          <p:nvPr/>
        </p:nvSpPr>
        <p:spPr>
          <a:xfrm>
            <a:off x="2961860" y="6401024"/>
            <a:ext cx="4912139" cy="307777"/>
          </a:xfrm>
          <a:prstGeom prst="rect">
            <a:avLst/>
          </a:prstGeom>
          <a:solidFill>
            <a:schemeClr val="bg1"/>
          </a:solidFill>
        </p:spPr>
        <p:txBody>
          <a:bodyPr wrap="square">
            <a:spAutoFit/>
          </a:bodyPr>
          <a:lstStyle/>
          <a:p>
            <a:r>
              <a:rPr lang="en-US" sz="1400" dirty="0">
                <a:solidFill>
                  <a:schemeClr val="bg1">
                    <a:lumMod val="50000"/>
                  </a:schemeClr>
                </a:solidFill>
                <a:latin typeface="-apple-system"/>
              </a:rPr>
              <a:t>*“How is this ML model shifting power?" @</a:t>
            </a:r>
            <a:r>
              <a:rPr lang="en-US" sz="1400" dirty="0" err="1">
                <a:solidFill>
                  <a:schemeClr val="bg1">
                    <a:lumMod val="50000"/>
                  </a:schemeClr>
                </a:solidFill>
                <a:latin typeface="-apple-system"/>
              </a:rPr>
              <a:t>riakall</a:t>
            </a:r>
            <a:r>
              <a:rPr lang="en-US" sz="1400" dirty="0">
                <a:solidFill>
                  <a:schemeClr val="bg1">
                    <a:lumMod val="50000"/>
                  </a:schemeClr>
                </a:solidFill>
                <a:latin typeface="-apple-system"/>
              </a:rPr>
              <a:t> #NeurIPS2019</a:t>
            </a:r>
            <a:endParaRPr lang="en-US" sz="1400" dirty="0">
              <a:solidFill>
                <a:schemeClr val="bg1">
                  <a:lumMod val="50000"/>
                </a:schemeClr>
              </a:solidFill>
            </a:endParaRPr>
          </a:p>
        </p:txBody>
      </p:sp>
    </p:spTree>
    <p:extLst>
      <p:ext uri="{BB962C8B-B14F-4D97-AF65-F5344CB8AC3E}">
        <p14:creationId xmlns:p14="http://schemas.microsoft.com/office/powerpoint/2010/main" val="3069032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BED397-CC61-3543-9C06-19BD1F07E9DF}"/>
              </a:ext>
            </a:extLst>
          </p:cNvPr>
          <p:cNvSpPr>
            <a:spLocks noGrp="1"/>
          </p:cNvSpPr>
          <p:nvPr>
            <p:ph type="title"/>
          </p:nvPr>
        </p:nvSpPr>
        <p:spPr/>
        <p:txBody>
          <a:bodyPr anchor="t"/>
          <a:lstStyle/>
          <a:p>
            <a:r>
              <a:rPr lang="en-US" sz="6000" dirty="0">
                <a:solidFill>
                  <a:schemeClr val="tx1">
                    <a:lumMod val="50000"/>
                    <a:lumOff val="50000"/>
                  </a:schemeClr>
                </a:solidFill>
              </a:rPr>
              <a:t>New uncomfortable work</a:t>
            </a:r>
            <a:br>
              <a:rPr lang="en-US" sz="6000" dirty="0"/>
            </a:br>
            <a:br>
              <a:rPr lang="en-US" sz="11500" dirty="0"/>
            </a:br>
            <a:r>
              <a:rPr lang="en-US" sz="8800" dirty="0"/>
              <a:t>“</a:t>
            </a:r>
            <a:r>
              <a:rPr lang="en-US" sz="8800" i="1" dirty="0"/>
              <a:t>Be uncomfortable</a:t>
            </a:r>
            <a:r>
              <a:rPr lang="en-US" sz="8800" dirty="0"/>
              <a:t>”</a:t>
            </a:r>
          </a:p>
        </p:txBody>
      </p:sp>
      <p:sp>
        <p:nvSpPr>
          <p:cNvPr id="3" name="Rectangle 2">
            <a:extLst>
              <a:ext uri="{FF2B5EF4-FFF2-40B4-BE49-F238E27FC236}">
                <a16:creationId xmlns:a16="http://schemas.microsoft.com/office/drawing/2014/main" id="{D98D60A3-3402-7C40-B6FB-9599964AE89E}"/>
              </a:ext>
            </a:extLst>
          </p:cNvPr>
          <p:cNvSpPr/>
          <p:nvPr/>
        </p:nvSpPr>
        <p:spPr>
          <a:xfrm>
            <a:off x="6670964" y="3925107"/>
            <a:ext cx="4892084" cy="1077218"/>
          </a:xfrm>
          <a:prstGeom prst="rect">
            <a:avLst/>
          </a:prstGeom>
        </p:spPr>
        <p:txBody>
          <a:bodyPr wrap="square">
            <a:spAutoFit/>
          </a:bodyPr>
          <a:lstStyle/>
          <a:p>
            <a:r>
              <a:rPr lang="en-US" sz="4000" dirty="0">
                <a:solidFill>
                  <a:schemeClr val="tx1">
                    <a:lumMod val="50000"/>
                    <a:lumOff val="50000"/>
                  </a:schemeClr>
                </a:solidFill>
                <a:latin typeface="Informat"/>
              </a:rPr>
              <a:t>- Laura </a:t>
            </a:r>
            <a:r>
              <a:rPr lang="en-US" sz="4000" dirty="0" err="1">
                <a:solidFill>
                  <a:schemeClr val="tx1">
                    <a:lumMod val="50000"/>
                    <a:lumOff val="50000"/>
                  </a:schemeClr>
                </a:solidFill>
                <a:latin typeface="Informat"/>
              </a:rPr>
              <a:t>Kalbag</a:t>
            </a:r>
            <a:br>
              <a:rPr lang="en-US" sz="4000" dirty="0">
                <a:solidFill>
                  <a:schemeClr val="tx1">
                    <a:lumMod val="50000"/>
                    <a:lumOff val="50000"/>
                  </a:schemeClr>
                </a:solidFill>
                <a:latin typeface="Informat"/>
              </a:rPr>
            </a:br>
            <a:r>
              <a:rPr lang="en-US" dirty="0">
                <a:solidFill>
                  <a:schemeClr val="tx1">
                    <a:lumMod val="50000"/>
                    <a:lumOff val="50000"/>
                  </a:schemeClr>
                </a:solidFill>
              </a:rPr>
              <a:t>Ethical design is not superficial.</a:t>
            </a:r>
          </a:p>
        </p:txBody>
      </p:sp>
    </p:spTree>
    <p:extLst>
      <p:ext uri="{BB962C8B-B14F-4D97-AF65-F5344CB8AC3E}">
        <p14:creationId xmlns:p14="http://schemas.microsoft.com/office/powerpoint/2010/main" val="634523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F321E4-5460-4283-A758-652101EA8E49}"/>
              </a:ext>
            </a:extLst>
          </p:cNvPr>
          <p:cNvSpPr>
            <a:spLocks noGrp="1"/>
          </p:cNvSpPr>
          <p:nvPr>
            <p:ph type="title"/>
          </p:nvPr>
        </p:nvSpPr>
        <p:spPr/>
        <p:txBody>
          <a:bodyPr/>
          <a:lstStyle/>
          <a:p>
            <a:r>
              <a:rPr lang="en-US" dirty="0"/>
              <a:t>Prompt conversations with a checklist</a:t>
            </a:r>
          </a:p>
        </p:txBody>
      </p:sp>
      <p:sp>
        <p:nvSpPr>
          <p:cNvPr id="5" name="Content Placeholder 4">
            <a:extLst>
              <a:ext uri="{FF2B5EF4-FFF2-40B4-BE49-F238E27FC236}">
                <a16:creationId xmlns:a16="http://schemas.microsoft.com/office/drawing/2014/main" id="{5A80C70A-42AF-40F4-95A8-D38CA3E45FB0}"/>
              </a:ext>
            </a:extLst>
          </p:cNvPr>
          <p:cNvSpPr>
            <a:spLocks noGrp="1"/>
          </p:cNvSpPr>
          <p:nvPr>
            <p:ph sz="half" idx="1"/>
          </p:nvPr>
        </p:nvSpPr>
        <p:spPr/>
        <p:txBody>
          <a:bodyPr/>
          <a:lstStyle/>
          <a:p>
            <a:r>
              <a:rPr lang="en-US" dirty="0"/>
              <a:t>Paired with Technical Ethics </a:t>
            </a:r>
          </a:p>
          <a:p>
            <a:pPr lvl="1"/>
            <a:r>
              <a:rPr lang="en-US" dirty="0"/>
              <a:t>Bridge gap between </a:t>
            </a:r>
            <a:br>
              <a:rPr lang="en-US" dirty="0"/>
            </a:br>
            <a:r>
              <a:rPr lang="en-US" dirty="0"/>
              <a:t>“do no harm” and reality</a:t>
            </a:r>
          </a:p>
          <a:p>
            <a:r>
              <a:rPr lang="en-US" dirty="0"/>
              <a:t>Reduce risk and unwanted bias</a:t>
            </a:r>
          </a:p>
          <a:p>
            <a:r>
              <a:rPr lang="en-US" dirty="0"/>
              <a:t>Mitigation planning</a:t>
            </a:r>
          </a:p>
          <a:p>
            <a:r>
              <a:rPr lang="en-US" dirty="0"/>
              <a:t>Support inspection</a:t>
            </a:r>
          </a:p>
          <a:p>
            <a:pPr marL="0" indent="0">
              <a:buNone/>
            </a:pPr>
            <a:endParaRPr lang="en-US" dirty="0"/>
          </a:p>
        </p:txBody>
      </p:sp>
      <p:sp>
        <p:nvSpPr>
          <p:cNvPr id="6" name="Text Placeholder 5">
            <a:extLst>
              <a:ext uri="{FF2B5EF4-FFF2-40B4-BE49-F238E27FC236}">
                <a16:creationId xmlns:a16="http://schemas.microsoft.com/office/drawing/2014/main" id="{436C9007-389C-4F8B-B750-38D2830CB636}"/>
              </a:ext>
            </a:extLst>
          </p:cNvPr>
          <p:cNvSpPr>
            <a:spLocks noGrp="1"/>
          </p:cNvSpPr>
          <p:nvPr>
            <p:ph type="body" sz="quarter" idx="10"/>
          </p:nvPr>
        </p:nvSpPr>
        <p:spPr/>
        <p:txBody>
          <a:bodyPr/>
          <a:lstStyle/>
          <a:p>
            <a:endParaRPr lang="en-US"/>
          </a:p>
        </p:txBody>
      </p:sp>
      <p:sp>
        <p:nvSpPr>
          <p:cNvPr id="9" name="Picture Placeholder 8">
            <a:extLst>
              <a:ext uri="{FF2B5EF4-FFF2-40B4-BE49-F238E27FC236}">
                <a16:creationId xmlns:a16="http://schemas.microsoft.com/office/drawing/2014/main" id="{502DA4BD-63FA-4FC9-A707-D1948FAB5BF0}"/>
              </a:ext>
            </a:extLst>
          </p:cNvPr>
          <p:cNvSpPr>
            <a:spLocks noGrp="1"/>
          </p:cNvSpPr>
          <p:nvPr>
            <p:ph type="pic" sz="quarter" idx="11"/>
          </p:nvPr>
        </p:nvSpPr>
        <p:spPr/>
      </p:sp>
      <p:sp>
        <p:nvSpPr>
          <p:cNvPr id="8" name="Rectangle 7">
            <a:extLst>
              <a:ext uri="{FF2B5EF4-FFF2-40B4-BE49-F238E27FC236}">
                <a16:creationId xmlns:a16="http://schemas.microsoft.com/office/drawing/2014/main" id="{3A8B8931-B7C1-443A-B468-E865FCFC67EE}"/>
              </a:ext>
            </a:extLst>
          </p:cNvPr>
          <p:cNvSpPr/>
          <p:nvPr/>
        </p:nvSpPr>
        <p:spPr>
          <a:xfrm>
            <a:off x="3696778" y="6362620"/>
            <a:ext cx="5724528" cy="492443"/>
          </a:xfrm>
          <a:prstGeom prst="rect">
            <a:avLst/>
          </a:prstGeom>
          <a:solidFill>
            <a:schemeClr val="bg1"/>
          </a:solidFill>
        </p:spPr>
        <p:txBody>
          <a:bodyPr wrap="square">
            <a:spAutoFit/>
          </a:bodyPr>
          <a:lstStyle/>
          <a:p>
            <a:r>
              <a:rPr lang="en-US" sz="1400" dirty="0">
                <a:solidFill>
                  <a:schemeClr val="bg1">
                    <a:lumMod val="50000"/>
                  </a:schemeClr>
                </a:solidFill>
              </a:rPr>
              <a:t>Checklist and Agreement - Downloadable PDF: </a:t>
            </a:r>
            <a:r>
              <a:rPr lang="en-US" sz="1200" dirty="0">
                <a:solidFill>
                  <a:schemeClr val="bg1">
                    <a:lumMod val="50000"/>
                  </a:schemeClr>
                </a:solidFill>
                <a:hlinkClick r:id="rId3">
                  <a:extLst>
                    <a:ext uri="{A12FA001-AC4F-418D-AE19-62706E023703}">
                      <ahyp:hlinkClr xmlns:ahyp="http://schemas.microsoft.com/office/drawing/2018/hyperlinkcolor" val="tx"/>
                    </a:ext>
                  </a:extLst>
                </a:hlinkClick>
              </a:rPr>
              <a:t>https://resources.sei.cmu.edu/library/asset-view.cfm?assetid=636620</a:t>
            </a:r>
            <a:r>
              <a:rPr lang="en-US" sz="1200" dirty="0">
                <a:solidFill>
                  <a:schemeClr val="bg1">
                    <a:lumMod val="50000"/>
                  </a:schemeClr>
                </a:solidFill>
              </a:rPr>
              <a:t> </a:t>
            </a:r>
            <a:endParaRPr lang="en-US" sz="1600" dirty="0">
              <a:solidFill>
                <a:schemeClr val="bg1">
                  <a:lumMod val="50000"/>
                </a:schemeClr>
              </a:solidFill>
            </a:endParaRPr>
          </a:p>
        </p:txBody>
      </p:sp>
      <p:pic>
        <p:nvPicPr>
          <p:cNvPr id="3" name="Picture 2" descr="Image of PDF of Checklist and Agreement">
            <a:extLst>
              <a:ext uri="{FF2B5EF4-FFF2-40B4-BE49-F238E27FC236}">
                <a16:creationId xmlns:a16="http://schemas.microsoft.com/office/drawing/2014/main" id="{C929C0E9-824B-4E1F-8569-08CF510C6329}"/>
              </a:ext>
            </a:extLst>
          </p:cNvPr>
          <p:cNvPicPr>
            <a:picLocks noChangeAspect="1"/>
          </p:cNvPicPr>
          <p:nvPr/>
        </p:nvPicPr>
        <p:blipFill>
          <a:blip r:embed="rId4"/>
          <a:stretch>
            <a:fillRect/>
          </a:stretch>
        </p:blipFill>
        <p:spPr>
          <a:xfrm>
            <a:off x="7653645" y="970365"/>
            <a:ext cx="4096493" cy="5301343"/>
          </a:xfrm>
          <a:prstGeom prst="rect">
            <a:avLst/>
          </a:prstGeom>
          <a:ln>
            <a:solidFill>
              <a:schemeClr val="bg1">
                <a:lumMod val="50000"/>
              </a:schemeClr>
            </a:solidFill>
          </a:ln>
        </p:spPr>
      </p:pic>
      <p:pic>
        <p:nvPicPr>
          <p:cNvPr id="7" name="Picture 6">
            <a:extLst>
              <a:ext uri="{FF2B5EF4-FFF2-40B4-BE49-F238E27FC236}">
                <a16:creationId xmlns:a16="http://schemas.microsoft.com/office/drawing/2014/main" id="{4F02997A-8020-4F75-8CE6-7D80E2202131}"/>
              </a:ext>
            </a:extLst>
          </p:cNvPr>
          <p:cNvPicPr>
            <a:picLocks noChangeAspect="1"/>
          </p:cNvPicPr>
          <p:nvPr/>
        </p:nvPicPr>
        <p:blipFill>
          <a:blip r:embed="rId5"/>
          <a:stretch>
            <a:fillRect/>
          </a:stretch>
        </p:blipFill>
        <p:spPr>
          <a:xfrm>
            <a:off x="5143500" y="4172658"/>
            <a:ext cx="1905000" cy="1905000"/>
          </a:xfrm>
          <a:prstGeom prst="rect">
            <a:avLst/>
          </a:prstGeom>
        </p:spPr>
      </p:pic>
    </p:spTree>
    <p:extLst>
      <p:ext uri="{BB962C8B-B14F-4D97-AF65-F5344CB8AC3E}">
        <p14:creationId xmlns:p14="http://schemas.microsoft.com/office/powerpoint/2010/main" val="348083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E20B-54B8-2F4F-8C52-BBE1F01A8D73}"/>
              </a:ext>
            </a:extLst>
          </p:cNvPr>
          <p:cNvSpPr>
            <a:spLocks noGrp="1"/>
          </p:cNvSpPr>
          <p:nvPr>
            <p:ph type="title"/>
          </p:nvPr>
        </p:nvSpPr>
        <p:spPr/>
        <p:txBody>
          <a:bodyPr/>
          <a:lstStyle/>
          <a:p>
            <a:r>
              <a:rPr lang="en-US" dirty="0"/>
              <a:t>Legal	</a:t>
            </a:r>
          </a:p>
        </p:txBody>
      </p:sp>
      <p:sp>
        <p:nvSpPr>
          <p:cNvPr id="4" name="Content Placeholder 3">
            <a:extLst>
              <a:ext uri="{FF2B5EF4-FFF2-40B4-BE49-F238E27FC236}">
                <a16:creationId xmlns:a16="http://schemas.microsoft.com/office/drawing/2014/main" id="{9CCFD6AA-3C63-944D-AFF6-A648FB6700EA}"/>
              </a:ext>
            </a:extLst>
          </p:cNvPr>
          <p:cNvSpPr>
            <a:spLocks noGrp="1"/>
          </p:cNvSpPr>
          <p:nvPr>
            <p:ph idx="1"/>
          </p:nvPr>
        </p:nvSpPr>
        <p:spPr/>
        <p:txBody>
          <a:bodyPr/>
          <a:lstStyle/>
          <a:p>
            <a:r>
              <a:rPr lang="en-US" sz="1200" dirty="0"/>
              <a:t>Copyright 2020 Carnegie Mellon University.</a:t>
            </a:r>
          </a:p>
          <a:p>
            <a:r>
              <a:rPr lang="en-US" sz="1200" dirty="0"/>
              <a:t>This material is based upon work funded and supported by the Department of Defense under Contract No. FA8702-15-D-0002 with Carnegie Mellon University for the operation of the Software Engineering Institute, a federally funded research and development center.</a:t>
            </a:r>
          </a:p>
          <a:p>
            <a:r>
              <a:rPr lang="en-US" sz="1200" dirty="0"/>
              <a:t>The view, opinions, and/or findings contained in this material are those of the author(s) and should not be construed as an official Government position, policy, or decision, unless designated by other documentation.</a:t>
            </a:r>
          </a:p>
          <a:p>
            <a:r>
              <a:rPr lang="en-US" sz="1200" dirty="0"/>
              <a:t>References herein to any specific commercial product, process, or service by trade name, trade mark, manufacturer, or otherwise, does not necessarily constitute or imply its endorsement, recommendation, or favoring by Carnegie Mellon University or its Software Engineering Institute.</a:t>
            </a:r>
          </a:p>
          <a:p>
            <a:r>
              <a:rPr lang="en-US" sz="120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r>
              <a:rPr lang="en-US" sz="1200" dirty="0"/>
              <a:t>[DISTRIBUTION STATEMENT A] This material has been approved for public release and unlimited distribution.  Please see Copyright notice for non-US Government use and distribution.</a:t>
            </a:r>
          </a:p>
          <a:p>
            <a:r>
              <a:rPr lang="en-US" sz="120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p>
          <a:p>
            <a:r>
              <a:rPr lang="en-US" sz="1200" dirty="0"/>
              <a:t>DM20-0164</a:t>
            </a:r>
          </a:p>
        </p:txBody>
      </p:sp>
      <p:sp>
        <p:nvSpPr>
          <p:cNvPr id="19" name="Picture Placeholder 18">
            <a:extLst>
              <a:ext uri="{FF2B5EF4-FFF2-40B4-BE49-F238E27FC236}">
                <a16:creationId xmlns:a16="http://schemas.microsoft.com/office/drawing/2014/main" id="{583B7D2E-9520-4281-87F1-D2702A4AA460}"/>
              </a:ext>
            </a:extLst>
          </p:cNvPr>
          <p:cNvSpPr>
            <a:spLocks noGrp="1"/>
          </p:cNvSpPr>
          <p:nvPr>
            <p:ph type="pic" sz="quarter" idx="11"/>
          </p:nvPr>
        </p:nvSpPr>
        <p:spPr/>
      </p:sp>
    </p:spTree>
    <p:extLst>
      <p:ext uri="{BB962C8B-B14F-4D97-AF65-F5344CB8AC3E}">
        <p14:creationId xmlns:p14="http://schemas.microsoft.com/office/powerpoint/2010/main" val="434594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7999" y="228988"/>
            <a:ext cx="11230113" cy="852769"/>
          </a:xfrm>
        </p:spPr>
        <p:txBody>
          <a:bodyPr/>
          <a:lstStyle/>
          <a:p>
            <a:r>
              <a:rPr lang="en-US" dirty="0"/>
              <a:t>Prompts in checklists help reveal hidden tasks</a:t>
            </a:r>
          </a:p>
        </p:txBody>
      </p:sp>
      <p:sp>
        <p:nvSpPr>
          <p:cNvPr id="5" name="Text Placeholder 4">
            <a:extLst>
              <a:ext uri="{FF2B5EF4-FFF2-40B4-BE49-F238E27FC236}">
                <a16:creationId xmlns:a16="http://schemas.microsoft.com/office/drawing/2014/main" id="{C7E481EE-6F5B-4B8A-9F37-A9B292CC0C59}"/>
              </a:ext>
            </a:extLst>
          </p:cNvPr>
          <p:cNvSpPr>
            <a:spLocks noGrp="1"/>
          </p:cNvSpPr>
          <p:nvPr>
            <p:ph type="body" sz="quarter" idx="10"/>
          </p:nvPr>
        </p:nvSpPr>
        <p:spPr/>
        <p:txBody>
          <a:bodyPr/>
          <a:lstStyle/>
          <a:p>
            <a:endParaRPr lang="en-US"/>
          </a:p>
        </p:txBody>
      </p:sp>
      <p:pic>
        <p:nvPicPr>
          <p:cNvPr id="14" name="Picture 13" descr="Screenshot of checklist: We work to speculatively identify the full range of risks and benefits... ">
            <a:extLst>
              <a:ext uri="{FF2B5EF4-FFF2-40B4-BE49-F238E27FC236}">
                <a16:creationId xmlns:a16="http://schemas.microsoft.com/office/drawing/2014/main" id="{B8FE8254-B289-4673-9D31-3127A120E298}"/>
              </a:ext>
            </a:extLst>
          </p:cNvPr>
          <p:cNvPicPr>
            <a:picLocks noChangeAspect="1"/>
          </p:cNvPicPr>
          <p:nvPr/>
        </p:nvPicPr>
        <p:blipFill>
          <a:blip r:embed="rId3"/>
          <a:stretch>
            <a:fillRect/>
          </a:stretch>
        </p:blipFill>
        <p:spPr>
          <a:xfrm>
            <a:off x="1761961" y="1529941"/>
            <a:ext cx="3631913" cy="2692076"/>
          </a:xfrm>
          <a:prstGeom prst="rect">
            <a:avLst/>
          </a:prstGeom>
          <a:ln>
            <a:solidFill>
              <a:schemeClr val="bg1">
                <a:lumMod val="50000"/>
              </a:schemeClr>
            </a:solidFill>
          </a:ln>
        </p:spPr>
      </p:pic>
      <p:pic>
        <p:nvPicPr>
          <p:cNvPr id="11" name="Picture 10" descr="Screenshot of checklist: We value honesty and usability...">
            <a:extLst>
              <a:ext uri="{FF2B5EF4-FFF2-40B4-BE49-F238E27FC236}">
                <a16:creationId xmlns:a16="http://schemas.microsoft.com/office/drawing/2014/main" id="{256245FC-35D2-43AF-AB84-90157EFCA2E4}"/>
              </a:ext>
            </a:extLst>
          </p:cNvPr>
          <p:cNvPicPr>
            <a:picLocks noChangeAspect="1"/>
          </p:cNvPicPr>
          <p:nvPr/>
        </p:nvPicPr>
        <p:blipFill>
          <a:blip r:embed="rId4"/>
          <a:stretch>
            <a:fillRect/>
          </a:stretch>
        </p:blipFill>
        <p:spPr>
          <a:xfrm>
            <a:off x="6562847" y="1529941"/>
            <a:ext cx="3719526" cy="3106242"/>
          </a:xfrm>
          <a:prstGeom prst="rect">
            <a:avLst/>
          </a:prstGeom>
          <a:ln>
            <a:solidFill>
              <a:schemeClr val="bg1">
                <a:lumMod val="50000"/>
              </a:schemeClr>
            </a:solidFill>
          </a:ln>
        </p:spPr>
      </p:pic>
    </p:spTree>
    <p:extLst>
      <p:ext uri="{BB962C8B-B14F-4D97-AF65-F5344CB8AC3E}">
        <p14:creationId xmlns:p14="http://schemas.microsoft.com/office/powerpoint/2010/main" val="2599600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923CF2-D755-4952-BA4D-6235C1465A5E}"/>
              </a:ext>
            </a:extLst>
          </p:cNvPr>
          <p:cNvSpPr>
            <a:spLocks noGrp="1"/>
          </p:cNvSpPr>
          <p:nvPr>
            <p:ph type="title"/>
          </p:nvPr>
        </p:nvSpPr>
        <p:spPr/>
        <p:txBody>
          <a:bodyPr/>
          <a:lstStyle/>
          <a:p>
            <a:r>
              <a:rPr lang="en-US" dirty="0"/>
              <a:t>UX Framework for Designing Trustworthy AI</a:t>
            </a:r>
          </a:p>
        </p:txBody>
      </p:sp>
      <p:sp>
        <p:nvSpPr>
          <p:cNvPr id="3" name="Text Placeholder 2">
            <a:extLst>
              <a:ext uri="{FF2B5EF4-FFF2-40B4-BE49-F238E27FC236}">
                <a16:creationId xmlns:a16="http://schemas.microsoft.com/office/drawing/2014/main" id="{181188A0-4E32-400B-912B-F47077372D1C}"/>
              </a:ext>
            </a:extLst>
          </p:cNvPr>
          <p:cNvSpPr>
            <a:spLocks noGrp="1"/>
          </p:cNvSpPr>
          <p:nvPr>
            <p:ph type="body" sz="quarter" idx="10"/>
          </p:nvPr>
        </p:nvSpPr>
        <p:spPr/>
        <p:txBody>
          <a:bodyPr/>
          <a:lstStyle/>
          <a:p>
            <a:endParaRPr lang="en-US"/>
          </a:p>
        </p:txBody>
      </p:sp>
      <p:graphicFrame>
        <p:nvGraphicFramePr>
          <p:cNvPr id="2" name="Diagram 1" descr="Converging Radial diagram (converted from PPT art as Diverging). &#10;showing 4 themes of UX Framework&#10;In the middle is Ethical AI (our goal) and around it are four circles:&#10;1) Accountable to humans&#10;2) Cognizant of speculative risks and benefits&#10;3) Respectful and secure&#10;4) Honest and usable">
            <a:extLst>
              <a:ext uri="{FF2B5EF4-FFF2-40B4-BE49-F238E27FC236}">
                <a16:creationId xmlns:a16="http://schemas.microsoft.com/office/drawing/2014/main" id="{02076B36-16C5-4632-8008-176B41EE396A}"/>
              </a:ext>
            </a:extLst>
          </p:cNvPr>
          <p:cNvGraphicFramePr/>
          <p:nvPr>
            <p:extLst>
              <p:ext uri="{D42A27DB-BD31-4B8C-83A1-F6EECF244321}">
                <p14:modId xmlns:p14="http://schemas.microsoft.com/office/powerpoint/2010/main" val="1679765871"/>
              </p:ext>
            </p:extLst>
          </p:nvPr>
        </p:nvGraphicFramePr>
        <p:xfrm>
          <a:off x="2032000" y="1124082"/>
          <a:ext cx="7627389" cy="4927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4443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D1012-6E03-45E4-A83E-BFD1F93A645D}"/>
              </a:ext>
            </a:extLst>
          </p:cNvPr>
          <p:cNvSpPr>
            <a:spLocks noGrp="1"/>
          </p:cNvSpPr>
          <p:nvPr>
            <p:ph type="title"/>
          </p:nvPr>
        </p:nvSpPr>
        <p:spPr/>
        <p:txBody>
          <a:bodyPr/>
          <a:lstStyle/>
          <a:p>
            <a:r>
              <a:rPr lang="en-US" dirty="0" err="1"/>
              <a:t>RightStaff</a:t>
            </a:r>
            <a:r>
              <a:rPr lang="en-US" dirty="0"/>
              <a:t> Scenario</a:t>
            </a:r>
          </a:p>
        </p:txBody>
      </p:sp>
      <p:sp>
        <p:nvSpPr>
          <p:cNvPr id="3" name="Content Placeholder 2">
            <a:extLst>
              <a:ext uri="{FF2B5EF4-FFF2-40B4-BE49-F238E27FC236}">
                <a16:creationId xmlns:a16="http://schemas.microsoft.com/office/drawing/2014/main" id="{B6EB380E-5D1E-4B21-9D39-7A74260BEB98}"/>
              </a:ext>
            </a:extLst>
          </p:cNvPr>
          <p:cNvSpPr>
            <a:spLocks noGrp="1"/>
          </p:cNvSpPr>
          <p:nvPr>
            <p:ph idx="1"/>
          </p:nvPr>
        </p:nvSpPr>
        <p:spPr/>
        <p:txBody>
          <a:bodyPr/>
          <a:lstStyle/>
          <a:p>
            <a:r>
              <a:rPr lang="en-US" dirty="0"/>
              <a:t>AI shift scheduling system</a:t>
            </a:r>
            <a:br>
              <a:rPr lang="en-US" dirty="0"/>
            </a:br>
            <a:endParaRPr lang="en-US" dirty="0"/>
          </a:p>
          <a:p>
            <a:r>
              <a:rPr lang="en-US" dirty="0"/>
              <a:t>Users: Store managers of fast food restaurants</a:t>
            </a:r>
          </a:p>
          <a:p>
            <a:endParaRPr lang="en-US" dirty="0"/>
          </a:p>
          <a:p>
            <a:r>
              <a:rPr lang="en-US" dirty="0"/>
              <a:t>Goals of </a:t>
            </a:r>
            <a:r>
              <a:rPr lang="en-US" dirty="0" err="1"/>
              <a:t>RightStaff</a:t>
            </a:r>
            <a:r>
              <a:rPr lang="en-US" dirty="0"/>
              <a:t>:</a:t>
            </a:r>
          </a:p>
          <a:p>
            <a:pPr marL="457200" indent="-457200">
              <a:buFont typeface="Arial" panose="020B0604020202020204" pitchFamily="34" charset="0"/>
              <a:buChar char="•"/>
            </a:pPr>
            <a:r>
              <a:rPr lang="en-US" dirty="0"/>
              <a:t>Faster staffing decisions and scheduling</a:t>
            </a:r>
          </a:p>
          <a:p>
            <a:pPr marL="457200" indent="-457200">
              <a:buFont typeface="Arial" panose="020B0604020202020204" pitchFamily="34" charset="0"/>
              <a:buChar char="•"/>
            </a:pPr>
            <a:r>
              <a:rPr lang="en-US" dirty="0"/>
              <a:t>Reduced bias of shift selection</a:t>
            </a:r>
          </a:p>
          <a:p>
            <a:endParaRPr lang="en-US" dirty="0"/>
          </a:p>
        </p:txBody>
      </p:sp>
      <p:sp>
        <p:nvSpPr>
          <p:cNvPr id="8" name="Picture Placeholder 7">
            <a:extLst>
              <a:ext uri="{FF2B5EF4-FFF2-40B4-BE49-F238E27FC236}">
                <a16:creationId xmlns:a16="http://schemas.microsoft.com/office/drawing/2014/main" id="{49560ABB-B6DF-475D-A53C-4AFDE35F75C5}"/>
              </a:ext>
            </a:extLst>
          </p:cNvPr>
          <p:cNvSpPr>
            <a:spLocks noGrp="1"/>
          </p:cNvSpPr>
          <p:nvPr>
            <p:ph type="pic" sz="quarter" idx="11"/>
          </p:nvPr>
        </p:nvSpPr>
        <p:spPr/>
      </p:sp>
      <p:sp>
        <p:nvSpPr>
          <p:cNvPr id="7" name="Text Placeholder 6">
            <a:extLst>
              <a:ext uri="{FF2B5EF4-FFF2-40B4-BE49-F238E27FC236}">
                <a16:creationId xmlns:a16="http://schemas.microsoft.com/office/drawing/2014/main" id="{C81912B5-6BC1-4191-9872-C1D6A450658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79469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923CF2-D755-4952-BA4D-6235C1465A5E}"/>
              </a:ext>
            </a:extLst>
          </p:cNvPr>
          <p:cNvSpPr>
            <a:spLocks noGrp="1"/>
          </p:cNvSpPr>
          <p:nvPr>
            <p:ph type="title"/>
          </p:nvPr>
        </p:nvSpPr>
        <p:spPr/>
        <p:txBody>
          <a:bodyPr/>
          <a:lstStyle/>
          <a:p>
            <a:r>
              <a:rPr lang="en-US"/>
              <a:t>Accountable to Humans</a:t>
            </a:r>
            <a:endParaRPr lang="en-US" dirty="0"/>
          </a:p>
        </p:txBody>
      </p:sp>
      <p:sp>
        <p:nvSpPr>
          <p:cNvPr id="8" name="Content Placeholder 7">
            <a:extLst>
              <a:ext uri="{FF2B5EF4-FFF2-40B4-BE49-F238E27FC236}">
                <a16:creationId xmlns:a16="http://schemas.microsoft.com/office/drawing/2014/main" id="{094324F4-844A-47F0-9506-A79917CE6A07}"/>
              </a:ext>
            </a:extLst>
          </p:cNvPr>
          <p:cNvSpPr>
            <a:spLocks noGrp="1"/>
          </p:cNvSpPr>
          <p:nvPr>
            <p:ph idx="1"/>
          </p:nvPr>
        </p:nvSpPr>
        <p:spPr/>
        <p:txBody>
          <a:bodyPr/>
          <a:lstStyle/>
          <a:p>
            <a:pPr lvl="0"/>
            <a:r>
              <a:rPr lang="en-US" dirty="0"/>
              <a:t>Ensure humans have ultimate control</a:t>
            </a:r>
          </a:p>
          <a:p>
            <a:pPr lvl="1"/>
            <a:r>
              <a:rPr lang="en-US" dirty="0"/>
              <a:t>Able to monitor and control risk</a:t>
            </a:r>
          </a:p>
          <a:p>
            <a:pPr lvl="0"/>
            <a:r>
              <a:rPr lang="en-US" dirty="0"/>
              <a:t>Human responsibility for final decisions</a:t>
            </a:r>
          </a:p>
          <a:p>
            <a:pPr lvl="1"/>
            <a:r>
              <a:rPr lang="en-US" dirty="0"/>
              <a:t>Person’s life</a:t>
            </a:r>
          </a:p>
          <a:p>
            <a:pPr lvl="1"/>
            <a:r>
              <a:rPr lang="en-US" dirty="0"/>
              <a:t>Quality of life</a:t>
            </a:r>
          </a:p>
          <a:p>
            <a:pPr lvl="1"/>
            <a:r>
              <a:rPr lang="en-US" dirty="0"/>
              <a:t>Health</a:t>
            </a:r>
          </a:p>
          <a:p>
            <a:pPr lvl="1"/>
            <a:r>
              <a:rPr lang="en-US" dirty="0"/>
              <a:t>Reputation</a:t>
            </a:r>
          </a:p>
        </p:txBody>
      </p:sp>
      <p:sp>
        <p:nvSpPr>
          <p:cNvPr id="3" name="Picture Placeholder 2">
            <a:extLst>
              <a:ext uri="{FF2B5EF4-FFF2-40B4-BE49-F238E27FC236}">
                <a16:creationId xmlns:a16="http://schemas.microsoft.com/office/drawing/2014/main" id="{9D325FE9-33FE-4EC2-9CE1-898EFF1DA17B}"/>
              </a:ext>
            </a:extLst>
          </p:cNvPr>
          <p:cNvSpPr>
            <a:spLocks noGrp="1"/>
          </p:cNvSpPr>
          <p:nvPr>
            <p:ph type="pic" sz="quarter" idx="11"/>
          </p:nvPr>
        </p:nvSpPr>
        <p:spPr/>
      </p:sp>
      <p:sp>
        <p:nvSpPr>
          <p:cNvPr id="2" name="Text Placeholder 1">
            <a:extLst>
              <a:ext uri="{FF2B5EF4-FFF2-40B4-BE49-F238E27FC236}">
                <a16:creationId xmlns:a16="http://schemas.microsoft.com/office/drawing/2014/main" id="{6769F337-2CEE-4390-8E94-30AB64F33910}"/>
              </a:ext>
            </a:extLst>
          </p:cNvPr>
          <p:cNvSpPr>
            <a:spLocks noGrp="1"/>
          </p:cNvSpPr>
          <p:nvPr>
            <p:ph type="body" sz="quarter" idx="10"/>
          </p:nvPr>
        </p:nvSpPr>
        <p:spPr/>
        <p:txBody>
          <a:bodyPr/>
          <a:lstStyle/>
          <a:p>
            <a:endParaRPr lang="en-US"/>
          </a:p>
        </p:txBody>
      </p:sp>
      <p:graphicFrame>
        <p:nvGraphicFramePr>
          <p:cNvPr id="4" name="Diagram 3" descr="UX Framework reminder of four themes:&#10;*) Accountable to humans*&#10;2) Speculative&#10;3) Respectful and secure&#10;4) Honest and usable">
            <a:extLst>
              <a:ext uri="{FF2B5EF4-FFF2-40B4-BE49-F238E27FC236}">
                <a16:creationId xmlns:a16="http://schemas.microsoft.com/office/drawing/2014/main" id="{E6C3C2EB-E2AA-4F25-B8DF-906832EF1F4C}"/>
              </a:ext>
            </a:extLst>
          </p:cNvPr>
          <p:cNvGraphicFramePr/>
          <p:nvPr>
            <p:extLst/>
          </p:nvPr>
        </p:nvGraphicFramePr>
        <p:xfrm>
          <a:off x="7796157" y="3501397"/>
          <a:ext cx="4047169" cy="269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2972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4" name="Picture 3">
            <a:extLst>
              <a:ext uri="{FF2B5EF4-FFF2-40B4-BE49-F238E27FC236}">
                <a16:creationId xmlns:a16="http://schemas.microsoft.com/office/drawing/2014/main" id="{C718092E-A350-408D-ABEB-B4FBDB0A1E44}"/>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60378" y="0"/>
            <a:ext cx="10287000" cy="6858000"/>
          </a:xfrm>
          <a:prstGeom prst="rect">
            <a:avLst/>
          </a:prstGeom>
        </p:spPr>
      </p:pic>
      <p:sp>
        <p:nvSpPr>
          <p:cNvPr id="102" name="Shape 102"/>
          <p:cNvSpPr txBox="1">
            <a:spLocks noGrp="1"/>
          </p:cNvSpPr>
          <p:nvPr>
            <p:ph type="body" sz="half" idx="4294967295"/>
          </p:nvPr>
        </p:nvSpPr>
        <p:spPr>
          <a:xfrm>
            <a:off x="1060378" y="0"/>
            <a:ext cx="10287000" cy="1058863"/>
          </a:xfrm>
          <a:solidFill>
            <a:srgbClr val="0D0D0D">
              <a:alpha val="40000"/>
            </a:srgbClr>
          </a:solidFill>
        </p:spPr>
        <p:txBody>
          <a:bodyPr>
            <a:normAutofit fontScale="77500" lnSpcReduction="20000"/>
          </a:bodyPr>
          <a:lstStyle/>
          <a:p>
            <a:pPr lvl="0" algn="ctr">
              <a:lnSpc>
                <a:spcPct val="120000"/>
              </a:lnSpc>
              <a:spcBef>
                <a:spcPts val="1200"/>
              </a:spcBef>
            </a:pPr>
            <a:r>
              <a:rPr lang="en-US" sz="4400" dirty="0">
                <a:solidFill>
                  <a:schemeClr val="bg1"/>
                </a:solidFill>
              </a:rPr>
              <a:t>“Ensure humans can unplug the machines”</a:t>
            </a:r>
          </a:p>
          <a:p>
            <a:pPr lvl="0" algn="ctr"/>
            <a:r>
              <a:rPr lang="en-US" sz="4000" dirty="0">
                <a:solidFill>
                  <a:schemeClr val="bg1"/>
                </a:solidFill>
              </a:rPr>
              <a:t>	</a:t>
            </a:r>
            <a:r>
              <a:rPr lang="en-US" sz="2800" dirty="0">
                <a:solidFill>
                  <a:schemeClr val="bg1"/>
                </a:solidFill>
              </a:rPr>
              <a:t>     – Grady </a:t>
            </a:r>
            <a:r>
              <a:rPr lang="en-US" sz="2800" dirty="0" err="1">
                <a:solidFill>
                  <a:schemeClr val="bg1"/>
                </a:solidFill>
              </a:rPr>
              <a:t>Booch</a:t>
            </a:r>
            <a:endParaRPr lang="en-US" sz="4000" dirty="0">
              <a:solidFill>
                <a:schemeClr val="bg1"/>
              </a:solidFill>
            </a:endParaRPr>
          </a:p>
        </p:txBody>
      </p:sp>
      <p:sp>
        <p:nvSpPr>
          <p:cNvPr id="6" name="Rectangle 5">
            <a:extLst>
              <a:ext uri="{FF2B5EF4-FFF2-40B4-BE49-F238E27FC236}">
                <a16:creationId xmlns:a16="http://schemas.microsoft.com/office/drawing/2014/main" id="{5731ACBB-B9C4-2A41-8FF6-9EB457811231}"/>
              </a:ext>
            </a:extLst>
          </p:cNvPr>
          <p:cNvSpPr/>
          <p:nvPr/>
        </p:nvSpPr>
        <p:spPr>
          <a:xfrm>
            <a:off x="1179095" y="6167566"/>
            <a:ext cx="7143270" cy="584775"/>
          </a:xfrm>
          <a:prstGeom prst="rect">
            <a:avLst/>
          </a:prstGeom>
        </p:spPr>
        <p:txBody>
          <a:bodyPr wrap="square">
            <a:spAutoFit/>
          </a:bodyPr>
          <a:lstStyle/>
          <a:p>
            <a:r>
              <a:rPr lang="en-US" sz="2000" dirty="0">
                <a:solidFill>
                  <a:schemeClr val="bg1">
                    <a:lumMod val="75000"/>
                  </a:schemeClr>
                </a:solidFill>
              </a:rPr>
              <a:t>TED Talk, Grady </a:t>
            </a:r>
            <a:r>
              <a:rPr lang="en-US" sz="2000" dirty="0" err="1">
                <a:solidFill>
                  <a:schemeClr val="bg1">
                    <a:lumMod val="75000"/>
                  </a:schemeClr>
                </a:solidFill>
              </a:rPr>
              <a:t>Booch</a:t>
            </a:r>
            <a:r>
              <a:rPr lang="en-US" sz="2000" dirty="0">
                <a:solidFill>
                  <a:schemeClr val="bg1">
                    <a:lumMod val="75000"/>
                  </a:schemeClr>
                </a:solidFill>
              </a:rPr>
              <a:t>, Scientist, Philosopher, </a:t>
            </a:r>
            <a:r>
              <a:rPr lang="en-US" sz="2000" dirty="0" err="1">
                <a:solidFill>
                  <a:schemeClr val="bg1">
                    <a:lumMod val="75000"/>
                  </a:schemeClr>
                </a:solidFill>
              </a:rPr>
              <a:t>IBM’er</a:t>
            </a:r>
            <a:r>
              <a:rPr lang="en-US" sz="2000" dirty="0">
                <a:solidFill>
                  <a:schemeClr val="bg1">
                    <a:lumMod val="75000"/>
                  </a:schemeClr>
                </a:solidFill>
              </a:rPr>
              <a:t>     </a:t>
            </a:r>
            <a:r>
              <a:rPr lang="en-US" sz="1200" u="sng" dirty="0">
                <a:solidFill>
                  <a:schemeClr val="bg1">
                    <a:lumMod val="75000"/>
                  </a:schemeClr>
                </a:solidFill>
                <a:hlinkClick r:id="rId4">
                  <a:extLst>
                    <a:ext uri="{A12FA001-AC4F-418D-AE19-62706E023703}">
                      <ahyp:hlinkClr xmlns:ahyp="http://schemas.microsoft.com/office/drawing/2018/hyperlinkcolor" val="tx"/>
                    </a:ext>
                  </a:extLst>
                </a:hlinkClick>
              </a:rPr>
              <a:t>https://www.ted.com/talks/grady_booch_don</a:t>
            </a:r>
            <a:r>
              <a:rPr lang="en-US" sz="1200" u="sng" dirty="0">
                <a:solidFill>
                  <a:schemeClr val="bg1">
                    <a:lumMod val="75000"/>
                  </a:schemeClr>
                </a:solidFill>
                <a:hlinkClick r:id="rId5">
                  <a:extLst>
                    <a:ext uri="{A12FA001-AC4F-418D-AE19-62706E023703}">
                      <ahyp:hlinkClr xmlns:ahyp="http://schemas.microsoft.com/office/drawing/2018/hyperlinkcolor" val="tx"/>
                    </a:ext>
                  </a:extLst>
                </a:hlinkClick>
              </a:rPr>
              <a:t>_t_fear_superintelligence</a:t>
            </a:r>
            <a:r>
              <a:rPr lang="en-US" sz="1200" dirty="0">
                <a:solidFill>
                  <a:schemeClr val="bg1">
                    <a:lumMod val="75000"/>
                  </a:schemeClr>
                </a:solidFill>
              </a:rPr>
              <a:t> </a:t>
            </a:r>
          </a:p>
        </p:txBody>
      </p:sp>
    </p:spTree>
    <p:extLst>
      <p:ext uri="{BB962C8B-B14F-4D97-AF65-F5344CB8AC3E}">
        <p14:creationId xmlns:p14="http://schemas.microsoft.com/office/powerpoint/2010/main" val="3166916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C1EDE-F127-4289-A2FF-C080613A51F6}"/>
              </a:ext>
            </a:extLst>
          </p:cNvPr>
          <p:cNvSpPr>
            <a:spLocks noGrp="1"/>
          </p:cNvSpPr>
          <p:nvPr>
            <p:ph type="title"/>
          </p:nvPr>
        </p:nvSpPr>
        <p:spPr/>
        <p:txBody>
          <a:bodyPr/>
          <a:lstStyle/>
          <a:p>
            <a:r>
              <a:rPr lang="en-US" dirty="0"/>
              <a:t>Significant decisions</a:t>
            </a:r>
          </a:p>
        </p:txBody>
      </p:sp>
      <p:sp>
        <p:nvSpPr>
          <p:cNvPr id="8" name="Content Placeholder 7">
            <a:extLst>
              <a:ext uri="{FF2B5EF4-FFF2-40B4-BE49-F238E27FC236}">
                <a16:creationId xmlns:a16="http://schemas.microsoft.com/office/drawing/2014/main" id="{EBB39734-87A7-4B6D-A858-9B26A73DBD45}"/>
              </a:ext>
            </a:extLst>
          </p:cNvPr>
          <p:cNvSpPr>
            <a:spLocks noGrp="1"/>
          </p:cNvSpPr>
          <p:nvPr>
            <p:ph idx="1"/>
          </p:nvPr>
        </p:nvSpPr>
        <p:spPr/>
        <p:txBody>
          <a:bodyPr/>
          <a:lstStyle/>
          <a:p>
            <a:r>
              <a:rPr lang="en-US" dirty="0"/>
              <a:t>Significant decisions made by the AI system will be</a:t>
            </a:r>
          </a:p>
          <a:p>
            <a:pPr marL="457200" indent="-457200">
              <a:buFont typeface="Arial" panose="020B0604020202020204" pitchFamily="34" charset="0"/>
              <a:buChar char="•"/>
            </a:pPr>
            <a:r>
              <a:rPr lang="en-US" dirty="0"/>
              <a:t>explained</a:t>
            </a:r>
          </a:p>
          <a:p>
            <a:pPr marL="457200" indent="-457200">
              <a:buFont typeface="Arial" panose="020B0604020202020204" pitchFamily="34" charset="0"/>
              <a:buChar char="•"/>
            </a:pPr>
            <a:r>
              <a:rPr lang="en-US" dirty="0"/>
              <a:t>able to be overridden </a:t>
            </a:r>
          </a:p>
          <a:p>
            <a:pPr marL="457200" indent="-457200">
              <a:buFont typeface="Arial" panose="020B0604020202020204" pitchFamily="34" charset="0"/>
              <a:buChar char="•"/>
            </a:pPr>
            <a:r>
              <a:rPr lang="en-US" dirty="0"/>
              <a:t>appealable and reversible</a:t>
            </a:r>
          </a:p>
          <a:p>
            <a:endParaRPr lang="en-US" dirty="0"/>
          </a:p>
          <a:p>
            <a:r>
              <a:rPr lang="en-US" b="1" dirty="0" err="1"/>
              <a:t>RightStaff</a:t>
            </a:r>
            <a:endParaRPr lang="en-US" b="1" dirty="0"/>
          </a:p>
          <a:p>
            <a:pPr marL="457200" indent="-457200">
              <a:buFont typeface="Arial" panose="020B0604020202020204" pitchFamily="34" charset="0"/>
              <a:buChar char="•"/>
            </a:pPr>
            <a:r>
              <a:rPr lang="en-US" dirty="0"/>
              <a:t>Manager able to reschedule people as needed</a:t>
            </a:r>
          </a:p>
          <a:p>
            <a:endParaRPr lang="en-US" dirty="0"/>
          </a:p>
        </p:txBody>
      </p:sp>
      <p:sp>
        <p:nvSpPr>
          <p:cNvPr id="10" name="Picture Placeholder 9">
            <a:extLst>
              <a:ext uri="{FF2B5EF4-FFF2-40B4-BE49-F238E27FC236}">
                <a16:creationId xmlns:a16="http://schemas.microsoft.com/office/drawing/2014/main" id="{A6DB11EA-66F4-4847-8058-356011701CBC}"/>
              </a:ext>
            </a:extLst>
          </p:cNvPr>
          <p:cNvSpPr>
            <a:spLocks noGrp="1"/>
          </p:cNvSpPr>
          <p:nvPr>
            <p:ph type="pic" sz="quarter" idx="11"/>
          </p:nvPr>
        </p:nvSpPr>
        <p:spPr/>
      </p:sp>
      <p:sp>
        <p:nvSpPr>
          <p:cNvPr id="9" name="Text Placeholder 8">
            <a:extLst>
              <a:ext uri="{FF2B5EF4-FFF2-40B4-BE49-F238E27FC236}">
                <a16:creationId xmlns:a16="http://schemas.microsoft.com/office/drawing/2014/main" id="{350E836B-7FDC-4E03-A6FF-3560E84F4B6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84620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4A521-7392-4AEF-A2F7-7F7CBAF473F4}"/>
              </a:ext>
            </a:extLst>
          </p:cNvPr>
          <p:cNvSpPr>
            <a:spLocks noGrp="1"/>
          </p:cNvSpPr>
          <p:nvPr>
            <p:ph type="title"/>
          </p:nvPr>
        </p:nvSpPr>
        <p:spPr/>
        <p:txBody>
          <a:bodyPr/>
          <a:lstStyle/>
          <a:p>
            <a:r>
              <a:rPr lang="en-US" dirty="0"/>
              <a:t>Responsibilities explicitly defined</a:t>
            </a:r>
          </a:p>
        </p:txBody>
      </p:sp>
      <p:sp>
        <p:nvSpPr>
          <p:cNvPr id="3" name="Content Placeholder 2">
            <a:extLst>
              <a:ext uri="{FF2B5EF4-FFF2-40B4-BE49-F238E27FC236}">
                <a16:creationId xmlns:a16="http://schemas.microsoft.com/office/drawing/2014/main" id="{A54208C4-7B6A-4590-9943-9F68AAEBD74F}"/>
              </a:ext>
            </a:extLst>
          </p:cNvPr>
          <p:cNvSpPr>
            <a:spLocks noGrp="1"/>
          </p:cNvSpPr>
          <p:nvPr>
            <p:ph idx="1"/>
          </p:nvPr>
        </p:nvSpPr>
        <p:spPr/>
        <p:txBody>
          <a:bodyPr/>
          <a:lstStyle/>
          <a:p>
            <a:r>
              <a:rPr lang="en-US" dirty="0"/>
              <a:t>Between AI system and human(s)</a:t>
            </a:r>
          </a:p>
          <a:p>
            <a:endParaRPr lang="en-US" b="1" dirty="0"/>
          </a:p>
          <a:p>
            <a:r>
              <a:rPr lang="en-US" b="1" dirty="0" err="1"/>
              <a:t>RightStaff</a:t>
            </a:r>
            <a:r>
              <a:rPr lang="en-US" b="1" dirty="0"/>
              <a:t>  </a:t>
            </a:r>
            <a:r>
              <a:rPr lang="en-US" dirty="0"/>
              <a:t>(AI System </a:t>
            </a:r>
            <a:r>
              <a:rPr lang="en-US" i="1" dirty="0"/>
              <a:t>or Manager?</a:t>
            </a:r>
            <a:r>
              <a:rPr lang="en-US" dirty="0"/>
              <a:t>)</a:t>
            </a:r>
            <a:endParaRPr lang="en-US" b="1" dirty="0"/>
          </a:p>
          <a:p>
            <a:pPr marL="457200" indent="-457200">
              <a:buFont typeface="Arial" panose="020B0604020202020204" pitchFamily="34" charset="0"/>
              <a:buChar char="•"/>
            </a:pPr>
            <a:r>
              <a:rPr lang="en-US" dirty="0"/>
              <a:t>Picks employees to schedule?</a:t>
            </a:r>
          </a:p>
          <a:p>
            <a:pPr marL="457200" indent="-457200">
              <a:buFont typeface="Arial" panose="020B0604020202020204" pitchFamily="34" charset="0"/>
              <a:buChar char="•"/>
            </a:pPr>
            <a:r>
              <a:rPr lang="en-US" dirty="0"/>
              <a:t>Defines shifts? </a:t>
            </a:r>
          </a:p>
          <a:p>
            <a:pPr marL="457200" indent="-457200">
              <a:buFont typeface="Arial" panose="020B0604020202020204" pitchFamily="34" charset="0"/>
              <a:buChar char="•"/>
            </a:pPr>
            <a:r>
              <a:rPr lang="en-US" dirty="0"/>
              <a:t>Method to integrate new information?</a:t>
            </a:r>
          </a:p>
          <a:p>
            <a:pPr marL="798505" lvl="1" indent="-457200"/>
            <a:r>
              <a:rPr lang="en-US" dirty="0"/>
              <a:t>Sick time</a:t>
            </a:r>
          </a:p>
          <a:p>
            <a:pPr marL="798505" lvl="1" indent="-457200"/>
            <a:r>
              <a:rPr lang="en-US" dirty="0"/>
              <a:t>Resignations</a:t>
            </a:r>
          </a:p>
          <a:p>
            <a:pPr marL="457200" indent="-457200">
              <a:buFont typeface="Arial" panose="020B0604020202020204" pitchFamily="34" charset="0"/>
              <a:buChar char="•"/>
            </a:pPr>
            <a:endParaRPr lang="en-US" dirty="0"/>
          </a:p>
          <a:p>
            <a:endParaRPr lang="en-US" dirty="0"/>
          </a:p>
        </p:txBody>
      </p:sp>
      <p:sp>
        <p:nvSpPr>
          <p:cNvPr id="4" name="Picture Placeholder 3">
            <a:extLst>
              <a:ext uri="{FF2B5EF4-FFF2-40B4-BE49-F238E27FC236}">
                <a16:creationId xmlns:a16="http://schemas.microsoft.com/office/drawing/2014/main" id="{6650C5CA-9371-40B0-9CFB-6CF61071777D}"/>
              </a:ext>
            </a:extLst>
          </p:cNvPr>
          <p:cNvSpPr>
            <a:spLocks noGrp="1"/>
          </p:cNvSpPr>
          <p:nvPr>
            <p:ph type="pic" sz="quarter" idx="11"/>
          </p:nvPr>
        </p:nvSpPr>
        <p:spPr/>
      </p:sp>
      <p:sp>
        <p:nvSpPr>
          <p:cNvPr id="5" name="Text Placeholder 4">
            <a:extLst>
              <a:ext uri="{FF2B5EF4-FFF2-40B4-BE49-F238E27FC236}">
                <a16:creationId xmlns:a16="http://schemas.microsoft.com/office/drawing/2014/main" id="{C1E832E0-0BEB-4FFD-AD14-6E91DDEC735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49857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D620-0CE4-4F60-BC7D-0A3C6BB523DD}"/>
              </a:ext>
            </a:extLst>
          </p:cNvPr>
          <p:cNvSpPr>
            <a:spLocks noGrp="1"/>
          </p:cNvSpPr>
          <p:nvPr>
            <p:ph type="title"/>
          </p:nvPr>
        </p:nvSpPr>
        <p:spPr/>
        <p:txBody>
          <a:bodyPr/>
          <a:lstStyle/>
          <a:p>
            <a:r>
              <a:rPr lang="en-US" sz="6600" dirty="0"/>
              <a:t>Would we want </a:t>
            </a:r>
            <a:br>
              <a:rPr lang="en-US" sz="6600" dirty="0"/>
            </a:br>
            <a:r>
              <a:rPr lang="en-US" sz="6600" dirty="0" err="1"/>
              <a:t>RightStaff</a:t>
            </a:r>
            <a:r>
              <a:rPr lang="en-US" sz="6600" dirty="0"/>
              <a:t> to turn </a:t>
            </a:r>
            <a:br>
              <a:rPr lang="en-US" sz="6600" dirty="0"/>
            </a:br>
            <a:r>
              <a:rPr lang="en-US" sz="6600" dirty="0"/>
              <a:t>off by itself, if noticed issues?</a:t>
            </a:r>
            <a:br>
              <a:rPr lang="en-US" sz="6600" dirty="0"/>
            </a:br>
            <a:br>
              <a:rPr lang="en-US" sz="6600" dirty="0"/>
            </a:br>
            <a:r>
              <a:rPr lang="en-US" sz="6600" dirty="0"/>
              <a:t>Implications?</a:t>
            </a:r>
          </a:p>
        </p:txBody>
      </p:sp>
    </p:spTree>
    <p:extLst>
      <p:ext uri="{BB962C8B-B14F-4D97-AF65-F5344CB8AC3E}">
        <p14:creationId xmlns:p14="http://schemas.microsoft.com/office/powerpoint/2010/main" val="1091767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63E7E-BA2F-4B35-90C6-8AB4DDB9A849}"/>
              </a:ext>
            </a:extLst>
          </p:cNvPr>
          <p:cNvSpPr>
            <a:spLocks noGrp="1"/>
          </p:cNvSpPr>
          <p:nvPr>
            <p:ph type="title"/>
          </p:nvPr>
        </p:nvSpPr>
        <p:spPr/>
        <p:txBody>
          <a:bodyPr/>
          <a:lstStyle/>
          <a:p>
            <a:r>
              <a:rPr lang="en-US"/>
              <a:t>Cognizant of Speculative Risks and Benefits</a:t>
            </a:r>
            <a:endParaRPr lang="en-US" dirty="0"/>
          </a:p>
        </p:txBody>
      </p:sp>
      <p:sp>
        <p:nvSpPr>
          <p:cNvPr id="3" name="Content Placeholder 2">
            <a:extLst>
              <a:ext uri="{FF2B5EF4-FFF2-40B4-BE49-F238E27FC236}">
                <a16:creationId xmlns:a16="http://schemas.microsoft.com/office/drawing/2014/main" id="{E5B92B9E-44A6-4057-BBC6-BFC0698AEB99}"/>
              </a:ext>
            </a:extLst>
          </p:cNvPr>
          <p:cNvSpPr>
            <a:spLocks noGrp="1"/>
          </p:cNvSpPr>
          <p:nvPr>
            <p:ph idx="1"/>
          </p:nvPr>
        </p:nvSpPr>
        <p:spPr/>
        <p:txBody>
          <a:bodyPr/>
          <a:lstStyle/>
          <a:p>
            <a:pPr lvl="0"/>
            <a:r>
              <a:rPr lang="en-US" dirty="0"/>
              <a:t>Identify full range of</a:t>
            </a:r>
          </a:p>
          <a:p>
            <a:pPr lvl="1"/>
            <a:r>
              <a:rPr lang="en-US" dirty="0"/>
              <a:t>Harmful, malicious use, as well as good, beneficial use</a:t>
            </a:r>
          </a:p>
          <a:p>
            <a:pPr lvl="1"/>
            <a:r>
              <a:rPr lang="en-US" dirty="0"/>
              <a:t>Blind spots and unwanted/unintended consequences</a:t>
            </a:r>
          </a:p>
          <a:p>
            <a:pPr lvl="0"/>
            <a:endParaRPr lang="en-US" dirty="0"/>
          </a:p>
          <a:p>
            <a:endParaRPr lang="en-US" dirty="0"/>
          </a:p>
        </p:txBody>
      </p:sp>
      <p:sp>
        <p:nvSpPr>
          <p:cNvPr id="6" name="Picture Placeholder 5">
            <a:extLst>
              <a:ext uri="{FF2B5EF4-FFF2-40B4-BE49-F238E27FC236}">
                <a16:creationId xmlns:a16="http://schemas.microsoft.com/office/drawing/2014/main" id="{532D10B9-B4FE-4F8A-9B3A-A965E7984949}"/>
              </a:ext>
            </a:extLst>
          </p:cNvPr>
          <p:cNvSpPr>
            <a:spLocks noGrp="1"/>
          </p:cNvSpPr>
          <p:nvPr>
            <p:ph type="pic" sz="quarter" idx="11"/>
          </p:nvPr>
        </p:nvSpPr>
        <p:spPr/>
      </p:sp>
      <p:sp>
        <p:nvSpPr>
          <p:cNvPr id="4" name="Text Placeholder 3">
            <a:extLst>
              <a:ext uri="{FF2B5EF4-FFF2-40B4-BE49-F238E27FC236}">
                <a16:creationId xmlns:a16="http://schemas.microsoft.com/office/drawing/2014/main" id="{3A9A7CAC-B6F7-4CAD-8E85-750059CBF407}"/>
              </a:ext>
            </a:extLst>
          </p:cNvPr>
          <p:cNvSpPr>
            <a:spLocks noGrp="1"/>
          </p:cNvSpPr>
          <p:nvPr>
            <p:ph type="body" sz="quarter" idx="10"/>
          </p:nvPr>
        </p:nvSpPr>
        <p:spPr/>
        <p:txBody>
          <a:bodyPr/>
          <a:lstStyle/>
          <a:p>
            <a:endParaRPr lang="en-US"/>
          </a:p>
        </p:txBody>
      </p:sp>
      <p:graphicFrame>
        <p:nvGraphicFramePr>
          <p:cNvPr id="5" name="Diagram 4" descr="UX Framework reminder of four themes:&#10;1) Accountable to humans&#10;*2)Speculative*&#10;3) Respectful and secure&#10;4) Honest and usable&#10;">
            <a:extLst>
              <a:ext uri="{FF2B5EF4-FFF2-40B4-BE49-F238E27FC236}">
                <a16:creationId xmlns:a16="http://schemas.microsoft.com/office/drawing/2014/main" id="{C1544033-2B3B-491D-807D-990117EA98D7}"/>
              </a:ext>
            </a:extLst>
          </p:cNvPr>
          <p:cNvGraphicFramePr/>
          <p:nvPr>
            <p:extLst>
              <p:ext uri="{D42A27DB-BD31-4B8C-83A1-F6EECF244321}">
                <p14:modId xmlns:p14="http://schemas.microsoft.com/office/powerpoint/2010/main" val="3538787341"/>
              </p:ext>
            </p:extLst>
          </p:nvPr>
        </p:nvGraphicFramePr>
        <p:xfrm>
          <a:off x="7796157" y="3501397"/>
          <a:ext cx="4047169" cy="269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3577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CF11-E5EC-1942-A439-5A303381E3B8}"/>
              </a:ext>
            </a:extLst>
          </p:cNvPr>
          <p:cNvSpPr>
            <a:spLocks noGrp="1"/>
          </p:cNvSpPr>
          <p:nvPr>
            <p:ph type="title"/>
          </p:nvPr>
        </p:nvSpPr>
        <p:spPr/>
        <p:txBody>
          <a:bodyPr/>
          <a:lstStyle/>
          <a:p>
            <a:r>
              <a:rPr lang="en-US" dirty="0"/>
              <a:t>Speculative: Conduct UX research </a:t>
            </a:r>
            <a:br>
              <a:rPr lang="en-US" dirty="0"/>
            </a:br>
            <a:r>
              <a:rPr lang="en-US" dirty="0"/>
              <a:t>and activate curiosity</a:t>
            </a:r>
          </a:p>
        </p:txBody>
      </p:sp>
      <p:sp>
        <p:nvSpPr>
          <p:cNvPr id="5" name="Content Placeholder 4">
            <a:extLst>
              <a:ext uri="{FF2B5EF4-FFF2-40B4-BE49-F238E27FC236}">
                <a16:creationId xmlns:a16="http://schemas.microsoft.com/office/drawing/2014/main" id="{D131A900-AE21-4E15-B81B-C9E2AB6215D1}"/>
              </a:ext>
            </a:extLst>
          </p:cNvPr>
          <p:cNvSpPr>
            <a:spLocks noGrp="1"/>
          </p:cNvSpPr>
          <p:nvPr>
            <p:ph sz="half" idx="1"/>
          </p:nvPr>
        </p:nvSpPr>
        <p:spPr/>
        <p:txBody>
          <a:bodyPr/>
          <a:lstStyle/>
          <a:p>
            <a:endParaRPr lang="en-US" dirty="0"/>
          </a:p>
          <a:p>
            <a:r>
              <a:rPr lang="en-US" dirty="0"/>
              <a:t>Speculate about misuse </a:t>
            </a:r>
            <a:br>
              <a:rPr lang="en-US" dirty="0"/>
            </a:br>
            <a:r>
              <a:rPr lang="en-US" dirty="0"/>
              <a:t>and abuse </a:t>
            </a:r>
          </a:p>
          <a:p>
            <a:r>
              <a:rPr lang="en-US" dirty="0"/>
              <a:t>Create “Black Mirror” episodes </a:t>
            </a:r>
          </a:p>
          <a:p>
            <a:r>
              <a:rPr lang="en-US" dirty="0"/>
              <a:t>Potential severe abuse </a:t>
            </a:r>
            <a:br>
              <a:rPr lang="en-US" dirty="0"/>
            </a:br>
            <a:r>
              <a:rPr lang="en-US" dirty="0"/>
              <a:t>and consequences</a:t>
            </a:r>
          </a:p>
          <a:p>
            <a:endParaRPr lang="en-US" dirty="0"/>
          </a:p>
        </p:txBody>
      </p:sp>
      <p:sp>
        <p:nvSpPr>
          <p:cNvPr id="11" name="Text Placeholder 10">
            <a:extLst>
              <a:ext uri="{FF2B5EF4-FFF2-40B4-BE49-F238E27FC236}">
                <a16:creationId xmlns:a16="http://schemas.microsoft.com/office/drawing/2014/main" id="{3F3FC08D-6E86-493F-847D-73164A543087}"/>
              </a:ext>
            </a:extLst>
          </p:cNvPr>
          <p:cNvSpPr>
            <a:spLocks noGrp="1"/>
          </p:cNvSpPr>
          <p:nvPr>
            <p:ph type="body" sz="quarter" idx="10"/>
          </p:nvPr>
        </p:nvSpPr>
        <p:spPr/>
        <p:txBody>
          <a:bodyPr/>
          <a:lstStyle/>
          <a:p>
            <a:r>
              <a:rPr lang="en-US"/>
              <a:t>Abusability Testing</a:t>
            </a:r>
            <a:endParaRPr lang="en-US" dirty="0"/>
          </a:p>
        </p:txBody>
      </p:sp>
      <p:sp>
        <p:nvSpPr>
          <p:cNvPr id="4" name="Picture Placeholder 3">
            <a:extLst>
              <a:ext uri="{FF2B5EF4-FFF2-40B4-BE49-F238E27FC236}">
                <a16:creationId xmlns:a16="http://schemas.microsoft.com/office/drawing/2014/main" id="{85CAB8C1-8056-4D63-82F1-B37692099910}"/>
              </a:ext>
            </a:extLst>
          </p:cNvPr>
          <p:cNvSpPr>
            <a:spLocks noGrp="1"/>
          </p:cNvSpPr>
          <p:nvPr>
            <p:ph type="pic" sz="quarter" idx="11"/>
          </p:nvPr>
        </p:nvSpPr>
        <p:spPr/>
      </p:sp>
      <p:sp>
        <p:nvSpPr>
          <p:cNvPr id="16" name="Rectangle 15">
            <a:extLst>
              <a:ext uri="{FF2B5EF4-FFF2-40B4-BE49-F238E27FC236}">
                <a16:creationId xmlns:a16="http://schemas.microsoft.com/office/drawing/2014/main" id="{42C1CD60-154D-499B-8ADE-E44FF38FC392}"/>
              </a:ext>
            </a:extLst>
          </p:cNvPr>
          <p:cNvSpPr/>
          <p:nvPr/>
        </p:nvSpPr>
        <p:spPr>
          <a:xfrm>
            <a:off x="3532094" y="6378956"/>
            <a:ext cx="3703593" cy="461665"/>
          </a:xfrm>
          <a:prstGeom prst="rect">
            <a:avLst/>
          </a:prstGeom>
          <a:solidFill>
            <a:schemeClr val="bg1"/>
          </a:solidFill>
        </p:spPr>
        <p:txBody>
          <a:bodyPr wrap="square">
            <a:spAutoFit/>
          </a:bodyPr>
          <a:lstStyle/>
          <a:p>
            <a:pPr>
              <a:tabLst>
                <a:tab pos="5727700" algn="r"/>
                <a:tab pos="4114800" algn="ctr"/>
                <a:tab pos="8229600" algn="r"/>
              </a:tabLst>
            </a:pPr>
            <a:r>
              <a:rPr lang="en-US" sz="1200" dirty="0">
                <a:solidFill>
                  <a:schemeClr val="bg1">
                    <a:lumMod val="50000"/>
                  </a:schemeClr>
                </a:solidFill>
                <a:latin typeface="Helvetica Neue"/>
                <a:ea typeface="Arial Unicode MS"/>
                <a:cs typeface="Arial Unicode MS"/>
              </a:rPr>
              <a:t>Template by: Anna </a:t>
            </a:r>
            <a:r>
              <a:rPr lang="en-US" sz="1200" dirty="0" err="1">
                <a:solidFill>
                  <a:schemeClr val="bg1">
                    <a:lumMod val="50000"/>
                  </a:schemeClr>
                </a:solidFill>
                <a:latin typeface="Helvetica Neue"/>
                <a:ea typeface="Arial Unicode MS"/>
                <a:cs typeface="Arial Unicode MS"/>
              </a:rPr>
              <a:t>Abovyan</a:t>
            </a:r>
            <a:r>
              <a:rPr lang="en-US" sz="1200" dirty="0">
                <a:solidFill>
                  <a:schemeClr val="bg1">
                    <a:lumMod val="50000"/>
                  </a:schemeClr>
                </a:solidFill>
                <a:latin typeface="Helvetica Neue"/>
                <a:ea typeface="Arial Unicode MS"/>
                <a:cs typeface="Arial Unicode MS"/>
              </a:rPr>
              <a:t> &amp; Allison Cosby, </a:t>
            </a:r>
            <a:r>
              <a:rPr lang="en-US" sz="1200" dirty="0" err="1">
                <a:solidFill>
                  <a:schemeClr val="bg1">
                    <a:lumMod val="50000"/>
                  </a:schemeClr>
                </a:solidFill>
                <a:latin typeface="Helvetica Neue"/>
                <a:ea typeface="Arial Unicode MS"/>
                <a:cs typeface="Arial Unicode MS"/>
              </a:rPr>
              <a:t>IxDA</a:t>
            </a:r>
            <a:r>
              <a:rPr lang="en-US" sz="1200" dirty="0">
                <a:solidFill>
                  <a:schemeClr val="bg1">
                    <a:lumMod val="50000"/>
                  </a:schemeClr>
                </a:solidFill>
                <a:latin typeface="Helvetica Neue"/>
                <a:ea typeface="Arial Unicode MS"/>
                <a:cs typeface="Arial Unicode MS"/>
              </a:rPr>
              <a:t> Pittsburgh, Sep 2019</a:t>
            </a:r>
          </a:p>
        </p:txBody>
      </p:sp>
      <p:pic>
        <p:nvPicPr>
          <p:cNvPr id="18" name="Content Placeholder 14">
            <a:extLst>
              <a:ext uri="{FF2B5EF4-FFF2-40B4-BE49-F238E27FC236}">
                <a16:creationId xmlns:a16="http://schemas.microsoft.com/office/drawing/2014/main" id="{4EC56F0E-F65A-4759-81D0-363188D6B85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5400000">
            <a:off x="6938189" y="1952873"/>
            <a:ext cx="4765362" cy="3574020"/>
          </a:xfrm>
          <a:prstGeom prst="rect">
            <a:avLst/>
          </a:prstGeom>
        </p:spPr>
      </p:pic>
    </p:spTree>
    <p:extLst>
      <p:ext uri="{BB962C8B-B14F-4D97-AF65-F5344CB8AC3E}">
        <p14:creationId xmlns:p14="http://schemas.microsoft.com/office/powerpoint/2010/main" val="379997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B5B86F-B211-41DC-A310-8C96641A12DE}"/>
              </a:ext>
            </a:extLst>
          </p:cNvPr>
          <p:cNvSpPr>
            <a:spLocks noGrp="1"/>
          </p:cNvSpPr>
          <p:nvPr>
            <p:ph type="title"/>
          </p:nvPr>
        </p:nvSpPr>
        <p:spPr/>
        <p:txBody>
          <a:bodyPr>
            <a:normAutofit/>
          </a:bodyPr>
          <a:lstStyle/>
          <a:p>
            <a:br>
              <a:rPr lang="en-US" dirty="0"/>
            </a:br>
            <a:r>
              <a:rPr lang="en-US" dirty="0"/>
              <a:t>Goal: Create AI systems </a:t>
            </a:r>
            <a:br>
              <a:rPr lang="en-US" dirty="0"/>
            </a:br>
            <a:r>
              <a:rPr lang="en-US" dirty="0"/>
              <a:t>that are safe </a:t>
            </a:r>
            <a:br>
              <a:rPr lang="en-US" dirty="0"/>
            </a:br>
            <a:r>
              <a:rPr lang="en-US" dirty="0"/>
              <a:t>and </a:t>
            </a:r>
            <a:r>
              <a:rPr lang="en-US" b="1" dirty="0"/>
              <a:t>trustworthy</a:t>
            </a:r>
            <a:br>
              <a:rPr lang="en-US" dirty="0"/>
            </a:br>
            <a:endParaRPr lang="en-US" dirty="0"/>
          </a:p>
        </p:txBody>
      </p:sp>
    </p:spTree>
    <p:extLst>
      <p:ext uri="{BB962C8B-B14F-4D97-AF65-F5344CB8AC3E}">
        <p14:creationId xmlns:p14="http://schemas.microsoft.com/office/powerpoint/2010/main" val="877534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B0E2-D663-4295-904C-247E621967A0}"/>
              </a:ext>
            </a:extLst>
          </p:cNvPr>
          <p:cNvSpPr>
            <a:spLocks noGrp="1"/>
          </p:cNvSpPr>
          <p:nvPr>
            <p:ph type="title"/>
          </p:nvPr>
        </p:nvSpPr>
        <p:spPr/>
        <p:txBody>
          <a:bodyPr/>
          <a:lstStyle/>
          <a:p>
            <a:r>
              <a:rPr lang="en-US" dirty="0"/>
              <a:t>Potential Abusability of </a:t>
            </a:r>
            <a:r>
              <a:rPr lang="en-US" dirty="0" err="1"/>
              <a:t>RightStaff</a:t>
            </a:r>
            <a:endParaRPr lang="en-US" dirty="0"/>
          </a:p>
        </p:txBody>
      </p:sp>
      <p:sp>
        <p:nvSpPr>
          <p:cNvPr id="7" name="Content Placeholder 6">
            <a:extLst>
              <a:ext uri="{FF2B5EF4-FFF2-40B4-BE49-F238E27FC236}">
                <a16:creationId xmlns:a16="http://schemas.microsoft.com/office/drawing/2014/main" id="{5C735F09-EA91-4160-9B6F-868D2F78F45D}"/>
              </a:ext>
            </a:extLst>
          </p:cNvPr>
          <p:cNvSpPr>
            <a:spLocks noGrp="1"/>
          </p:cNvSpPr>
          <p:nvPr>
            <p:ph idx="1"/>
          </p:nvPr>
        </p:nvSpPr>
        <p:spPr/>
        <p:txBody>
          <a:bodyPr/>
          <a:lstStyle/>
          <a:p>
            <a:r>
              <a:rPr lang="en-US" dirty="0" err="1"/>
              <a:t>RightStaff</a:t>
            </a:r>
            <a:r>
              <a:rPr lang="en-US" dirty="0"/>
              <a:t> goals:</a:t>
            </a:r>
          </a:p>
          <a:p>
            <a:pPr marL="457200" indent="-457200">
              <a:buFont typeface="Arial" panose="020B0604020202020204" pitchFamily="34" charset="0"/>
              <a:buChar char="•"/>
            </a:pPr>
            <a:r>
              <a:rPr lang="en-US" dirty="0"/>
              <a:t>Faster staffing decisions and scheduling</a:t>
            </a:r>
          </a:p>
          <a:p>
            <a:pPr marL="457200" indent="-457200">
              <a:buFont typeface="Arial" panose="020B0604020202020204" pitchFamily="34" charset="0"/>
              <a:buChar char="•"/>
            </a:pPr>
            <a:r>
              <a:rPr lang="en-US" dirty="0"/>
              <a:t>Reduced bias of shift selection</a:t>
            </a:r>
          </a:p>
          <a:p>
            <a:endParaRPr lang="en-US" sz="1800" dirty="0"/>
          </a:p>
          <a:p>
            <a:r>
              <a:rPr lang="en-US" dirty="0"/>
              <a:t>Abusability of </a:t>
            </a:r>
            <a:r>
              <a:rPr lang="en-US" dirty="0" err="1"/>
              <a:t>RightStaff</a:t>
            </a:r>
            <a:r>
              <a:rPr lang="en-US" dirty="0"/>
              <a:t>:  </a:t>
            </a:r>
          </a:p>
          <a:p>
            <a:pPr marL="457200" indent="-457200">
              <a:buFont typeface="Arial" panose="020B0604020202020204" pitchFamily="34" charset="0"/>
              <a:buChar char="•"/>
            </a:pPr>
            <a:r>
              <a:rPr lang="en-US" dirty="0"/>
              <a:t>System begins prioritizing people with easier schedules</a:t>
            </a:r>
          </a:p>
          <a:p>
            <a:pPr marL="457200" indent="-457200">
              <a:buFont typeface="Arial" panose="020B0604020202020204" pitchFamily="34" charset="0"/>
              <a:buChar char="•"/>
            </a:pPr>
            <a:r>
              <a:rPr lang="en-US" dirty="0"/>
              <a:t>Managers approve these schedules, reinforcing bias</a:t>
            </a:r>
          </a:p>
          <a:p>
            <a:pPr marL="457200" indent="-457200">
              <a:buFont typeface="Arial" panose="020B0604020202020204" pitchFamily="34" charset="0"/>
              <a:buChar char="•"/>
            </a:pPr>
            <a:r>
              <a:rPr lang="en-US" dirty="0"/>
              <a:t>People who were previously discriminated against </a:t>
            </a:r>
            <a:br>
              <a:rPr lang="en-US" dirty="0"/>
            </a:br>
            <a:r>
              <a:rPr lang="en-US" dirty="0"/>
              <a:t>are </a:t>
            </a:r>
            <a:r>
              <a:rPr lang="en-US" i="1" dirty="0"/>
              <a:t>still</a:t>
            </a:r>
            <a:r>
              <a:rPr lang="en-US" dirty="0"/>
              <a:t> discriminated against</a:t>
            </a:r>
          </a:p>
          <a:p>
            <a:r>
              <a:rPr lang="en-US" dirty="0"/>
              <a:t> </a:t>
            </a:r>
          </a:p>
          <a:p>
            <a:endParaRPr lang="en-US" dirty="0"/>
          </a:p>
        </p:txBody>
      </p:sp>
      <p:sp>
        <p:nvSpPr>
          <p:cNvPr id="9" name="Picture Placeholder 8">
            <a:extLst>
              <a:ext uri="{FF2B5EF4-FFF2-40B4-BE49-F238E27FC236}">
                <a16:creationId xmlns:a16="http://schemas.microsoft.com/office/drawing/2014/main" id="{FA37296C-6145-46F0-87A7-192B416A6484}"/>
              </a:ext>
            </a:extLst>
          </p:cNvPr>
          <p:cNvSpPr>
            <a:spLocks noGrp="1"/>
          </p:cNvSpPr>
          <p:nvPr>
            <p:ph type="pic" sz="quarter" idx="11"/>
          </p:nvPr>
        </p:nvSpPr>
        <p:spPr/>
      </p:sp>
      <p:sp>
        <p:nvSpPr>
          <p:cNvPr id="8" name="Text Placeholder 7">
            <a:extLst>
              <a:ext uri="{FF2B5EF4-FFF2-40B4-BE49-F238E27FC236}">
                <a16:creationId xmlns:a16="http://schemas.microsoft.com/office/drawing/2014/main" id="{E4D3C18D-0F5A-42C7-82A3-D2DEB7249F2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25917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p:txBody>
          <a:bodyPr/>
          <a:lstStyle/>
          <a:p>
            <a:r>
              <a:rPr lang="en-US" dirty="0"/>
              <a:t>Speculative: Create communication </a:t>
            </a:r>
            <a:br>
              <a:rPr lang="en-US" dirty="0"/>
            </a:br>
            <a:r>
              <a:rPr lang="en-US" dirty="0"/>
              <a:t>&amp; mitigation plans</a:t>
            </a:r>
          </a:p>
        </p:txBody>
      </p:sp>
      <p:sp>
        <p:nvSpPr>
          <p:cNvPr id="117" name="Shape 117"/>
          <p:cNvSpPr txBox="1">
            <a:spLocks noGrp="1"/>
          </p:cNvSpPr>
          <p:nvPr>
            <p:ph idx="1"/>
          </p:nvPr>
        </p:nvSpPr>
        <p:spPr/>
        <p:txBody>
          <a:bodyPr/>
          <a:lstStyle/>
          <a:p>
            <a:endParaRPr lang="en-US" dirty="0"/>
          </a:p>
          <a:p>
            <a:r>
              <a:rPr lang="en-US" dirty="0"/>
              <a:t>Plan for unwanted consequences</a:t>
            </a:r>
          </a:p>
          <a:p>
            <a:r>
              <a:rPr lang="en-US" dirty="0"/>
              <a:t>Misuse and abuse of AI system</a:t>
            </a:r>
          </a:p>
          <a:p>
            <a:pPr lvl="1"/>
            <a:r>
              <a:rPr lang="en-US" dirty="0"/>
              <a:t>Who can report? </a:t>
            </a:r>
          </a:p>
          <a:p>
            <a:pPr lvl="1"/>
            <a:r>
              <a:rPr lang="en-US" dirty="0"/>
              <a:t>To whom?</a:t>
            </a:r>
          </a:p>
          <a:p>
            <a:pPr lvl="1"/>
            <a:r>
              <a:rPr lang="en-US" dirty="0"/>
              <a:t>Turn off?</a:t>
            </a:r>
          </a:p>
          <a:p>
            <a:pPr lvl="1"/>
            <a:r>
              <a:rPr lang="en-US" dirty="0"/>
              <a:t>Who notified?</a:t>
            </a:r>
          </a:p>
          <a:p>
            <a:pPr lvl="1"/>
            <a:r>
              <a:rPr lang="en-US" dirty="0"/>
              <a:t>Consequences?</a:t>
            </a:r>
          </a:p>
        </p:txBody>
      </p:sp>
      <p:sp>
        <p:nvSpPr>
          <p:cNvPr id="2" name="Text Placeholder 1">
            <a:extLst>
              <a:ext uri="{FF2B5EF4-FFF2-40B4-BE49-F238E27FC236}">
                <a16:creationId xmlns:a16="http://schemas.microsoft.com/office/drawing/2014/main" id="{E322F072-982D-4696-BF4A-56AB1820AB4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56012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3A534-910A-4888-9B11-318C14D7FFC2}"/>
              </a:ext>
            </a:extLst>
          </p:cNvPr>
          <p:cNvSpPr>
            <a:spLocks noGrp="1"/>
          </p:cNvSpPr>
          <p:nvPr>
            <p:ph type="title"/>
          </p:nvPr>
        </p:nvSpPr>
        <p:spPr/>
        <p:txBody>
          <a:bodyPr/>
          <a:lstStyle/>
          <a:p>
            <a:r>
              <a:rPr lang="en-US"/>
              <a:t>Respectful and Secure</a:t>
            </a:r>
            <a:endParaRPr lang="en-US" dirty="0"/>
          </a:p>
        </p:txBody>
      </p:sp>
      <p:sp>
        <p:nvSpPr>
          <p:cNvPr id="3" name="Content Placeholder 2">
            <a:extLst>
              <a:ext uri="{FF2B5EF4-FFF2-40B4-BE49-F238E27FC236}">
                <a16:creationId xmlns:a16="http://schemas.microsoft.com/office/drawing/2014/main" id="{3CA80258-F22F-4369-9DFF-84CE38E93267}"/>
              </a:ext>
            </a:extLst>
          </p:cNvPr>
          <p:cNvSpPr>
            <a:spLocks noGrp="1"/>
          </p:cNvSpPr>
          <p:nvPr>
            <p:ph idx="1"/>
          </p:nvPr>
        </p:nvSpPr>
        <p:spPr/>
        <p:txBody>
          <a:bodyPr/>
          <a:lstStyle/>
          <a:p>
            <a:pPr lvl="0"/>
            <a:r>
              <a:rPr lang="en-US" dirty="0"/>
              <a:t>Values of humanity, ethics, equity, fairness, </a:t>
            </a:r>
            <a:br>
              <a:rPr lang="en-US" dirty="0"/>
            </a:br>
            <a:r>
              <a:rPr lang="en-US" dirty="0"/>
              <a:t>accessibility, diversity and inclusion</a:t>
            </a:r>
          </a:p>
          <a:p>
            <a:pPr lvl="0"/>
            <a:r>
              <a:rPr lang="en-US" dirty="0"/>
              <a:t>Respect privacy and data rights</a:t>
            </a:r>
          </a:p>
          <a:p>
            <a:r>
              <a:rPr lang="en-US" dirty="0"/>
              <a:t>Make system robust, valid and reliable</a:t>
            </a:r>
          </a:p>
          <a:p>
            <a:r>
              <a:rPr lang="en-US" dirty="0"/>
              <a:t>Provide understandable security</a:t>
            </a:r>
          </a:p>
        </p:txBody>
      </p:sp>
      <p:sp>
        <p:nvSpPr>
          <p:cNvPr id="6" name="Picture Placeholder 5">
            <a:extLst>
              <a:ext uri="{FF2B5EF4-FFF2-40B4-BE49-F238E27FC236}">
                <a16:creationId xmlns:a16="http://schemas.microsoft.com/office/drawing/2014/main" id="{9613B883-7C0D-4515-8A90-36184C30B524}"/>
              </a:ext>
            </a:extLst>
          </p:cNvPr>
          <p:cNvSpPr>
            <a:spLocks noGrp="1"/>
          </p:cNvSpPr>
          <p:nvPr>
            <p:ph type="pic" sz="quarter" idx="11"/>
          </p:nvPr>
        </p:nvSpPr>
        <p:spPr/>
      </p:sp>
      <p:sp>
        <p:nvSpPr>
          <p:cNvPr id="4" name="Text Placeholder 3">
            <a:extLst>
              <a:ext uri="{FF2B5EF4-FFF2-40B4-BE49-F238E27FC236}">
                <a16:creationId xmlns:a16="http://schemas.microsoft.com/office/drawing/2014/main" id="{CC66E0ED-1660-4732-9BA4-5D93D97A0DEA}"/>
              </a:ext>
            </a:extLst>
          </p:cNvPr>
          <p:cNvSpPr>
            <a:spLocks noGrp="1"/>
          </p:cNvSpPr>
          <p:nvPr>
            <p:ph type="body" sz="quarter" idx="10"/>
          </p:nvPr>
        </p:nvSpPr>
        <p:spPr/>
        <p:txBody>
          <a:bodyPr/>
          <a:lstStyle/>
          <a:p>
            <a:endParaRPr lang="en-US"/>
          </a:p>
        </p:txBody>
      </p:sp>
      <p:graphicFrame>
        <p:nvGraphicFramePr>
          <p:cNvPr id="5" name="Diagram 4" descr="UX Framework reminder of four themes:&#10;1) Accountable to humans&#10;2) Speculative&#10;*3) Respectful and secure*&#10;4) Honest and usable&#10;">
            <a:extLst>
              <a:ext uri="{FF2B5EF4-FFF2-40B4-BE49-F238E27FC236}">
                <a16:creationId xmlns:a16="http://schemas.microsoft.com/office/drawing/2014/main" id="{52789290-A3FB-4EEA-BF40-39B014C360B7}"/>
              </a:ext>
            </a:extLst>
          </p:cNvPr>
          <p:cNvGraphicFramePr/>
          <p:nvPr>
            <p:extLst>
              <p:ext uri="{D42A27DB-BD31-4B8C-83A1-F6EECF244321}">
                <p14:modId xmlns:p14="http://schemas.microsoft.com/office/powerpoint/2010/main" val="974519274"/>
              </p:ext>
            </p:extLst>
          </p:nvPr>
        </p:nvGraphicFramePr>
        <p:xfrm>
          <a:off x="7796157" y="3501397"/>
          <a:ext cx="4047169" cy="269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3528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p:txBody>
          <a:bodyPr/>
          <a:lstStyle/>
          <a:p>
            <a:pPr lvl="0"/>
            <a:r>
              <a:rPr lang="en-US" dirty="0"/>
              <a:t>Respectful and Secure</a:t>
            </a:r>
          </a:p>
        </p:txBody>
      </p:sp>
      <p:sp>
        <p:nvSpPr>
          <p:cNvPr id="138" name="Shape 138"/>
          <p:cNvSpPr txBox="1">
            <a:spLocks noGrp="1"/>
          </p:cNvSpPr>
          <p:nvPr>
            <p:ph idx="1"/>
          </p:nvPr>
        </p:nvSpPr>
        <p:spPr/>
        <p:txBody>
          <a:bodyPr/>
          <a:lstStyle/>
          <a:p>
            <a:pPr lvl="0"/>
            <a:r>
              <a:rPr lang="en-US" b="1" dirty="0" err="1"/>
              <a:t>RightStaff</a:t>
            </a:r>
            <a:endParaRPr lang="en-US" dirty="0"/>
          </a:p>
          <a:p>
            <a:pPr marL="457200" lvl="0" indent="-457200">
              <a:buFont typeface="Arial" panose="020B0604020202020204" pitchFamily="34" charset="0"/>
              <a:buChar char="•"/>
            </a:pPr>
            <a:r>
              <a:rPr lang="en-US" dirty="0"/>
              <a:t>Who has visibility to reasons for changing schedules?</a:t>
            </a:r>
          </a:p>
          <a:p>
            <a:pPr marL="457200" lvl="0" indent="-457200">
              <a:buFont typeface="Arial" panose="020B0604020202020204" pitchFamily="34" charset="0"/>
              <a:buChar char="•"/>
            </a:pPr>
            <a:r>
              <a:rPr lang="en-US" dirty="0"/>
              <a:t>How is that information used?</a:t>
            </a:r>
          </a:p>
          <a:p>
            <a:pPr marL="457200" lvl="0" indent="-457200">
              <a:buFont typeface="Arial" panose="020B0604020202020204" pitchFamily="34" charset="0"/>
              <a:buChar char="•"/>
            </a:pPr>
            <a:r>
              <a:rPr lang="en-US" dirty="0"/>
              <a:t>How is PII* of employees protected?</a:t>
            </a:r>
          </a:p>
          <a:p>
            <a:pPr lvl="0"/>
            <a:endParaRPr lang="en-US" dirty="0"/>
          </a:p>
        </p:txBody>
      </p:sp>
      <p:sp>
        <p:nvSpPr>
          <p:cNvPr id="3" name="Picture Placeholder 2">
            <a:extLst>
              <a:ext uri="{FF2B5EF4-FFF2-40B4-BE49-F238E27FC236}">
                <a16:creationId xmlns:a16="http://schemas.microsoft.com/office/drawing/2014/main" id="{CB795D17-DEDF-41FB-9383-D2A7E6DD69C5}"/>
              </a:ext>
            </a:extLst>
          </p:cNvPr>
          <p:cNvSpPr>
            <a:spLocks noGrp="1"/>
          </p:cNvSpPr>
          <p:nvPr>
            <p:ph type="pic" sz="quarter" idx="11"/>
          </p:nvPr>
        </p:nvSpPr>
        <p:spPr/>
      </p:sp>
      <p:sp>
        <p:nvSpPr>
          <p:cNvPr id="2" name="Text Placeholder 1">
            <a:extLst>
              <a:ext uri="{FF2B5EF4-FFF2-40B4-BE49-F238E27FC236}">
                <a16:creationId xmlns:a16="http://schemas.microsoft.com/office/drawing/2014/main" id="{AC6CBD5F-DF26-4804-9E1F-0977760BF263}"/>
              </a:ext>
            </a:extLst>
          </p:cNvPr>
          <p:cNvSpPr>
            <a:spLocks noGrp="1"/>
          </p:cNvSpPr>
          <p:nvPr>
            <p:ph type="body" sz="quarter" idx="10"/>
          </p:nvPr>
        </p:nvSpPr>
        <p:spPr/>
        <p:txBody>
          <a:bodyPr/>
          <a:lstStyle/>
          <a:p>
            <a:endParaRPr lang="en-US"/>
          </a:p>
        </p:txBody>
      </p:sp>
      <p:sp>
        <p:nvSpPr>
          <p:cNvPr id="4" name="Rectangle 3">
            <a:extLst>
              <a:ext uri="{FF2B5EF4-FFF2-40B4-BE49-F238E27FC236}">
                <a16:creationId xmlns:a16="http://schemas.microsoft.com/office/drawing/2014/main" id="{94EFF287-84B2-4EA0-9E0F-72C2642C435B}"/>
              </a:ext>
            </a:extLst>
          </p:cNvPr>
          <p:cNvSpPr/>
          <p:nvPr/>
        </p:nvSpPr>
        <p:spPr>
          <a:xfrm>
            <a:off x="562708" y="5888645"/>
            <a:ext cx="7610353" cy="369332"/>
          </a:xfrm>
          <a:prstGeom prst="rect">
            <a:avLst/>
          </a:prstGeom>
        </p:spPr>
        <p:txBody>
          <a:bodyPr wrap="none">
            <a:spAutoFit/>
          </a:bodyPr>
          <a:lstStyle/>
          <a:p>
            <a:r>
              <a:rPr lang="en-US" dirty="0"/>
              <a:t>*PII is Personally Identifiable Information (social security number, address, etc.)</a:t>
            </a:r>
          </a:p>
        </p:txBody>
      </p:sp>
    </p:spTree>
    <p:extLst>
      <p:ext uri="{BB962C8B-B14F-4D97-AF65-F5344CB8AC3E}">
        <p14:creationId xmlns:p14="http://schemas.microsoft.com/office/powerpoint/2010/main" val="2431134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BDE79-1255-43FC-961E-B79F4546EF6A}"/>
              </a:ext>
            </a:extLst>
          </p:cNvPr>
          <p:cNvSpPr>
            <a:spLocks noGrp="1"/>
          </p:cNvSpPr>
          <p:nvPr>
            <p:ph type="title"/>
          </p:nvPr>
        </p:nvSpPr>
        <p:spPr/>
        <p:txBody>
          <a:bodyPr/>
          <a:lstStyle/>
          <a:p>
            <a:r>
              <a:rPr lang="en-US"/>
              <a:t>Honest and Usable</a:t>
            </a:r>
            <a:endParaRPr lang="en-US" dirty="0"/>
          </a:p>
        </p:txBody>
      </p:sp>
      <p:sp>
        <p:nvSpPr>
          <p:cNvPr id="3" name="Content Placeholder 2">
            <a:extLst>
              <a:ext uri="{FF2B5EF4-FFF2-40B4-BE49-F238E27FC236}">
                <a16:creationId xmlns:a16="http://schemas.microsoft.com/office/drawing/2014/main" id="{442236CF-233A-4B95-9AD0-3A36E914796E}"/>
              </a:ext>
            </a:extLst>
          </p:cNvPr>
          <p:cNvSpPr>
            <a:spLocks noGrp="1"/>
          </p:cNvSpPr>
          <p:nvPr>
            <p:ph idx="1"/>
          </p:nvPr>
        </p:nvSpPr>
        <p:spPr/>
        <p:txBody>
          <a:bodyPr/>
          <a:lstStyle/>
          <a:p>
            <a:pPr lvl="0"/>
            <a:r>
              <a:rPr lang="en-US" dirty="0"/>
              <a:t>Value transparency with the goal of engendering trust</a:t>
            </a:r>
          </a:p>
          <a:p>
            <a:pPr lvl="0"/>
            <a:r>
              <a:rPr lang="en-US" dirty="0"/>
              <a:t>Explicitly state identity as an AI system</a:t>
            </a:r>
          </a:p>
        </p:txBody>
      </p:sp>
      <p:sp>
        <p:nvSpPr>
          <p:cNvPr id="6" name="Picture Placeholder 5">
            <a:extLst>
              <a:ext uri="{FF2B5EF4-FFF2-40B4-BE49-F238E27FC236}">
                <a16:creationId xmlns:a16="http://schemas.microsoft.com/office/drawing/2014/main" id="{3E009F8F-8EB0-411F-8221-A02E3F5D820E}"/>
              </a:ext>
            </a:extLst>
          </p:cNvPr>
          <p:cNvSpPr>
            <a:spLocks noGrp="1"/>
          </p:cNvSpPr>
          <p:nvPr>
            <p:ph type="pic" sz="quarter" idx="11"/>
          </p:nvPr>
        </p:nvSpPr>
        <p:spPr/>
      </p:sp>
      <p:sp>
        <p:nvSpPr>
          <p:cNvPr id="4" name="Text Placeholder 3">
            <a:extLst>
              <a:ext uri="{FF2B5EF4-FFF2-40B4-BE49-F238E27FC236}">
                <a16:creationId xmlns:a16="http://schemas.microsoft.com/office/drawing/2014/main" id="{B32DD11B-3B29-4FE3-BB07-E718306F91FF}"/>
              </a:ext>
            </a:extLst>
          </p:cNvPr>
          <p:cNvSpPr>
            <a:spLocks noGrp="1"/>
          </p:cNvSpPr>
          <p:nvPr>
            <p:ph type="body" sz="quarter" idx="10"/>
          </p:nvPr>
        </p:nvSpPr>
        <p:spPr/>
        <p:txBody>
          <a:bodyPr/>
          <a:lstStyle/>
          <a:p>
            <a:endParaRPr lang="en-US"/>
          </a:p>
        </p:txBody>
      </p:sp>
      <p:graphicFrame>
        <p:nvGraphicFramePr>
          <p:cNvPr id="5" name="Diagram 4" descr="UX Framework reminder of four themes:&#10;1) Accountable to humans&#10;2) Speculative&#10;3) Respectful and secure&#10;*4) Honest and usable*&#10;">
            <a:extLst>
              <a:ext uri="{FF2B5EF4-FFF2-40B4-BE49-F238E27FC236}">
                <a16:creationId xmlns:a16="http://schemas.microsoft.com/office/drawing/2014/main" id="{4D449770-D757-405D-8CCA-26699A5797C8}"/>
              </a:ext>
            </a:extLst>
          </p:cNvPr>
          <p:cNvGraphicFramePr/>
          <p:nvPr>
            <p:extLst>
              <p:ext uri="{D42A27DB-BD31-4B8C-83A1-F6EECF244321}">
                <p14:modId xmlns:p14="http://schemas.microsoft.com/office/powerpoint/2010/main" val="45355169"/>
              </p:ext>
            </p:extLst>
          </p:nvPr>
        </p:nvGraphicFramePr>
        <p:xfrm>
          <a:off x="7796157" y="3501397"/>
          <a:ext cx="4047169" cy="269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5690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p:txBody>
          <a:bodyPr/>
          <a:lstStyle/>
          <a:p>
            <a:pPr lvl="0"/>
            <a:r>
              <a:rPr lang="en-US"/>
              <a:t>Fair: Remove unwanted bias in data</a:t>
            </a:r>
            <a:endParaRPr lang="en-US" dirty="0"/>
          </a:p>
        </p:txBody>
      </p:sp>
      <p:sp>
        <p:nvSpPr>
          <p:cNvPr id="138" name="Shape 138"/>
          <p:cNvSpPr txBox="1">
            <a:spLocks noGrp="1"/>
          </p:cNvSpPr>
          <p:nvPr>
            <p:ph idx="1"/>
          </p:nvPr>
        </p:nvSpPr>
        <p:spPr/>
        <p:txBody>
          <a:bodyPr/>
          <a:lstStyle/>
          <a:p>
            <a:pPr lvl="0"/>
            <a:r>
              <a:rPr lang="en-US" dirty="0"/>
              <a:t>Show awareness of known and desirable bias</a:t>
            </a:r>
          </a:p>
          <a:p>
            <a:pPr lvl="0"/>
            <a:r>
              <a:rPr lang="en-US" dirty="0"/>
              <a:t>Acknowledge issues</a:t>
            </a:r>
          </a:p>
          <a:p>
            <a:pPr lvl="0"/>
            <a:r>
              <a:rPr lang="en-US" dirty="0"/>
              <a:t>Overcommunicate on issues</a:t>
            </a:r>
          </a:p>
          <a:p>
            <a:pPr lvl="0"/>
            <a:endParaRPr lang="en-US" dirty="0"/>
          </a:p>
          <a:p>
            <a:pPr lvl="0"/>
            <a:r>
              <a:rPr lang="en-US" b="1" dirty="0" err="1"/>
              <a:t>RightStaff</a:t>
            </a:r>
            <a:endParaRPr lang="en-US" dirty="0"/>
          </a:p>
          <a:p>
            <a:pPr marL="457200" lvl="0" indent="-457200">
              <a:buFont typeface="Arial" panose="020B0604020202020204" pitchFamily="34" charset="0"/>
              <a:buChar char="•"/>
            </a:pPr>
            <a:r>
              <a:rPr lang="en-US" dirty="0"/>
              <a:t>System built to reduce the known bias in existing data</a:t>
            </a:r>
          </a:p>
          <a:p>
            <a:pPr marL="457200" lvl="0" indent="-457200">
              <a:buFont typeface="Arial" panose="020B0604020202020204" pitchFamily="34" charset="0"/>
              <a:buChar char="•"/>
            </a:pPr>
            <a:r>
              <a:rPr lang="en-US" dirty="0"/>
              <a:t>Make it easy to report bias (or prevent it)</a:t>
            </a:r>
          </a:p>
          <a:p>
            <a:pPr lvl="0"/>
            <a:endParaRPr lang="en-US" dirty="0"/>
          </a:p>
        </p:txBody>
      </p:sp>
      <p:sp>
        <p:nvSpPr>
          <p:cNvPr id="3" name="Picture Placeholder 2">
            <a:extLst>
              <a:ext uri="{FF2B5EF4-FFF2-40B4-BE49-F238E27FC236}">
                <a16:creationId xmlns:a16="http://schemas.microsoft.com/office/drawing/2014/main" id="{CB795D17-DEDF-41FB-9383-D2A7E6DD69C5}"/>
              </a:ext>
            </a:extLst>
          </p:cNvPr>
          <p:cNvSpPr>
            <a:spLocks noGrp="1"/>
          </p:cNvSpPr>
          <p:nvPr>
            <p:ph type="pic" sz="quarter" idx="11"/>
          </p:nvPr>
        </p:nvSpPr>
        <p:spPr/>
      </p:sp>
      <p:sp>
        <p:nvSpPr>
          <p:cNvPr id="2" name="Text Placeholder 1">
            <a:extLst>
              <a:ext uri="{FF2B5EF4-FFF2-40B4-BE49-F238E27FC236}">
                <a16:creationId xmlns:a16="http://schemas.microsoft.com/office/drawing/2014/main" id="{AC6CBD5F-DF26-4804-9E1F-0977760BF26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97874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923CF2-D755-4952-BA4D-6235C1465A5E}"/>
              </a:ext>
            </a:extLst>
          </p:cNvPr>
          <p:cNvSpPr>
            <a:spLocks noGrp="1"/>
          </p:cNvSpPr>
          <p:nvPr>
            <p:ph type="title"/>
          </p:nvPr>
        </p:nvSpPr>
        <p:spPr/>
        <p:txBody>
          <a:bodyPr/>
          <a:lstStyle/>
          <a:p>
            <a:r>
              <a:rPr lang="en-US" dirty="0"/>
              <a:t>UX Framework: Being intentional, keeping people safe</a:t>
            </a:r>
          </a:p>
        </p:txBody>
      </p:sp>
      <p:sp>
        <p:nvSpPr>
          <p:cNvPr id="3" name="Text Placeholder 2">
            <a:extLst>
              <a:ext uri="{FF2B5EF4-FFF2-40B4-BE49-F238E27FC236}">
                <a16:creationId xmlns:a16="http://schemas.microsoft.com/office/drawing/2014/main" id="{739A0A5C-F3B5-4C43-85AB-9413D7C8D81A}"/>
              </a:ext>
            </a:extLst>
          </p:cNvPr>
          <p:cNvSpPr>
            <a:spLocks noGrp="1"/>
          </p:cNvSpPr>
          <p:nvPr>
            <p:ph type="body" sz="quarter" idx="10"/>
          </p:nvPr>
        </p:nvSpPr>
        <p:spPr/>
        <p:txBody>
          <a:bodyPr/>
          <a:lstStyle/>
          <a:p>
            <a:endParaRPr lang="en-US"/>
          </a:p>
        </p:txBody>
      </p:sp>
      <p:graphicFrame>
        <p:nvGraphicFramePr>
          <p:cNvPr id="2" name="Diagram 1" descr="Converging Radial diagram (converted from PPT art as Diverging). &#10;showing 4 themes of UX Framework&#10;In the middle is Ethical AI (our goal) and around it are four circles:&#10;1) Accountable to humans&#10;2) Cognizant of speculative risks and benefits&#10;3) Respectful and secure&#10;4) Honest and usable">
            <a:extLst>
              <a:ext uri="{FF2B5EF4-FFF2-40B4-BE49-F238E27FC236}">
                <a16:creationId xmlns:a16="http://schemas.microsoft.com/office/drawing/2014/main" id="{02076B36-16C5-4632-8008-176B41EE396A}"/>
              </a:ext>
            </a:extLst>
          </p:cNvPr>
          <p:cNvGraphicFramePr/>
          <p:nvPr>
            <p:extLst>
              <p:ext uri="{D42A27DB-BD31-4B8C-83A1-F6EECF244321}">
                <p14:modId xmlns:p14="http://schemas.microsoft.com/office/powerpoint/2010/main" val="1173945158"/>
              </p:ext>
            </p:extLst>
          </p:nvPr>
        </p:nvGraphicFramePr>
        <p:xfrm>
          <a:off x="2032000" y="1124083"/>
          <a:ext cx="7484140" cy="4925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3821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739DF-5EF0-4F79-B8FD-2A2F123DAA29}"/>
              </a:ext>
            </a:extLst>
          </p:cNvPr>
          <p:cNvSpPr>
            <a:spLocks noGrp="1"/>
          </p:cNvSpPr>
          <p:nvPr>
            <p:ph type="title"/>
          </p:nvPr>
        </p:nvSpPr>
        <p:spPr/>
        <p:txBody>
          <a:bodyPr/>
          <a:lstStyle/>
          <a:p>
            <a:r>
              <a:rPr lang="en-US" dirty="0"/>
              <a:t>We aren’t perfect, AI won’t be perfect</a:t>
            </a:r>
          </a:p>
        </p:txBody>
      </p:sp>
      <p:sp>
        <p:nvSpPr>
          <p:cNvPr id="3" name="Content Placeholder 2">
            <a:extLst>
              <a:ext uri="{FF2B5EF4-FFF2-40B4-BE49-F238E27FC236}">
                <a16:creationId xmlns:a16="http://schemas.microsoft.com/office/drawing/2014/main" id="{71A5541C-92B2-4856-865D-7D226EDAA7BA}"/>
              </a:ext>
            </a:extLst>
          </p:cNvPr>
          <p:cNvSpPr>
            <a:spLocks noGrp="1"/>
          </p:cNvSpPr>
          <p:nvPr>
            <p:ph idx="1"/>
          </p:nvPr>
        </p:nvSpPr>
        <p:spPr/>
        <p:txBody>
          <a:bodyPr/>
          <a:lstStyle/>
          <a:p>
            <a:r>
              <a:rPr lang="en-US" dirty="0"/>
              <a:t>Diverse teams, inclusive environments</a:t>
            </a:r>
          </a:p>
          <a:p>
            <a:r>
              <a:rPr lang="en-US" dirty="0"/>
              <a:t>Adopt technical ethics</a:t>
            </a:r>
          </a:p>
          <a:p>
            <a:r>
              <a:rPr lang="en-US" dirty="0"/>
              <a:t>Encourage deep conversations (Checklist)</a:t>
            </a:r>
          </a:p>
          <a:p>
            <a:r>
              <a:rPr lang="en-US" dirty="0"/>
              <a:t>Activate curiosity; be speculative; imaginative</a:t>
            </a:r>
          </a:p>
        </p:txBody>
      </p:sp>
      <p:sp>
        <p:nvSpPr>
          <p:cNvPr id="5" name="Picture Placeholder 4">
            <a:extLst>
              <a:ext uri="{FF2B5EF4-FFF2-40B4-BE49-F238E27FC236}">
                <a16:creationId xmlns:a16="http://schemas.microsoft.com/office/drawing/2014/main" id="{24F3291A-535C-4443-8BEC-BE0C3AD1AF5B}"/>
              </a:ext>
            </a:extLst>
          </p:cNvPr>
          <p:cNvSpPr>
            <a:spLocks noGrp="1"/>
          </p:cNvSpPr>
          <p:nvPr>
            <p:ph type="pic" sz="quarter" idx="11"/>
          </p:nvPr>
        </p:nvSpPr>
        <p:spPr/>
      </p:sp>
      <p:sp>
        <p:nvSpPr>
          <p:cNvPr id="4" name="Text Placeholder 3">
            <a:extLst>
              <a:ext uri="{FF2B5EF4-FFF2-40B4-BE49-F238E27FC236}">
                <a16:creationId xmlns:a16="http://schemas.microsoft.com/office/drawing/2014/main" id="{1AB9A3A7-2CEC-4B8B-BEA8-3E435B79F443}"/>
              </a:ext>
            </a:extLst>
          </p:cNvPr>
          <p:cNvSpPr>
            <a:spLocks noGrp="1"/>
          </p:cNvSpPr>
          <p:nvPr>
            <p:ph type="body" sz="quarter" idx="10"/>
          </p:nvPr>
        </p:nvSpPr>
        <p:spPr/>
        <p:txBody>
          <a:bodyPr/>
          <a:lstStyle/>
          <a:p>
            <a:endParaRPr lang="en-US"/>
          </a:p>
        </p:txBody>
      </p:sp>
      <p:graphicFrame>
        <p:nvGraphicFramePr>
          <p:cNvPr id="9" name="Diagram 8" descr="UX Framework reminder of four themes:&#10;1) Accountable to humans&#10;2) Speculative&#10;3) Respectful and secure&#10;*4) Honest and usable*&#10;">
            <a:extLst>
              <a:ext uri="{FF2B5EF4-FFF2-40B4-BE49-F238E27FC236}">
                <a16:creationId xmlns:a16="http://schemas.microsoft.com/office/drawing/2014/main" id="{FAED9C08-6079-462A-B0AE-356B2D4F055F}"/>
              </a:ext>
            </a:extLst>
          </p:cNvPr>
          <p:cNvGraphicFramePr/>
          <p:nvPr>
            <p:extLst>
              <p:ext uri="{D42A27DB-BD31-4B8C-83A1-F6EECF244321}">
                <p14:modId xmlns:p14="http://schemas.microsoft.com/office/powerpoint/2010/main" val="1289272520"/>
              </p:ext>
            </p:extLst>
          </p:nvPr>
        </p:nvGraphicFramePr>
        <p:xfrm>
          <a:off x="7796157" y="3501397"/>
          <a:ext cx="4047169" cy="2698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7634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5D79-9E70-434A-AEEC-CC129650C1F6}"/>
              </a:ext>
            </a:extLst>
          </p:cNvPr>
          <p:cNvSpPr>
            <a:spLocks noGrp="1"/>
          </p:cNvSpPr>
          <p:nvPr>
            <p:ph type="title"/>
          </p:nvPr>
        </p:nvSpPr>
        <p:spPr/>
        <p:txBody>
          <a:bodyPr/>
          <a:lstStyle/>
          <a:p>
            <a:r>
              <a:rPr lang="en-US" sz="3600" dirty="0"/>
              <a:t>Reward team members for finding ethics bugs</a:t>
            </a:r>
          </a:p>
        </p:txBody>
      </p:sp>
      <p:sp>
        <p:nvSpPr>
          <p:cNvPr id="4" name="Content Placeholder 3">
            <a:extLst>
              <a:ext uri="{FF2B5EF4-FFF2-40B4-BE49-F238E27FC236}">
                <a16:creationId xmlns:a16="http://schemas.microsoft.com/office/drawing/2014/main" id="{83156490-B5C3-4F2E-B7EF-F3B0326A1EF3}"/>
              </a:ext>
            </a:extLst>
          </p:cNvPr>
          <p:cNvSpPr>
            <a:spLocks noGrp="1"/>
          </p:cNvSpPr>
          <p:nvPr>
            <p:ph idx="1"/>
          </p:nvPr>
        </p:nvSpPr>
        <p:spPr/>
        <p:txBody>
          <a:bodyPr/>
          <a:lstStyle/>
          <a:p>
            <a:r>
              <a:rPr lang="en-US" dirty="0"/>
              <a:t>Dr. Ayanna Howard </a:t>
            </a:r>
            <a:br>
              <a:rPr lang="en-US" dirty="0"/>
            </a:br>
            <a:r>
              <a:rPr lang="en-US" dirty="0"/>
              <a:t>- on the Artificial Intelligence Podcast with Lex </a:t>
            </a:r>
            <a:r>
              <a:rPr lang="en-US" dirty="0" err="1"/>
              <a:t>Fridman</a:t>
            </a:r>
            <a:endParaRPr lang="en-US" dirty="0"/>
          </a:p>
          <a:p>
            <a:endParaRPr lang="en-US" dirty="0"/>
          </a:p>
        </p:txBody>
      </p:sp>
      <p:sp>
        <p:nvSpPr>
          <p:cNvPr id="6" name="Picture Placeholder 5">
            <a:extLst>
              <a:ext uri="{FF2B5EF4-FFF2-40B4-BE49-F238E27FC236}">
                <a16:creationId xmlns:a16="http://schemas.microsoft.com/office/drawing/2014/main" id="{53CC5220-4C09-44AB-A0BF-3C52E6433BD5}"/>
              </a:ext>
            </a:extLst>
          </p:cNvPr>
          <p:cNvSpPr>
            <a:spLocks noGrp="1"/>
          </p:cNvSpPr>
          <p:nvPr>
            <p:ph type="pic" sz="quarter" idx="11"/>
          </p:nvPr>
        </p:nvSpPr>
        <p:spPr/>
      </p:sp>
      <p:sp>
        <p:nvSpPr>
          <p:cNvPr id="5" name="Text Placeholder 4">
            <a:extLst>
              <a:ext uri="{FF2B5EF4-FFF2-40B4-BE49-F238E27FC236}">
                <a16:creationId xmlns:a16="http://schemas.microsoft.com/office/drawing/2014/main" id="{E53005B5-1A67-4850-A75E-9FE4687ADD72}"/>
              </a:ext>
            </a:extLst>
          </p:cNvPr>
          <p:cNvSpPr>
            <a:spLocks noGrp="1"/>
          </p:cNvSpPr>
          <p:nvPr>
            <p:ph type="body" sz="quarter" idx="10"/>
          </p:nvPr>
        </p:nvSpPr>
        <p:spPr/>
        <p:txBody>
          <a:bodyPr/>
          <a:lstStyle/>
          <a:p>
            <a:endParaRPr lang="en-US"/>
          </a:p>
        </p:txBody>
      </p:sp>
      <p:pic>
        <p:nvPicPr>
          <p:cNvPr id="1026" name="Picture 2" descr="Image">
            <a:extLst>
              <a:ext uri="{FF2B5EF4-FFF2-40B4-BE49-F238E27FC236}">
                <a16:creationId xmlns:a16="http://schemas.microsoft.com/office/drawing/2014/main" id="{5EE4CAAD-A4C0-499B-8967-A719FB569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427342"/>
            <a:ext cx="647700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35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p:txBody>
          <a:bodyPr/>
          <a:lstStyle/>
          <a:p>
            <a:r>
              <a:rPr lang="en-US" dirty="0"/>
              <a:t>Evangelize </a:t>
            </a:r>
            <a:br>
              <a:rPr lang="en-US" dirty="0"/>
            </a:br>
            <a:r>
              <a:rPr lang="en-US" dirty="0"/>
              <a:t>for human values</a:t>
            </a:r>
            <a:br>
              <a:rPr lang="en-US" dirty="0"/>
            </a:br>
            <a:br>
              <a:rPr lang="en-US" dirty="0"/>
            </a:br>
            <a:r>
              <a:rPr lang="en-US" dirty="0"/>
              <a:t>Ethical. Transparent. Fair.</a:t>
            </a:r>
          </a:p>
        </p:txBody>
      </p:sp>
    </p:spTree>
    <p:extLst>
      <p:ext uri="{BB962C8B-B14F-4D97-AF65-F5344CB8AC3E}">
        <p14:creationId xmlns:p14="http://schemas.microsoft.com/office/powerpoint/2010/main" val="74328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g5d9bbf7a47_6_281"/>
          <p:cNvSpPr txBox="1">
            <a:spLocks noGrp="1"/>
          </p:cNvSpPr>
          <p:nvPr>
            <p:ph type="title"/>
          </p:nvPr>
        </p:nvSpPr>
        <p:spPr/>
        <p:txBody>
          <a:bodyPr/>
          <a:lstStyle/>
          <a:p>
            <a:pPr lvl="0"/>
            <a:r>
              <a:rPr lang="en-US" dirty="0"/>
              <a:t>Early, purposeful work</a:t>
            </a:r>
          </a:p>
        </p:txBody>
      </p:sp>
      <p:sp>
        <p:nvSpPr>
          <p:cNvPr id="228" name="Google Shape;228;g5d9bbf7a47_6_281"/>
          <p:cNvSpPr txBox="1">
            <a:spLocks noGrp="1"/>
          </p:cNvSpPr>
          <p:nvPr>
            <p:ph idx="1"/>
          </p:nvPr>
        </p:nvSpPr>
        <p:spPr/>
        <p:txBody>
          <a:bodyPr/>
          <a:lstStyle/>
          <a:p>
            <a:r>
              <a:rPr lang="en-US" dirty="0"/>
              <a:t>Not just algorithms</a:t>
            </a:r>
          </a:p>
          <a:p>
            <a:endParaRPr lang="en-US" dirty="0"/>
          </a:p>
          <a:p>
            <a:r>
              <a:rPr lang="en-US" dirty="0"/>
              <a:t>Conduct, interactions, intents</a:t>
            </a:r>
          </a:p>
          <a:p>
            <a:endParaRPr lang="en-US" dirty="0"/>
          </a:p>
          <a:p>
            <a:endParaRPr lang="en-US" dirty="0"/>
          </a:p>
          <a:p>
            <a:endParaRPr lang="en-US" dirty="0"/>
          </a:p>
        </p:txBody>
      </p:sp>
      <p:sp>
        <p:nvSpPr>
          <p:cNvPr id="7" name="Picture Placeholder 6">
            <a:extLst>
              <a:ext uri="{FF2B5EF4-FFF2-40B4-BE49-F238E27FC236}">
                <a16:creationId xmlns:a16="http://schemas.microsoft.com/office/drawing/2014/main" id="{FCE9F3DE-CA25-4B8E-94FC-364280510C50}"/>
              </a:ext>
            </a:extLst>
          </p:cNvPr>
          <p:cNvSpPr>
            <a:spLocks noGrp="1"/>
          </p:cNvSpPr>
          <p:nvPr>
            <p:ph type="pic" sz="quarter" idx="11"/>
          </p:nvPr>
        </p:nvSpPr>
        <p:spPr/>
      </p:sp>
      <p:sp>
        <p:nvSpPr>
          <p:cNvPr id="6" name="Text Placeholder 5">
            <a:extLst>
              <a:ext uri="{FF2B5EF4-FFF2-40B4-BE49-F238E27FC236}">
                <a16:creationId xmlns:a16="http://schemas.microsoft.com/office/drawing/2014/main" id="{93306569-5FCC-4962-AE0B-6C190DACB23D}"/>
              </a:ext>
            </a:extLst>
          </p:cNvPr>
          <p:cNvSpPr>
            <a:spLocks noGrp="1"/>
          </p:cNvSpPr>
          <p:nvPr>
            <p:ph type="body" sz="quarter" idx="10"/>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899A-FA39-4916-9144-A38C0B3750C1}"/>
              </a:ext>
            </a:extLst>
          </p:cNvPr>
          <p:cNvSpPr>
            <a:spLocks noGrp="1"/>
          </p:cNvSpPr>
          <p:nvPr>
            <p:ph type="title"/>
          </p:nvPr>
        </p:nvSpPr>
        <p:spPr/>
        <p:txBody>
          <a:bodyPr/>
          <a:lstStyle/>
          <a:p>
            <a:r>
              <a:rPr lang="en-US" dirty="0"/>
              <a:t>Learn More</a:t>
            </a:r>
          </a:p>
        </p:txBody>
      </p:sp>
      <p:sp>
        <p:nvSpPr>
          <p:cNvPr id="4" name="Picture Placeholder 3">
            <a:extLst>
              <a:ext uri="{FF2B5EF4-FFF2-40B4-BE49-F238E27FC236}">
                <a16:creationId xmlns:a16="http://schemas.microsoft.com/office/drawing/2014/main" id="{BDF2CFBC-3B0D-4A50-B93F-3F87D2A5C945}"/>
              </a:ext>
            </a:extLst>
          </p:cNvPr>
          <p:cNvSpPr>
            <a:spLocks noGrp="1"/>
          </p:cNvSpPr>
          <p:nvPr>
            <p:ph type="pic" sz="quarter" idx="11"/>
          </p:nvPr>
        </p:nvSpPr>
        <p:spPr/>
      </p:sp>
      <p:sp>
        <p:nvSpPr>
          <p:cNvPr id="5" name="Text Placeholder 4">
            <a:extLst>
              <a:ext uri="{FF2B5EF4-FFF2-40B4-BE49-F238E27FC236}">
                <a16:creationId xmlns:a16="http://schemas.microsoft.com/office/drawing/2014/main" id="{18A74335-88E4-4104-A27F-65CD9A49D4CE}"/>
              </a:ext>
            </a:extLst>
          </p:cNvPr>
          <p:cNvSpPr>
            <a:spLocks noGrp="1"/>
          </p:cNvSpPr>
          <p:nvPr>
            <p:ph type="body" sz="quarter" idx="10"/>
          </p:nvPr>
        </p:nvSpPr>
        <p:spPr/>
        <p:txBody>
          <a:bodyPr/>
          <a:lstStyle/>
          <a:p>
            <a:endParaRPr lang="en-US"/>
          </a:p>
        </p:txBody>
      </p:sp>
      <p:sp>
        <p:nvSpPr>
          <p:cNvPr id="6" name="Rectangle 5">
            <a:extLst>
              <a:ext uri="{FF2B5EF4-FFF2-40B4-BE49-F238E27FC236}">
                <a16:creationId xmlns:a16="http://schemas.microsoft.com/office/drawing/2014/main" id="{BD82B336-8782-496F-9D47-FC0FA233CF1C}"/>
              </a:ext>
            </a:extLst>
          </p:cNvPr>
          <p:cNvSpPr/>
          <p:nvPr/>
        </p:nvSpPr>
        <p:spPr>
          <a:xfrm>
            <a:off x="2933334" y="6342170"/>
            <a:ext cx="8041341" cy="523220"/>
          </a:xfrm>
          <a:prstGeom prst="rect">
            <a:avLst/>
          </a:prstGeom>
          <a:solidFill>
            <a:schemeClr val="bg1"/>
          </a:solidFill>
        </p:spPr>
        <p:txBody>
          <a:bodyPr wrap="square">
            <a:spAutoFit/>
          </a:bodyPr>
          <a:lstStyle/>
          <a:p>
            <a:r>
              <a:rPr lang="en-US" sz="1400" dirty="0">
                <a:solidFill>
                  <a:schemeClr val="tx1">
                    <a:lumMod val="65000"/>
                    <a:lumOff val="35000"/>
                  </a:schemeClr>
                </a:solidFill>
              </a:rPr>
              <a:t>SEI on HMT: </a:t>
            </a:r>
            <a:r>
              <a:rPr lang="en-US" sz="1400" dirty="0">
                <a:solidFill>
                  <a:schemeClr val="tx1">
                    <a:lumMod val="65000"/>
                    <a:lumOff val="35000"/>
                  </a:schemeClr>
                </a:solidFill>
                <a:hlinkClick r:id="rId3">
                  <a:extLst>
                    <a:ext uri="{A12FA001-AC4F-418D-AE19-62706E023703}">
                      <ahyp:hlinkClr xmlns:ahyp="http://schemas.microsoft.com/office/drawing/2018/hyperlinkcolor" val="tx"/>
                    </a:ext>
                  </a:extLst>
                </a:hlinkClick>
              </a:rPr>
              <a:t>https://sei.cmu.edu/research-capabilities/all-work/display.cfm?customel_datapageid_4050=197910</a:t>
            </a:r>
            <a:r>
              <a:rPr lang="en-US" sz="1400" dirty="0">
                <a:solidFill>
                  <a:schemeClr val="tx1">
                    <a:lumMod val="65000"/>
                    <a:lumOff val="35000"/>
                  </a:schemeClr>
                </a:solidFill>
              </a:rPr>
              <a:t> </a:t>
            </a:r>
          </a:p>
        </p:txBody>
      </p:sp>
      <p:pic>
        <p:nvPicPr>
          <p:cNvPr id="7" name="Picture 6">
            <a:extLst>
              <a:ext uri="{FF2B5EF4-FFF2-40B4-BE49-F238E27FC236}">
                <a16:creationId xmlns:a16="http://schemas.microsoft.com/office/drawing/2014/main" id="{0291BC3D-5B8D-416B-8B86-AEA049D591DB}"/>
              </a:ext>
            </a:extLst>
          </p:cNvPr>
          <p:cNvPicPr>
            <a:picLocks noChangeAspect="1"/>
          </p:cNvPicPr>
          <p:nvPr/>
        </p:nvPicPr>
        <p:blipFill>
          <a:blip r:embed="rId4"/>
          <a:stretch>
            <a:fillRect/>
          </a:stretch>
        </p:blipFill>
        <p:spPr>
          <a:xfrm>
            <a:off x="508000" y="857250"/>
            <a:ext cx="7486276" cy="5318052"/>
          </a:xfrm>
          <a:prstGeom prst="rect">
            <a:avLst/>
          </a:prstGeom>
        </p:spPr>
      </p:pic>
      <p:pic>
        <p:nvPicPr>
          <p:cNvPr id="8" name="Picture 7">
            <a:extLst>
              <a:ext uri="{FF2B5EF4-FFF2-40B4-BE49-F238E27FC236}">
                <a16:creationId xmlns:a16="http://schemas.microsoft.com/office/drawing/2014/main" id="{FBFCE948-0CAC-4968-814D-36D5515BFCC9}"/>
              </a:ext>
            </a:extLst>
          </p:cNvPr>
          <p:cNvPicPr>
            <a:picLocks noChangeAspect="1"/>
          </p:cNvPicPr>
          <p:nvPr/>
        </p:nvPicPr>
        <p:blipFill>
          <a:blip r:embed="rId5"/>
          <a:stretch>
            <a:fillRect/>
          </a:stretch>
        </p:blipFill>
        <p:spPr>
          <a:xfrm>
            <a:off x="9493827" y="4544331"/>
            <a:ext cx="1738746" cy="1738746"/>
          </a:xfrm>
          <a:prstGeom prst="rect">
            <a:avLst/>
          </a:prstGeom>
        </p:spPr>
      </p:pic>
    </p:spTree>
    <p:extLst>
      <p:ext uri="{BB962C8B-B14F-4D97-AF65-F5344CB8AC3E}">
        <p14:creationId xmlns:p14="http://schemas.microsoft.com/office/powerpoint/2010/main" val="964190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525921B-F567-4E31-8268-1D0B5BAF243B}"/>
              </a:ext>
            </a:extLst>
          </p:cNvPr>
          <p:cNvSpPr>
            <a:spLocks noGrp="1"/>
          </p:cNvSpPr>
          <p:nvPr>
            <p:ph type="body" sz="quarter" idx="10"/>
          </p:nvPr>
        </p:nvSpPr>
        <p:spPr>
          <a:xfrm>
            <a:off x="508003" y="1606760"/>
            <a:ext cx="6400800" cy="3644481"/>
          </a:xfrm>
        </p:spPr>
        <p:txBody>
          <a:bodyPr/>
          <a:lstStyle/>
          <a:p>
            <a:r>
              <a:rPr lang="en-US" dirty="0"/>
              <a:t>Carol J. Smith</a:t>
            </a:r>
          </a:p>
          <a:p>
            <a:r>
              <a:rPr lang="en-US" sz="2667" dirty="0"/>
              <a:t>cjsmith@sei.cmu.edu</a:t>
            </a:r>
          </a:p>
          <a:p>
            <a:r>
              <a:rPr lang="en-US" sz="2667" dirty="0"/>
              <a:t>Twitter: @</a:t>
            </a:r>
            <a:r>
              <a:rPr lang="en-US" sz="2667" dirty="0" err="1"/>
              <a:t>carologic</a:t>
            </a:r>
            <a:endParaRPr lang="en-US" sz="2667" dirty="0"/>
          </a:p>
          <a:p>
            <a:endParaRPr lang="en-US" dirty="0"/>
          </a:p>
          <a:p>
            <a:r>
              <a:rPr lang="en-US" dirty="0"/>
              <a:t>SEI Emerging Technology Center</a:t>
            </a:r>
          </a:p>
          <a:p>
            <a:r>
              <a:rPr lang="en-US" sz="2667" dirty="0"/>
              <a:t>Twitter: @</a:t>
            </a:r>
            <a:r>
              <a:rPr lang="en-US" sz="2667" dirty="0" err="1"/>
              <a:t>sei_etc</a:t>
            </a:r>
            <a:endParaRPr lang="en-US" sz="2667" dirty="0"/>
          </a:p>
          <a:p>
            <a:endParaRPr lang="en-US" dirty="0"/>
          </a:p>
        </p:txBody>
      </p:sp>
    </p:spTree>
    <p:extLst>
      <p:ext uri="{BB962C8B-B14F-4D97-AF65-F5344CB8AC3E}">
        <p14:creationId xmlns:p14="http://schemas.microsoft.com/office/powerpoint/2010/main" val="3165406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4378F2-A135-4CBB-A710-D45B9F535FEC}"/>
              </a:ext>
            </a:extLst>
          </p:cNvPr>
          <p:cNvSpPr>
            <a:spLocks noGrp="1"/>
          </p:cNvSpPr>
          <p:nvPr>
            <p:ph type="title"/>
          </p:nvPr>
        </p:nvSpPr>
        <p:spPr/>
        <p:txBody>
          <a:bodyPr/>
          <a:lstStyle/>
          <a:p>
            <a:r>
              <a:rPr lang="en-US" dirty="0"/>
              <a:t>Start with a diverse team</a:t>
            </a:r>
          </a:p>
        </p:txBody>
      </p:sp>
      <p:sp>
        <p:nvSpPr>
          <p:cNvPr id="6" name="Content Placeholder 5">
            <a:extLst>
              <a:ext uri="{FF2B5EF4-FFF2-40B4-BE49-F238E27FC236}">
                <a16:creationId xmlns:a16="http://schemas.microsoft.com/office/drawing/2014/main" id="{F64CC6D4-989A-42A9-9F0C-A4EAFFBFD418}"/>
              </a:ext>
            </a:extLst>
          </p:cNvPr>
          <p:cNvSpPr>
            <a:spLocks noGrp="1"/>
          </p:cNvSpPr>
          <p:nvPr>
            <p:ph sz="half" idx="1"/>
          </p:nvPr>
        </p:nvSpPr>
        <p:spPr/>
        <p:txBody>
          <a:bodyPr>
            <a:normAutofit/>
          </a:bodyPr>
          <a:lstStyle/>
          <a:p>
            <a:pPr marL="0" indent="0">
              <a:buNone/>
            </a:pPr>
            <a:r>
              <a:rPr lang="en-US" dirty="0"/>
              <a:t>Gender, race, culture, </a:t>
            </a:r>
            <a:br>
              <a:rPr lang="en-US" dirty="0"/>
            </a:br>
            <a:r>
              <a:rPr lang="en-US" dirty="0"/>
              <a:t>education (school, program, etc.), thinking process, </a:t>
            </a:r>
            <a:br>
              <a:rPr lang="en-US" dirty="0"/>
            </a:br>
            <a:r>
              <a:rPr lang="en-US" dirty="0"/>
              <a:t>disability status, </a:t>
            </a:r>
            <a:br>
              <a:rPr lang="en-US" dirty="0"/>
            </a:br>
            <a:r>
              <a:rPr lang="en-US" dirty="0"/>
              <a:t>and more…</a:t>
            </a:r>
          </a:p>
          <a:p>
            <a:endParaRPr lang="en-US" dirty="0"/>
          </a:p>
        </p:txBody>
      </p:sp>
      <p:sp>
        <p:nvSpPr>
          <p:cNvPr id="2" name="Content Placeholder 1">
            <a:extLst>
              <a:ext uri="{FF2B5EF4-FFF2-40B4-BE49-F238E27FC236}">
                <a16:creationId xmlns:a16="http://schemas.microsoft.com/office/drawing/2014/main" id="{2962EEDC-320C-4515-BCCA-05511F050110}"/>
              </a:ext>
            </a:extLst>
          </p:cNvPr>
          <p:cNvSpPr>
            <a:spLocks noGrp="1"/>
          </p:cNvSpPr>
          <p:nvPr>
            <p:ph sz="half" idx="2"/>
          </p:nvPr>
        </p:nvSpPr>
        <p:spPr/>
        <p:txBody>
          <a:bodyPr/>
          <a:lstStyle/>
          <a:p>
            <a:endParaRPr lang="en-US"/>
          </a:p>
        </p:txBody>
      </p:sp>
      <p:sp>
        <p:nvSpPr>
          <p:cNvPr id="3" name="Text Placeholder 2">
            <a:extLst>
              <a:ext uri="{FF2B5EF4-FFF2-40B4-BE49-F238E27FC236}">
                <a16:creationId xmlns:a16="http://schemas.microsoft.com/office/drawing/2014/main" id="{E2DD75A5-FB2A-4483-81E6-D77BC322D9BA}"/>
              </a:ext>
            </a:extLst>
          </p:cNvPr>
          <p:cNvSpPr>
            <a:spLocks noGrp="1"/>
          </p:cNvSpPr>
          <p:nvPr>
            <p:ph type="body" sz="quarter" idx="10"/>
          </p:nvPr>
        </p:nvSpPr>
        <p:spPr/>
        <p:txBody>
          <a:bodyPr/>
          <a:lstStyle/>
          <a:p>
            <a:endParaRPr lang="en-US"/>
          </a:p>
        </p:txBody>
      </p:sp>
      <p:sp>
        <p:nvSpPr>
          <p:cNvPr id="7" name="Picture Placeholder 6">
            <a:extLst>
              <a:ext uri="{FF2B5EF4-FFF2-40B4-BE49-F238E27FC236}">
                <a16:creationId xmlns:a16="http://schemas.microsoft.com/office/drawing/2014/main" id="{BEF0B722-6826-4E19-A6C3-484235C6EFF7}"/>
              </a:ext>
            </a:extLst>
          </p:cNvPr>
          <p:cNvSpPr>
            <a:spLocks noGrp="1"/>
          </p:cNvSpPr>
          <p:nvPr>
            <p:ph type="pic" sz="quarter" idx="11"/>
          </p:nvPr>
        </p:nvSpPr>
        <p:spPr/>
      </p:sp>
      <p:pic>
        <p:nvPicPr>
          <p:cNvPr id="4" name="Picture 3" descr="Two black women greeting another person whose back is to the camera.">
            <a:extLst>
              <a:ext uri="{FF2B5EF4-FFF2-40B4-BE49-F238E27FC236}">
                <a16:creationId xmlns:a16="http://schemas.microsoft.com/office/drawing/2014/main" id="{5E702035-9440-4D0F-8BC7-ED5B4E7F7601}"/>
              </a:ext>
            </a:extLst>
          </p:cNvPr>
          <p:cNvPicPr>
            <a:picLocks noChangeAspect="1"/>
          </p:cNvPicPr>
          <p:nvPr/>
        </p:nvPicPr>
        <p:blipFill rotWithShape="1">
          <a:blip r:embed="rId3"/>
          <a:srcRect t="7064" b="18807"/>
          <a:stretch/>
        </p:blipFill>
        <p:spPr>
          <a:xfrm>
            <a:off x="5946547" y="1224249"/>
            <a:ext cx="5424370" cy="3850156"/>
          </a:xfrm>
          <a:prstGeom prst="rect">
            <a:avLst/>
          </a:prstGeom>
        </p:spPr>
      </p:pic>
      <p:sp>
        <p:nvSpPr>
          <p:cNvPr id="8" name="Rectangle 7">
            <a:extLst>
              <a:ext uri="{FF2B5EF4-FFF2-40B4-BE49-F238E27FC236}">
                <a16:creationId xmlns:a16="http://schemas.microsoft.com/office/drawing/2014/main" id="{E4975C12-EC74-4CFA-A3F2-8591191AAC1C}"/>
              </a:ext>
            </a:extLst>
          </p:cNvPr>
          <p:cNvSpPr/>
          <p:nvPr/>
        </p:nvSpPr>
        <p:spPr>
          <a:xfrm rot="16200000">
            <a:off x="8747684" y="2996542"/>
            <a:ext cx="6096000" cy="646331"/>
          </a:xfrm>
          <a:prstGeom prst="rect">
            <a:avLst/>
          </a:prstGeom>
        </p:spPr>
        <p:txBody>
          <a:bodyPr>
            <a:spAutoFit/>
          </a:bodyPr>
          <a:lstStyle/>
          <a:p>
            <a:r>
              <a:rPr lang="en-US" sz="1200" dirty="0">
                <a:solidFill>
                  <a:schemeClr val="tx1">
                    <a:lumMod val="50000"/>
                    <a:lumOff val="50000"/>
                  </a:schemeClr>
                </a:solidFill>
                <a:latin typeface="Calibri"/>
                <a:ea typeface="Calibri"/>
                <a:cs typeface="Calibri"/>
                <a:sym typeface="Calibri"/>
              </a:rPr>
              <a:t>Image: https://www.flickr.com/photos/byrawpixel/45739276192/in/photostream/</a:t>
            </a:r>
          </a:p>
          <a:p>
            <a:r>
              <a:rPr lang="en-US" sz="1200" dirty="0">
                <a:solidFill>
                  <a:schemeClr val="tx1">
                    <a:lumMod val="50000"/>
                    <a:lumOff val="50000"/>
                  </a:schemeClr>
                </a:solidFill>
                <a:latin typeface="Calibri"/>
                <a:ea typeface="Calibri"/>
                <a:cs typeface="Calibri"/>
                <a:sym typeface="Calibri"/>
              </a:rPr>
              <a:t>Created with love by rawpixel.com.</a:t>
            </a:r>
          </a:p>
          <a:p>
            <a:r>
              <a:rPr lang="en-US" sz="1200" dirty="0">
                <a:solidFill>
                  <a:schemeClr val="tx1">
                    <a:lumMod val="50000"/>
                    <a:lumOff val="50000"/>
                  </a:schemeClr>
                </a:solidFill>
                <a:latin typeface="Calibri"/>
                <a:ea typeface="Calibri"/>
                <a:cs typeface="Calibri"/>
                <a:sym typeface="Calibri"/>
              </a:rPr>
              <a:t>Download this image in high resolution under Creative Commons 0 at www.rawpixel.com.</a:t>
            </a:r>
          </a:p>
        </p:txBody>
      </p:sp>
    </p:spTree>
    <p:extLst>
      <p:ext uri="{BB962C8B-B14F-4D97-AF65-F5344CB8AC3E}">
        <p14:creationId xmlns:p14="http://schemas.microsoft.com/office/powerpoint/2010/main" val="426513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4378F2-A135-4CBB-A710-D45B9F535FEC}"/>
              </a:ext>
            </a:extLst>
          </p:cNvPr>
          <p:cNvSpPr>
            <a:spLocks noGrp="1"/>
          </p:cNvSpPr>
          <p:nvPr>
            <p:ph type="title"/>
          </p:nvPr>
        </p:nvSpPr>
        <p:spPr/>
        <p:txBody>
          <a:bodyPr/>
          <a:lstStyle/>
          <a:p>
            <a:r>
              <a:rPr lang="en-US"/>
              <a:t>Diverse, Talented and Multi-Disciplinary</a:t>
            </a:r>
            <a:endParaRPr lang="en-US" dirty="0"/>
          </a:p>
        </p:txBody>
      </p:sp>
      <p:sp>
        <p:nvSpPr>
          <p:cNvPr id="11" name="Text Placeholder 10">
            <a:extLst>
              <a:ext uri="{FF2B5EF4-FFF2-40B4-BE49-F238E27FC236}">
                <a16:creationId xmlns:a16="http://schemas.microsoft.com/office/drawing/2014/main" id="{5F29E5FB-6951-41CC-AB8B-50C53C296E66}"/>
              </a:ext>
            </a:extLst>
          </p:cNvPr>
          <p:cNvSpPr>
            <a:spLocks noGrp="1"/>
          </p:cNvSpPr>
          <p:nvPr>
            <p:ph type="body" idx="1"/>
          </p:nvPr>
        </p:nvSpPr>
        <p:spPr>
          <a:xfrm>
            <a:off x="631744" y="1357201"/>
            <a:ext cx="8437713" cy="639763"/>
          </a:xfrm>
        </p:spPr>
        <p:txBody>
          <a:bodyPr>
            <a:normAutofit fontScale="92500"/>
          </a:bodyPr>
          <a:lstStyle/>
          <a:p>
            <a:r>
              <a:rPr lang="en-US" dirty="0"/>
              <a:t>Includes skill set and problem framing approach</a:t>
            </a:r>
          </a:p>
        </p:txBody>
      </p:sp>
      <p:sp>
        <p:nvSpPr>
          <p:cNvPr id="6" name="Content Placeholder 5">
            <a:extLst>
              <a:ext uri="{FF2B5EF4-FFF2-40B4-BE49-F238E27FC236}">
                <a16:creationId xmlns:a16="http://schemas.microsoft.com/office/drawing/2014/main" id="{F64CC6D4-989A-42A9-9F0C-A4EAFFBFD418}"/>
              </a:ext>
            </a:extLst>
          </p:cNvPr>
          <p:cNvSpPr>
            <a:spLocks noGrp="1"/>
          </p:cNvSpPr>
          <p:nvPr>
            <p:ph sz="half" idx="2"/>
          </p:nvPr>
        </p:nvSpPr>
        <p:spPr/>
        <p:txBody>
          <a:bodyPr/>
          <a:lstStyle/>
          <a:p>
            <a:r>
              <a:rPr lang="en-US" dirty="0"/>
              <a:t>Data Scientists</a:t>
            </a:r>
          </a:p>
          <a:p>
            <a:r>
              <a:rPr lang="en-US" dirty="0"/>
              <a:t>Machine learning experts</a:t>
            </a:r>
          </a:p>
          <a:p>
            <a:r>
              <a:rPr lang="en-US" dirty="0"/>
              <a:t>Programmers</a:t>
            </a:r>
          </a:p>
          <a:p>
            <a:r>
              <a:rPr lang="en-US" dirty="0"/>
              <a:t>System architects</a:t>
            </a:r>
          </a:p>
          <a:p>
            <a:r>
              <a:rPr lang="en-US" dirty="0"/>
              <a:t>Product managers, etc. </a:t>
            </a:r>
          </a:p>
          <a:p>
            <a:br>
              <a:rPr lang="en-US" dirty="0"/>
            </a:br>
            <a:r>
              <a:rPr lang="en-US" dirty="0"/>
              <a:t>(context dependent)</a:t>
            </a:r>
          </a:p>
        </p:txBody>
      </p:sp>
    </p:spTree>
    <p:extLst>
      <p:ext uri="{BB962C8B-B14F-4D97-AF65-F5344CB8AC3E}">
        <p14:creationId xmlns:p14="http://schemas.microsoft.com/office/powerpoint/2010/main" val="780272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B5B86F-B211-41DC-A310-8C96641A12DE}"/>
              </a:ext>
            </a:extLst>
          </p:cNvPr>
          <p:cNvSpPr>
            <a:spLocks noGrp="1"/>
          </p:cNvSpPr>
          <p:nvPr>
            <p:ph type="title"/>
          </p:nvPr>
        </p:nvSpPr>
        <p:spPr/>
        <p:txBody>
          <a:bodyPr>
            <a:normAutofit/>
          </a:bodyPr>
          <a:lstStyle/>
          <a:p>
            <a:r>
              <a:rPr lang="en-US" dirty="0"/>
              <a:t>Not lowering bar </a:t>
            </a:r>
            <a:br>
              <a:rPr lang="en-US" dirty="0"/>
            </a:br>
            <a:r>
              <a:rPr lang="en-US" dirty="0"/>
              <a:t>				– extending it</a:t>
            </a:r>
          </a:p>
        </p:txBody>
      </p:sp>
    </p:spTree>
    <p:extLst>
      <p:ext uri="{BB962C8B-B14F-4D97-AF65-F5344CB8AC3E}">
        <p14:creationId xmlns:p14="http://schemas.microsoft.com/office/powerpoint/2010/main" val="149689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4378F2-A135-4CBB-A710-D45B9F535FEC}"/>
              </a:ext>
            </a:extLst>
          </p:cNvPr>
          <p:cNvSpPr>
            <a:spLocks noGrp="1"/>
          </p:cNvSpPr>
          <p:nvPr>
            <p:ph type="title"/>
          </p:nvPr>
        </p:nvSpPr>
        <p:spPr/>
        <p:txBody>
          <a:bodyPr/>
          <a:lstStyle/>
          <a:p>
            <a:r>
              <a:rPr lang="en-US" dirty="0"/>
              <a:t>Curiosity Experts</a:t>
            </a:r>
          </a:p>
        </p:txBody>
      </p:sp>
      <p:sp>
        <p:nvSpPr>
          <p:cNvPr id="6" name="Content Placeholder 5">
            <a:extLst>
              <a:ext uri="{FF2B5EF4-FFF2-40B4-BE49-F238E27FC236}">
                <a16:creationId xmlns:a16="http://schemas.microsoft.com/office/drawing/2014/main" id="{F64CC6D4-989A-42A9-9F0C-A4EAFFBFD418}"/>
              </a:ext>
            </a:extLst>
          </p:cNvPr>
          <p:cNvSpPr>
            <a:spLocks noGrp="1"/>
          </p:cNvSpPr>
          <p:nvPr>
            <p:ph idx="1"/>
          </p:nvPr>
        </p:nvSpPr>
        <p:spPr/>
        <p:txBody>
          <a:bodyPr/>
          <a:lstStyle/>
          <a:p>
            <a:r>
              <a:rPr lang="en-US" dirty="0"/>
              <a:t>Understand </a:t>
            </a:r>
          </a:p>
          <a:p>
            <a:pPr lvl="1"/>
            <a:r>
              <a:rPr lang="en-US" dirty="0"/>
              <a:t>Situation</a:t>
            </a:r>
          </a:p>
          <a:p>
            <a:pPr lvl="1"/>
            <a:r>
              <a:rPr lang="en-US" dirty="0"/>
              <a:t>Abilities of people who will use system </a:t>
            </a:r>
          </a:p>
          <a:p>
            <a:pPr lvl="1"/>
            <a:r>
              <a:rPr lang="en-US" dirty="0"/>
              <a:t>How system will be used </a:t>
            </a:r>
          </a:p>
          <a:p>
            <a:br>
              <a:rPr lang="en-US" dirty="0"/>
            </a:br>
            <a:r>
              <a:rPr lang="en-US" dirty="0"/>
              <a:t>Activate curiosity in others via UX activities</a:t>
            </a:r>
          </a:p>
          <a:p>
            <a:endParaRPr lang="en-US" dirty="0"/>
          </a:p>
          <a:p>
            <a:r>
              <a:rPr lang="en-US" dirty="0"/>
              <a:t>Social scientists, ethicists and more…</a:t>
            </a:r>
          </a:p>
        </p:txBody>
      </p:sp>
      <p:sp>
        <p:nvSpPr>
          <p:cNvPr id="3" name="Picture Placeholder 2">
            <a:extLst>
              <a:ext uri="{FF2B5EF4-FFF2-40B4-BE49-F238E27FC236}">
                <a16:creationId xmlns:a16="http://schemas.microsoft.com/office/drawing/2014/main" id="{2BF6E36E-2C2E-4804-97B4-DBF0DA1167F2}"/>
              </a:ext>
            </a:extLst>
          </p:cNvPr>
          <p:cNvSpPr>
            <a:spLocks noGrp="1"/>
          </p:cNvSpPr>
          <p:nvPr>
            <p:ph type="pic" sz="quarter" idx="11"/>
          </p:nvPr>
        </p:nvSpPr>
        <p:spPr/>
      </p:sp>
      <p:sp>
        <p:nvSpPr>
          <p:cNvPr id="2" name="Text Placeholder 1">
            <a:extLst>
              <a:ext uri="{FF2B5EF4-FFF2-40B4-BE49-F238E27FC236}">
                <a16:creationId xmlns:a16="http://schemas.microsoft.com/office/drawing/2014/main" id="{A44B3AB7-885B-478D-A4E5-1D89712A921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45290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4378F2-A135-4CBB-A710-D45B9F535FEC}"/>
              </a:ext>
            </a:extLst>
          </p:cNvPr>
          <p:cNvSpPr>
            <a:spLocks noGrp="1"/>
          </p:cNvSpPr>
          <p:nvPr>
            <p:ph type="title"/>
          </p:nvPr>
        </p:nvSpPr>
        <p:spPr/>
        <p:txBody>
          <a:bodyPr/>
          <a:lstStyle/>
          <a:p>
            <a:r>
              <a:rPr lang="en-US" dirty="0"/>
              <a:t>High value in diverse teams</a:t>
            </a:r>
          </a:p>
        </p:txBody>
      </p:sp>
      <p:sp>
        <p:nvSpPr>
          <p:cNvPr id="6" name="Content Placeholder 5">
            <a:extLst>
              <a:ext uri="{FF2B5EF4-FFF2-40B4-BE49-F238E27FC236}">
                <a16:creationId xmlns:a16="http://schemas.microsoft.com/office/drawing/2014/main" id="{F64CC6D4-989A-42A9-9F0C-A4EAFFBFD418}"/>
              </a:ext>
            </a:extLst>
          </p:cNvPr>
          <p:cNvSpPr>
            <a:spLocks noGrp="1"/>
          </p:cNvSpPr>
          <p:nvPr>
            <p:ph idx="1"/>
          </p:nvPr>
        </p:nvSpPr>
        <p:spPr/>
        <p:txBody>
          <a:bodyPr/>
          <a:lstStyle/>
          <a:p>
            <a:r>
              <a:rPr lang="en-US" dirty="0"/>
              <a:t>Focus more on facts</a:t>
            </a:r>
          </a:p>
          <a:p>
            <a:r>
              <a:rPr lang="en-US" dirty="0"/>
              <a:t>Process facts more carefully</a:t>
            </a:r>
          </a:p>
          <a:p>
            <a:r>
              <a:rPr lang="en-US" dirty="0"/>
              <a:t>More innovative</a:t>
            </a:r>
          </a:p>
          <a:p>
            <a:endParaRPr lang="en-US" dirty="0"/>
          </a:p>
          <a:p>
            <a:r>
              <a:rPr lang="en-US" sz="3700" dirty="0"/>
              <a:t>“…become more aware of their own potential </a:t>
            </a:r>
            <a:r>
              <a:rPr lang="en-US" sz="3700" dirty="0">
                <a:hlinkClick r:id="rId3">
                  <a:extLst>
                    <a:ext uri="{A12FA001-AC4F-418D-AE19-62706E023703}">
                      <ahyp:hlinkClr xmlns:ahyp="http://schemas.microsoft.com/office/drawing/2018/hyperlinkcolor" val="tx"/>
                    </a:ext>
                  </a:extLst>
                </a:hlinkClick>
              </a:rPr>
              <a:t>biases</a:t>
            </a:r>
            <a:r>
              <a:rPr lang="en-US" sz="3700" dirty="0"/>
              <a:t>”</a:t>
            </a:r>
          </a:p>
        </p:txBody>
      </p:sp>
      <p:sp>
        <p:nvSpPr>
          <p:cNvPr id="3" name="Picture Placeholder 2">
            <a:extLst>
              <a:ext uri="{FF2B5EF4-FFF2-40B4-BE49-F238E27FC236}">
                <a16:creationId xmlns:a16="http://schemas.microsoft.com/office/drawing/2014/main" id="{89001E26-D011-465E-8DAA-734D0ACA28E8}"/>
              </a:ext>
            </a:extLst>
          </p:cNvPr>
          <p:cNvSpPr>
            <a:spLocks noGrp="1"/>
          </p:cNvSpPr>
          <p:nvPr>
            <p:ph type="pic" sz="quarter" idx="11"/>
          </p:nvPr>
        </p:nvSpPr>
        <p:spPr/>
      </p:sp>
      <p:sp>
        <p:nvSpPr>
          <p:cNvPr id="2" name="Text Placeholder 1">
            <a:extLst>
              <a:ext uri="{FF2B5EF4-FFF2-40B4-BE49-F238E27FC236}">
                <a16:creationId xmlns:a16="http://schemas.microsoft.com/office/drawing/2014/main" id="{26AEADD7-BC6A-46DC-A027-1D0C5A0851A1}"/>
              </a:ext>
            </a:extLst>
          </p:cNvPr>
          <p:cNvSpPr>
            <a:spLocks noGrp="1"/>
          </p:cNvSpPr>
          <p:nvPr>
            <p:ph type="body" sz="quarter" idx="10"/>
          </p:nvPr>
        </p:nvSpPr>
        <p:spPr/>
        <p:txBody>
          <a:bodyPr/>
          <a:lstStyle/>
          <a:p>
            <a:endParaRPr lang="en-US" dirty="0"/>
          </a:p>
        </p:txBody>
      </p:sp>
      <p:sp>
        <p:nvSpPr>
          <p:cNvPr id="9" name="Rectangle 8">
            <a:extLst>
              <a:ext uri="{FF2B5EF4-FFF2-40B4-BE49-F238E27FC236}">
                <a16:creationId xmlns:a16="http://schemas.microsoft.com/office/drawing/2014/main" id="{D5113D88-8070-472E-8A09-868EA37AE268}"/>
              </a:ext>
            </a:extLst>
          </p:cNvPr>
          <p:cNvSpPr/>
          <p:nvPr/>
        </p:nvSpPr>
        <p:spPr>
          <a:xfrm>
            <a:off x="4042064" y="6396335"/>
            <a:ext cx="4270664" cy="461665"/>
          </a:xfrm>
          <a:prstGeom prst="rect">
            <a:avLst/>
          </a:prstGeom>
          <a:solidFill>
            <a:schemeClr val="bg1"/>
          </a:solidFill>
        </p:spPr>
        <p:txBody>
          <a:bodyPr wrap="square">
            <a:spAutoFit/>
          </a:bodyPr>
          <a:lstStyle/>
          <a:p>
            <a:r>
              <a:rPr lang="en-US" sz="1200" dirty="0">
                <a:solidFill>
                  <a:schemeClr val="bg1">
                    <a:lumMod val="50000"/>
                  </a:schemeClr>
                </a:solidFill>
              </a:rPr>
              <a:t>Why Diverse Teams Are Smarter. Harvard Business Review. </a:t>
            </a:r>
            <a:r>
              <a:rPr lang="en-US" sz="1200" dirty="0">
                <a:solidFill>
                  <a:schemeClr val="bg1">
                    <a:lumMod val="50000"/>
                  </a:schemeClr>
                </a:solidFill>
                <a:hlinkClick r:id="rId4">
                  <a:extLst>
                    <a:ext uri="{A12FA001-AC4F-418D-AE19-62706E023703}">
                      <ahyp:hlinkClr xmlns:ahyp="http://schemas.microsoft.com/office/drawing/2018/hyperlinkcolor" val="tx"/>
                    </a:ext>
                  </a:extLst>
                </a:hlinkClick>
              </a:rPr>
              <a:t>https://hbr.org/2016/11/why-diverse-teams-are-smarter</a:t>
            </a:r>
            <a:r>
              <a:rPr lang="en-US" sz="1200" dirty="0">
                <a:solidFill>
                  <a:schemeClr val="bg1">
                    <a:lumMod val="50000"/>
                  </a:schemeClr>
                </a:solidFill>
              </a:rPr>
              <a:t> </a:t>
            </a:r>
          </a:p>
        </p:txBody>
      </p:sp>
      <p:pic>
        <p:nvPicPr>
          <p:cNvPr id="10" name="Picture 9" descr="Harvard Business Review logo">
            <a:extLst>
              <a:ext uri="{FF2B5EF4-FFF2-40B4-BE49-F238E27FC236}">
                <a16:creationId xmlns:a16="http://schemas.microsoft.com/office/drawing/2014/main" id="{9015A5AF-B1DC-4CAE-BE7D-F9D812E2C83C}"/>
              </a:ext>
            </a:extLst>
          </p:cNvPr>
          <p:cNvPicPr>
            <a:picLocks noChangeAspect="1"/>
          </p:cNvPicPr>
          <p:nvPr/>
        </p:nvPicPr>
        <p:blipFill>
          <a:blip r:embed="rId5"/>
          <a:stretch>
            <a:fillRect/>
          </a:stretch>
        </p:blipFill>
        <p:spPr>
          <a:xfrm>
            <a:off x="10841508" y="5065242"/>
            <a:ext cx="1231900" cy="787400"/>
          </a:xfrm>
          <a:prstGeom prst="rect">
            <a:avLst/>
          </a:prstGeom>
        </p:spPr>
      </p:pic>
    </p:spTree>
    <p:extLst>
      <p:ext uri="{BB962C8B-B14F-4D97-AF65-F5344CB8AC3E}">
        <p14:creationId xmlns:p14="http://schemas.microsoft.com/office/powerpoint/2010/main" val="2397656596"/>
      </p:ext>
    </p:extLst>
  </p:cSld>
  <p:clrMapOvr>
    <a:masterClrMapping/>
  </p:clrMapOvr>
</p:sld>
</file>

<file path=ppt/theme/theme1.xml><?xml version="1.0" encoding="utf-8"?>
<a:theme xmlns:a="http://schemas.openxmlformats.org/drawingml/2006/main" name="2. Content Slides">
  <a:themeElements>
    <a:clrScheme name="Custom 11">
      <a:dk1>
        <a:srgbClr val="000000"/>
      </a:dk1>
      <a:lt1>
        <a:srgbClr val="FFFFFF"/>
      </a:lt1>
      <a:dk2>
        <a:srgbClr val="1D4477"/>
      </a:dk2>
      <a:lt2>
        <a:srgbClr val="A4A4A4"/>
      </a:lt2>
      <a:accent1>
        <a:srgbClr val="1D4477"/>
      </a:accent1>
      <a:accent2>
        <a:srgbClr val="996729"/>
      </a:accent2>
      <a:accent3>
        <a:srgbClr val="28773C"/>
      </a:accent3>
      <a:accent4>
        <a:srgbClr val="E8A813"/>
      </a:accent4>
      <a:accent5>
        <a:srgbClr val="178AA0"/>
      </a:accent5>
      <a:accent6>
        <a:srgbClr val="B73529"/>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200" dirty="0" smtClean="0">
            <a:latin typeface="Arial"/>
            <a:cs typeface="Arial"/>
          </a:defRPr>
        </a:defPPr>
      </a:lstStyle>
    </a:txDef>
  </a:objectDefaults>
  <a:extraClrSchemeLst/>
  <a:extLst>
    <a:ext uri="{05A4C25C-085E-4340-85A3-A5531E510DB2}">
      <thm15:themeFamily xmlns:thm15="http://schemas.microsoft.com/office/thememl/2012/main" name="Presentation2" id="{B9934577-49D0-9C44-8761-55646B8EFEB9}" vid="{68C31D4C-6A55-B843-BD5F-EA946D01B1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Template-SEI PowerPoint</Template>
  <TotalTime>21491</TotalTime>
  <Words>3215</Words>
  <Application>Microsoft Office PowerPoint</Application>
  <PresentationFormat>Widescreen</PresentationFormat>
  <Paragraphs>401</Paragraphs>
  <Slides>41</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-apple-system</vt:lpstr>
      <vt:lpstr>Arial</vt:lpstr>
      <vt:lpstr>Arial Unicode MS</vt:lpstr>
      <vt:lpstr>Calibri</vt:lpstr>
      <vt:lpstr>Helvetica Neue</vt:lpstr>
      <vt:lpstr>Informat</vt:lpstr>
      <vt:lpstr>Roboto</vt:lpstr>
      <vt:lpstr>2. Content Slides</vt:lpstr>
      <vt:lpstr>Implementing Ethics: Developing Trustworthy AI  </vt:lpstr>
      <vt:lpstr>Legal </vt:lpstr>
      <vt:lpstr> Goal: Create AI systems  that are safe  and trustworthy </vt:lpstr>
      <vt:lpstr>Early, purposeful work</vt:lpstr>
      <vt:lpstr>Start with a diverse team</vt:lpstr>
      <vt:lpstr>Diverse, Talented and Multi-Disciplinary</vt:lpstr>
      <vt:lpstr>Not lowering bar      – extending it</vt:lpstr>
      <vt:lpstr>Curiosity Experts</vt:lpstr>
      <vt:lpstr>High value in diverse teams</vt:lpstr>
      <vt:lpstr>      Great Minds Think Different</vt:lpstr>
      <vt:lpstr>Inclusive Workplace Requirements</vt:lpstr>
      <vt:lpstr>Adopt Technology Ethics</vt:lpstr>
      <vt:lpstr>Coalesce on Shared Set of Technology Ethics</vt:lpstr>
      <vt:lpstr>Diverse, inclusive  leaders   Diverse,  Multi-Disciplinary Teams  Shared  Tech Ethics</vt:lpstr>
      <vt:lpstr>UX Framework</vt:lpstr>
      <vt:lpstr>How do we get there?</vt:lpstr>
      <vt:lpstr>Conversations for Understanding</vt:lpstr>
      <vt:lpstr>New uncomfortable work  “Be uncomfortable”</vt:lpstr>
      <vt:lpstr>Prompt conversations with a checklist</vt:lpstr>
      <vt:lpstr>Prompts in checklists help reveal hidden tasks</vt:lpstr>
      <vt:lpstr>UX Framework for Designing Trustworthy AI</vt:lpstr>
      <vt:lpstr>RightStaff Scenario</vt:lpstr>
      <vt:lpstr>Accountable to Humans</vt:lpstr>
      <vt:lpstr>PowerPoint Presentation</vt:lpstr>
      <vt:lpstr>Significant decisions</vt:lpstr>
      <vt:lpstr>Responsibilities explicitly defined</vt:lpstr>
      <vt:lpstr>Would we want  RightStaff to turn  off by itself, if noticed issues?  Implications?</vt:lpstr>
      <vt:lpstr>Cognizant of Speculative Risks and Benefits</vt:lpstr>
      <vt:lpstr>Speculative: Conduct UX research  and activate curiosity</vt:lpstr>
      <vt:lpstr>Potential Abusability of RightStaff</vt:lpstr>
      <vt:lpstr>Speculative: Create communication  &amp; mitigation plans</vt:lpstr>
      <vt:lpstr>Respectful and Secure</vt:lpstr>
      <vt:lpstr>Respectful and Secure</vt:lpstr>
      <vt:lpstr>Honest and Usable</vt:lpstr>
      <vt:lpstr>Fair: Remove unwanted bias in data</vt:lpstr>
      <vt:lpstr>UX Framework: Being intentional, keeping people safe</vt:lpstr>
      <vt:lpstr>We aren’t perfect, AI won’t be perfect</vt:lpstr>
      <vt:lpstr>Reward team members for finding ethics bugs</vt:lpstr>
      <vt:lpstr>Evangelize  for human values  Ethical. Transparent. Fair.</vt:lpstr>
      <vt:lpstr>Learn More</vt:lpstr>
      <vt:lpstr>PowerPoint Presentation</vt:lpstr>
    </vt:vector>
  </TitlesOfParts>
  <Company>Coda Creative,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dc:title>
  <dc:creator>Carol J Smith</dc:creator>
  <cp:lastModifiedBy>Carol J Smith</cp:lastModifiedBy>
  <cp:revision>133</cp:revision>
  <dcterms:created xsi:type="dcterms:W3CDTF">2019-12-06T18:33:34Z</dcterms:created>
  <dcterms:modified xsi:type="dcterms:W3CDTF">2020-04-14T00:52:21Z</dcterms:modified>
</cp:coreProperties>
</file>