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handoutMasterIdLst>
    <p:handoutMasterId r:id="rId12"/>
  </p:handoutMasterIdLst>
  <p:sldIdLst>
    <p:sldId id="256" r:id="rId2"/>
    <p:sldId id="303" r:id="rId3"/>
    <p:sldId id="335" r:id="rId4"/>
    <p:sldId id="391" r:id="rId5"/>
    <p:sldId id="334" r:id="rId6"/>
    <p:sldId id="333" r:id="rId7"/>
    <p:sldId id="332" r:id="rId8"/>
    <p:sldId id="331" r:id="rId9"/>
    <p:sldId id="394" r:id="rId10"/>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880">
          <p15:clr>
            <a:srgbClr val="A4A3A4"/>
          </p15:clr>
        </p15:guide>
        <p15:guide id="7" orient="horz" pos="162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91B"/>
    <a:srgbClr val="9113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2" autoAdjust="0"/>
    <p:restoredTop sz="86861"/>
  </p:normalViewPr>
  <p:slideViewPr>
    <p:cSldViewPr snapToGrid="0" showGuides="1">
      <p:cViewPr varScale="1">
        <p:scale>
          <a:sx n="99" d="100"/>
          <a:sy n="99" d="100"/>
        </p:scale>
        <p:origin x="1210" y="82"/>
      </p:cViewPr>
      <p:guideLst>
        <p:guide pos="2880"/>
        <p:guide orient="horz" pos="1620"/>
      </p:guideLst>
    </p:cSldViewPr>
  </p:slideViewPr>
  <p:notesTextViewPr>
    <p:cViewPr>
      <p:scale>
        <a:sx n="1" d="1"/>
        <a:sy n="1" d="1"/>
      </p:scale>
      <p:origin x="0" y="0"/>
    </p:cViewPr>
  </p:notesTextViewPr>
  <p:sorterViewPr>
    <p:cViewPr>
      <p:scale>
        <a:sx n="100" d="100"/>
        <a:sy n="100" d="100"/>
      </p:scale>
      <p:origin x="0" y="-13336"/>
    </p:cViewPr>
  </p:sorterViewPr>
  <p:notesViewPr>
    <p:cSldViewPr snapToGrid="0" showGuides="1">
      <p:cViewPr>
        <p:scale>
          <a:sx n="148" d="100"/>
          <a:sy n="148" d="100"/>
        </p:scale>
        <p:origin x="1440" y="-11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827520" y="9119474"/>
            <a:ext cx="487680" cy="481726"/>
          </a:xfrm>
          <a:prstGeom prst="rect">
            <a:avLst/>
          </a:prstGeom>
        </p:spPr>
        <p:txBody>
          <a:bodyPr vert="horz" lIns="96661" tIns="48331" rIns="96661" bIns="48331" rtlCol="0" anchor="ctr"/>
          <a:lstStyle>
            <a:lvl1pPr algn="r">
              <a:defRPr sz="1300"/>
            </a:lvl1pPr>
          </a:lstStyle>
          <a:p>
            <a:pPr algn="l"/>
            <a:fld id="{697B12D4-4E44-48C5-B3AA-ECDAF4D2CE64}" type="slidenum">
              <a:rPr lang="en-US" b="1" smtClean="0"/>
              <a:pPr algn="l"/>
              <a:t>‹#›</a:t>
            </a:fld>
            <a:endParaRPr lang="en-US" b="1" dirty="0"/>
          </a:p>
        </p:txBody>
      </p:sp>
      <p:sp>
        <p:nvSpPr>
          <p:cNvPr id="7" name="Header Placeholder 6"/>
          <p:cNvSpPr>
            <a:spLocks noGrp="1"/>
          </p:cNvSpPr>
          <p:nvPr>
            <p:ph type="hdr" sz="quarter"/>
          </p:nvPr>
        </p:nvSpPr>
        <p:spPr>
          <a:xfrm>
            <a:off x="590710" y="108175"/>
            <a:ext cx="6110755" cy="481727"/>
          </a:xfrm>
          <a:prstGeom prst="rect">
            <a:avLst/>
          </a:prstGeom>
        </p:spPr>
        <p:txBody>
          <a:bodyPr vert="horz" lIns="0" tIns="96661" rIns="0" bIns="96661" rtlCol="0"/>
          <a:lstStyle>
            <a:lvl1pPr algn="l">
              <a:defRPr sz="1300"/>
            </a:lvl1pPr>
          </a:lstStyle>
          <a:p>
            <a:endParaRPr lang="en-US" dirty="0">
              <a:latin typeface="Arial"/>
              <a:cs typeface="Arial"/>
            </a:endParaRPr>
          </a:p>
        </p:txBody>
      </p:sp>
      <p:cxnSp>
        <p:nvCxnSpPr>
          <p:cNvPr id="10" name="Straight Connector 9"/>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AE0F038-4C1D-CD4E-9C9E-0FB982274A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185921843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pos="35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076" y="9119474"/>
            <a:ext cx="487680" cy="481726"/>
          </a:xfrm>
          <a:prstGeom prst="rect">
            <a:avLst/>
          </a:prstGeom>
        </p:spPr>
        <p:txBody>
          <a:bodyPr vert="horz" lIns="96661" tIns="48331" rIns="96661" bIns="48331" rtlCol="0" anchor="ctr"/>
          <a:lstStyle>
            <a:lvl1pPr algn="l">
              <a:defRPr sz="1300" b="1"/>
            </a:lvl1pPr>
          </a:lstStyle>
          <a:p>
            <a:fld id="{30F18498-1159-498D-8DC7-E1A69C582DF5}" type="slidenum">
              <a:rPr lang="en-US" smtClean="0"/>
              <a:pPr/>
              <a:t>‹#›</a:t>
            </a:fld>
            <a:endParaRPr lang="en-US" dirty="0"/>
          </a:p>
        </p:txBody>
      </p:sp>
      <p:cxnSp>
        <p:nvCxnSpPr>
          <p:cNvPr id="13" name="Straight Connector 12"/>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Header Placeholder 13"/>
          <p:cNvSpPr>
            <a:spLocks noGrp="1"/>
          </p:cNvSpPr>
          <p:nvPr>
            <p:ph type="hdr" sz="quarter"/>
          </p:nvPr>
        </p:nvSpPr>
        <p:spPr>
          <a:xfrm>
            <a:off x="568959" y="101414"/>
            <a:ext cx="5022188" cy="481727"/>
          </a:xfrm>
          <a:prstGeom prst="rect">
            <a:avLst/>
          </a:prstGeom>
        </p:spPr>
        <p:txBody>
          <a:bodyPr vert="horz" lIns="0" tIns="96661" rIns="0" bIns="96661" rtlCol="0"/>
          <a:lstStyle>
            <a:lvl1pPr algn="l">
              <a:defRPr sz="1300">
                <a:latin typeface="Arial"/>
                <a:cs typeface="Arial"/>
              </a:defRPr>
            </a:lvl1pPr>
          </a:lstStyle>
          <a:p>
            <a:endParaRPr lang="en-US" dirty="0"/>
          </a:p>
        </p:txBody>
      </p:sp>
      <p:pic>
        <p:nvPicPr>
          <p:cNvPr id="8" name="Picture 7">
            <a:extLst>
              <a:ext uri="{FF2B5EF4-FFF2-40B4-BE49-F238E27FC236}">
                <a16:creationId xmlns:a16="http://schemas.microsoft.com/office/drawing/2014/main" id="{ECEA3029-8E47-AC42-9782-585AAF5DE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395029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35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18498-1159-498D-8DC7-E1A69C582DF5}" type="slidenum">
              <a:rPr lang="en-US" smtClean="0"/>
              <a:t>1</a:t>
            </a:fld>
            <a:endParaRPr lang="en-US"/>
          </a:p>
        </p:txBody>
      </p:sp>
    </p:spTree>
    <p:extLst>
      <p:ext uri="{BB962C8B-B14F-4D97-AF65-F5344CB8AC3E}">
        <p14:creationId xmlns:p14="http://schemas.microsoft.com/office/powerpoint/2010/main" val="61873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18498-1159-498D-8DC7-E1A69C582DF5}" type="slidenum">
              <a:rPr lang="en-US" smtClean="0"/>
              <a:pPr/>
              <a:t>2</a:t>
            </a:fld>
            <a:endParaRPr lang="en-US" dirty="0"/>
          </a:p>
        </p:txBody>
      </p:sp>
    </p:spTree>
    <p:extLst>
      <p:ext uri="{BB962C8B-B14F-4D97-AF65-F5344CB8AC3E}">
        <p14:creationId xmlns:p14="http://schemas.microsoft.com/office/powerpoint/2010/main" val="337860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t>3</a:t>
            </a:fld>
            <a:endParaRPr lang="en-US"/>
          </a:p>
        </p:txBody>
      </p:sp>
    </p:spTree>
    <p:extLst>
      <p:ext uri="{BB962C8B-B14F-4D97-AF65-F5344CB8AC3E}">
        <p14:creationId xmlns:p14="http://schemas.microsoft.com/office/powerpoint/2010/main" val="1587930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9</a:t>
            </a:fld>
            <a:endParaRPr lang="en-US" dirty="0"/>
          </a:p>
        </p:txBody>
      </p:sp>
    </p:spTree>
    <p:extLst>
      <p:ext uri="{BB962C8B-B14F-4D97-AF65-F5344CB8AC3E}">
        <p14:creationId xmlns:p14="http://schemas.microsoft.com/office/powerpoint/2010/main" val="1766988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910" t="8385" r="4573" b="2804"/>
          <a:stretch/>
        </p:blipFill>
        <p:spPr>
          <a:xfrm>
            <a:off x="0" y="11338"/>
            <a:ext cx="9144000" cy="4727734"/>
          </a:xfrm>
          <a:prstGeom prst="rect">
            <a:avLst/>
          </a:prstGeom>
        </p:spPr>
      </p:pic>
      <p:sp>
        <p:nvSpPr>
          <p:cNvPr id="2" name="Rectangle 1"/>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381000" y="1538380"/>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9" name="TextBox 8"/>
          <p:cNvSpPr txBox="1"/>
          <p:nvPr userDrawn="1"/>
        </p:nvSpPr>
        <p:spPr>
          <a:xfrm>
            <a:off x="381001" y="400281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
        <p:nvSpPr>
          <p:cNvPr id="10"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4836583"/>
            <a:ext cx="1435608" cy="243783"/>
          </a:xfrm>
          <a:prstGeom prst="rect">
            <a:avLst/>
          </a:prstGeom>
        </p:spPr>
      </p:pic>
      <p:sp>
        <p:nvSpPr>
          <p:cNvPr id="13" name="TextBox 12">
            <a:extLst>
              <a:ext uri="{FF2B5EF4-FFF2-40B4-BE49-F238E27FC236}">
                <a16:creationId xmlns:a16="http://schemas.microsoft.com/office/drawing/2014/main" id="{29B1D003-E342-C44D-95DA-43C378297F02}"/>
              </a:ext>
            </a:extLst>
          </p:cNvPr>
          <p:cNvSpPr txBox="1"/>
          <p:nvPr userDrawn="1"/>
        </p:nvSpPr>
        <p:spPr>
          <a:xfrm>
            <a:off x="6057900" y="4833649"/>
            <a:ext cx="2095500" cy="116955"/>
          </a:xfrm>
          <a:prstGeom prst="rect">
            <a:avLst/>
          </a:prstGeom>
          <a:noFill/>
        </p:spPr>
        <p:txBody>
          <a:bodyPr wrap="square" lIns="0" tIns="0" rIns="0" bIns="0" rtlCol="0">
            <a:spAutoFit/>
          </a:bodyPr>
          <a:lstStyle/>
          <a:p>
            <a:r>
              <a:rPr lang="en-US" sz="380" dirty="0">
                <a:solidFill>
                  <a:srgbClr val="000000"/>
                </a:solidFill>
                <a:latin typeface="Arial"/>
                <a:cs typeface="Arial"/>
              </a:rPr>
              <a:t>[DISTRIBUTION STATEMENT A] </a:t>
            </a:r>
            <a:br>
              <a:rPr lang="en-US" sz="380" dirty="0">
                <a:solidFill>
                  <a:srgbClr val="000000"/>
                </a:solidFill>
                <a:latin typeface="Arial"/>
                <a:cs typeface="Arial"/>
              </a:rPr>
            </a:br>
            <a:r>
              <a:rPr lang="en-US" sz="380" dirty="0">
                <a:solidFill>
                  <a:srgbClr val="000000"/>
                </a:solidFill>
                <a:latin typeface="Arial"/>
                <a:cs typeface="Arial"/>
              </a:rPr>
              <a:t>Approved for public release and unlimited distribution.</a:t>
            </a:r>
          </a:p>
        </p:txBody>
      </p:sp>
    </p:spTree>
    <p:extLst>
      <p:ext uri="{BB962C8B-B14F-4D97-AF65-F5344CB8AC3E}">
        <p14:creationId xmlns:p14="http://schemas.microsoft.com/office/powerpoint/2010/main" val="198569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238501" y="807673"/>
            <a:ext cx="5486399" cy="3764327"/>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5532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3"/>
            <a:ext cx="8340968" cy="366265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6"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86351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4114800"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1" y="918186"/>
            <a:ext cx="4076699"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36702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27051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238501" y="918186"/>
            <a:ext cx="2666999"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6"/>
            <a:ext cx="26670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3"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48712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5"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17" name="Content Placeholder 2"/>
          <p:cNvSpPr>
            <a:spLocks noGrp="1"/>
          </p:cNvSpPr>
          <p:nvPr>
            <p:ph sz="half" idx="12"/>
          </p:nvPr>
        </p:nvSpPr>
        <p:spPr>
          <a:xfrm>
            <a:off x="25146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sz="half" idx="13"/>
          </p:nvPr>
        </p:nvSpPr>
        <p:spPr>
          <a:xfrm>
            <a:off x="46482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4"/>
          </p:nvPr>
        </p:nvSpPr>
        <p:spPr>
          <a:xfrm>
            <a:off x="6781800" y="915259"/>
            <a:ext cx="19431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7509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1" y="918187"/>
            <a:ext cx="5486399" cy="368917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1"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02465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1" y="967763"/>
            <a:ext cx="5524499" cy="3547087"/>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1" y="918187"/>
            <a:ext cx="2666999" cy="36942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12680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4687491"/>
            <a:ext cx="1905000" cy="341709"/>
          </a:xfrm>
          <a:prstGeom prst="rect">
            <a:avLst/>
          </a:prstGeom>
        </p:spPr>
        <p:txBody>
          <a:bodyPr/>
          <a:lstStyle>
            <a:lvl1pPr>
              <a:defRPr/>
            </a:lvl1pPr>
          </a:lstStyle>
          <a:p>
            <a:endParaRPr lang="en-US" dirty="0">
              <a:solidFill>
                <a:prstClr val="black"/>
              </a:solidFill>
            </a:endParaRPr>
          </a:p>
        </p:txBody>
      </p:sp>
    </p:spTree>
    <p:extLst>
      <p:ext uri="{BB962C8B-B14F-4D97-AF65-F5344CB8AC3E}">
        <p14:creationId xmlns:p14="http://schemas.microsoft.com/office/powerpoint/2010/main" val="20156580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C48D38-2ABB-FC4D-8080-E631958601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385" r="3663" b="2804"/>
          <a:stretch/>
        </p:blipFill>
        <p:spPr>
          <a:xfrm>
            <a:off x="0" y="505097"/>
            <a:ext cx="9144000" cy="4638403"/>
          </a:xfrm>
          <a:prstGeom prst="rect">
            <a:avLst/>
          </a:prstGeom>
        </p:spPr>
      </p:pic>
      <p:sp>
        <p:nvSpPr>
          <p:cNvPr id="7" name="TextBox 6">
            <a:extLst>
              <a:ext uri="{FF2B5EF4-FFF2-40B4-BE49-F238E27FC236}">
                <a16:creationId xmlns:a16="http://schemas.microsoft.com/office/drawing/2014/main" id="{F2137CFC-5E77-CA4F-8CA6-E068941F9F9A}"/>
              </a:ext>
            </a:extLst>
          </p:cNvPr>
          <p:cNvSpPr txBox="1"/>
          <p:nvPr userDrawn="1"/>
        </p:nvSpPr>
        <p:spPr>
          <a:xfrm>
            <a:off x="6057900" y="141626"/>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t>
            </a:r>
            <a:br>
              <a:rPr lang="en-US" sz="450" dirty="0">
                <a:solidFill>
                  <a:srgbClr val="000000"/>
                </a:solidFill>
                <a:latin typeface="Arial"/>
                <a:cs typeface="Arial"/>
              </a:rPr>
            </a:br>
            <a:r>
              <a:rPr lang="en-US" sz="450" dirty="0">
                <a:solidFill>
                  <a:srgbClr val="000000"/>
                </a:solidFill>
                <a:latin typeface="Arial"/>
                <a:cs typeface="Arial"/>
              </a:rPr>
              <a:t>Approved for public release and unlimited distribution.</a:t>
            </a:r>
          </a:p>
        </p:txBody>
      </p:sp>
      <p:sp>
        <p:nvSpPr>
          <p:cNvPr id="11" name="Rectangle 10">
            <a:extLst>
              <a:ext uri="{FF2B5EF4-FFF2-40B4-BE49-F238E27FC236}">
                <a16:creationId xmlns:a16="http://schemas.microsoft.com/office/drawing/2014/main" id="{EB1C11B9-3EFF-1F4D-BF45-10D774766DB9}"/>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CCDE3EDC-EBA3-3C42-8017-AC4860FA9D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44560"/>
            <a:ext cx="1435608" cy="243783"/>
          </a:xfrm>
          <a:prstGeom prst="rect">
            <a:avLst/>
          </a:prstGeom>
        </p:spPr>
      </p:pic>
      <p:pic>
        <p:nvPicPr>
          <p:cNvPr id="9" name="Picture 8"/>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81002" y="848868"/>
            <a:ext cx="859536" cy="857471"/>
          </a:xfrm>
          <a:prstGeom prst="rect">
            <a:avLst/>
          </a:prstGeom>
        </p:spPr>
      </p:pic>
      <p:sp>
        <p:nvSpPr>
          <p:cNvPr id="8" name="Title 1"/>
          <p:cNvSpPr>
            <a:spLocks noGrp="1"/>
          </p:cNvSpPr>
          <p:nvPr>
            <p:ph type="ctrTitle" hasCustomPrompt="1"/>
          </p:nvPr>
        </p:nvSpPr>
        <p:spPr>
          <a:xfrm>
            <a:off x="381000" y="2040255"/>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Box 12"/>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Tree>
    <p:extLst>
      <p:ext uri="{BB962C8B-B14F-4D97-AF65-F5344CB8AC3E}">
        <p14:creationId xmlns:p14="http://schemas.microsoft.com/office/powerpoint/2010/main" val="174949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E24A2B-6C1D-054B-A777-D2250132AA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385" r="3663" b="2804"/>
          <a:stretch/>
        </p:blipFill>
        <p:spPr>
          <a:xfrm>
            <a:off x="0" y="505097"/>
            <a:ext cx="9144000" cy="4638403"/>
          </a:xfrm>
          <a:prstGeom prst="rect">
            <a:avLst/>
          </a:prstGeom>
        </p:spPr>
      </p:pic>
      <p:sp>
        <p:nvSpPr>
          <p:cNvPr id="8" name="TextBox 7">
            <a:extLst>
              <a:ext uri="{FF2B5EF4-FFF2-40B4-BE49-F238E27FC236}">
                <a16:creationId xmlns:a16="http://schemas.microsoft.com/office/drawing/2014/main" id="{F59E9332-C992-674C-848F-3F93F3BB1A31}"/>
              </a:ext>
            </a:extLst>
          </p:cNvPr>
          <p:cNvSpPr txBox="1"/>
          <p:nvPr userDrawn="1"/>
        </p:nvSpPr>
        <p:spPr>
          <a:xfrm>
            <a:off x="6057900" y="141626"/>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t>
            </a:r>
            <a:br>
              <a:rPr lang="en-US" sz="450" dirty="0">
                <a:solidFill>
                  <a:srgbClr val="000000"/>
                </a:solidFill>
                <a:latin typeface="Arial"/>
                <a:cs typeface="Arial"/>
              </a:rPr>
            </a:br>
            <a:r>
              <a:rPr lang="en-US" sz="450" dirty="0">
                <a:solidFill>
                  <a:srgbClr val="000000"/>
                </a:solidFill>
                <a:latin typeface="Arial"/>
                <a:cs typeface="Arial"/>
              </a:rPr>
              <a:t>Approved for public release and unlimited distribution.</a:t>
            </a:r>
          </a:p>
        </p:txBody>
      </p:sp>
      <p:sp>
        <p:nvSpPr>
          <p:cNvPr id="9" name="Rectangle 8">
            <a:extLst>
              <a:ext uri="{FF2B5EF4-FFF2-40B4-BE49-F238E27FC236}">
                <a16:creationId xmlns:a16="http://schemas.microsoft.com/office/drawing/2014/main" id="{9EFEE6ED-EBE6-EE40-947F-D236B12209ED}"/>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33F02E52-1F4C-CD43-99A7-050681507A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44560"/>
            <a:ext cx="1435608" cy="243783"/>
          </a:xfrm>
          <a:prstGeom prst="rect">
            <a:avLst/>
          </a:prstGeom>
        </p:spPr>
      </p:pic>
      <p:sp>
        <p:nvSpPr>
          <p:cNvPr id="2" name="Title 1"/>
          <p:cNvSpPr>
            <a:spLocks noGrp="1"/>
          </p:cNvSpPr>
          <p:nvPr>
            <p:ph type="ctrTitle" hasCustomPrompt="1"/>
          </p:nvPr>
        </p:nvSpPr>
        <p:spPr>
          <a:xfrm>
            <a:off x="381000" y="2040255"/>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1" name="TextBox 10"/>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pic>
        <p:nvPicPr>
          <p:cNvPr id="10" name="Picture 9"/>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81163" y="848868"/>
            <a:ext cx="859536" cy="857250"/>
          </a:xfrm>
          <a:prstGeom prst="rect">
            <a:avLst/>
          </a:prstGeom>
        </p:spPr>
      </p:pic>
      <p:sp>
        <p:nvSpPr>
          <p:cNvPr id="7"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2125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0" y="0"/>
            <a:ext cx="9144000" cy="4739072"/>
          </a:xfrm>
          <a:prstGeom prst="rect">
            <a:avLst/>
          </a:prstGeom>
          <a:solidFill>
            <a:schemeClr val="bg1">
              <a:lumMod val="95000"/>
            </a:schemeClr>
          </a:solidFill>
        </p:spPr>
        <p:txBody>
          <a:bodyPr/>
          <a:lstStyle/>
          <a:p>
            <a:r>
              <a:rPr lang="en-US"/>
              <a:t>Click icon to add picture</a:t>
            </a:r>
          </a:p>
        </p:txBody>
      </p:sp>
      <p:sp>
        <p:nvSpPr>
          <p:cNvPr id="4" name="Rectangle 3"/>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381000" y="1538380"/>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8"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Box 8"/>
          <p:cNvSpPr txBox="1"/>
          <p:nvPr userDrawn="1"/>
        </p:nvSpPr>
        <p:spPr>
          <a:xfrm>
            <a:off x="6057900" y="4833649"/>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t>
            </a:r>
            <a:br>
              <a:rPr lang="en-US" sz="450" dirty="0">
                <a:solidFill>
                  <a:srgbClr val="000000"/>
                </a:solidFill>
                <a:latin typeface="Arial"/>
                <a:cs typeface="Arial"/>
              </a:rPr>
            </a:br>
            <a:r>
              <a:rPr lang="en-US" sz="450" dirty="0">
                <a:solidFill>
                  <a:srgbClr val="000000"/>
                </a:solidFill>
                <a:latin typeface="Arial"/>
                <a:cs typeface="Arial"/>
              </a:rPr>
              <a:t>Approved for public release and unlimited distribution.</a:t>
            </a:r>
          </a:p>
        </p:txBody>
      </p:sp>
      <p:sp>
        <p:nvSpPr>
          <p:cNvPr id="10" name="Rectangle 9"/>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4836583"/>
            <a:ext cx="1435608" cy="243783"/>
          </a:xfrm>
          <a:prstGeom prst="rect">
            <a:avLst/>
          </a:prstGeom>
        </p:spPr>
      </p:pic>
    </p:spTree>
    <p:extLst>
      <p:ext uri="{BB962C8B-B14F-4D97-AF65-F5344CB8AC3E}">
        <p14:creationId xmlns:p14="http://schemas.microsoft.com/office/powerpoint/2010/main" val="390618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0388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5328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Tree>
    <p:extLst>
      <p:ext uri="{BB962C8B-B14F-4D97-AF65-F5344CB8AC3E}">
        <p14:creationId xmlns:p14="http://schemas.microsoft.com/office/powerpoint/2010/main" val="200593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hoto">
    <p:bg>
      <p:bgPr>
        <a:solidFill>
          <a:schemeClr val="bg1"/>
        </a:solidFill>
        <a:effectLst/>
      </p:bgPr>
    </p:bg>
    <p:spTree>
      <p:nvGrpSpPr>
        <p:cNvPr id="1" name=""/>
        <p:cNvGrpSpPr/>
        <p:nvPr/>
      </p:nvGrpSpPr>
      <p:grpSpPr>
        <a:xfrm>
          <a:off x="0" y="0"/>
          <a:ext cx="0" cy="0"/>
          <a:chOff x="0" y="0"/>
          <a:chExt cx="0" cy="0"/>
        </a:xfrm>
      </p:grpSpPr>
      <p:sp>
        <p:nvSpPr>
          <p:cNvPr id="14" name="Picture Placeholder 7"/>
          <p:cNvSpPr>
            <a:spLocks noGrp="1"/>
          </p:cNvSpPr>
          <p:nvPr>
            <p:ph type="pic" sz="quarter" idx="11"/>
          </p:nvPr>
        </p:nvSpPr>
        <p:spPr>
          <a:xfrm>
            <a:off x="6057900" y="-1"/>
            <a:ext cx="2667000" cy="4735513"/>
          </a:xfrm>
          <a:prstGeom prst="rect">
            <a:avLst/>
          </a:prstGeom>
          <a:solidFill>
            <a:schemeClr val="bg1">
              <a:lumMod val="95000"/>
            </a:schemeClr>
          </a:solidFill>
        </p:spPr>
        <p:txBody>
          <a:bodyPr/>
          <a:lstStyle>
            <a:lvl1pPr>
              <a:defRPr sz="1050"/>
            </a:lvl1pPr>
          </a:lstStyle>
          <a:p>
            <a:r>
              <a:rPr lang="en-US"/>
              <a:t>Click icon to add picture</a:t>
            </a:r>
            <a:endParaRPr lang="en-US" dirty="0"/>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6779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plain">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4350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
        <p:nvSpPr>
          <p:cNvPr id="6" name="Picture Placeholder 7">
            <a:extLst>
              <a:ext uri="{FF2B5EF4-FFF2-40B4-BE49-F238E27FC236}">
                <a16:creationId xmlns:a16="http://schemas.microsoft.com/office/drawing/2014/main" id="{64C8ADCA-C730-1D4A-B968-0175C1F02B8E}"/>
              </a:ext>
            </a:extLst>
          </p:cNvPr>
          <p:cNvSpPr>
            <a:spLocks noGrp="1"/>
          </p:cNvSpPr>
          <p:nvPr>
            <p:ph type="pic" sz="quarter" idx="12"/>
          </p:nvPr>
        </p:nvSpPr>
        <p:spPr>
          <a:xfrm>
            <a:off x="6057900" y="0"/>
            <a:ext cx="2667000" cy="4738687"/>
          </a:xfrm>
          <a:prstGeom prst="rect">
            <a:avLst/>
          </a:prstGeom>
          <a:solidFill>
            <a:schemeClr val="bg1">
              <a:lumMod val="95000"/>
            </a:schemeClr>
          </a:solidFill>
        </p:spPr>
        <p:txBody>
          <a:bodyPr/>
          <a:lstStyle>
            <a:lvl1pPr>
              <a:defRPr sz="1050"/>
            </a:lvl1pPr>
          </a:lstStyle>
          <a:p>
            <a:r>
              <a:rPr lang="en-US"/>
              <a:t>Click icon to add picture</a:t>
            </a:r>
            <a:endParaRPr lang="en-US" dirty="0"/>
          </a:p>
        </p:txBody>
      </p:sp>
    </p:spTree>
    <p:extLst>
      <p:ext uri="{BB962C8B-B14F-4D97-AF65-F5344CB8AC3E}">
        <p14:creationId xmlns:p14="http://schemas.microsoft.com/office/powerpoint/2010/main" val="270154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lain">
    <p:bg>
      <p:bgPr>
        <a:solidFill>
          <a:schemeClr val="bg1"/>
        </a:solidFill>
        <a:effectLst/>
      </p:bgPr>
    </p:bg>
    <p:spTree>
      <p:nvGrpSpPr>
        <p:cNvPr id="1" name=""/>
        <p:cNvGrpSpPr/>
        <p:nvPr/>
      </p:nvGrpSpPr>
      <p:grpSpPr>
        <a:xfrm>
          <a:off x="0" y="0"/>
          <a:ext cx="0" cy="0"/>
          <a:chOff x="0" y="0"/>
          <a:chExt cx="0" cy="0"/>
        </a:xfrm>
      </p:grpSpPr>
      <p:sp>
        <p:nvSpPr>
          <p:cNvPr id="16" name="Picture Placeholder 7"/>
          <p:cNvSpPr>
            <a:spLocks noGrp="1"/>
          </p:cNvSpPr>
          <p:nvPr>
            <p:ph type="pic" sz="quarter" idx="11"/>
          </p:nvPr>
        </p:nvSpPr>
        <p:spPr>
          <a:xfrm>
            <a:off x="0" y="0"/>
            <a:ext cx="9144000" cy="4752594"/>
          </a:xfrm>
          <a:prstGeom prst="rect">
            <a:avLst/>
          </a:prstGeom>
          <a:solidFill>
            <a:schemeClr val="bg1">
              <a:lumMod val="95000"/>
            </a:schemeClr>
          </a:solidFill>
        </p:spPr>
        <p:txBody>
          <a:bodyPr/>
          <a:lstStyle/>
          <a:p>
            <a:r>
              <a:rPr lang="en-US"/>
              <a:t>Click icon to add picture</a:t>
            </a:r>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7106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71740"/>
            <a:ext cx="7772400" cy="63957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1001" y="933450"/>
            <a:ext cx="8340968" cy="36385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txBox="1">
            <a:spLocks/>
          </p:cNvSpPr>
          <p:nvPr userDrawn="1"/>
        </p:nvSpPr>
        <p:spPr>
          <a:xfrm>
            <a:off x="8320515" y="4802983"/>
            <a:ext cx="401455" cy="273844"/>
          </a:xfrm>
          <a:prstGeom prst="rect">
            <a:avLst/>
          </a:prstGeom>
        </p:spPr>
        <p:txBody>
          <a:bodyPr vert="horz" lIns="0" tIns="0" rIns="0" bIns="0" rtlCol="0" anchor="ctr"/>
          <a:lstStyle>
            <a:defPPr>
              <a:defRPr lang="en-US"/>
            </a:defPPr>
            <a:lvl1pPr marL="0" algn="r" defTabSz="914400" rtl="0" eaLnBrk="1" latinLnBrk="0" hangingPunct="1">
              <a:defRPr sz="16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2F7E23-1C34-42C1-89D5-26D10EBDB3B3}" type="slidenum">
              <a:rPr lang="en-US" sz="1050" smtClean="0">
                <a:solidFill>
                  <a:schemeClr val="bg1">
                    <a:lumMod val="50000"/>
                  </a:schemeClr>
                </a:solidFill>
              </a:rPr>
              <a:pPr/>
              <a:t>‹#›</a:t>
            </a:fld>
            <a:endParaRPr lang="en-US" sz="1050" dirty="0">
              <a:solidFill>
                <a:schemeClr val="bg1">
                  <a:lumMod val="50000"/>
                </a:schemeClr>
              </a:solidFill>
            </a:endParaRPr>
          </a:p>
        </p:txBody>
      </p:sp>
      <p:sp>
        <p:nvSpPr>
          <p:cNvPr id="16" name="Rectangle 73"/>
          <p:cNvSpPr>
            <a:spLocks noChangeArrowheads="1"/>
          </p:cNvSpPr>
          <p:nvPr userDrawn="1"/>
        </p:nvSpPr>
        <p:spPr bwMode="white">
          <a:xfrm>
            <a:off x="3238501" y="4833649"/>
            <a:ext cx="2667000" cy="150041"/>
          </a:xfrm>
          <a:prstGeom prst="rect">
            <a:avLst/>
          </a:prstGeom>
          <a:noFill/>
          <a:ln w="9525">
            <a:noFill/>
            <a:miter lim="800000"/>
            <a:headEnd/>
            <a:tailEnd/>
          </a:ln>
          <a:effectLst/>
        </p:spPr>
        <p:txBody>
          <a:bodyPr wrap="square" lIns="0" tIns="0" rIns="34286" bIns="0" anchor="t" anchorCtr="0">
            <a:spAutoFit/>
          </a:bodyPr>
          <a:lstStyle/>
          <a:p>
            <a:pPr eaLnBrk="0" hangingPunct="0">
              <a:spcBef>
                <a:spcPct val="0"/>
              </a:spcBef>
            </a:pPr>
            <a:r>
              <a:rPr lang="en-US" sz="525" b="1" dirty="0">
                <a:solidFill>
                  <a:schemeClr val="tx1">
                    <a:lumMod val="50000"/>
                    <a:lumOff val="50000"/>
                  </a:schemeClr>
                </a:solidFill>
                <a:latin typeface="Arial" panose="020B0604020202020204" pitchFamily="34" charset="0"/>
                <a:cs typeface="Arial" panose="020B0604020202020204" pitchFamily="34" charset="0"/>
              </a:rPr>
              <a:t>Cyber</a:t>
            </a:r>
            <a:r>
              <a:rPr lang="en-US" sz="525" b="1" baseline="0" dirty="0">
                <a:solidFill>
                  <a:schemeClr val="tx1">
                    <a:lumMod val="50000"/>
                    <a:lumOff val="50000"/>
                  </a:schemeClr>
                </a:solidFill>
                <a:latin typeface="Arial" panose="020B0604020202020204" pitchFamily="34" charset="0"/>
                <a:cs typeface="Arial" panose="020B0604020202020204" pitchFamily="34" charset="0"/>
              </a:rPr>
              <a:t> Simulator Showcase</a:t>
            </a:r>
            <a:endParaRPr lang="en-US" sz="525" b="1" dirty="0">
              <a:solidFill>
                <a:schemeClr val="tx1">
                  <a:lumMod val="50000"/>
                  <a:lumOff val="50000"/>
                </a:schemeClr>
              </a:solidFill>
              <a:latin typeface="Arial" panose="020B0604020202020204" pitchFamily="34" charset="0"/>
              <a:cs typeface="Arial" panose="020B0604020202020204" pitchFamily="34" charset="0"/>
            </a:endParaRPr>
          </a:p>
          <a:p>
            <a:pPr eaLnBrk="0" hangingPunct="0">
              <a:spcBef>
                <a:spcPct val="0"/>
              </a:spcBef>
            </a:pPr>
            <a:r>
              <a:rPr lang="en-US" sz="450" dirty="0">
                <a:solidFill>
                  <a:schemeClr val="tx1">
                    <a:lumMod val="50000"/>
                    <a:lumOff val="50000"/>
                  </a:schemeClr>
                </a:solidFill>
                <a:latin typeface="Arial" panose="020B0604020202020204" pitchFamily="34" charset="0"/>
                <a:cs typeface="Arial" panose="020B0604020202020204" pitchFamily="34" charset="0"/>
              </a:rPr>
              <a:t>© 2019 Carnegie Mellon University</a:t>
            </a:r>
          </a:p>
        </p:txBody>
      </p:sp>
      <p:sp>
        <p:nvSpPr>
          <p:cNvPr id="17" name="TextBox 16"/>
          <p:cNvSpPr txBox="1"/>
          <p:nvPr userDrawn="1"/>
        </p:nvSpPr>
        <p:spPr>
          <a:xfrm>
            <a:off x="6057900" y="4833649"/>
            <a:ext cx="2095500" cy="116955"/>
          </a:xfrm>
          <a:prstGeom prst="rect">
            <a:avLst/>
          </a:prstGeom>
          <a:noFill/>
        </p:spPr>
        <p:txBody>
          <a:bodyPr wrap="square" lIns="0" tIns="0" rIns="0" bIns="0" rtlCol="0">
            <a:spAutoFit/>
          </a:bodyPr>
          <a:lstStyle/>
          <a:p>
            <a:r>
              <a:rPr lang="en-US" sz="380" dirty="0">
                <a:solidFill>
                  <a:srgbClr val="000000"/>
                </a:solidFill>
                <a:latin typeface="Arial"/>
                <a:cs typeface="Arial"/>
              </a:rPr>
              <a:t>[DISTRIBUTION STATEMENT A] </a:t>
            </a:r>
            <a:br>
              <a:rPr lang="en-US" sz="380" dirty="0">
                <a:solidFill>
                  <a:srgbClr val="000000"/>
                </a:solidFill>
                <a:latin typeface="Arial"/>
                <a:cs typeface="Arial"/>
              </a:rPr>
            </a:br>
            <a:r>
              <a:rPr lang="en-US" sz="380" dirty="0">
                <a:solidFill>
                  <a:srgbClr val="000000"/>
                </a:solidFill>
                <a:latin typeface="Arial"/>
                <a:cs typeface="Arial"/>
              </a:rPr>
              <a:t>Approved for public release and unlimited distribution.</a:t>
            </a:r>
          </a:p>
        </p:txBody>
      </p:sp>
      <p:sp>
        <p:nvSpPr>
          <p:cNvPr id="18" name="Rectangle 17"/>
          <p:cNvSpPr/>
          <p:nvPr userDrawn="1"/>
        </p:nvSpPr>
        <p:spPr>
          <a:xfrm>
            <a:off x="0" y="4739072"/>
            <a:ext cx="9144000" cy="1371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81001" y="4836583"/>
            <a:ext cx="1435608" cy="243783"/>
          </a:xfrm>
          <a:prstGeom prst="rect">
            <a:avLst/>
          </a:prstGeom>
        </p:spPr>
      </p:pic>
    </p:spTree>
    <p:extLst>
      <p:ext uri="{BB962C8B-B14F-4D97-AF65-F5344CB8AC3E}">
        <p14:creationId xmlns:p14="http://schemas.microsoft.com/office/powerpoint/2010/main" val="215717350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4" r:id="rId6"/>
    <p:sldLayoutId id="2147483722" r:id="rId7"/>
    <p:sldLayoutId id="2147483725" r:id="rId8"/>
    <p:sldLayoutId id="2147483723" r:id="rId9"/>
    <p:sldLayoutId id="2147483676" r:id="rId10"/>
    <p:sldLayoutId id="2147483662" r:id="rId11"/>
    <p:sldLayoutId id="2147483664" r:id="rId12"/>
    <p:sldLayoutId id="2147483672" r:id="rId13"/>
    <p:sldLayoutId id="2147483673" r:id="rId14"/>
    <p:sldLayoutId id="2147483674" r:id="rId15"/>
    <p:sldLayoutId id="2147483675" r:id="rId16"/>
    <p:sldLayoutId id="2147483726" r:id="rId17"/>
  </p:sldLayoutIdLst>
  <p:txStyles>
    <p:titleStyle>
      <a:lvl1pPr algn="l" defTabSz="685800" rtl="0" eaLnBrk="1" latinLnBrk="0" hangingPunct="1">
        <a:lnSpc>
          <a:spcPct val="90000"/>
        </a:lnSpc>
        <a:spcBef>
          <a:spcPct val="0"/>
        </a:spcBef>
        <a:buNone/>
        <a:defRPr sz="24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750"/>
        </a:spcBef>
        <a:buFont typeface="Arial" panose="020B0604020202020204" pitchFamily="34" charset="0"/>
        <a:buNone/>
        <a:defRPr sz="1650" kern="1200">
          <a:solidFill>
            <a:schemeClr val="tx1"/>
          </a:solidFill>
          <a:latin typeface="Arial" panose="020B0604020202020204" pitchFamily="34" charset="0"/>
          <a:ea typeface="+mn-ea"/>
          <a:cs typeface="Arial" panose="020B0604020202020204" pitchFamily="34" charset="0"/>
        </a:defRPr>
      </a:lvl1pPr>
      <a:lvl2pPr marL="255985" indent="-127397"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2pPr>
      <a:lvl3pPr marL="471488" indent="-128588"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685800" indent="-132160" algn="l" defTabSz="685800" rtl="0" eaLnBrk="1" latinLnBrk="0" hangingPunct="1">
        <a:lnSpc>
          <a:spcPct val="100000"/>
        </a:lnSpc>
        <a:spcBef>
          <a:spcPts val="375"/>
        </a:spcBef>
        <a:buClr>
          <a:schemeClr val="tx1">
            <a:lumMod val="50000"/>
            <a:lumOff val="50000"/>
          </a:schemeClr>
        </a:buClr>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2" userDrawn="1">
          <p15:clr>
            <a:srgbClr val="A4A3A4"/>
          </p15:clr>
        </p15:guide>
        <p15:guide id="2" pos="240" userDrawn="1">
          <p15:clr>
            <a:srgbClr val="A4A3A4"/>
          </p15:clr>
        </p15:guide>
        <p15:guide id="3" pos="600" userDrawn="1">
          <p15:clr>
            <a:srgbClr val="A4A3A4"/>
          </p15:clr>
        </p15:guide>
        <p15:guide id="4" pos="696" userDrawn="1">
          <p15:clr>
            <a:srgbClr val="A4A3A4"/>
          </p15:clr>
        </p15:guide>
        <p15:guide id="5" pos="1056" userDrawn="1">
          <p15:clr>
            <a:srgbClr val="A4A3A4"/>
          </p15:clr>
        </p15:guide>
        <p15:guide id="6" pos="1152" userDrawn="1">
          <p15:clr>
            <a:srgbClr val="A4A3A4"/>
          </p15:clr>
        </p15:guide>
        <p15:guide id="7" pos="1488" userDrawn="1">
          <p15:clr>
            <a:srgbClr val="A4A3A4"/>
          </p15:clr>
        </p15:guide>
        <p15:guide id="8" pos="1584" userDrawn="1">
          <p15:clr>
            <a:srgbClr val="A4A3A4"/>
          </p15:clr>
        </p15:guide>
        <p15:guide id="9" pos="1944" userDrawn="1">
          <p15:clr>
            <a:srgbClr val="A4A3A4"/>
          </p15:clr>
        </p15:guide>
        <p15:guide id="10" pos="2040" userDrawn="1">
          <p15:clr>
            <a:srgbClr val="A4A3A4"/>
          </p15:clr>
        </p15:guide>
        <p15:guide id="11" pos="2376" userDrawn="1">
          <p15:clr>
            <a:srgbClr val="A4A3A4"/>
          </p15:clr>
        </p15:guide>
        <p15:guide id="12" pos="2472" userDrawn="1">
          <p15:clr>
            <a:srgbClr val="A4A3A4"/>
          </p15:clr>
        </p15:guide>
        <p15:guide id="13" pos="2832" userDrawn="1">
          <p15:clr>
            <a:srgbClr val="A4A3A4"/>
          </p15:clr>
        </p15:guide>
        <p15:guide id="14" pos="2928" userDrawn="1">
          <p15:clr>
            <a:srgbClr val="A4A3A4"/>
          </p15:clr>
        </p15:guide>
        <p15:guide id="15" pos="3264" userDrawn="1">
          <p15:clr>
            <a:srgbClr val="A4A3A4"/>
          </p15:clr>
        </p15:guide>
        <p15:guide id="16" pos="3360" userDrawn="1">
          <p15:clr>
            <a:srgbClr val="A4A3A4"/>
          </p15:clr>
        </p15:guide>
        <p15:guide id="17" pos="3720" userDrawn="1">
          <p15:clr>
            <a:srgbClr val="A4A3A4"/>
          </p15:clr>
        </p15:guide>
        <p15:guide id="18" pos="3816" userDrawn="1">
          <p15:clr>
            <a:srgbClr val="A4A3A4"/>
          </p15:clr>
        </p15:guide>
        <p15:guide id="19" pos="4176" userDrawn="1">
          <p15:clr>
            <a:srgbClr val="A4A3A4"/>
          </p15:clr>
        </p15:guide>
        <p15:guide id="20" pos="4272" userDrawn="1">
          <p15:clr>
            <a:srgbClr val="A4A3A4"/>
          </p15:clr>
        </p15:guide>
        <p15:guide id="21" pos="4608" userDrawn="1">
          <p15:clr>
            <a:srgbClr val="A4A3A4"/>
          </p15:clr>
        </p15:guide>
        <p15:guide id="22" pos="4704" userDrawn="1">
          <p15:clr>
            <a:srgbClr val="A4A3A4"/>
          </p15:clr>
        </p15:guide>
        <p15:guide id="23" pos="5040" userDrawn="1">
          <p15:clr>
            <a:srgbClr val="A4A3A4"/>
          </p15:clr>
        </p15:guide>
        <p15:guide id="24" pos="5136" userDrawn="1">
          <p15:clr>
            <a:srgbClr val="A4A3A4"/>
          </p15:clr>
        </p15:guide>
        <p15:guide id="25" pos="5496" userDrawn="1">
          <p15:clr>
            <a:srgbClr val="A4A3A4"/>
          </p15:clr>
        </p15:guide>
        <p15:guide id="26" orient="horz" pos="516" userDrawn="1">
          <p15:clr>
            <a:srgbClr val="A4A3A4"/>
          </p15:clr>
        </p15:guide>
        <p15:guide id="27" orient="horz" pos="612" userDrawn="1">
          <p15:clr>
            <a:srgbClr val="A4A3A4"/>
          </p15:clr>
        </p15:guide>
        <p15:guide id="28" orient="horz" pos="924" userDrawn="1">
          <p15:clr>
            <a:srgbClr val="A4A3A4"/>
          </p15:clr>
        </p15:guide>
        <p15:guide id="29" orient="horz" pos="996" userDrawn="1">
          <p15:clr>
            <a:srgbClr val="A4A3A4"/>
          </p15:clr>
        </p15:guide>
        <p15:guide id="31" orient="horz" pos="1308" userDrawn="1">
          <p15:clr>
            <a:srgbClr val="A4A3A4"/>
          </p15:clr>
        </p15:guide>
        <p15:guide id="33" orient="horz" pos="1380" userDrawn="1">
          <p15:clr>
            <a:srgbClr val="A4A3A4"/>
          </p15:clr>
        </p15:guide>
        <p15:guide id="34" orient="horz" pos="1692" userDrawn="1">
          <p15:clr>
            <a:srgbClr val="A4A3A4"/>
          </p15:clr>
        </p15:guide>
        <p15:guide id="35" orient="horz" pos="1764" userDrawn="1">
          <p15:clr>
            <a:srgbClr val="A4A3A4"/>
          </p15:clr>
        </p15:guide>
        <p15:guide id="36" orient="horz" pos="2076" userDrawn="1">
          <p15:clr>
            <a:srgbClr val="A4A3A4"/>
          </p15:clr>
        </p15:guide>
        <p15:guide id="37" orient="horz" pos="2148" userDrawn="1">
          <p15:clr>
            <a:srgbClr val="A4A3A4"/>
          </p15:clr>
        </p15:guide>
        <p15:guide id="38" orient="horz" pos="2460" userDrawn="1">
          <p15:clr>
            <a:srgbClr val="A4A3A4"/>
          </p15:clr>
        </p15:guide>
        <p15:guide id="39" orient="horz" pos="2532" userDrawn="1">
          <p15:clr>
            <a:srgbClr val="A4A3A4"/>
          </p15:clr>
        </p15:guide>
        <p15:guide id="40" orient="horz" pos="2844" userDrawn="1">
          <p15:clr>
            <a:srgbClr val="A4A3A4"/>
          </p15:clr>
        </p15:guide>
        <p15:guide id="41" pos="2880" userDrawn="1">
          <p15:clr>
            <a:srgbClr val="F26B43"/>
          </p15:clr>
        </p15:guide>
        <p15:guide id="42" orient="horz" pos="16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38380"/>
            <a:ext cx="5514975" cy="1550670"/>
          </a:xfrm>
          <a:prstGeom prst="rect">
            <a:avLst/>
          </a:prstGeom>
        </p:spPr>
        <p:txBody>
          <a:bodyPr lIns="0" tIns="0" rIns="0" bIns="0" anchor="t" anchorCtr="0">
            <a:noAutofit/>
          </a:bodyPr>
          <a:lstStyle/>
          <a:p>
            <a:r>
              <a:rPr lang="en-US" sz="3200" b="1"/>
              <a:t>Cyber Simulator </a:t>
            </a:r>
            <a:r>
              <a:rPr lang="en-US" sz="3200" b="1" dirty="0"/>
              <a:t>Showcase</a:t>
            </a:r>
            <a:br>
              <a:rPr lang="en-US" sz="3200" b="1" dirty="0"/>
            </a:br>
            <a:r>
              <a:rPr lang="en-US" sz="1400" dirty="0"/>
              <a:t>CERT Cybersecurity </a:t>
            </a:r>
            <a:r>
              <a:rPr lang="en-US" sz="1400"/>
              <a:t>Workforce Development</a:t>
            </a:r>
            <a:br>
              <a:rPr lang="en-US" sz="1400"/>
            </a:br>
            <a:br>
              <a:rPr lang="en-US" sz="1400" dirty="0"/>
            </a:br>
            <a:r>
              <a:rPr lang="en-US" sz="1400" dirty="0"/>
              <a:t>Part 2 </a:t>
            </a:r>
            <a:r>
              <a:rPr lang="en-US" sz="1400"/>
              <a:t>of 6: </a:t>
            </a:r>
            <a:r>
              <a:rPr lang="en-US" sz="1400" dirty="0" err="1"/>
              <a:t>TopGen</a:t>
            </a:r>
            <a:r>
              <a:rPr lang="en-US" sz="1400" dirty="0"/>
              <a:t> and </a:t>
            </a:r>
            <a:r>
              <a:rPr lang="en-US" sz="1400" dirty="0" err="1"/>
              <a:t>Greybox</a:t>
            </a:r>
            <a:endParaRPr lang="en-US" sz="1200" dirty="0"/>
          </a:p>
        </p:txBody>
      </p:sp>
      <p:sp>
        <p:nvSpPr>
          <p:cNvPr id="4" name="Subtitle 3"/>
          <p:cNvSpPr>
            <a:spLocks noGrp="1"/>
          </p:cNvSpPr>
          <p:nvPr>
            <p:ph type="subTitle" idx="1"/>
          </p:nvPr>
        </p:nvSpPr>
        <p:spPr>
          <a:prstGeom prst="rect">
            <a:avLst/>
          </a:prstGeom>
        </p:spPr>
        <p:txBody>
          <a:bodyPr lIns="0" tIns="0" rIns="0" bIns="0">
            <a:normAutofit/>
          </a:bodyPr>
          <a:lstStyle/>
          <a:p>
            <a:r>
              <a:rPr lang="en-US" dirty="0"/>
              <a:t>Gabriel Somlo</a:t>
            </a:r>
            <a:br>
              <a:rPr lang="en-US" dirty="0"/>
            </a:br>
            <a:r>
              <a:rPr lang="en-US" dirty="0"/>
              <a:t>03 JUN 2019</a:t>
            </a:r>
          </a:p>
        </p:txBody>
      </p:sp>
    </p:spTree>
    <p:extLst>
      <p:ext uri="{BB962C8B-B14F-4D97-AF65-F5344CB8AC3E}">
        <p14:creationId xmlns:p14="http://schemas.microsoft.com/office/powerpoint/2010/main" val="4008897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normAutofit/>
          </a:bodyPr>
          <a:lstStyle/>
          <a:p>
            <a:r>
              <a:rPr lang="en-US" sz="1050" dirty="0"/>
              <a:t>Copyright 2019 Carnegie Mellon University. All Rights Reserved.</a:t>
            </a:r>
          </a:p>
          <a:p>
            <a:r>
              <a:rPr lang="en-US" sz="1050" dirty="0"/>
              <a:t>This material is based upon work funded and supported by the Department of Defense under Contract No. FA8702-15-D-0002 with Carnegie Mellon University for the operation of the Software Engineering Institute, a federally funded research and development center.</a:t>
            </a:r>
          </a:p>
          <a:p>
            <a:r>
              <a:rPr lang="en-US" sz="1050" dirty="0"/>
              <a:t>The view, opinions, and/or findings contained in this material are those of the author(s) and should not be construed as an official Government position, policy, or decision, unless designated by other documentation.</a:t>
            </a:r>
          </a:p>
          <a:p>
            <a:r>
              <a:rPr lang="en-US" sz="1050" dirty="0"/>
              <a:t>NO WARRANTY. 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p>
          <a:p>
            <a:r>
              <a:rPr lang="en-US" sz="1050" dirty="0"/>
              <a:t>[DISTRIBUTION STATEMENT A] This material has been approved for public release and unlimited distribution.  Please see Copyright notice for non-US Government use and distribution.</a:t>
            </a:r>
          </a:p>
          <a:p>
            <a:r>
              <a:rPr lang="en-US" sz="1050" dirty="0"/>
              <a:t>This material may be reproduced in its entirety, without modification, and freely distributed in written or electronic form without requesting formal permission. Permission is required for any other use.  Requests for permission should be directed to the Software Engineering Institute at permission@sei.cmu.edu.</a:t>
            </a:r>
          </a:p>
          <a:p>
            <a:r>
              <a:rPr lang="en-US" sz="1050" dirty="0"/>
              <a:t>Carnegie Mellon</a:t>
            </a:r>
            <a:r>
              <a:rPr lang="en-US" sz="1050" baseline="30000" dirty="0"/>
              <a:t>®</a:t>
            </a:r>
            <a:r>
              <a:rPr lang="en-US" sz="1050" dirty="0"/>
              <a:t> and CERT</a:t>
            </a:r>
            <a:r>
              <a:rPr lang="en-US" sz="1050" baseline="30000" dirty="0"/>
              <a:t>®</a:t>
            </a:r>
            <a:r>
              <a:rPr lang="en-US" sz="1050" dirty="0"/>
              <a:t> are registered in the U.S. Patent and Trademark Office by Carnegie Mellon University.</a:t>
            </a:r>
          </a:p>
          <a:p>
            <a:r>
              <a:rPr lang="en-US" sz="1050" dirty="0"/>
              <a:t>DM19-0578</a:t>
            </a:r>
          </a:p>
        </p:txBody>
      </p:sp>
      <p:sp>
        <p:nvSpPr>
          <p:cNvPr id="6" name="Picture Placeholder 5"/>
          <p:cNvSpPr>
            <a:spLocks noGrp="1"/>
          </p:cNvSpPr>
          <p:nvPr>
            <p:ph type="pic" sz="quarter" idx="11"/>
          </p:nvPr>
        </p:nvSpPr>
        <p:spPr/>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1231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lIns="0" tIns="0" rIns="0" bIns="0" anchor="t" anchorCtr="0">
            <a:noAutofit/>
          </a:bodyPr>
          <a:lstStyle/>
          <a:p>
            <a:r>
              <a:rPr lang="en-US" sz="3200" b="1" dirty="0" err="1"/>
              <a:t>TopGen</a:t>
            </a:r>
            <a:r>
              <a:rPr lang="en-US" sz="3200" b="1" dirty="0"/>
              <a:t> and </a:t>
            </a:r>
            <a:r>
              <a:rPr lang="en-US" sz="3200" b="1" dirty="0" err="1"/>
              <a:t>Greybox</a:t>
            </a:r>
            <a:br>
              <a:rPr lang="en-US" sz="3200" b="1" dirty="0"/>
            </a:br>
            <a:r>
              <a:rPr lang="en-US" sz="1400" dirty="0"/>
              <a:t>Internet Simulation Tools</a:t>
            </a:r>
            <a:endParaRPr lang="en-US" sz="1200" dirty="0"/>
          </a:p>
        </p:txBody>
      </p:sp>
      <p:sp>
        <p:nvSpPr>
          <p:cNvPr id="4" name="Subtitle 3"/>
          <p:cNvSpPr>
            <a:spLocks noGrp="1"/>
          </p:cNvSpPr>
          <p:nvPr>
            <p:ph type="subTitle" idx="1"/>
          </p:nvPr>
        </p:nvSpPr>
        <p:spPr>
          <a:prstGeom prst="rect">
            <a:avLst/>
          </a:prstGeom>
        </p:spPr>
        <p:txBody>
          <a:bodyPr lIns="0" tIns="0" rIns="0" bIns="0">
            <a:normAutofit/>
          </a:bodyPr>
          <a:lstStyle/>
          <a:p>
            <a:r>
              <a:rPr lang="en-US" dirty="0"/>
              <a:t>Gabe Somlo</a:t>
            </a:r>
            <a:br>
              <a:rPr lang="en-US" dirty="0"/>
            </a:br>
            <a:r>
              <a:rPr lang="en-US" dirty="0"/>
              <a:t>03 JUN 2019</a:t>
            </a:r>
          </a:p>
        </p:txBody>
      </p:sp>
    </p:spTree>
    <p:extLst>
      <p:ext uri="{BB962C8B-B14F-4D97-AF65-F5344CB8AC3E}">
        <p14:creationId xmlns:p14="http://schemas.microsoft.com/office/powerpoint/2010/main" val="78457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TopGen</a:t>
            </a:r>
            <a:r>
              <a:rPr lang="en-US" dirty="0"/>
              <a:t> / </a:t>
            </a:r>
            <a:r>
              <a:rPr lang="en-US" dirty="0" err="1"/>
              <a:t>GreyBox</a:t>
            </a:r>
            <a:r>
              <a:rPr lang="en-US" dirty="0"/>
              <a:t> Overview</a:t>
            </a:r>
          </a:p>
        </p:txBody>
      </p:sp>
      <p:pic>
        <p:nvPicPr>
          <p:cNvPr id="4" name="GreyBox_TopGen_FINAL_STEP_720">
            <a:hlinkClick r:id="" action="ppaction://media"/>
          </p:cNvPr>
          <p:cNvPicPr>
            <a:picLocks noChangeAspect="1"/>
          </p:cNvPicPr>
          <p:nvPr>
            <a:videoFile r:link="rId1"/>
            <p:extLst>
              <p:ext uri="{DAA4B4D4-6D71-4841-9C94-3DE7FCFB9230}">
                <p14:media xmlns:p14="http://schemas.microsoft.com/office/powerpoint/2010/main" r:embed="rId2">
                  <p14:trim st="2272"/>
                </p14:media>
              </p:ext>
            </p:extLst>
          </p:nvPr>
        </p:nvPicPr>
        <p:blipFill>
          <a:blip r:embed="rId4"/>
          <a:stretch>
            <a:fillRect/>
          </a:stretch>
        </p:blipFill>
        <p:spPr>
          <a:xfrm>
            <a:off x="2645360" y="751180"/>
            <a:ext cx="6373136" cy="3584889"/>
          </a:xfrm>
          <a:prstGeom prst="rect">
            <a:avLst/>
          </a:prstGeom>
        </p:spPr>
      </p:pic>
      <p:sp>
        <p:nvSpPr>
          <p:cNvPr id="5" name="TextBox 4"/>
          <p:cNvSpPr txBox="1"/>
          <p:nvPr/>
        </p:nvSpPr>
        <p:spPr>
          <a:xfrm>
            <a:off x="329655" y="880922"/>
            <a:ext cx="2315705" cy="3385542"/>
          </a:xfrm>
          <a:prstGeom prst="rect">
            <a:avLst/>
          </a:prstGeom>
          <a:noFill/>
        </p:spPr>
        <p:txBody>
          <a:bodyPr wrap="square" lIns="0" tIns="0" rIns="0" bIns="0" rtlCol="0">
            <a:spAutoFit/>
          </a:bodyPr>
          <a:lstStyle/>
          <a:p>
            <a:r>
              <a:rPr lang="en-US" sz="2200" dirty="0">
                <a:latin typeface="Arial"/>
                <a:cs typeface="Arial"/>
              </a:rPr>
              <a:t>Designed to bring Internet Services to ‘Air-Gapped’ networks</a:t>
            </a:r>
          </a:p>
          <a:p>
            <a:endParaRPr lang="en-US" sz="2200" dirty="0">
              <a:latin typeface="Arial"/>
              <a:cs typeface="Arial"/>
            </a:endParaRPr>
          </a:p>
          <a:p>
            <a:r>
              <a:rPr lang="en-US" sz="2200" dirty="0">
                <a:latin typeface="Arial"/>
                <a:cs typeface="Arial"/>
              </a:rPr>
              <a:t>Application Virtualization</a:t>
            </a:r>
          </a:p>
          <a:p>
            <a:pPr marL="342900" indent="-342900">
              <a:buFont typeface="Arial" panose="020B0604020202020204" pitchFamily="34" charset="0"/>
              <a:buChar char="•"/>
            </a:pPr>
            <a:endParaRPr lang="en-US" sz="2200" dirty="0">
              <a:latin typeface="Arial"/>
              <a:cs typeface="Arial"/>
            </a:endParaRPr>
          </a:p>
          <a:p>
            <a:r>
              <a:rPr lang="en-US" sz="2200" dirty="0">
                <a:latin typeface="Arial"/>
                <a:cs typeface="Arial"/>
              </a:rPr>
              <a:t>Portable and Extensible (1 VM)</a:t>
            </a:r>
          </a:p>
        </p:txBody>
      </p:sp>
    </p:spTree>
    <p:extLst>
      <p:ext uri="{BB962C8B-B14F-4D97-AF65-F5344CB8AC3E}">
        <p14:creationId xmlns:p14="http://schemas.microsoft.com/office/powerpoint/2010/main" val="398103671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45" y="1"/>
            <a:ext cx="7629082" cy="4667793"/>
          </a:xfrm>
          <a:prstGeom prst="rect">
            <a:avLst/>
          </a:prstGeom>
        </p:spPr>
      </p:pic>
    </p:spTree>
    <p:extLst>
      <p:ext uri="{BB962C8B-B14F-4D97-AF65-F5344CB8AC3E}">
        <p14:creationId xmlns:p14="http://schemas.microsoft.com/office/powerpoint/2010/main" val="30612307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03" y="0"/>
            <a:ext cx="7704136" cy="4713715"/>
          </a:xfrm>
          <a:prstGeom prst="rect">
            <a:avLst/>
          </a:prstGeom>
        </p:spPr>
      </p:pic>
    </p:spTree>
    <p:extLst>
      <p:ext uri="{BB962C8B-B14F-4D97-AF65-F5344CB8AC3E}">
        <p14:creationId xmlns:p14="http://schemas.microsoft.com/office/powerpoint/2010/main" val="25790828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68" y="0"/>
            <a:ext cx="7660593" cy="4687073"/>
          </a:xfrm>
          <a:prstGeom prst="rect">
            <a:avLst/>
          </a:prstGeom>
        </p:spPr>
      </p:pic>
    </p:spTree>
    <p:extLst>
      <p:ext uri="{BB962C8B-B14F-4D97-AF65-F5344CB8AC3E}">
        <p14:creationId xmlns:p14="http://schemas.microsoft.com/office/powerpoint/2010/main" val="20897849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29" y="0"/>
            <a:ext cx="7695427" cy="4708386"/>
          </a:xfrm>
          <a:prstGeom prst="rect">
            <a:avLst/>
          </a:prstGeom>
        </p:spPr>
      </p:pic>
    </p:spTree>
    <p:extLst>
      <p:ext uri="{BB962C8B-B14F-4D97-AF65-F5344CB8AC3E}">
        <p14:creationId xmlns:p14="http://schemas.microsoft.com/office/powerpoint/2010/main" val="23419699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E40BCB-3B9F-7749-8491-400F1EF4859E}"/>
              </a:ext>
            </a:extLst>
          </p:cNvPr>
          <p:cNvSpPr>
            <a:spLocks noGrp="1"/>
          </p:cNvSpPr>
          <p:nvPr>
            <p:ph type="title"/>
          </p:nvPr>
        </p:nvSpPr>
        <p:spPr/>
        <p:txBody>
          <a:bodyPr/>
          <a:lstStyle/>
          <a:p>
            <a:endParaRPr lang="en-US" dirty="0"/>
          </a:p>
        </p:txBody>
      </p:sp>
      <p:sp>
        <p:nvSpPr>
          <p:cNvPr id="7" name="Text Placeholder 6">
            <a:extLst>
              <a:ext uri="{FF2B5EF4-FFF2-40B4-BE49-F238E27FC236}">
                <a16:creationId xmlns:a16="http://schemas.microsoft.com/office/drawing/2014/main" id="{ABBCB4B7-575C-534B-A95C-6D13AAC07E05}"/>
              </a:ext>
            </a:extLst>
          </p:cNvPr>
          <p:cNvSpPr>
            <a:spLocks noGrp="1"/>
          </p:cNvSpPr>
          <p:nvPr>
            <p:ph type="body" sz="quarter" idx="10"/>
          </p:nvPr>
        </p:nvSpPr>
        <p:spPr/>
        <p:txBody>
          <a:bodyPr/>
          <a:lstStyle/>
          <a:p>
            <a:r>
              <a:rPr lang="en-US" dirty="0"/>
              <a:t>Questions ?</a:t>
            </a:r>
          </a:p>
        </p:txBody>
      </p:sp>
    </p:spTree>
    <p:extLst>
      <p:ext uri="{BB962C8B-B14F-4D97-AF65-F5344CB8AC3E}">
        <p14:creationId xmlns:p14="http://schemas.microsoft.com/office/powerpoint/2010/main" val="253253993"/>
      </p:ext>
    </p:extLst>
  </p:cSld>
  <p:clrMapOvr>
    <a:masterClrMapping/>
  </p:clrMapOvr>
</p:sld>
</file>

<file path=ppt/theme/theme1.xml><?xml version="1.0" encoding="utf-8"?>
<a:theme xmlns:a="http://schemas.openxmlformats.org/drawingml/2006/main" name="2. Content Slides">
  <a:themeElements>
    <a:clrScheme name="Custom 11">
      <a:dk1>
        <a:srgbClr val="000000"/>
      </a:dk1>
      <a:lt1>
        <a:srgbClr val="FFFFFF"/>
      </a:lt1>
      <a:dk2>
        <a:srgbClr val="1D4477"/>
      </a:dk2>
      <a:lt2>
        <a:srgbClr val="A4A4A4"/>
      </a:lt2>
      <a:accent1>
        <a:srgbClr val="1D4477"/>
      </a:accent1>
      <a:accent2>
        <a:srgbClr val="996729"/>
      </a:accent2>
      <a:accent3>
        <a:srgbClr val="28773C"/>
      </a:accent3>
      <a:accent4>
        <a:srgbClr val="E8A813"/>
      </a:accent4>
      <a:accent5>
        <a:srgbClr val="178AA0"/>
      </a:accent5>
      <a:accent6>
        <a:srgbClr val="B73529"/>
      </a:accent6>
      <a:hlink>
        <a:srgbClr val="0A50E1"/>
      </a:hlink>
      <a:folHlink>
        <a:srgbClr val="6EB2E6"/>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2200" dirty="0" smtClean="0">
            <a:latin typeface="Arial"/>
            <a:cs typeface="Arial"/>
          </a:defRPr>
        </a:defPPr>
      </a:lstStyle>
    </a:txDef>
  </a:objectDefaults>
  <a:extraClrSchemeLst/>
  <a:extLst>
    <a:ext uri="{05A4C25C-085E-4340-85A3-A5531E510DB2}">
      <thm15:themeFamily xmlns:thm15="http://schemas.microsoft.com/office/thememl/2012/main" name="Presentation2" id="{B9934577-49D0-9C44-8761-55646B8EFEB9}" vid="{68C31D4C-6A55-B843-BD5F-EA946D01B1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Template>
  <TotalTime>4305</TotalTime>
  <Words>306</Words>
  <Application>Microsoft Office PowerPoint</Application>
  <PresentationFormat>On-screen Show (16:9)</PresentationFormat>
  <Paragraphs>23</Paragraphs>
  <Slides>9</Slides>
  <Notes>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2. Content Slides</vt:lpstr>
      <vt:lpstr>Cyber Simulator Showcase CERT Cybersecurity Workforce Development  Part 2 of 6: TopGen and Greybox</vt:lpstr>
      <vt:lpstr>PowerPoint Presentation</vt:lpstr>
      <vt:lpstr>TopGen and Greybox Internet Simulation Tools</vt:lpstr>
      <vt:lpstr>TopGen / GreyBox Overview</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TopGen and GreyBox: Internet Simulation Tools</dc:title>
  <dc:subject>This presentation provides an overview of GreyBox and TopGen, which are two tools that the SEI developed for emulating a realistic Internet in closed cyber environments.</dc:subject>
  <dc:creator>Gabriel Somlo</dc:creator>
  <cp:lastModifiedBy>Lope Lopez</cp:lastModifiedBy>
  <cp:revision>54</cp:revision>
  <cp:lastPrinted>2017-10-19T17:37:26Z</cp:lastPrinted>
  <dcterms:created xsi:type="dcterms:W3CDTF">2019-05-23T14:32:51Z</dcterms:created>
  <dcterms:modified xsi:type="dcterms:W3CDTF">2019-06-25T11:24:54Z</dcterms:modified>
</cp:coreProperties>
</file>