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handoutMasterIdLst>
    <p:handoutMasterId r:id="rId18"/>
  </p:handoutMasterIdLst>
  <p:sldIdLst>
    <p:sldId id="256" r:id="rId2"/>
    <p:sldId id="303" r:id="rId3"/>
    <p:sldId id="379" r:id="rId4"/>
    <p:sldId id="380" r:id="rId5"/>
    <p:sldId id="381" r:id="rId6"/>
    <p:sldId id="382" r:id="rId7"/>
    <p:sldId id="383" r:id="rId8"/>
    <p:sldId id="384" r:id="rId9"/>
    <p:sldId id="385" r:id="rId10"/>
    <p:sldId id="386" r:id="rId11"/>
    <p:sldId id="387" r:id="rId12"/>
    <p:sldId id="388" r:id="rId13"/>
    <p:sldId id="389" r:id="rId14"/>
    <p:sldId id="390" r:id="rId15"/>
    <p:sldId id="376" r:id="rId16"/>
  </p:sldIdLst>
  <p:sldSz cx="9144000" cy="5143500" type="screen16x9"/>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pos="2880">
          <p15:clr>
            <a:srgbClr val="A4A3A4"/>
          </p15:clr>
        </p15:guide>
        <p15:guide id="7" orient="horz" pos="162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191B"/>
    <a:srgbClr val="9113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02" autoAdjust="0"/>
    <p:restoredTop sz="86861"/>
  </p:normalViewPr>
  <p:slideViewPr>
    <p:cSldViewPr snapToGrid="0" showGuides="1">
      <p:cViewPr varScale="1">
        <p:scale>
          <a:sx n="99" d="100"/>
          <a:sy n="99" d="100"/>
        </p:scale>
        <p:origin x="1210" y="82"/>
      </p:cViewPr>
      <p:guideLst>
        <p:guide pos="2880"/>
        <p:guide orient="horz" pos="162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p:scale>
          <a:sx n="148" d="100"/>
          <a:sy n="148" d="100"/>
        </p:scale>
        <p:origin x="1440" y="-116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6827520" y="9119474"/>
            <a:ext cx="487680" cy="481726"/>
          </a:xfrm>
          <a:prstGeom prst="rect">
            <a:avLst/>
          </a:prstGeom>
        </p:spPr>
        <p:txBody>
          <a:bodyPr vert="horz" lIns="96661" tIns="48331" rIns="96661" bIns="48331" rtlCol="0" anchor="ctr"/>
          <a:lstStyle>
            <a:lvl1pPr algn="r">
              <a:defRPr sz="1300"/>
            </a:lvl1pPr>
          </a:lstStyle>
          <a:p>
            <a:pPr algn="l"/>
            <a:fld id="{697B12D4-4E44-48C5-B3AA-ECDAF4D2CE64}" type="slidenum">
              <a:rPr lang="en-US" b="1" smtClean="0"/>
              <a:pPr algn="l"/>
              <a:t>‹#›</a:t>
            </a:fld>
            <a:endParaRPr lang="en-US" b="1" dirty="0"/>
          </a:p>
        </p:txBody>
      </p:sp>
      <p:sp>
        <p:nvSpPr>
          <p:cNvPr id="7" name="Header Placeholder 6"/>
          <p:cNvSpPr>
            <a:spLocks noGrp="1"/>
          </p:cNvSpPr>
          <p:nvPr>
            <p:ph type="hdr" sz="quarter"/>
          </p:nvPr>
        </p:nvSpPr>
        <p:spPr>
          <a:xfrm>
            <a:off x="590710" y="108175"/>
            <a:ext cx="6110755" cy="481727"/>
          </a:xfrm>
          <a:prstGeom prst="rect">
            <a:avLst/>
          </a:prstGeom>
        </p:spPr>
        <p:txBody>
          <a:bodyPr vert="horz" lIns="0" tIns="96661" rIns="0" bIns="96661" rtlCol="0"/>
          <a:lstStyle>
            <a:lvl1pPr algn="l">
              <a:defRPr sz="1300"/>
            </a:lvl1pPr>
          </a:lstStyle>
          <a:p>
            <a:endParaRPr lang="en-US" dirty="0">
              <a:latin typeface="Arial"/>
              <a:cs typeface="Arial"/>
            </a:endParaRPr>
          </a:p>
        </p:txBody>
      </p:sp>
      <p:cxnSp>
        <p:nvCxnSpPr>
          <p:cNvPr id="10" name="Straight Connector 9"/>
          <p:cNvCxnSpPr/>
          <p:nvPr/>
        </p:nvCxnSpPr>
        <p:spPr>
          <a:xfrm>
            <a:off x="590712" y="9119474"/>
            <a:ext cx="614751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AE0F038-4C1D-CD4E-9C9E-0FB982274A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710" y="9228920"/>
            <a:ext cx="1435608" cy="243783"/>
          </a:xfrm>
          <a:prstGeom prst="rect">
            <a:avLst/>
          </a:prstGeom>
        </p:spPr>
      </p:pic>
    </p:spTree>
    <p:extLst>
      <p:ext uri="{BB962C8B-B14F-4D97-AF65-F5344CB8AC3E}">
        <p14:creationId xmlns:p14="http://schemas.microsoft.com/office/powerpoint/2010/main" val="185921843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pos="35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6828076" y="9119474"/>
            <a:ext cx="487680" cy="481726"/>
          </a:xfrm>
          <a:prstGeom prst="rect">
            <a:avLst/>
          </a:prstGeom>
        </p:spPr>
        <p:txBody>
          <a:bodyPr vert="horz" lIns="96661" tIns="48331" rIns="96661" bIns="48331" rtlCol="0" anchor="ctr"/>
          <a:lstStyle>
            <a:lvl1pPr algn="l">
              <a:defRPr sz="1300" b="1"/>
            </a:lvl1pPr>
          </a:lstStyle>
          <a:p>
            <a:fld id="{30F18498-1159-498D-8DC7-E1A69C582DF5}" type="slidenum">
              <a:rPr lang="en-US" smtClean="0"/>
              <a:pPr/>
              <a:t>‹#›</a:t>
            </a:fld>
            <a:endParaRPr lang="en-US" dirty="0"/>
          </a:p>
        </p:txBody>
      </p:sp>
      <p:cxnSp>
        <p:nvCxnSpPr>
          <p:cNvPr id="13" name="Straight Connector 12"/>
          <p:cNvCxnSpPr/>
          <p:nvPr/>
        </p:nvCxnSpPr>
        <p:spPr>
          <a:xfrm>
            <a:off x="590712" y="9119474"/>
            <a:ext cx="614751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Header Placeholder 13"/>
          <p:cNvSpPr>
            <a:spLocks noGrp="1"/>
          </p:cNvSpPr>
          <p:nvPr>
            <p:ph type="hdr" sz="quarter"/>
          </p:nvPr>
        </p:nvSpPr>
        <p:spPr>
          <a:xfrm>
            <a:off x="568959" y="101414"/>
            <a:ext cx="5022188" cy="481727"/>
          </a:xfrm>
          <a:prstGeom prst="rect">
            <a:avLst/>
          </a:prstGeom>
        </p:spPr>
        <p:txBody>
          <a:bodyPr vert="horz" lIns="0" tIns="96661" rIns="0" bIns="96661" rtlCol="0"/>
          <a:lstStyle>
            <a:lvl1pPr algn="l">
              <a:defRPr sz="1300">
                <a:latin typeface="Arial"/>
                <a:cs typeface="Arial"/>
              </a:defRPr>
            </a:lvl1pPr>
          </a:lstStyle>
          <a:p>
            <a:endParaRPr lang="en-US" dirty="0"/>
          </a:p>
        </p:txBody>
      </p:sp>
      <p:pic>
        <p:nvPicPr>
          <p:cNvPr id="8" name="Picture 7">
            <a:extLst>
              <a:ext uri="{FF2B5EF4-FFF2-40B4-BE49-F238E27FC236}">
                <a16:creationId xmlns:a16="http://schemas.microsoft.com/office/drawing/2014/main" id="{ECEA3029-8E47-AC42-9782-585AAF5DE8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710" y="9228920"/>
            <a:ext cx="1435608" cy="243783"/>
          </a:xfrm>
          <a:prstGeom prst="rect">
            <a:avLst/>
          </a:prstGeom>
        </p:spPr>
      </p:pic>
    </p:spTree>
    <p:extLst>
      <p:ext uri="{BB962C8B-B14F-4D97-AF65-F5344CB8AC3E}">
        <p14:creationId xmlns:p14="http://schemas.microsoft.com/office/powerpoint/2010/main" val="3950295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pos="358"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18498-1159-498D-8DC7-E1A69C582DF5}" type="slidenum">
              <a:rPr lang="en-US" smtClean="0"/>
              <a:t>1</a:t>
            </a:fld>
            <a:endParaRPr lang="en-US"/>
          </a:p>
        </p:txBody>
      </p:sp>
    </p:spTree>
    <p:extLst>
      <p:ext uri="{BB962C8B-B14F-4D97-AF65-F5344CB8AC3E}">
        <p14:creationId xmlns:p14="http://schemas.microsoft.com/office/powerpoint/2010/main" val="618738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18498-1159-498D-8DC7-E1A69C582DF5}" type="slidenum">
              <a:rPr lang="en-US" smtClean="0"/>
              <a:pPr/>
              <a:t>10</a:t>
            </a:fld>
            <a:endParaRPr lang="en-US" dirty="0"/>
          </a:p>
        </p:txBody>
      </p:sp>
    </p:spTree>
    <p:extLst>
      <p:ext uri="{BB962C8B-B14F-4D97-AF65-F5344CB8AC3E}">
        <p14:creationId xmlns:p14="http://schemas.microsoft.com/office/powerpoint/2010/main" val="2425646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11</a:t>
            </a:fld>
            <a:endParaRPr lang="en-US" dirty="0"/>
          </a:p>
        </p:txBody>
      </p:sp>
    </p:spTree>
    <p:extLst>
      <p:ext uri="{BB962C8B-B14F-4D97-AF65-F5344CB8AC3E}">
        <p14:creationId xmlns:p14="http://schemas.microsoft.com/office/powerpoint/2010/main" val="2090838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13</a:t>
            </a:fld>
            <a:endParaRPr lang="en-US" dirty="0"/>
          </a:p>
        </p:txBody>
      </p:sp>
    </p:spTree>
    <p:extLst>
      <p:ext uri="{BB962C8B-B14F-4D97-AF65-F5344CB8AC3E}">
        <p14:creationId xmlns:p14="http://schemas.microsoft.com/office/powerpoint/2010/main" val="740453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14</a:t>
            </a:fld>
            <a:endParaRPr lang="en-US" dirty="0"/>
          </a:p>
        </p:txBody>
      </p:sp>
    </p:spTree>
    <p:extLst>
      <p:ext uri="{BB962C8B-B14F-4D97-AF65-F5344CB8AC3E}">
        <p14:creationId xmlns:p14="http://schemas.microsoft.com/office/powerpoint/2010/main" val="1145953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15</a:t>
            </a:fld>
            <a:endParaRPr lang="en-US" dirty="0"/>
          </a:p>
        </p:txBody>
      </p:sp>
    </p:spTree>
    <p:extLst>
      <p:ext uri="{BB962C8B-B14F-4D97-AF65-F5344CB8AC3E}">
        <p14:creationId xmlns:p14="http://schemas.microsoft.com/office/powerpoint/2010/main" val="3166873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18498-1159-498D-8DC7-E1A69C582DF5}" type="slidenum">
              <a:rPr lang="en-US" smtClean="0"/>
              <a:pPr/>
              <a:t>2</a:t>
            </a:fld>
            <a:endParaRPr lang="en-US" dirty="0"/>
          </a:p>
        </p:txBody>
      </p:sp>
    </p:spTree>
    <p:extLst>
      <p:ext uri="{BB962C8B-B14F-4D97-AF65-F5344CB8AC3E}">
        <p14:creationId xmlns:p14="http://schemas.microsoft.com/office/powerpoint/2010/main" val="3378603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F18498-1159-498D-8DC7-E1A69C582DF5}" type="slidenum">
              <a:rPr lang="en-US" smtClean="0"/>
              <a:t>3</a:t>
            </a:fld>
            <a:endParaRPr lang="en-US"/>
          </a:p>
        </p:txBody>
      </p:sp>
    </p:spTree>
    <p:extLst>
      <p:ext uri="{BB962C8B-B14F-4D97-AF65-F5344CB8AC3E}">
        <p14:creationId xmlns:p14="http://schemas.microsoft.com/office/powerpoint/2010/main" val="1670813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4</a:t>
            </a:fld>
            <a:endParaRPr lang="en-US" dirty="0"/>
          </a:p>
        </p:txBody>
      </p:sp>
    </p:spTree>
    <p:extLst>
      <p:ext uri="{BB962C8B-B14F-4D97-AF65-F5344CB8AC3E}">
        <p14:creationId xmlns:p14="http://schemas.microsoft.com/office/powerpoint/2010/main" val="805028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5</a:t>
            </a:fld>
            <a:endParaRPr lang="en-US" dirty="0"/>
          </a:p>
        </p:txBody>
      </p:sp>
    </p:spTree>
    <p:extLst>
      <p:ext uri="{BB962C8B-B14F-4D97-AF65-F5344CB8AC3E}">
        <p14:creationId xmlns:p14="http://schemas.microsoft.com/office/powerpoint/2010/main" val="409616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6</a:t>
            </a:fld>
            <a:endParaRPr lang="en-US" dirty="0"/>
          </a:p>
        </p:txBody>
      </p:sp>
    </p:spTree>
    <p:extLst>
      <p:ext uri="{BB962C8B-B14F-4D97-AF65-F5344CB8AC3E}">
        <p14:creationId xmlns:p14="http://schemas.microsoft.com/office/powerpoint/2010/main" val="2168915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7</a:t>
            </a:fld>
            <a:endParaRPr lang="en-US" dirty="0"/>
          </a:p>
        </p:txBody>
      </p:sp>
    </p:spTree>
    <p:extLst>
      <p:ext uri="{BB962C8B-B14F-4D97-AF65-F5344CB8AC3E}">
        <p14:creationId xmlns:p14="http://schemas.microsoft.com/office/powerpoint/2010/main" val="3449149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8</a:t>
            </a:fld>
            <a:endParaRPr lang="en-US" dirty="0"/>
          </a:p>
        </p:txBody>
      </p:sp>
    </p:spTree>
    <p:extLst>
      <p:ext uri="{BB962C8B-B14F-4D97-AF65-F5344CB8AC3E}">
        <p14:creationId xmlns:p14="http://schemas.microsoft.com/office/powerpoint/2010/main" val="4280872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9</a:t>
            </a:fld>
            <a:endParaRPr lang="en-US" dirty="0"/>
          </a:p>
        </p:txBody>
      </p:sp>
    </p:spTree>
    <p:extLst>
      <p:ext uri="{BB962C8B-B14F-4D97-AF65-F5344CB8AC3E}">
        <p14:creationId xmlns:p14="http://schemas.microsoft.com/office/powerpoint/2010/main" val="9117069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910" t="8385" r="4573" b="2804"/>
          <a:stretch/>
        </p:blipFill>
        <p:spPr>
          <a:xfrm>
            <a:off x="0" y="11338"/>
            <a:ext cx="9144000" cy="4727734"/>
          </a:xfrm>
          <a:prstGeom prst="rect">
            <a:avLst/>
          </a:prstGeom>
        </p:spPr>
      </p:pic>
      <p:sp>
        <p:nvSpPr>
          <p:cNvPr id="2" name="Rectangle 1"/>
          <p:cNvSpPr/>
          <p:nvPr userDrawn="1"/>
        </p:nvSpPr>
        <p:spPr>
          <a:xfrm>
            <a:off x="0" y="4752788"/>
            <a:ext cx="9144000" cy="411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ctrTitle" hasCustomPrompt="1"/>
          </p:nvPr>
        </p:nvSpPr>
        <p:spPr>
          <a:xfrm>
            <a:off x="381000" y="1538380"/>
            <a:ext cx="4800601" cy="1550670"/>
          </a:xfrm>
          <a:prstGeom prst="rect">
            <a:avLst/>
          </a:prstGeom>
        </p:spPr>
        <p:txBody>
          <a:bodyPr lIns="0" tIns="0" rIns="0" bIns="0" anchor="t" anchorCtr="0">
            <a:normAutofit/>
          </a:bodyPr>
          <a:lstStyle>
            <a:lvl1pPr marL="0" marR="0" indent="0" algn="l" defTabSz="685800" rtl="0" eaLnBrk="1" fontAlgn="auto" latinLnBrk="0" hangingPunct="1">
              <a:lnSpc>
                <a:spcPct val="90000"/>
              </a:lnSpc>
              <a:spcBef>
                <a:spcPct val="0"/>
              </a:spcBef>
              <a:spcAft>
                <a:spcPts val="0"/>
              </a:spcAft>
              <a:buClrTx/>
              <a:buSzTx/>
              <a:buFontTx/>
              <a:buNone/>
              <a:tabLst/>
              <a:defRPr sz="2600" b="0">
                <a:solidFill>
                  <a:schemeClr val="tx1"/>
                </a:solidFill>
              </a:defRPr>
            </a:lvl1pPr>
          </a:lstStyle>
          <a:p>
            <a:r>
              <a:rPr lang="en-US" dirty="0"/>
              <a:t>Click to edit Master </a:t>
            </a:r>
            <a:br>
              <a:rPr lang="en-US" dirty="0"/>
            </a:br>
            <a:r>
              <a:rPr lang="en-US" dirty="0"/>
              <a:t>title style</a:t>
            </a:r>
          </a:p>
        </p:txBody>
      </p:sp>
      <p:sp>
        <p:nvSpPr>
          <p:cNvPr id="9" name="TextBox 8"/>
          <p:cNvSpPr txBox="1"/>
          <p:nvPr userDrawn="1"/>
        </p:nvSpPr>
        <p:spPr>
          <a:xfrm>
            <a:off x="381001" y="4002817"/>
            <a:ext cx="1981199" cy="369332"/>
          </a:xfrm>
          <a:prstGeom prst="rect">
            <a:avLst/>
          </a:prstGeom>
          <a:noFill/>
        </p:spPr>
        <p:txBody>
          <a:bodyPr wrap="square" lIns="0" tIns="0" rIns="0" bIns="0" rtlCol="0">
            <a:spAutoFit/>
          </a:bodyPr>
          <a:lstStyle/>
          <a:p>
            <a:r>
              <a:rPr lang="en-US" sz="800" dirty="0">
                <a:solidFill>
                  <a:schemeClr val="bg2"/>
                </a:solidFill>
                <a:latin typeface="Arial" panose="020B0604020202020204" pitchFamily="34" charset="0"/>
                <a:cs typeface="Arial" panose="020B0604020202020204" pitchFamily="34" charset="0"/>
              </a:rPr>
              <a:t>Software Engineering Institute</a:t>
            </a:r>
          </a:p>
          <a:p>
            <a:r>
              <a:rPr lang="en-US" sz="800" dirty="0">
                <a:solidFill>
                  <a:schemeClr val="bg2"/>
                </a:solidFill>
                <a:latin typeface="Arial" panose="020B0604020202020204" pitchFamily="34" charset="0"/>
                <a:cs typeface="Arial" panose="020B0604020202020204" pitchFamily="34" charset="0"/>
              </a:rPr>
              <a:t>Carnegie Mellon University</a:t>
            </a:r>
          </a:p>
          <a:p>
            <a:r>
              <a:rPr lang="en-US" sz="800" dirty="0">
                <a:solidFill>
                  <a:schemeClr val="bg2"/>
                </a:solidFill>
                <a:latin typeface="Arial" panose="020B0604020202020204" pitchFamily="34" charset="0"/>
                <a:cs typeface="Arial" panose="020B0604020202020204" pitchFamily="34" charset="0"/>
              </a:rPr>
              <a:t>Pittsburgh, PA  15213</a:t>
            </a:r>
          </a:p>
        </p:txBody>
      </p:sp>
      <p:sp>
        <p:nvSpPr>
          <p:cNvPr id="10" name="Subtitle 2"/>
          <p:cNvSpPr>
            <a:spLocks noGrp="1"/>
          </p:cNvSpPr>
          <p:nvPr>
            <p:ph type="subTitle" idx="1"/>
          </p:nvPr>
        </p:nvSpPr>
        <p:spPr>
          <a:xfrm>
            <a:off x="381001" y="3243565"/>
            <a:ext cx="3390900" cy="615950"/>
          </a:xfrm>
          <a:prstGeom prst="rect">
            <a:avLst/>
          </a:prstGeom>
        </p:spPr>
        <p:txBody>
          <a:bodyPr lIns="0" tIns="0" rIns="0" bIns="0">
            <a:normAutofit/>
          </a:bodyPr>
          <a:lstStyle>
            <a:lvl1pPr marL="0" indent="0" algn="l">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8" name="Rectangle 7"/>
          <p:cNvSpPr/>
          <p:nvPr userDrawn="1"/>
        </p:nvSpPr>
        <p:spPr>
          <a:xfrm>
            <a:off x="0" y="4739072"/>
            <a:ext cx="9144000" cy="137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4836583"/>
            <a:ext cx="1435608" cy="243783"/>
          </a:xfrm>
          <a:prstGeom prst="rect">
            <a:avLst/>
          </a:prstGeom>
        </p:spPr>
      </p:pic>
      <p:sp>
        <p:nvSpPr>
          <p:cNvPr id="13" name="TextBox 12">
            <a:extLst>
              <a:ext uri="{FF2B5EF4-FFF2-40B4-BE49-F238E27FC236}">
                <a16:creationId xmlns:a16="http://schemas.microsoft.com/office/drawing/2014/main" id="{29B1D003-E342-C44D-95DA-43C378297F02}"/>
              </a:ext>
            </a:extLst>
          </p:cNvPr>
          <p:cNvSpPr txBox="1"/>
          <p:nvPr userDrawn="1"/>
        </p:nvSpPr>
        <p:spPr>
          <a:xfrm>
            <a:off x="6057900" y="4833649"/>
            <a:ext cx="2095500" cy="116955"/>
          </a:xfrm>
          <a:prstGeom prst="rect">
            <a:avLst/>
          </a:prstGeom>
          <a:noFill/>
        </p:spPr>
        <p:txBody>
          <a:bodyPr wrap="square" lIns="0" tIns="0" rIns="0" bIns="0" rtlCol="0">
            <a:spAutoFit/>
          </a:bodyPr>
          <a:lstStyle/>
          <a:p>
            <a:r>
              <a:rPr lang="en-US" sz="380" dirty="0">
                <a:solidFill>
                  <a:srgbClr val="000000"/>
                </a:solidFill>
                <a:latin typeface="Arial"/>
                <a:cs typeface="Arial"/>
              </a:rPr>
              <a:t>[DISTRIBUTION STATEMENT A] </a:t>
            </a:r>
            <a:br>
              <a:rPr lang="en-US" sz="380" dirty="0">
                <a:solidFill>
                  <a:srgbClr val="000000"/>
                </a:solidFill>
                <a:latin typeface="Arial"/>
                <a:cs typeface="Arial"/>
              </a:rPr>
            </a:br>
            <a:r>
              <a:rPr lang="en-US" sz="380" dirty="0">
                <a:solidFill>
                  <a:srgbClr val="000000"/>
                </a:solidFill>
                <a:latin typeface="Arial"/>
                <a:cs typeface="Arial"/>
              </a:rPr>
              <a:t>Approved for public release and unlimited distribution.</a:t>
            </a:r>
          </a:p>
        </p:txBody>
      </p:sp>
    </p:spTree>
    <p:extLst>
      <p:ext uri="{BB962C8B-B14F-4D97-AF65-F5344CB8AC3E}">
        <p14:creationId xmlns:p14="http://schemas.microsoft.com/office/powerpoint/2010/main" val="1985696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half" idx="2"/>
          </p:nvPr>
        </p:nvSpPr>
        <p:spPr>
          <a:xfrm>
            <a:off x="3238501" y="807673"/>
            <a:ext cx="5486399" cy="3764327"/>
          </a:xfrm>
        </p:spPr>
        <p:txBody>
          <a:bodyPr/>
          <a:lstStyle>
            <a:lvl1pPr>
              <a:defRPr b="1"/>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0"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3355324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81001" y="924503"/>
            <a:ext cx="8340968" cy="366265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
        <p:nvSpPr>
          <p:cNvPr id="6"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Tree>
    <p:extLst>
      <p:ext uri="{BB962C8B-B14F-4D97-AF65-F5344CB8AC3E}">
        <p14:creationId xmlns:p14="http://schemas.microsoft.com/office/powerpoint/2010/main" val="86351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918186"/>
            <a:ext cx="4114800" cy="369928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1" y="918186"/>
            <a:ext cx="4076699" cy="369928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0"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1367020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p:cNvSpPr>
            <a:spLocks noGrp="1"/>
          </p:cNvSpPr>
          <p:nvPr>
            <p:ph type="title"/>
          </p:nvPr>
        </p:nvSpPr>
        <p:spPr>
          <a:xfrm>
            <a:off x="381000" y="171740"/>
            <a:ext cx="7620000" cy="68550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918186"/>
            <a:ext cx="2705100" cy="370433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p:cNvSpPr>
            <a:spLocks noGrp="1"/>
          </p:cNvSpPr>
          <p:nvPr>
            <p:ph sz="half" idx="13"/>
          </p:nvPr>
        </p:nvSpPr>
        <p:spPr>
          <a:xfrm>
            <a:off x="3238501" y="918186"/>
            <a:ext cx="2666999" cy="370433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p:cNvSpPr>
            <a:spLocks noGrp="1"/>
          </p:cNvSpPr>
          <p:nvPr>
            <p:ph sz="half" idx="14"/>
          </p:nvPr>
        </p:nvSpPr>
        <p:spPr>
          <a:xfrm>
            <a:off x="6057900" y="918186"/>
            <a:ext cx="2667000" cy="370433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3"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148712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ur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915259"/>
            <a:ext cx="1981200" cy="3717291"/>
          </a:xfrm>
        </p:spPr>
        <p:txBody>
          <a:bodyPr/>
          <a:lstStyle>
            <a:lvl1pPr>
              <a:defRPr sz="1400"/>
            </a:lvl1pPr>
            <a:lvl2pPr>
              <a:spcBef>
                <a:spcPts val="200"/>
              </a:spcBef>
              <a:defRPr sz="1400"/>
            </a:lvl2pPr>
            <a:lvl3pPr>
              <a:spcBef>
                <a:spcPts val="200"/>
              </a:spcBef>
              <a:defRPr sz="1200"/>
            </a:lvl3pPr>
            <a:lvl4pPr>
              <a:spcBef>
                <a:spcPts val="200"/>
              </a:spcBef>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5"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
        <p:nvSpPr>
          <p:cNvPr id="17" name="Content Placeholder 2"/>
          <p:cNvSpPr>
            <a:spLocks noGrp="1"/>
          </p:cNvSpPr>
          <p:nvPr>
            <p:ph sz="half" idx="12"/>
          </p:nvPr>
        </p:nvSpPr>
        <p:spPr>
          <a:xfrm>
            <a:off x="2514600" y="915259"/>
            <a:ext cx="1981200" cy="3717291"/>
          </a:xfrm>
        </p:spPr>
        <p:txBody>
          <a:bodyPr/>
          <a:lstStyle>
            <a:lvl1pPr>
              <a:defRPr sz="1400"/>
            </a:lvl1pPr>
            <a:lvl2pPr>
              <a:spcBef>
                <a:spcPts val="200"/>
              </a:spcBef>
              <a:defRPr sz="1400"/>
            </a:lvl2pPr>
            <a:lvl3pPr>
              <a:spcBef>
                <a:spcPts val="200"/>
              </a:spcBef>
              <a:defRPr sz="1200"/>
            </a:lvl3pPr>
            <a:lvl4pPr>
              <a:spcBef>
                <a:spcPts val="200"/>
              </a:spcBef>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Content Placeholder 2"/>
          <p:cNvSpPr>
            <a:spLocks noGrp="1"/>
          </p:cNvSpPr>
          <p:nvPr>
            <p:ph sz="half" idx="13"/>
          </p:nvPr>
        </p:nvSpPr>
        <p:spPr>
          <a:xfrm>
            <a:off x="4648200" y="915259"/>
            <a:ext cx="1981200" cy="3717291"/>
          </a:xfrm>
        </p:spPr>
        <p:txBody>
          <a:bodyPr/>
          <a:lstStyle>
            <a:lvl1pPr>
              <a:defRPr sz="1400"/>
            </a:lvl1pPr>
            <a:lvl2pPr>
              <a:spcBef>
                <a:spcPts val="200"/>
              </a:spcBef>
              <a:defRPr sz="1400"/>
            </a:lvl2pPr>
            <a:lvl3pPr>
              <a:spcBef>
                <a:spcPts val="200"/>
              </a:spcBef>
              <a:defRPr sz="1200"/>
            </a:lvl3pPr>
            <a:lvl4pPr>
              <a:spcBef>
                <a:spcPts val="200"/>
              </a:spcBef>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Content Placeholder 2"/>
          <p:cNvSpPr>
            <a:spLocks noGrp="1"/>
          </p:cNvSpPr>
          <p:nvPr>
            <p:ph sz="half" idx="14"/>
          </p:nvPr>
        </p:nvSpPr>
        <p:spPr>
          <a:xfrm>
            <a:off x="6781800" y="915259"/>
            <a:ext cx="1943100" cy="3717291"/>
          </a:xfrm>
        </p:spPr>
        <p:txBody>
          <a:bodyPr/>
          <a:lstStyle>
            <a:lvl1pPr>
              <a:defRPr sz="1400"/>
            </a:lvl1pPr>
            <a:lvl2pPr>
              <a:spcBef>
                <a:spcPts val="200"/>
              </a:spcBef>
              <a:defRPr sz="1400"/>
            </a:lvl2pPr>
            <a:lvl3pPr>
              <a:spcBef>
                <a:spcPts val="200"/>
              </a:spcBef>
              <a:defRPr sz="1200"/>
            </a:lvl3pPr>
            <a:lvl4pPr>
              <a:spcBef>
                <a:spcPts val="200"/>
              </a:spcBef>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75094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inor Column">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81000" y="971550"/>
            <a:ext cx="2705100" cy="3543300"/>
          </a:xfrm>
          <a:solidFill>
            <a:schemeClr val="bg1">
              <a:lumMod val="95000"/>
            </a:schemeClr>
          </a:solidFill>
        </p:spPr>
        <p:txBody>
          <a:bodyPr/>
          <a:lstStyle>
            <a:lvl1pPr>
              <a:defRPr/>
            </a:lvl1pPr>
          </a:lstStyle>
          <a:p>
            <a:pPr lvl="0"/>
            <a:r>
              <a:rPr lang="en-US" dirty="0"/>
              <a:t>Click to insert Image or Table</a:t>
            </a:r>
          </a:p>
        </p:txBody>
      </p:sp>
      <p:sp>
        <p:nvSpPr>
          <p:cNvPr id="4" name="Content Placeholder 3"/>
          <p:cNvSpPr>
            <a:spLocks noGrp="1"/>
          </p:cNvSpPr>
          <p:nvPr>
            <p:ph sz="half" idx="2"/>
          </p:nvPr>
        </p:nvSpPr>
        <p:spPr>
          <a:xfrm>
            <a:off x="3238501" y="918187"/>
            <a:ext cx="5486399" cy="368917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7"/>
          <p:cNvSpPr>
            <a:spLocks noGrp="1"/>
          </p:cNvSpPr>
          <p:nvPr>
            <p:ph type="title"/>
          </p:nvPr>
        </p:nvSpPr>
        <p:spPr/>
        <p:txBody>
          <a:bodyPr/>
          <a:lstStyle/>
          <a:p>
            <a:r>
              <a:rPr lang="en-US"/>
              <a:t>Click to edit Master title style</a:t>
            </a:r>
          </a:p>
        </p:txBody>
      </p:sp>
      <p:sp>
        <p:nvSpPr>
          <p:cNvPr id="7"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1"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302465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ajor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381001" y="967763"/>
            <a:ext cx="5524499" cy="3547087"/>
          </a:xfrm>
          <a:solidFill>
            <a:schemeClr val="bg1">
              <a:lumMod val="95000"/>
            </a:schemeClr>
          </a:solidFill>
        </p:spPr>
        <p:txBody>
          <a:bodyPr/>
          <a:lstStyle>
            <a:lvl1pPr>
              <a:defRPr/>
            </a:lvl1pPr>
          </a:lstStyle>
          <a:p>
            <a:pPr lvl="0"/>
            <a:r>
              <a:rPr lang="en-US" dirty="0"/>
              <a:t>Click to insert Image or Table</a:t>
            </a:r>
          </a:p>
        </p:txBody>
      </p:sp>
      <p:sp>
        <p:nvSpPr>
          <p:cNvPr id="4" name="Content Placeholder 3"/>
          <p:cNvSpPr>
            <a:spLocks noGrp="1"/>
          </p:cNvSpPr>
          <p:nvPr>
            <p:ph sz="half" idx="2"/>
          </p:nvPr>
        </p:nvSpPr>
        <p:spPr>
          <a:xfrm>
            <a:off x="6057901" y="918187"/>
            <a:ext cx="2666999" cy="369422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0"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3312680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C48D38-2ABB-FC4D-8080-E631958601C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385" r="3663" b="2804"/>
          <a:stretch/>
        </p:blipFill>
        <p:spPr>
          <a:xfrm>
            <a:off x="0" y="505097"/>
            <a:ext cx="9144000" cy="4638403"/>
          </a:xfrm>
          <a:prstGeom prst="rect">
            <a:avLst/>
          </a:prstGeom>
        </p:spPr>
      </p:pic>
      <p:sp>
        <p:nvSpPr>
          <p:cNvPr id="7" name="TextBox 6">
            <a:extLst>
              <a:ext uri="{FF2B5EF4-FFF2-40B4-BE49-F238E27FC236}">
                <a16:creationId xmlns:a16="http://schemas.microsoft.com/office/drawing/2014/main" id="{F2137CFC-5E77-CA4F-8CA6-E068941F9F9A}"/>
              </a:ext>
            </a:extLst>
          </p:cNvPr>
          <p:cNvSpPr txBox="1"/>
          <p:nvPr userDrawn="1"/>
        </p:nvSpPr>
        <p:spPr>
          <a:xfrm>
            <a:off x="6057900" y="141626"/>
            <a:ext cx="2095500" cy="138499"/>
          </a:xfrm>
          <a:prstGeom prst="rect">
            <a:avLst/>
          </a:prstGeom>
          <a:noFill/>
        </p:spPr>
        <p:txBody>
          <a:bodyPr wrap="square" lIns="0" tIns="0" rIns="0" bIns="0" rtlCol="0">
            <a:spAutoFit/>
          </a:bodyPr>
          <a:lstStyle/>
          <a:p>
            <a:r>
              <a:rPr lang="en-US" sz="450" dirty="0">
                <a:solidFill>
                  <a:srgbClr val="000000"/>
                </a:solidFill>
                <a:latin typeface="Arial"/>
                <a:cs typeface="Arial"/>
              </a:rPr>
              <a:t>[DISTRIBUTION STATEMENT A] </a:t>
            </a:r>
            <a:br>
              <a:rPr lang="en-US" sz="450" dirty="0">
                <a:solidFill>
                  <a:srgbClr val="000000"/>
                </a:solidFill>
                <a:latin typeface="Arial"/>
                <a:cs typeface="Arial"/>
              </a:rPr>
            </a:br>
            <a:r>
              <a:rPr lang="en-US" sz="450" dirty="0">
                <a:solidFill>
                  <a:srgbClr val="000000"/>
                </a:solidFill>
                <a:latin typeface="Arial"/>
                <a:cs typeface="Arial"/>
              </a:rPr>
              <a:t>Approved for public release and unlimited distribution.</a:t>
            </a:r>
          </a:p>
        </p:txBody>
      </p:sp>
      <p:sp>
        <p:nvSpPr>
          <p:cNvPr id="11" name="Rectangle 10">
            <a:extLst>
              <a:ext uri="{FF2B5EF4-FFF2-40B4-BE49-F238E27FC236}">
                <a16:creationId xmlns:a16="http://schemas.microsoft.com/office/drawing/2014/main" id="{EB1C11B9-3EFF-1F4D-BF45-10D774766DB9}"/>
              </a:ext>
            </a:extLst>
          </p:cNvPr>
          <p:cNvSpPr/>
          <p:nvPr userDrawn="1"/>
        </p:nvSpPr>
        <p:spPr>
          <a:xfrm>
            <a:off x="0" y="492397"/>
            <a:ext cx="9144000" cy="137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CCDE3EDC-EBA3-3C42-8017-AC4860FA9DB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144560"/>
            <a:ext cx="1435608" cy="243783"/>
          </a:xfrm>
          <a:prstGeom prst="rect">
            <a:avLst/>
          </a:prstGeom>
        </p:spPr>
      </p:pic>
      <p:pic>
        <p:nvPicPr>
          <p:cNvPr id="9" name="Picture 8"/>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381002" y="848868"/>
            <a:ext cx="859536" cy="857471"/>
          </a:xfrm>
          <a:prstGeom prst="rect">
            <a:avLst/>
          </a:prstGeom>
        </p:spPr>
      </p:pic>
      <p:sp>
        <p:nvSpPr>
          <p:cNvPr id="8" name="Title 1"/>
          <p:cNvSpPr>
            <a:spLocks noGrp="1"/>
          </p:cNvSpPr>
          <p:nvPr>
            <p:ph type="ctrTitle" hasCustomPrompt="1"/>
          </p:nvPr>
        </p:nvSpPr>
        <p:spPr>
          <a:xfrm>
            <a:off x="381000" y="2040255"/>
            <a:ext cx="4800601" cy="1550670"/>
          </a:xfrm>
          <a:prstGeom prst="rect">
            <a:avLst/>
          </a:prstGeom>
        </p:spPr>
        <p:txBody>
          <a:bodyPr lIns="0" tIns="0" rIns="0" bIns="0" anchor="t" anchorCtr="0">
            <a:normAutofit/>
          </a:bodyPr>
          <a:lstStyle>
            <a:lvl1pPr marL="0" marR="0" indent="0" algn="l" defTabSz="685800" rtl="0" eaLnBrk="1" fontAlgn="auto" latinLnBrk="0" hangingPunct="1">
              <a:lnSpc>
                <a:spcPct val="90000"/>
              </a:lnSpc>
              <a:spcBef>
                <a:spcPct val="0"/>
              </a:spcBef>
              <a:spcAft>
                <a:spcPts val="0"/>
              </a:spcAft>
              <a:buClrTx/>
              <a:buSzTx/>
              <a:buFontTx/>
              <a:buNone/>
              <a:tabLst/>
              <a:defRPr sz="2600" b="0">
                <a:solidFill>
                  <a:schemeClr val="tx1"/>
                </a:solidFill>
              </a:defRPr>
            </a:lvl1pPr>
          </a:lstStyle>
          <a:p>
            <a:r>
              <a:rPr lang="en-US" dirty="0"/>
              <a:t>Click to edit Master </a:t>
            </a:r>
            <a:br>
              <a:rPr lang="en-US" dirty="0"/>
            </a:br>
            <a:r>
              <a:rPr lang="en-US" dirty="0"/>
              <a:t>title style</a:t>
            </a:r>
          </a:p>
        </p:txBody>
      </p:sp>
      <p:sp>
        <p:nvSpPr>
          <p:cNvPr id="10" name="Subtitle 2"/>
          <p:cNvSpPr>
            <a:spLocks noGrp="1"/>
          </p:cNvSpPr>
          <p:nvPr>
            <p:ph type="subTitle" idx="1"/>
          </p:nvPr>
        </p:nvSpPr>
        <p:spPr>
          <a:xfrm>
            <a:off x="381001" y="3711575"/>
            <a:ext cx="3390900" cy="615950"/>
          </a:xfrm>
          <a:prstGeom prst="rect">
            <a:avLst/>
          </a:prstGeom>
        </p:spPr>
        <p:txBody>
          <a:bodyPr lIns="0" tIns="0" rIns="0" bIns="0">
            <a:normAutofit/>
          </a:bodyPr>
          <a:lstStyle>
            <a:lvl1pPr marL="0" indent="0" algn="l">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3" name="TextBox 12"/>
          <p:cNvSpPr txBox="1"/>
          <p:nvPr userDrawn="1"/>
        </p:nvSpPr>
        <p:spPr>
          <a:xfrm>
            <a:off x="381001" y="4470827"/>
            <a:ext cx="1981199" cy="369332"/>
          </a:xfrm>
          <a:prstGeom prst="rect">
            <a:avLst/>
          </a:prstGeom>
          <a:noFill/>
        </p:spPr>
        <p:txBody>
          <a:bodyPr wrap="square" lIns="0" tIns="0" rIns="0" bIns="0" rtlCol="0">
            <a:spAutoFit/>
          </a:bodyPr>
          <a:lstStyle/>
          <a:p>
            <a:r>
              <a:rPr lang="en-US" sz="800" dirty="0">
                <a:solidFill>
                  <a:schemeClr val="bg2"/>
                </a:solidFill>
                <a:latin typeface="Arial" panose="020B0604020202020204" pitchFamily="34" charset="0"/>
                <a:cs typeface="Arial" panose="020B0604020202020204" pitchFamily="34" charset="0"/>
              </a:rPr>
              <a:t>Software Engineering Institute</a:t>
            </a:r>
          </a:p>
          <a:p>
            <a:r>
              <a:rPr lang="en-US" sz="800" dirty="0">
                <a:solidFill>
                  <a:schemeClr val="bg2"/>
                </a:solidFill>
                <a:latin typeface="Arial" panose="020B0604020202020204" pitchFamily="34" charset="0"/>
                <a:cs typeface="Arial" panose="020B0604020202020204" pitchFamily="34" charset="0"/>
              </a:rPr>
              <a:t>Carnegie Mellon University</a:t>
            </a:r>
          </a:p>
          <a:p>
            <a:r>
              <a:rPr lang="en-US" sz="800" dirty="0">
                <a:solidFill>
                  <a:schemeClr val="bg2"/>
                </a:solidFill>
                <a:latin typeface="Arial" panose="020B0604020202020204" pitchFamily="34" charset="0"/>
                <a:cs typeface="Arial" panose="020B0604020202020204" pitchFamily="34" charset="0"/>
              </a:rPr>
              <a:t>Pittsburgh, PA  15213</a:t>
            </a:r>
          </a:p>
        </p:txBody>
      </p:sp>
    </p:spTree>
    <p:extLst>
      <p:ext uri="{BB962C8B-B14F-4D97-AF65-F5344CB8AC3E}">
        <p14:creationId xmlns:p14="http://schemas.microsoft.com/office/powerpoint/2010/main" val="1749493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E24A2B-6C1D-054B-A777-D2250132AA7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385" r="3663" b="2804"/>
          <a:stretch/>
        </p:blipFill>
        <p:spPr>
          <a:xfrm>
            <a:off x="0" y="505097"/>
            <a:ext cx="9144000" cy="4638403"/>
          </a:xfrm>
          <a:prstGeom prst="rect">
            <a:avLst/>
          </a:prstGeom>
        </p:spPr>
      </p:pic>
      <p:sp>
        <p:nvSpPr>
          <p:cNvPr id="8" name="TextBox 7">
            <a:extLst>
              <a:ext uri="{FF2B5EF4-FFF2-40B4-BE49-F238E27FC236}">
                <a16:creationId xmlns:a16="http://schemas.microsoft.com/office/drawing/2014/main" id="{F59E9332-C992-674C-848F-3F93F3BB1A31}"/>
              </a:ext>
            </a:extLst>
          </p:cNvPr>
          <p:cNvSpPr txBox="1"/>
          <p:nvPr userDrawn="1"/>
        </p:nvSpPr>
        <p:spPr>
          <a:xfrm>
            <a:off x="6057900" y="141626"/>
            <a:ext cx="2095500" cy="138499"/>
          </a:xfrm>
          <a:prstGeom prst="rect">
            <a:avLst/>
          </a:prstGeom>
          <a:noFill/>
        </p:spPr>
        <p:txBody>
          <a:bodyPr wrap="square" lIns="0" tIns="0" rIns="0" bIns="0" rtlCol="0">
            <a:spAutoFit/>
          </a:bodyPr>
          <a:lstStyle/>
          <a:p>
            <a:r>
              <a:rPr lang="en-US" sz="450" dirty="0">
                <a:solidFill>
                  <a:srgbClr val="000000"/>
                </a:solidFill>
                <a:latin typeface="Arial"/>
                <a:cs typeface="Arial"/>
              </a:rPr>
              <a:t>[DISTRIBUTION STATEMENT A] </a:t>
            </a:r>
            <a:br>
              <a:rPr lang="en-US" sz="450" dirty="0">
                <a:solidFill>
                  <a:srgbClr val="000000"/>
                </a:solidFill>
                <a:latin typeface="Arial"/>
                <a:cs typeface="Arial"/>
              </a:rPr>
            </a:br>
            <a:r>
              <a:rPr lang="en-US" sz="450" dirty="0">
                <a:solidFill>
                  <a:srgbClr val="000000"/>
                </a:solidFill>
                <a:latin typeface="Arial"/>
                <a:cs typeface="Arial"/>
              </a:rPr>
              <a:t>Approved for public release and unlimited distribution.</a:t>
            </a:r>
          </a:p>
        </p:txBody>
      </p:sp>
      <p:sp>
        <p:nvSpPr>
          <p:cNvPr id="9" name="Rectangle 8">
            <a:extLst>
              <a:ext uri="{FF2B5EF4-FFF2-40B4-BE49-F238E27FC236}">
                <a16:creationId xmlns:a16="http://schemas.microsoft.com/office/drawing/2014/main" id="{9EFEE6ED-EBE6-EE40-947F-D236B12209ED}"/>
              </a:ext>
            </a:extLst>
          </p:cNvPr>
          <p:cNvSpPr/>
          <p:nvPr userDrawn="1"/>
        </p:nvSpPr>
        <p:spPr>
          <a:xfrm>
            <a:off x="0" y="492397"/>
            <a:ext cx="9144000" cy="137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33F02E52-1F4C-CD43-99A7-050681507A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144560"/>
            <a:ext cx="1435608" cy="243783"/>
          </a:xfrm>
          <a:prstGeom prst="rect">
            <a:avLst/>
          </a:prstGeom>
        </p:spPr>
      </p:pic>
      <p:sp>
        <p:nvSpPr>
          <p:cNvPr id="2" name="Title 1"/>
          <p:cNvSpPr>
            <a:spLocks noGrp="1"/>
          </p:cNvSpPr>
          <p:nvPr>
            <p:ph type="ctrTitle" hasCustomPrompt="1"/>
          </p:nvPr>
        </p:nvSpPr>
        <p:spPr>
          <a:xfrm>
            <a:off x="381000" y="2040255"/>
            <a:ext cx="4800601" cy="1550670"/>
          </a:xfrm>
          <a:prstGeom prst="rect">
            <a:avLst/>
          </a:prstGeom>
        </p:spPr>
        <p:txBody>
          <a:bodyPr lIns="0" tIns="0" rIns="0" bIns="0" anchor="t" anchorCtr="0">
            <a:normAutofit/>
          </a:bodyPr>
          <a:lstStyle>
            <a:lvl1pPr marL="0" marR="0" indent="0" algn="l" defTabSz="685800" rtl="0" eaLnBrk="1" fontAlgn="auto" latinLnBrk="0" hangingPunct="1">
              <a:lnSpc>
                <a:spcPct val="90000"/>
              </a:lnSpc>
              <a:spcBef>
                <a:spcPct val="0"/>
              </a:spcBef>
              <a:spcAft>
                <a:spcPts val="0"/>
              </a:spcAft>
              <a:buClrTx/>
              <a:buSzTx/>
              <a:buFontTx/>
              <a:buNone/>
              <a:tabLst/>
              <a:defRPr sz="2600" b="0">
                <a:solidFill>
                  <a:schemeClr val="tx1"/>
                </a:solidFill>
              </a:defRPr>
            </a:lvl1pPr>
          </a:lstStyle>
          <a:p>
            <a:r>
              <a:rPr lang="en-US" dirty="0"/>
              <a:t>Click to edit Master </a:t>
            </a:r>
            <a:br>
              <a:rPr lang="en-US" dirty="0"/>
            </a:br>
            <a:r>
              <a:rPr lang="en-US" dirty="0"/>
              <a:t>title style</a:t>
            </a:r>
          </a:p>
        </p:txBody>
      </p:sp>
      <p:sp>
        <p:nvSpPr>
          <p:cNvPr id="11" name="TextBox 10"/>
          <p:cNvSpPr txBox="1"/>
          <p:nvPr userDrawn="1"/>
        </p:nvSpPr>
        <p:spPr>
          <a:xfrm>
            <a:off x="381001" y="4470827"/>
            <a:ext cx="1981199" cy="369332"/>
          </a:xfrm>
          <a:prstGeom prst="rect">
            <a:avLst/>
          </a:prstGeom>
          <a:noFill/>
        </p:spPr>
        <p:txBody>
          <a:bodyPr wrap="square" lIns="0" tIns="0" rIns="0" bIns="0" rtlCol="0">
            <a:spAutoFit/>
          </a:bodyPr>
          <a:lstStyle/>
          <a:p>
            <a:r>
              <a:rPr lang="en-US" sz="800" dirty="0">
                <a:solidFill>
                  <a:schemeClr val="bg2"/>
                </a:solidFill>
                <a:latin typeface="Arial" panose="020B0604020202020204" pitchFamily="34" charset="0"/>
                <a:cs typeface="Arial" panose="020B0604020202020204" pitchFamily="34" charset="0"/>
              </a:rPr>
              <a:t>Software Engineering Institute</a:t>
            </a:r>
          </a:p>
          <a:p>
            <a:r>
              <a:rPr lang="en-US" sz="800" dirty="0">
                <a:solidFill>
                  <a:schemeClr val="bg2"/>
                </a:solidFill>
                <a:latin typeface="Arial" panose="020B0604020202020204" pitchFamily="34" charset="0"/>
                <a:cs typeface="Arial" panose="020B0604020202020204" pitchFamily="34" charset="0"/>
              </a:rPr>
              <a:t>Carnegie Mellon University</a:t>
            </a:r>
          </a:p>
          <a:p>
            <a:r>
              <a:rPr lang="en-US" sz="800" dirty="0">
                <a:solidFill>
                  <a:schemeClr val="bg2"/>
                </a:solidFill>
                <a:latin typeface="Arial" panose="020B0604020202020204" pitchFamily="34" charset="0"/>
                <a:cs typeface="Arial" panose="020B0604020202020204" pitchFamily="34" charset="0"/>
              </a:rPr>
              <a:t>Pittsburgh, PA  15213</a:t>
            </a:r>
          </a:p>
        </p:txBody>
      </p:sp>
      <p:pic>
        <p:nvPicPr>
          <p:cNvPr id="10" name="Picture 9"/>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381163" y="848868"/>
            <a:ext cx="859536" cy="857250"/>
          </a:xfrm>
          <a:prstGeom prst="rect">
            <a:avLst/>
          </a:prstGeom>
        </p:spPr>
      </p:pic>
      <p:sp>
        <p:nvSpPr>
          <p:cNvPr id="7" name="Subtitle 2"/>
          <p:cNvSpPr>
            <a:spLocks noGrp="1"/>
          </p:cNvSpPr>
          <p:nvPr>
            <p:ph type="subTitle" idx="1"/>
          </p:nvPr>
        </p:nvSpPr>
        <p:spPr>
          <a:xfrm>
            <a:off x="381001" y="3711575"/>
            <a:ext cx="3390900" cy="615950"/>
          </a:xfrm>
          <a:prstGeom prst="rect">
            <a:avLst/>
          </a:prstGeom>
        </p:spPr>
        <p:txBody>
          <a:bodyPr lIns="0" tIns="0" rIns="0" bIns="0">
            <a:normAutofit/>
          </a:bodyPr>
          <a:lstStyle>
            <a:lvl1pPr marL="0" indent="0" algn="l">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121251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Picture Placeholder 7"/>
          <p:cNvSpPr>
            <a:spLocks noGrp="1"/>
          </p:cNvSpPr>
          <p:nvPr>
            <p:ph type="pic" sz="quarter" idx="10"/>
          </p:nvPr>
        </p:nvSpPr>
        <p:spPr>
          <a:xfrm>
            <a:off x="0" y="0"/>
            <a:ext cx="9144000" cy="4739072"/>
          </a:xfrm>
          <a:prstGeom prst="rect">
            <a:avLst/>
          </a:prstGeom>
          <a:solidFill>
            <a:schemeClr val="bg1">
              <a:lumMod val="95000"/>
            </a:schemeClr>
          </a:solidFill>
        </p:spPr>
        <p:txBody>
          <a:bodyPr/>
          <a:lstStyle/>
          <a:p>
            <a:r>
              <a:rPr lang="en-US"/>
              <a:t>Click icon to add picture</a:t>
            </a:r>
          </a:p>
        </p:txBody>
      </p:sp>
      <p:sp>
        <p:nvSpPr>
          <p:cNvPr id="4" name="Rectangle 3"/>
          <p:cNvSpPr/>
          <p:nvPr userDrawn="1"/>
        </p:nvSpPr>
        <p:spPr>
          <a:xfrm>
            <a:off x="0" y="4752788"/>
            <a:ext cx="9144000" cy="411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381000" y="1538380"/>
            <a:ext cx="4800601" cy="1550670"/>
          </a:xfrm>
          <a:prstGeom prst="rect">
            <a:avLst/>
          </a:prstGeom>
        </p:spPr>
        <p:txBody>
          <a:bodyPr lIns="0" tIns="0" rIns="0" bIns="0" anchor="t" anchorCtr="0">
            <a:normAutofit/>
          </a:bodyPr>
          <a:lstStyle>
            <a:lvl1pPr marL="0" marR="0" indent="0" algn="l" defTabSz="685800" rtl="0" eaLnBrk="1" fontAlgn="auto" latinLnBrk="0" hangingPunct="1">
              <a:lnSpc>
                <a:spcPct val="90000"/>
              </a:lnSpc>
              <a:spcBef>
                <a:spcPct val="0"/>
              </a:spcBef>
              <a:spcAft>
                <a:spcPts val="0"/>
              </a:spcAft>
              <a:buClrTx/>
              <a:buSzTx/>
              <a:buFontTx/>
              <a:buNone/>
              <a:tabLst/>
              <a:defRPr sz="2600" b="0">
                <a:solidFill>
                  <a:schemeClr val="tx1"/>
                </a:solidFill>
              </a:defRPr>
            </a:lvl1pPr>
          </a:lstStyle>
          <a:p>
            <a:r>
              <a:rPr lang="en-US" dirty="0"/>
              <a:t>Click to edit Master </a:t>
            </a:r>
            <a:br>
              <a:rPr lang="en-US" dirty="0"/>
            </a:br>
            <a:r>
              <a:rPr lang="en-US" dirty="0"/>
              <a:t>title style</a:t>
            </a:r>
          </a:p>
        </p:txBody>
      </p:sp>
      <p:sp>
        <p:nvSpPr>
          <p:cNvPr id="8" name="Subtitle 2"/>
          <p:cNvSpPr>
            <a:spLocks noGrp="1"/>
          </p:cNvSpPr>
          <p:nvPr>
            <p:ph type="subTitle" idx="1"/>
          </p:nvPr>
        </p:nvSpPr>
        <p:spPr>
          <a:xfrm>
            <a:off x="381001" y="3243565"/>
            <a:ext cx="3390900" cy="615950"/>
          </a:xfrm>
          <a:prstGeom prst="rect">
            <a:avLst/>
          </a:prstGeom>
        </p:spPr>
        <p:txBody>
          <a:bodyPr lIns="0" tIns="0" rIns="0" bIns="0">
            <a:normAutofit/>
          </a:bodyPr>
          <a:lstStyle>
            <a:lvl1pPr marL="0" indent="0" algn="l">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extBox 8"/>
          <p:cNvSpPr txBox="1"/>
          <p:nvPr userDrawn="1"/>
        </p:nvSpPr>
        <p:spPr>
          <a:xfrm>
            <a:off x="6057900" y="4833649"/>
            <a:ext cx="2095500" cy="138499"/>
          </a:xfrm>
          <a:prstGeom prst="rect">
            <a:avLst/>
          </a:prstGeom>
          <a:noFill/>
        </p:spPr>
        <p:txBody>
          <a:bodyPr wrap="square" lIns="0" tIns="0" rIns="0" bIns="0" rtlCol="0">
            <a:spAutoFit/>
          </a:bodyPr>
          <a:lstStyle/>
          <a:p>
            <a:r>
              <a:rPr lang="en-US" sz="450" dirty="0">
                <a:solidFill>
                  <a:srgbClr val="000000"/>
                </a:solidFill>
                <a:latin typeface="Arial"/>
                <a:cs typeface="Arial"/>
              </a:rPr>
              <a:t>[DISTRIBUTION STATEMENT A] </a:t>
            </a:r>
            <a:br>
              <a:rPr lang="en-US" sz="450" dirty="0">
                <a:solidFill>
                  <a:srgbClr val="000000"/>
                </a:solidFill>
                <a:latin typeface="Arial"/>
                <a:cs typeface="Arial"/>
              </a:rPr>
            </a:br>
            <a:r>
              <a:rPr lang="en-US" sz="450" dirty="0">
                <a:solidFill>
                  <a:srgbClr val="000000"/>
                </a:solidFill>
                <a:latin typeface="Arial"/>
                <a:cs typeface="Arial"/>
              </a:rPr>
              <a:t>Approved for public release and unlimited distribution.</a:t>
            </a:r>
          </a:p>
        </p:txBody>
      </p:sp>
      <p:sp>
        <p:nvSpPr>
          <p:cNvPr id="10" name="Rectangle 9"/>
          <p:cNvSpPr/>
          <p:nvPr userDrawn="1"/>
        </p:nvSpPr>
        <p:spPr>
          <a:xfrm>
            <a:off x="0" y="4739072"/>
            <a:ext cx="9144000" cy="137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0" y="4836583"/>
            <a:ext cx="1435608" cy="243783"/>
          </a:xfrm>
          <a:prstGeom prst="rect">
            <a:avLst/>
          </a:prstGeom>
        </p:spPr>
      </p:pic>
    </p:spTree>
    <p:extLst>
      <p:ext uri="{BB962C8B-B14F-4D97-AF65-F5344CB8AC3E}">
        <p14:creationId xmlns:p14="http://schemas.microsoft.com/office/powerpoint/2010/main" val="3906180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lain">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7625" r="3587" b="1704"/>
          <a:stretch/>
        </p:blipFill>
        <p:spPr>
          <a:xfrm>
            <a:off x="0" y="0"/>
            <a:ext cx="9144000" cy="4738279"/>
          </a:xfrm>
          <a:prstGeom prst="rect">
            <a:avLst/>
          </a:prstGeom>
        </p:spPr>
      </p:pic>
      <p:sp>
        <p:nvSpPr>
          <p:cNvPr id="12" name="Title 1"/>
          <p:cNvSpPr>
            <a:spLocks noGrp="1"/>
          </p:cNvSpPr>
          <p:nvPr>
            <p:ph type="title" hasCustomPrompt="1"/>
          </p:nvPr>
        </p:nvSpPr>
        <p:spPr bwMode="white">
          <a:xfrm>
            <a:off x="381001" y="1898252"/>
            <a:ext cx="4800599" cy="211597"/>
          </a:xfrm>
          <a:prstGeom prst="rect">
            <a:avLst/>
          </a:prstGeom>
        </p:spPr>
        <p:txBody>
          <a:bodyPr lIns="0" tIns="0" rIns="0" bIns="0" anchor="b" anchorCtr="0"/>
          <a:lstStyle>
            <a:lvl1pPr algn="l">
              <a:defRPr sz="1200" b="0" cap="none">
                <a:solidFill>
                  <a:schemeClr val="tx1">
                    <a:lumMod val="50000"/>
                    <a:lumOff val="50000"/>
                  </a:schemeClr>
                </a:solidFill>
              </a:defRPr>
            </a:lvl1pPr>
          </a:lstStyle>
          <a:p>
            <a:r>
              <a:rPr lang="en-US" dirty="0"/>
              <a:t>Click To Edit Presentation Title</a:t>
            </a:r>
          </a:p>
        </p:txBody>
      </p:sp>
      <p:sp>
        <p:nvSpPr>
          <p:cNvPr id="13" name="Text Placeholder 3"/>
          <p:cNvSpPr>
            <a:spLocks noGrp="1"/>
          </p:cNvSpPr>
          <p:nvPr>
            <p:ph type="body" sz="quarter" idx="10" hasCustomPrompt="1"/>
          </p:nvPr>
        </p:nvSpPr>
        <p:spPr bwMode="white">
          <a:xfrm>
            <a:off x="381002" y="2131716"/>
            <a:ext cx="4800600" cy="352425"/>
          </a:xfrm>
          <a:prstGeom prst="rect">
            <a:avLst/>
          </a:prstGeom>
        </p:spPr>
        <p:txBody>
          <a:bodyPr lIns="0" tIns="0" rIns="0" bIns="0"/>
          <a:lstStyle>
            <a:lvl1pPr>
              <a:defRPr sz="2400" b="0">
                <a:solidFill>
                  <a:schemeClr val="tx1"/>
                </a:solidFill>
              </a:defRPr>
            </a:lvl1pPr>
          </a:lstStyle>
          <a:p>
            <a:pPr lvl="0"/>
            <a:r>
              <a:rPr lang="en-US" dirty="0"/>
              <a:t>Click to edit Section Title</a:t>
            </a:r>
          </a:p>
        </p:txBody>
      </p:sp>
    </p:spTree>
    <p:extLst>
      <p:ext uri="{BB962C8B-B14F-4D97-AF65-F5344CB8AC3E}">
        <p14:creationId xmlns:p14="http://schemas.microsoft.com/office/powerpoint/2010/main" val="1703880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Divider plain">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7625" r="3587" b="1704"/>
          <a:stretch/>
        </p:blipFill>
        <p:spPr>
          <a:xfrm>
            <a:off x="0" y="0"/>
            <a:ext cx="9144000" cy="4738279"/>
          </a:xfrm>
          <a:prstGeom prst="rect">
            <a:avLst/>
          </a:prstGeom>
        </p:spPr>
      </p:pic>
      <p:sp>
        <p:nvSpPr>
          <p:cNvPr id="12" name="Title 1"/>
          <p:cNvSpPr>
            <a:spLocks noGrp="1"/>
          </p:cNvSpPr>
          <p:nvPr>
            <p:ph type="title" hasCustomPrompt="1"/>
          </p:nvPr>
        </p:nvSpPr>
        <p:spPr bwMode="white">
          <a:xfrm>
            <a:off x="381001" y="1901043"/>
            <a:ext cx="4800599" cy="211597"/>
          </a:xfrm>
          <a:prstGeom prst="rect">
            <a:avLst/>
          </a:prstGeom>
        </p:spPr>
        <p:txBody>
          <a:bodyPr lIns="0" tIns="0" rIns="0" bIns="0" anchor="b" anchorCtr="0"/>
          <a:lstStyle>
            <a:lvl1pPr algn="l">
              <a:defRPr sz="1200" b="0" cap="none">
                <a:solidFill>
                  <a:schemeClr val="bg2"/>
                </a:solidFill>
              </a:defRPr>
            </a:lvl1pPr>
          </a:lstStyle>
          <a:p>
            <a:r>
              <a:rPr lang="en-US" dirty="0"/>
              <a:t>Click To Edit Presentation Title</a:t>
            </a:r>
          </a:p>
        </p:txBody>
      </p:sp>
      <p:sp>
        <p:nvSpPr>
          <p:cNvPr id="13" name="Text Placeholder 3"/>
          <p:cNvSpPr>
            <a:spLocks noGrp="1"/>
          </p:cNvSpPr>
          <p:nvPr>
            <p:ph type="body" sz="quarter" idx="10" hasCustomPrompt="1"/>
          </p:nvPr>
        </p:nvSpPr>
        <p:spPr bwMode="white">
          <a:xfrm>
            <a:off x="381002" y="2353289"/>
            <a:ext cx="4800600" cy="352425"/>
          </a:xfrm>
          <a:prstGeom prst="rect">
            <a:avLst/>
          </a:prstGeom>
        </p:spPr>
        <p:txBody>
          <a:bodyPr lIns="0" tIns="0" rIns="0" bIns="0"/>
          <a:lstStyle>
            <a:lvl1pPr>
              <a:defRPr sz="2400" b="0">
                <a:solidFill>
                  <a:schemeClr val="tx1"/>
                </a:solidFill>
              </a:defRPr>
            </a:lvl1pPr>
          </a:lstStyle>
          <a:p>
            <a:pPr lvl="0"/>
            <a:r>
              <a:rPr lang="en-US" dirty="0"/>
              <a:t>Click to edit Subsection Title</a:t>
            </a:r>
          </a:p>
        </p:txBody>
      </p:sp>
      <p:sp>
        <p:nvSpPr>
          <p:cNvPr id="3" name="Text Placeholder 2">
            <a:extLst>
              <a:ext uri="{FF2B5EF4-FFF2-40B4-BE49-F238E27FC236}">
                <a16:creationId xmlns:a16="http://schemas.microsoft.com/office/drawing/2014/main" id="{4190BC8F-04C7-224D-8AA8-C634AF08907C}"/>
              </a:ext>
            </a:extLst>
          </p:cNvPr>
          <p:cNvSpPr>
            <a:spLocks noGrp="1"/>
          </p:cNvSpPr>
          <p:nvPr>
            <p:ph type="body" sz="quarter" idx="11" hasCustomPrompt="1"/>
          </p:nvPr>
        </p:nvSpPr>
        <p:spPr>
          <a:xfrm>
            <a:off x="381000" y="2143369"/>
            <a:ext cx="4800600" cy="184150"/>
          </a:xfrm>
        </p:spPr>
        <p:txBody>
          <a:bodyPr/>
          <a:lstStyle>
            <a:lvl1pPr>
              <a:defRPr sz="1200" b="1"/>
            </a:lvl1pPr>
          </a:lstStyle>
          <a:p>
            <a:pPr lvl="0"/>
            <a:r>
              <a:rPr lang="en-US" dirty="0"/>
              <a:t>Click to Edit Section Title</a:t>
            </a:r>
          </a:p>
        </p:txBody>
      </p:sp>
    </p:spTree>
    <p:extLst>
      <p:ext uri="{BB962C8B-B14F-4D97-AF65-F5344CB8AC3E}">
        <p14:creationId xmlns:p14="http://schemas.microsoft.com/office/powerpoint/2010/main" val="2005932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hoto">
    <p:bg>
      <p:bgPr>
        <a:solidFill>
          <a:schemeClr val="bg1"/>
        </a:solidFill>
        <a:effectLst/>
      </p:bgPr>
    </p:bg>
    <p:spTree>
      <p:nvGrpSpPr>
        <p:cNvPr id="1" name=""/>
        <p:cNvGrpSpPr/>
        <p:nvPr/>
      </p:nvGrpSpPr>
      <p:grpSpPr>
        <a:xfrm>
          <a:off x="0" y="0"/>
          <a:ext cx="0" cy="0"/>
          <a:chOff x="0" y="0"/>
          <a:chExt cx="0" cy="0"/>
        </a:xfrm>
      </p:grpSpPr>
      <p:sp>
        <p:nvSpPr>
          <p:cNvPr id="14" name="Picture Placeholder 7"/>
          <p:cNvSpPr>
            <a:spLocks noGrp="1"/>
          </p:cNvSpPr>
          <p:nvPr>
            <p:ph type="pic" sz="quarter" idx="11"/>
          </p:nvPr>
        </p:nvSpPr>
        <p:spPr>
          <a:xfrm>
            <a:off x="6057900" y="-1"/>
            <a:ext cx="2667000" cy="4735513"/>
          </a:xfrm>
          <a:prstGeom prst="rect">
            <a:avLst/>
          </a:prstGeom>
          <a:solidFill>
            <a:schemeClr val="bg1">
              <a:lumMod val="95000"/>
            </a:schemeClr>
          </a:solidFill>
        </p:spPr>
        <p:txBody>
          <a:bodyPr/>
          <a:lstStyle>
            <a:lvl1pPr>
              <a:defRPr sz="1050"/>
            </a:lvl1pPr>
          </a:lstStyle>
          <a:p>
            <a:r>
              <a:rPr lang="en-US"/>
              <a:t>Click icon to add picture</a:t>
            </a:r>
            <a:endParaRPr lang="en-US" dirty="0"/>
          </a:p>
        </p:txBody>
      </p:sp>
      <p:sp>
        <p:nvSpPr>
          <p:cNvPr id="5" name="Title 1"/>
          <p:cNvSpPr>
            <a:spLocks noGrp="1"/>
          </p:cNvSpPr>
          <p:nvPr>
            <p:ph type="title" hasCustomPrompt="1"/>
          </p:nvPr>
        </p:nvSpPr>
        <p:spPr bwMode="white">
          <a:xfrm>
            <a:off x="381001" y="1898252"/>
            <a:ext cx="4800599" cy="211597"/>
          </a:xfrm>
          <a:prstGeom prst="rect">
            <a:avLst/>
          </a:prstGeom>
        </p:spPr>
        <p:txBody>
          <a:bodyPr lIns="0" tIns="0" rIns="0" bIns="0" anchor="b" anchorCtr="0"/>
          <a:lstStyle>
            <a:lvl1pPr algn="l">
              <a:defRPr sz="1200" b="0" cap="none">
                <a:solidFill>
                  <a:schemeClr val="tx1">
                    <a:lumMod val="50000"/>
                    <a:lumOff val="50000"/>
                  </a:schemeClr>
                </a:solidFill>
              </a:defRPr>
            </a:lvl1pPr>
          </a:lstStyle>
          <a:p>
            <a:r>
              <a:rPr lang="en-US" dirty="0"/>
              <a:t>Click To Edit Presentation Title</a:t>
            </a:r>
          </a:p>
        </p:txBody>
      </p:sp>
      <p:sp>
        <p:nvSpPr>
          <p:cNvPr id="6" name="Text Placeholder 3"/>
          <p:cNvSpPr>
            <a:spLocks noGrp="1"/>
          </p:cNvSpPr>
          <p:nvPr>
            <p:ph type="body" sz="quarter" idx="10" hasCustomPrompt="1"/>
          </p:nvPr>
        </p:nvSpPr>
        <p:spPr bwMode="white">
          <a:xfrm>
            <a:off x="381002" y="2131716"/>
            <a:ext cx="4800600" cy="352425"/>
          </a:xfrm>
          <a:prstGeom prst="rect">
            <a:avLst/>
          </a:prstGeom>
        </p:spPr>
        <p:txBody>
          <a:bodyPr lIns="0" tIns="0" rIns="0" bIns="0"/>
          <a:lstStyle>
            <a:lvl1pPr>
              <a:defRPr sz="2400" b="0">
                <a:solidFill>
                  <a:schemeClr val="tx1"/>
                </a:solidFill>
              </a:defRPr>
            </a:lvl1pPr>
          </a:lstStyle>
          <a:p>
            <a:pPr lvl="0"/>
            <a:r>
              <a:rPr lang="en-US" dirty="0"/>
              <a:t>Click to edit Section Title</a:t>
            </a:r>
          </a:p>
        </p:txBody>
      </p:sp>
    </p:spTree>
    <p:extLst>
      <p:ext uri="{BB962C8B-B14F-4D97-AF65-F5344CB8AC3E}">
        <p14:creationId xmlns:p14="http://schemas.microsoft.com/office/powerpoint/2010/main" val="167794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Divider plain">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bwMode="white">
          <a:xfrm>
            <a:off x="381001" y="1901043"/>
            <a:ext cx="4800599" cy="211597"/>
          </a:xfrm>
          <a:prstGeom prst="rect">
            <a:avLst/>
          </a:prstGeom>
        </p:spPr>
        <p:txBody>
          <a:bodyPr lIns="0" tIns="0" rIns="0" bIns="0" anchor="b" anchorCtr="0"/>
          <a:lstStyle>
            <a:lvl1pPr algn="l">
              <a:defRPr sz="1200" b="0" cap="none">
                <a:solidFill>
                  <a:schemeClr val="bg2"/>
                </a:solidFill>
              </a:defRPr>
            </a:lvl1pPr>
          </a:lstStyle>
          <a:p>
            <a:r>
              <a:rPr lang="en-US" dirty="0"/>
              <a:t>Click To Edit Presentation Title</a:t>
            </a:r>
          </a:p>
        </p:txBody>
      </p:sp>
      <p:sp>
        <p:nvSpPr>
          <p:cNvPr id="13" name="Text Placeholder 3"/>
          <p:cNvSpPr>
            <a:spLocks noGrp="1"/>
          </p:cNvSpPr>
          <p:nvPr>
            <p:ph type="body" sz="quarter" idx="10" hasCustomPrompt="1"/>
          </p:nvPr>
        </p:nvSpPr>
        <p:spPr bwMode="white">
          <a:xfrm>
            <a:off x="381002" y="2343509"/>
            <a:ext cx="4800600" cy="352425"/>
          </a:xfrm>
          <a:prstGeom prst="rect">
            <a:avLst/>
          </a:prstGeom>
        </p:spPr>
        <p:txBody>
          <a:bodyPr lIns="0" tIns="0" rIns="0" bIns="0"/>
          <a:lstStyle>
            <a:lvl1pPr>
              <a:defRPr sz="2400" b="0">
                <a:solidFill>
                  <a:schemeClr val="tx1"/>
                </a:solidFill>
              </a:defRPr>
            </a:lvl1pPr>
          </a:lstStyle>
          <a:p>
            <a:pPr lvl="0"/>
            <a:r>
              <a:rPr lang="en-US" dirty="0"/>
              <a:t>Click to edit Subsection Title</a:t>
            </a:r>
          </a:p>
        </p:txBody>
      </p:sp>
      <p:sp>
        <p:nvSpPr>
          <p:cNvPr id="3" name="Text Placeholder 2">
            <a:extLst>
              <a:ext uri="{FF2B5EF4-FFF2-40B4-BE49-F238E27FC236}">
                <a16:creationId xmlns:a16="http://schemas.microsoft.com/office/drawing/2014/main" id="{4190BC8F-04C7-224D-8AA8-C634AF08907C}"/>
              </a:ext>
            </a:extLst>
          </p:cNvPr>
          <p:cNvSpPr>
            <a:spLocks noGrp="1"/>
          </p:cNvSpPr>
          <p:nvPr>
            <p:ph type="body" sz="quarter" idx="11" hasCustomPrompt="1"/>
          </p:nvPr>
        </p:nvSpPr>
        <p:spPr>
          <a:xfrm>
            <a:off x="381000" y="2143369"/>
            <a:ext cx="4800600" cy="184150"/>
          </a:xfrm>
        </p:spPr>
        <p:txBody>
          <a:bodyPr/>
          <a:lstStyle>
            <a:lvl1pPr>
              <a:defRPr sz="1200" b="1"/>
            </a:lvl1pPr>
          </a:lstStyle>
          <a:p>
            <a:pPr lvl="0"/>
            <a:r>
              <a:rPr lang="en-US" dirty="0"/>
              <a:t>Click to Edit Section Title</a:t>
            </a:r>
          </a:p>
        </p:txBody>
      </p:sp>
      <p:sp>
        <p:nvSpPr>
          <p:cNvPr id="6" name="Picture Placeholder 7">
            <a:extLst>
              <a:ext uri="{FF2B5EF4-FFF2-40B4-BE49-F238E27FC236}">
                <a16:creationId xmlns:a16="http://schemas.microsoft.com/office/drawing/2014/main" id="{64C8ADCA-C730-1D4A-B968-0175C1F02B8E}"/>
              </a:ext>
            </a:extLst>
          </p:cNvPr>
          <p:cNvSpPr>
            <a:spLocks noGrp="1"/>
          </p:cNvSpPr>
          <p:nvPr>
            <p:ph type="pic" sz="quarter" idx="12"/>
          </p:nvPr>
        </p:nvSpPr>
        <p:spPr>
          <a:xfrm>
            <a:off x="6057900" y="0"/>
            <a:ext cx="2667000" cy="4738687"/>
          </a:xfrm>
          <a:prstGeom prst="rect">
            <a:avLst/>
          </a:prstGeom>
          <a:solidFill>
            <a:schemeClr val="bg1">
              <a:lumMod val="95000"/>
            </a:schemeClr>
          </a:solidFill>
        </p:spPr>
        <p:txBody>
          <a:bodyPr/>
          <a:lstStyle>
            <a:lvl1pPr>
              <a:defRPr sz="1050"/>
            </a:lvl1pPr>
          </a:lstStyle>
          <a:p>
            <a:r>
              <a:rPr lang="en-US"/>
              <a:t>Click icon to add picture</a:t>
            </a:r>
            <a:endParaRPr lang="en-US" dirty="0"/>
          </a:p>
        </p:txBody>
      </p:sp>
    </p:spTree>
    <p:extLst>
      <p:ext uri="{BB962C8B-B14F-4D97-AF65-F5344CB8AC3E}">
        <p14:creationId xmlns:p14="http://schemas.microsoft.com/office/powerpoint/2010/main" val="2701543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lain">
    <p:bg>
      <p:bgPr>
        <a:solidFill>
          <a:schemeClr val="bg1"/>
        </a:solidFill>
        <a:effectLst/>
      </p:bgPr>
    </p:bg>
    <p:spTree>
      <p:nvGrpSpPr>
        <p:cNvPr id="1" name=""/>
        <p:cNvGrpSpPr/>
        <p:nvPr/>
      </p:nvGrpSpPr>
      <p:grpSpPr>
        <a:xfrm>
          <a:off x="0" y="0"/>
          <a:ext cx="0" cy="0"/>
          <a:chOff x="0" y="0"/>
          <a:chExt cx="0" cy="0"/>
        </a:xfrm>
      </p:grpSpPr>
      <p:sp>
        <p:nvSpPr>
          <p:cNvPr id="16" name="Picture Placeholder 7"/>
          <p:cNvSpPr>
            <a:spLocks noGrp="1"/>
          </p:cNvSpPr>
          <p:nvPr>
            <p:ph type="pic" sz="quarter" idx="11"/>
          </p:nvPr>
        </p:nvSpPr>
        <p:spPr>
          <a:xfrm>
            <a:off x="0" y="0"/>
            <a:ext cx="9144000" cy="4752594"/>
          </a:xfrm>
          <a:prstGeom prst="rect">
            <a:avLst/>
          </a:prstGeom>
          <a:solidFill>
            <a:schemeClr val="bg1">
              <a:lumMod val="95000"/>
            </a:schemeClr>
          </a:solidFill>
        </p:spPr>
        <p:txBody>
          <a:bodyPr/>
          <a:lstStyle/>
          <a:p>
            <a:r>
              <a:rPr lang="en-US"/>
              <a:t>Click icon to add picture</a:t>
            </a:r>
          </a:p>
        </p:txBody>
      </p:sp>
      <p:sp>
        <p:nvSpPr>
          <p:cNvPr id="5" name="Title 1"/>
          <p:cNvSpPr>
            <a:spLocks noGrp="1"/>
          </p:cNvSpPr>
          <p:nvPr>
            <p:ph type="title" hasCustomPrompt="1"/>
          </p:nvPr>
        </p:nvSpPr>
        <p:spPr bwMode="white">
          <a:xfrm>
            <a:off x="381001" y="1898252"/>
            <a:ext cx="4800599" cy="211597"/>
          </a:xfrm>
          <a:prstGeom prst="rect">
            <a:avLst/>
          </a:prstGeom>
        </p:spPr>
        <p:txBody>
          <a:bodyPr lIns="0" tIns="0" rIns="0" bIns="0" anchor="b" anchorCtr="0"/>
          <a:lstStyle>
            <a:lvl1pPr algn="l">
              <a:defRPr sz="1200" b="0" cap="none">
                <a:solidFill>
                  <a:schemeClr val="tx1">
                    <a:lumMod val="50000"/>
                    <a:lumOff val="50000"/>
                  </a:schemeClr>
                </a:solidFill>
              </a:defRPr>
            </a:lvl1pPr>
          </a:lstStyle>
          <a:p>
            <a:r>
              <a:rPr lang="en-US" dirty="0"/>
              <a:t>Click To Edit Presentation Title</a:t>
            </a:r>
          </a:p>
        </p:txBody>
      </p:sp>
      <p:sp>
        <p:nvSpPr>
          <p:cNvPr id="6" name="Text Placeholder 3"/>
          <p:cNvSpPr>
            <a:spLocks noGrp="1"/>
          </p:cNvSpPr>
          <p:nvPr>
            <p:ph type="body" sz="quarter" idx="10" hasCustomPrompt="1"/>
          </p:nvPr>
        </p:nvSpPr>
        <p:spPr bwMode="white">
          <a:xfrm>
            <a:off x="381002" y="2131716"/>
            <a:ext cx="4800600" cy="352425"/>
          </a:xfrm>
          <a:prstGeom prst="rect">
            <a:avLst/>
          </a:prstGeom>
        </p:spPr>
        <p:txBody>
          <a:bodyPr lIns="0" tIns="0" rIns="0" bIns="0"/>
          <a:lstStyle>
            <a:lvl1pPr>
              <a:defRPr sz="2400" b="0">
                <a:solidFill>
                  <a:schemeClr val="tx1"/>
                </a:solidFill>
              </a:defRPr>
            </a:lvl1pPr>
          </a:lstStyle>
          <a:p>
            <a:pPr lvl="0"/>
            <a:r>
              <a:rPr lang="en-US" dirty="0"/>
              <a:t>Click to edit Section Title</a:t>
            </a:r>
          </a:p>
        </p:txBody>
      </p:sp>
    </p:spTree>
    <p:extLst>
      <p:ext uri="{BB962C8B-B14F-4D97-AF65-F5344CB8AC3E}">
        <p14:creationId xmlns:p14="http://schemas.microsoft.com/office/powerpoint/2010/main" val="1771065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171740"/>
            <a:ext cx="7772400" cy="639577"/>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81001" y="933450"/>
            <a:ext cx="8340968" cy="363855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Slide Number Placeholder 5"/>
          <p:cNvSpPr txBox="1">
            <a:spLocks/>
          </p:cNvSpPr>
          <p:nvPr userDrawn="1"/>
        </p:nvSpPr>
        <p:spPr>
          <a:xfrm>
            <a:off x="8320515" y="4802983"/>
            <a:ext cx="401455" cy="273844"/>
          </a:xfrm>
          <a:prstGeom prst="rect">
            <a:avLst/>
          </a:prstGeom>
        </p:spPr>
        <p:txBody>
          <a:bodyPr vert="horz" lIns="0" tIns="0" rIns="0" bIns="0" rtlCol="0" anchor="ctr"/>
          <a:lstStyle>
            <a:defPPr>
              <a:defRPr lang="en-US"/>
            </a:defPPr>
            <a:lvl1pPr marL="0" algn="r" defTabSz="914400" rtl="0" eaLnBrk="1" latinLnBrk="0" hangingPunct="1">
              <a:defRPr sz="1600" b="1"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2F7E23-1C34-42C1-89D5-26D10EBDB3B3}" type="slidenum">
              <a:rPr lang="en-US" sz="1050" smtClean="0">
                <a:solidFill>
                  <a:schemeClr val="bg1">
                    <a:lumMod val="50000"/>
                  </a:schemeClr>
                </a:solidFill>
              </a:rPr>
              <a:pPr/>
              <a:t>‹#›</a:t>
            </a:fld>
            <a:endParaRPr lang="en-US" sz="1050" dirty="0">
              <a:solidFill>
                <a:schemeClr val="bg1">
                  <a:lumMod val="50000"/>
                </a:schemeClr>
              </a:solidFill>
            </a:endParaRPr>
          </a:p>
        </p:txBody>
      </p:sp>
      <p:sp>
        <p:nvSpPr>
          <p:cNvPr id="16" name="Rectangle 73"/>
          <p:cNvSpPr>
            <a:spLocks noChangeArrowheads="1"/>
          </p:cNvSpPr>
          <p:nvPr userDrawn="1"/>
        </p:nvSpPr>
        <p:spPr bwMode="white">
          <a:xfrm>
            <a:off x="3238501" y="4833649"/>
            <a:ext cx="2667000" cy="150041"/>
          </a:xfrm>
          <a:prstGeom prst="rect">
            <a:avLst/>
          </a:prstGeom>
          <a:noFill/>
          <a:ln w="9525">
            <a:noFill/>
            <a:miter lim="800000"/>
            <a:headEnd/>
            <a:tailEnd/>
          </a:ln>
          <a:effectLst/>
        </p:spPr>
        <p:txBody>
          <a:bodyPr wrap="square" lIns="0" tIns="0" rIns="34286" bIns="0" anchor="t" anchorCtr="0">
            <a:spAutoFit/>
          </a:bodyPr>
          <a:lstStyle/>
          <a:p>
            <a:pPr eaLnBrk="0" hangingPunct="0">
              <a:spcBef>
                <a:spcPct val="0"/>
              </a:spcBef>
            </a:pPr>
            <a:r>
              <a:rPr lang="en-US" sz="525" b="1" dirty="0">
                <a:solidFill>
                  <a:schemeClr val="tx1">
                    <a:lumMod val="50000"/>
                    <a:lumOff val="50000"/>
                  </a:schemeClr>
                </a:solidFill>
                <a:latin typeface="Arial" panose="020B0604020202020204" pitchFamily="34" charset="0"/>
                <a:cs typeface="Arial" panose="020B0604020202020204" pitchFamily="34" charset="0"/>
              </a:rPr>
              <a:t>Cyber</a:t>
            </a:r>
            <a:r>
              <a:rPr lang="en-US" sz="525" b="1" baseline="0" dirty="0">
                <a:solidFill>
                  <a:schemeClr val="tx1">
                    <a:lumMod val="50000"/>
                    <a:lumOff val="50000"/>
                  </a:schemeClr>
                </a:solidFill>
                <a:latin typeface="Arial" panose="020B0604020202020204" pitchFamily="34" charset="0"/>
                <a:cs typeface="Arial" panose="020B0604020202020204" pitchFamily="34" charset="0"/>
              </a:rPr>
              <a:t> Simulator Showcase</a:t>
            </a:r>
            <a:endParaRPr lang="en-US" sz="525" b="1" dirty="0">
              <a:solidFill>
                <a:schemeClr val="tx1">
                  <a:lumMod val="50000"/>
                  <a:lumOff val="50000"/>
                </a:schemeClr>
              </a:solidFill>
              <a:latin typeface="Arial" panose="020B0604020202020204" pitchFamily="34" charset="0"/>
              <a:cs typeface="Arial" panose="020B0604020202020204" pitchFamily="34" charset="0"/>
            </a:endParaRPr>
          </a:p>
          <a:p>
            <a:pPr eaLnBrk="0" hangingPunct="0">
              <a:spcBef>
                <a:spcPct val="0"/>
              </a:spcBef>
            </a:pPr>
            <a:r>
              <a:rPr lang="en-US" sz="450" dirty="0">
                <a:solidFill>
                  <a:schemeClr val="tx1">
                    <a:lumMod val="50000"/>
                    <a:lumOff val="50000"/>
                  </a:schemeClr>
                </a:solidFill>
                <a:latin typeface="Arial" panose="020B0604020202020204" pitchFamily="34" charset="0"/>
                <a:cs typeface="Arial" panose="020B0604020202020204" pitchFamily="34" charset="0"/>
              </a:rPr>
              <a:t>© 2019 Carnegie Mellon University</a:t>
            </a:r>
          </a:p>
        </p:txBody>
      </p:sp>
      <p:sp>
        <p:nvSpPr>
          <p:cNvPr id="17" name="TextBox 16"/>
          <p:cNvSpPr txBox="1"/>
          <p:nvPr userDrawn="1"/>
        </p:nvSpPr>
        <p:spPr>
          <a:xfrm>
            <a:off x="6057900" y="4833649"/>
            <a:ext cx="2095500" cy="116955"/>
          </a:xfrm>
          <a:prstGeom prst="rect">
            <a:avLst/>
          </a:prstGeom>
          <a:noFill/>
        </p:spPr>
        <p:txBody>
          <a:bodyPr wrap="square" lIns="0" tIns="0" rIns="0" bIns="0" rtlCol="0">
            <a:spAutoFit/>
          </a:bodyPr>
          <a:lstStyle/>
          <a:p>
            <a:r>
              <a:rPr lang="en-US" sz="380" dirty="0">
                <a:solidFill>
                  <a:srgbClr val="000000"/>
                </a:solidFill>
                <a:latin typeface="Arial"/>
                <a:cs typeface="Arial"/>
              </a:rPr>
              <a:t>[DISTRIBUTION STATEMENT A] </a:t>
            </a:r>
            <a:br>
              <a:rPr lang="en-US" sz="380" dirty="0">
                <a:solidFill>
                  <a:srgbClr val="000000"/>
                </a:solidFill>
                <a:latin typeface="Arial"/>
                <a:cs typeface="Arial"/>
              </a:rPr>
            </a:br>
            <a:r>
              <a:rPr lang="en-US" sz="380" dirty="0">
                <a:solidFill>
                  <a:srgbClr val="000000"/>
                </a:solidFill>
                <a:latin typeface="Arial"/>
                <a:cs typeface="Arial"/>
              </a:rPr>
              <a:t>Approved for public release and unlimited distribution.</a:t>
            </a:r>
          </a:p>
        </p:txBody>
      </p:sp>
      <p:sp>
        <p:nvSpPr>
          <p:cNvPr id="18" name="Rectangle 17"/>
          <p:cNvSpPr/>
          <p:nvPr userDrawn="1"/>
        </p:nvSpPr>
        <p:spPr>
          <a:xfrm>
            <a:off x="0" y="4739072"/>
            <a:ext cx="9144000" cy="1371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81001" y="4836583"/>
            <a:ext cx="1435608" cy="243783"/>
          </a:xfrm>
          <a:prstGeom prst="rect">
            <a:avLst/>
          </a:prstGeom>
        </p:spPr>
      </p:pic>
    </p:spTree>
    <p:extLst>
      <p:ext uri="{BB962C8B-B14F-4D97-AF65-F5344CB8AC3E}">
        <p14:creationId xmlns:p14="http://schemas.microsoft.com/office/powerpoint/2010/main" val="215717350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4" r:id="rId6"/>
    <p:sldLayoutId id="2147483722" r:id="rId7"/>
    <p:sldLayoutId id="2147483725" r:id="rId8"/>
    <p:sldLayoutId id="2147483723" r:id="rId9"/>
    <p:sldLayoutId id="2147483676" r:id="rId10"/>
    <p:sldLayoutId id="2147483662" r:id="rId11"/>
    <p:sldLayoutId id="2147483664" r:id="rId12"/>
    <p:sldLayoutId id="2147483672" r:id="rId13"/>
    <p:sldLayoutId id="2147483673" r:id="rId14"/>
    <p:sldLayoutId id="2147483674" r:id="rId15"/>
    <p:sldLayoutId id="2147483675" r:id="rId16"/>
  </p:sldLayoutIdLst>
  <p:txStyles>
    <p:titleStyle>
      <a:lvl1pPr algn="l" defTabSz="685800" rtl="0" eaLnBrk="1" latinLnBrk="0" hangingPunct="1">
        <a:lnSpc>
          <a:spcPct val="90000"/>
        </a:lnSpc>
        <a:spcBef>
          <a:spcPct val="0"/>
        </a:spcBef>
        <a:buNone/>
        <a:defRPr sz="24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685800" rtl="0" eaLnBrk="1" latinLnBrk="0" hangingPunct="1">
        <a:lnSpc>
          <a:spcPct val="100000"/>
        </a:lnSpc>
        <a:spcBef>
          <a:spcPts val="750"/>
        </a:spcBef>
        <a:buFont typeface="Arial" panose="020B0604020202020204" pitchFamily="34" charset="0"/>
        <a:buNone/>
        <a:defRPr sz="1650" kern="1200">
          <a:solidFill>
            <a:schemeClr val="tx1"/>
          </a:solidFill>
          <a:latin typeface="Arial" panose="020B0604020202020204" pitchFamily="34" charset="0"/>
          <a:ea typeface="+mn-ea"/>
          <a:cs typeface="Arial" panose="020B0604020202020204" pitchFamily="34" charset="0"/>
        </a:defRPr>
      </a:lvl1pPr>
      <a:lvl2pPr marL="255985" indent="-127397" algn="l" defTabSz="685800" rtl="0" eaLnBrk="1" latinLnBrk="0" hangingPunct="1">
        <a:lnSpc>
          <a:spcPct val="100000"/>
        </a:lnSpc>
        <a:spcBef>
          <a:spcPts val="375"/>
        </a:spcBef>
        <a:buFont typeface="Arial" panose="020B0604020202020204" pitchFamily="34" charset="0"/>
        <a:buChar char="•"/>
        <a:defRPr sz="1650" kern="1200">
          <a:solidFill>
            <a:schemeClr val="tx1"/>
          </a:solidFill>
          <a:latin typeface="Arial" panose="020B0604020202020204" pitchFamily="34" charset="0"/>
          <a:ea typeface="+mn-ea"/>
          <a:cs typeface="Arial" panose="020B0604020202020204" pitchFamily="34" charset="0"/>
        </a:defRPr>
      </a:lvl2pPr>
      <a:lvl3pPr marL="471488" indent="-128588"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685800" indent="-132160" algn="l" defTabSz="685800" rtl="0" eaLnBrk="1" latinLnBrk="0" hangingPunct="1">
        <a:lnSpc>
          <a:spcPct val="100000"/>
        </a:lnSpc>
        <a:spcBef>
          <a:spcPts val="375"/>
        </a:spcBef>
        <a:buClr>
          <a:schemeClr val="tx1">
            <a:lumMod val="50000"/>
            <a:lumOff val="50000"/>
          </a:schemeClr>
        </a:buClr>
        <a:buFont typeface="Arial" panose="020B0604020202020204" pitchFamily="34" charset="0"/>
        <a:buChar char="•"/>
        <a:defRPr sz="15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2" userDrawn="1">
          <p15:clr>
            <a:srgbClr val="A4A3A4"/>
          </p15:clr>
        </p15:guide>
        <p15:guide id="2" pos="240" userDrawn="1">
          <p15:clr>
            <a:srgbClr val="A4A3A4"/>
          </p15:clr>
        </p15:guide>
        <p15:guide id="3" pos="600" userDrawn="1">
          <p15:clr>
            <a:srgbClr val="A4A3A4"/>
          </p15:clr>
        </p15:guide>
        <p15:guide id="4" pos="696" userDrawn="1">
          <p15:clr>
            <a:srgbClr val="A4A3A4"/>
          </p15:clr>
        </p15:guide>
        <p15:guide id="5" pos="1056" userDrawn="1">
          <p15:clr>
            <a:srgbClr val="A4A3A4"/>
          </p15:clr>
        </p15:guide>
        <p15:guide id="6" pos="1152" userDrawn="1">
          <p15:clr>
            <a:srgbClr val="A4A3A4"/>
          </p15:clr>
        </p15:guide>
        <p15:guide id="7" pos="1488" userDrawn="1">
          <p15:clr>
            <a:srgbClr val="A4A3A4"/>
          </p15:clr>
        </p15:guide>
        <p15:guide id="8" pos="1584" userDrawn="1">
          <p15:clr>
            <a:srgbClr val="A4A3A4"/>
          </p15:clr>
        </p15:guide>
        <p15:guide id="9" pos="1944" userDrawn="1">
          <p15:clr>
            <a:srgbClr val="A4A3A4"/>
          </p15:clr>
        </p15:guide>
        <p15:guide id="10" pos="2040" userDrawn="1">
          <p15:clr>
            <a:srgbClr val="A4A3A4"/>
          </p15:clr>
        </p15:guide>
        <p15:guide id="11" pos="2376" userDrawn="1">
          <p15:clr>
            <a:srgbClr val="A4A3A4"/>
          </p15:clr>
        </p15:guide>
        <p15:guide id="12" pos="2472" userDrawn="1">
          <p15:clr>
            <a:srgbClr val="A4A3A4"/>
          </p15:clr>
        </p15:guide>
        <p15:guide id="13" pos="2832" userDrawn="1">
          <p15:clr>
            <a:srgbClr val="A4A3A4"/>
          </p15:clr>
        </p15:guide>
        <p15:guide id="14" pos="2928" userDrawn="1">
          <p15:clr>
            <a:srgbClr val="A4A3A4"/>
          </p15:clr>
        </p15:guide>
        <p15:guide id="15" pos="3264" userDrawn="1">
          <p15:clr>
            <a:srgbClr val="A4A3A4"/>
          </p15:clr>
        </p15:guide>
        <p15:guide id="16" pos="3360" userDrawn="1">
          <p15:clr>
            <a:srgbClr val="A4A3A4"/>
          </p15:clr>
        </p15:guide>
        <p15:guide id="17" pos="3720" userDrawn="1">
          <p15:clr>
            <a:srgbClr val="A4A3A4"/>
          </p15:clr>
        </p15:guide>
        <p15:guide id="18" pos="3816" userDrawn="1">
          <p15:clr>
            <a:srgbClr val="A4A3A4"/>
          </p15:clr>
        </p15:guide>
        <p15:guide id="19" pos="4176" userDrawn="1">
          <p15:clr>
            <a:srgbClr val="A4A3A4"/>
          </p15:clr>
        </p15:guide>
        <p15:guide id="20" pos="4272" userDrawn="1">
          <p15:clr>
            <a:srgbClr val="A4A3A4"/>
          </p15:clr>
        </p15:guide>
        <p15:guide id="21" pos="4608" userDrawn="1">
          <p15:clr>
            <a:srgbClr val="A4A3A4"/>
          </p15:clr>
        </p15:guide>
        <p15:guide id="22" pos="4704" userDrawn="1">
          <p15:clr>
            <a:srgbClr val="A4A3A4"/>
          </p15:clr>
        </p15:guide>
        <p15:guide id="23" pos="5040" userDrawn="1">
          <p15:clr>
            <a:srgbClr val="A4A3A4"/>
          </p15:clr>
        </p15:guide>
        <p15:guide id="24" pos="5136" userDrawn="1">
          <p15:clr>
            <a:srgbClr val="A4A3A4"/>
          </p15:clr>
        </p15:guide>
        <p15:guide id="25" pos="5496" userDrawn="1">
          <p15:clr>
            <a:srgbClr val="A4A3A4"/>
          </p15:clr>
        </p15:guide>
        <p15:guide id="26" orient="horz" pos="516" userDrawn="1">
          <p15:clr>
            <a:srgbClr val="A4A3A4"/>
          </p15:clr>
        </p15:guide>
        <p15:guide id="27" orient="horz" pos="612" userDrawn="1">
          <p15:clr>
            <a:srgbClr val="A4A3A4"/>
          </p15:clr>
        </p15:guide>
        <p15:guide id="28" orient="horz" pos="924" userDrawn="1">
          <p15:clr>
            <a:srgbClr val="A4A3A4"/>
          </p15:clr>
        </p15:guide>
        <p15:guide id="29" orient="horz" pos="996" userDrawn="1">
          <p15:clr>
            <a:srgbClr val="A4A3A4"/>
          </p15:clr>
        </p15:guide>
        <p15:guide id="31" orient="horz" pos="1308" userDrawn="1">
          <p15:clr>
            <a:srgbClr val="A4A3A4"/>
          </p15:clr>
        </p15:guide>
        <p15:guide id="33" orient="horz" pos="1380" userDrawn="1">
          <p15:clr>
            <a:srgbClr val="A4A3A4"/>
          </p15:clr>
        </p15:guide>
        <p15:guide id="34" orient="horz" pos="1692" userDrawn="1">
          <p15:clr>
            <a:srgbClr val="A4A3A4"/>
          </p15:clr>
        </p15:guide>
        <p15:guide id="35" orient="horz" pos="1764" userDrawn="1">
          <p15:clr>
            <a:srgbClr val="A4A3A4"/>
          </p15:clr>
        </p15:guide>
        <p15:guide id="36" orient="horz" pos="2076" userDrawn="1">
          <p15:clr>
            <a:srgbClr val="A4A3A4"/>
          </p15:clr>
        </p15:guide>
        <p15:guide id="37" orient="horz" pos="2148" userDrawn="1">
          <p15:clr>
            <a:srgbClr val="A4A3A4"/>
          </p15:clr>
        </p15:guide>
        <p15:guide id="38" orient="horz" pos="2460" userDrawn="1">
          <p15:clr>
            <a:srgbClr val="A4A3A4"/>
          </p15:clr>
        </p15:guide>
        <p15:guide id="39" orient="horz" pos="2532" userDrawn="1">
          <p15:clr>
            <a:srgbClr val="A4A3A4"/>
          </p15:clr>
        </p15:guide>
        <p15:guide id="40" orient="horz" pos="2844" userDrawn="1">
          <p15:clr>
            <a:srgbClr val="A4A3A4"/>
          </p15:clr>
        </p15:guide>
        <p15:guide id="41" pos="2880" userDrawn="1">
          <p15:clr>
            <a:srgbClr val="F26B43"/>
          </p15:clr>
        </p15:guide>
        <p15:guide id="42" orient="horz" pos="162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tiff"/><Relationship Id="rId5" Type="http://schemas.openxmlformats.org/officeDocument/2006/relationships/image" Target="../media/image26.jpe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30.png"/><Relationship Id="rId4" Type="http://schemas.openxmlformats.org/officeDocument/2006/relationships/image" Target="../media/image29.tif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resources.sei.cmu.edu/library/asset-view.cfm?assetid=505224"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hyperlink" Target="https://blog.cobaltstrike.com/category/adversary-simulatio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0.tiff"/><Relationship Id="rId4" Type="http://schemas.openxmlformats.org/officeDocument/2006/relationships/image" Target="../media/image9.tiff"/></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538380"/>
            <a:ext cx="5514975" cy="1550670"/>
          </a:xfrm>
          <a:prstGeom prst="rect">
            <a:avLst/>
          </a:prstGeom>
        </p:spPr>
        <p:txBody>
          <a:bodyPr lIns="0" tIns="0" rIns="0" bIns="0" anchor="t" anchorCtr="0">
            <a:noAutofit/>
          </a:bodyPr>
          <a:lstStyle/>
          <a:p>
            <a:r>
              <a:rPr lang="en-US" sz="3200" b="1"/>
              <a:t>Cyber Simulator </a:t>
            </a:r>
            <a:r>
              <a:rPr lang="en-US" sz="3200" b="1" dirty="0"/>
              <a:t>Showcase</a:t>
            </a:r>
            <a:br>
              <a:rPr lang="en-US" sz="3200" b="1" dirty="0"/>
            </a:br>
            <a:r>
              <a:rPr lang="en-US" sz="1400" dirty="0"/>
              <a:t>CERT Cybersecurity </a:t>
            </a:r>
            <a:r>
              <a:rPr lang="en-US" sz="1400"/>
              <a:t>Workforce Development</a:t>
            </a:r>
            <a:br>
              <a:rPr lang="en-US" sz="1400"/>
            </a:br>
            <a:br>
              <a:rPr lang="en-US" sz="1400" dirty="0"/>
            </a:br>
            <a:r>
              <a:rPr lang="en-US" sz="1400"/>
              <a:t>Part 3 of 6: GHOSTS</a:t>
            </a:r>
            <a:endParaRPr lang="en-US" sz="1200" dirty="0"/>
          </a:p>
        </p:txBody>
      </p:sp>
      <p:sp>
        <p:nvSpPr>
          <p:cNvPr id="4" name="Subtitle 3"/>
          <p:cNvSpPr>
            <a:spLocks noGrp="1"/>
          </p:cNvSpPr>
          <p:nvPr>
            <p:ph type="subTitle" idx="1"/>
          </p:nvPr>
        </p:nvSpPr>
        <p:spPr>
          <a:prstGeom prst="rect">
            <a:avLst/>
          </a:prstGeom>
        </p:spPr>
        <p:txBody>
          <a:bodyPr lIns="0" tIns="0" rIns="0" bIns="0">
            <a:normAutofit/>
          </a:bodyPr>
          <a:lstStyle/>
          <a:p>
            <a:r>
              <a:rPr lang="en-US"/>
              <a:t>Dustin Updyke</a:t>
            </a:r>
            <a:br>
              <a:rPr lang="en-US" dirty="0"/>
            </a:br>
            <a:r>
              <a:rPr lang="en-US" dirty="0"/>
              <a:t>03 JUN 2019</a:t>
            </a:r>
          </a:p>
        </p:txBody>
      </p:sp>
    </p:spTree>
    <p:extLst>
      <p:ext uri="{BB962C8B-B14F-4D97-AF65-F5344CB8AC3E}">
        <p14:creationId xmlns:p14="http://schemas.microsoft.com/office/powerpoint/2010/main" val="4008897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GHOSTS NPC Orchestration</a:t>
            </a:r>
          </a:p>
        </p:txBody>
      </p:sp>
      <p:sp>
        <p:nvSpPr>
          <p:cNvPr id="3" name="Text Placeholder 2"/>
          <p:cNvSpPr>
            <a:spLocks noGrp="1"/>
          </p:cNvSpPr>
          <p:nvPr>
            <p:ph type="body" sz="quarter" idx="10"/>
          </p:nvPr>
        </p:nvSpPr>
        <p:spPr>
          <a:prstGeom prst="rect">
            <a:avLst/>
          </a:prstGeom>
        </p:spPr>
        <p:txBody>
          <a:bodyPr>
            <a:noAutofit/>
          </a:bodyPr>
          <a:lstStyle/>
          <a:p>
            <a:r>
              <a:rPr lang="en-US" dirty="0"/>
              <a:t>DEMO</a:t>
            </a:r>
          </a:p>
        </p:txBody>
      </p:sp>
      <p:pic>
        <p:nvPicPr>
          <p:cNvPr id="7" name="Picture Placeholder 6">
            <a:extLst>
              <a:ext uri="{FF2B5EF4-FFF2-40B4-BE49-F238E27FC236}">
                <a16:creationId xmlns:a16="http://schemas.microsoft.com/office/drawing/2014/main" id="{58DF71AF-BF08-AA43-BAF0-3B62E24085BC}"/>
              </a:ext>
            </a:extLst>
          </p:cNvPr>
          <p:cNvPicPr>
            <a:picLocks noGrp="1" noChangeAspect="1"/>
          </p:cNvPicPr>
          <p:nvPr>
            <p:ph type="pic" sz="quarter" idx="11"/>
          </p:nvPr>
        </p:nvPicPr>
        <p:blipFill>
          <a:blip r:embed="rId3"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37250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3F6510-75B5-1F46-BF7C-C174AE6E6C2D}"/>
              </a:ext>
            </a:extLst>
          </p:cNvPr>
          <p:cNvSpPr>
            <a:spLocks noGrp="1"/>
          </p:cNvSpPr>
          <p:nvPr>
            <p:ph type="body" sz="quarter" idx="10"/>
          </p:nvPr>
        </p:nvSpPr>
        <p:spPr>
          <a:xfrm>
            <a:off x="0" y="0"/>
            <a:ext cx="9144000" cy="4745812"/>
          </a:xfrm>
          <a:prstGeom prst="rect">
            <a:avLst/>
          </a:prstGeom>
          <a:solidFill>
            <a:schemeClr val="tx1"/>
          </a:solidFill>
          <a:ln>
            <a:noFill/>
          </a:ln>
        </p:spPr>
        <p:txBody>
          <a:bodyPr lIns="548640" anchor="ctr">
            <a:noAutofit/>
          </a:bodyPr>
          <a:lstStyle/>
          <a:p>
            <a:endParaRPr lang="en-US" dirty="0">
              <a:solidFill>
                <a:schemeClr val="bg1"/>
              </a:solidFill>
            </a:endParaRPr>
          </a:p>
        </p:txBody>
      </p:sp>
      <p:pic>
        <p:nvPicPr>
          <p:cNvPr id="4" name="cyber symposium-GHOSTS demo_CQ20_1080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1415142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FA691F9-5EE6-6A43-9E8D-5C59CABAA5CB}"/>
              </a:ext>
            </a:extLst>
          </p:cNvPr>
          <p:cNvGrpSpPr/>
          <p:nvPr/>
        </p:nvGrpSpPr>
        <p:grpSpPr>
          <a:xfrm>
            <a:off x="0" y="5013"/>
            <a:ext cx="9144000" cy="5138486"/>
            <a:chOff x="0" y="5013"/>
            <a:chExt cx="9144000" cy="5138486"/>
          </a:xfrm>
        </p:grpSpPr>
        <p:pic>
          <p:nvPicPr>
            <p:cNvPr id="5" name="Picture 4">
              <a:extLst>
                <a:ext uri="{FF2B5EF4-FFF2-40B4-BE49-F238E27FC236}">
                  <a16:creationId xmlns:a16="http://schemas.microsoft.com/office/drawing/2014/main" id="{EB3FA042-811E-0A4E-9FB0-92BDA06110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013"/>
              <a:ext cx="9144000" cy="5133474"/>
            </a:xfrm>
            <a:prstGeom prst="rect">
              <a:avLst/>
            </a:prstGeom>
          </p:spPr>
        </p:pic>
        <p:pic>
          <p:nvPicPr>
            <p:cNvPr id="7" name="Picture 6">
              <a:extLst>
                <a:ext uri="{FF2B5EF4-FFF2-40B4-BE49-F238E27FC236}">
                  <a16:creationId xmlns:a16="http://schemas.microsoft.com/office/drawing/2014/main" id="{F9DAECFC-850D-5348-B3E9-E60DDB4DD7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3289" y="2245806"/>
              <a:ext cx="1960608" cy="1512278"/>
            </a:xfrm>
            <a:prstGeom prst="rect">
              <a:avLst/>
            </a:prstGeom>
          </p:spPr>
        </p:pic>
        <p:pic>
          <p:nvPicPr>
            <p:cNvPr id="8" name="Picture 7">
              <a:extLst>
                <a:ext uri="{FF2B5EF4-FFF2-40B4-BE49-F238E27FC236}">
                  <a16:creationId xmlns:a16="http://schemas.microsoft.com/office/drawing/2014/main" id="{1D265B79-E7F3-3F44-A029-60E771E01C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83392" y="1436467"/>
              <a:ext cx="1960608" cy="1235137"/>
            </a:xfrm>
            <a:prstGeom prst="rect">
              <a:avLst/>
            </a:prstGeom>
          </p:spPr>
        </p:pic>
        <p:pic>
          <p:nvPicPr>
            <p:cNvPr id="9" name="Picture 8">
              <a:extLst>
                <a:ext uri="{FF2B5EF4-FFF2-40B4-BE49-F238E27FC236}">
                  <a16:creationId xmlns:a16="http://schemas.microsoft.com/office/drawing/2014/main" id="{ADBE24C0-53BC-C84D-8287-A2655A2772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93898" y="1314917"/>
              <a:ext cx="1960608" cy="1478236"/>
            </a:xfrm>
            <a:prstGeom prst="rect">
              <a:avLst/>
            </a:prstGeom>
          </p:spPr>
        </p:pic>
        <p:pic>
          <p:nvPicPr>
            <p:cNvPr id="10" name="Picture 9">
              <a:extLst>
                <a:ext uri="{FF2B5EF4-FFF2-40B4-BE49-F238E27FC236}">
                  <a16:creationId xmlns:a16="http://schemas.microsoft.com/office/drawing/2014/main" id="{7D961600-2B3E-8B42-8E1D-418D5569505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54506" y="4058500"/>
              <a:ext cx="1928886" cy="1084999"/>
            </a:xfrm>
            <a:prstGeom prst="rect">
              <a:avLst/>
            </a:prstGeom>
          </p:spPr>
        </p:pic>
      </p:grpSp>
    </p:spTree>
    <p:extLst>
      <p:ext uri="{BB962C8B-B14F-4D97-AF65-F5344CB8AC3E}">
        <p14:creationId xmlns:p14="http://schemas.microsoft.com/office/powerpoint/2010/main" val="1468235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7EF397-2321-4E4F-A828-B4A20AD86D79}"/>
              </a:ext>
            </a:extLst>
          </p:cNvPr>
          <p:cNvSpPr/>
          <p:nvPr/>
        </p:nvSpPr>
        <p:spPr>
          <a:xfrm>
            <a:off x="0" y="0"/>
            <a:ext cx="9144000" cy="4757895"/>
          </a:xfrm>
          <a:prstGeom prst="rect">
            <a:avLst/>
          </a:prstGeom>
          <a:solidFill>
            <a:srgbClr val="1819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91FAEF46-35FF-184B-A98C-EA20E651D34C}"/>
              </a:ext>
            </a:extLst>
          </p:cNvPr>
          <p:cNvGrpSpPr/>
          <p:nvPr/>
        </p:nvGrpSpPr>
        <p:grpSpPr>
          <a:xfrm>
            <a:off x="1191643" y="40194"/>
            <a:ext cx="6760714" cy="4673478"/>
            <a:chOff x="0" y="-1"/>
            <a:chExt cx="9144000" cy="6320972"/>
          </a:xfrm>
        </p:grpSpPr>
        <p:sp>
          <p:nvSpPr>
            <p:cNvPr id="9" name="Rectangle 8">
              <a:extLst>
                <a:ext uri="{FF2B5EF4-FFF2-40B4-BE49-F238E27FC236}">
                  <a16:creationId xmlns:a16="http://schemas.microsoft.com/office/drawing/2014/main" id="{99DFB43C-BF07-8B40-91B0-21CB0140FF11}"/>
                </a:ext>
              </a:extLst>
            </p:cNvPr>
            <p:cNvSpPr/>
            <p:nvPr/>
          </p:nvSpPr>
          <p:spPr>
            <a:xfrm>
              <a:off x="0" y="-1"/>
              <a:ext cx="9144000" cy="6320971"/>
            </a:xfrm>
            <a:prstGeom prst="rect">
              <a:avLst/>
            </a:prstGeom>
            <a:solidFill>
              <a:srgbClr val="202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C53BE9E-E7C9-2C48-806B-56C25B7761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765814"/>
              <a:ext cx="9144000" cy="3555157"/>
            </a:xfrm>
            <a:prstGeom prst="rect">
              <a:avLst/>
            </a:prstGeom>
            <a:ln>
              <a:noFill/>
            </a:ln>
          </p:spPr>
        </p:pic>
        <p:grpSp>
          <p:nvGrpSpPr>
            <p:cNvPr id="11" name="Group 10">
              <a:extLst>
                <a:ext uri="{FF2B5EF4-FFF2-40B4-BE49-F238E27FC236}">
                  <a16:creationId xmlns:a16="http://schemas.microsoft.com/office/drawing/2014/main" id="{F68A0056-D426-C649-B5F7-10AEFFD85E89}"/>
                </a:ext>
              </a:extLst>
            </p:cNvPr>
            <p:cNvGrpSpPr/>
            <p:nvPr/>
          </p:nvGrpSpPr>
          <p:grpSpPr>
            <a:xfrm>
              <a:off x="0" y="244663"/>
              <a:ext cx="9144000" cy="2891265"/>
              <a:chOff x="0" y="244663"/>
              <a:chExt cx="9144000" cy="2891265"/>
            </a:xfrm>
          </p:grpSpPr>
          <p:pic>
            <p:nvPicPr>
              <p:cNvPr id="12" name="Picture 11">
                <a:extLst>
                  <a:ext uri="{FF2B5EF4-FFF2-40B4-BE49-F238E27FC236}">
                    <a16:creationId xmlns:a16="http://schemas.microsoft.com/office/drawing/2014/main" id="{A684F8AD-AD42-9F40-B626-F4DB7CD695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44663"/>
                <a:ext cx="9144000" cy="2891265"/>
              </a:xfrm>
              <a:prstGeom prst="rect">
                <a:avLst/>
              </a:prstGeom>
              <a:ln>
                <a:noFill/>
              </a:ln>
            </p:spPr>
          </p:pic>
          <p:pic>
            <p:nvPicPr>
              <p:cNvPr id="13" name="Picture 12">
                <a:extLst>
                  <a:ext uri="{FF2B5EF4-FFF2-40B4-BE49-F238E27FC236}">
                    <a16:creationId xmlns:a16="http://schemas.microsoft.com/office/drawing/2014/main" id="{CD581B0A-CD56-424A-B4EA-492311553C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09231" y="583886"/>
                <a:ext cx="2301396" cy="985771"/>
              </a:xfrm>
              <a:prstGeom prst="rect">
                <a:avLst/>
              </a:prstGeom>
              <a:ln>
                <a:noFill/>
              </a:ln>
            </p:spPr>
          </p:pic>
        </p:grpSp>
      </p:grpSp>
    </p:spTree>
    <p:extLst>
      <p:ext uri="{BB962C8B-B14F-4D97-AF65-F5344CB8AC3E}">
        <p14:creationId xmlns:p14="http://schemas.microsoft.com/office/powerpoint/2010/main" val="1330116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97786-9734-814E-AEFD-E8F9936BB4E1}"/>
              </a:ext>
            </a:extLst>
          </p:cNvPr>
          <p:cNvSpPr>
            <a:spLocks noGrp="1"/>
          </p:cNvSpPr>
          <p:nvPr>
            <p:ph type="title"/>
          </p:nvPr>
        </p:nvSpPr>
        <p:spPr>
          <a:xfrm>
            <a:off x="381000" y="171740"/>
            <a:ext cx="7772400" cy="639577"/>
          </a:xfrm>
        </p:spPr>
        <p:txBody>
          <a:bodyPr/>
          <a:lstStyle/>
          <a:p>
            <a:r>
              <a:rPr lang="en-US" dirty="0"/>
              <a:t>GHOSTS Product Roadmap</a:t>
            </a:r>
          </a:p>
        </p:txBody>
      </p:sp>
      <p:sp>
        <p:nvSpPr>
          <p:cNvPr id="3" name="Content Placeholder 2">
            <a:extLst>
              <a:ext uri="{FF2B5EF4-FFF2-40B4-BE49-F238E27FC236}">
                <a16:creationId xmlns:a16="http://schemas.microsoft.com/office/drawing/2014/main" id="{F52AE73C-DA6C-FA4D-BFD2-45F8EC56739B}"/>
              </a:ext>
            </a:extLst>
          </p:cNvPr>
          <p:cNvSpPr>
            <a:spLocks noGrp="1"/>
          </p:cNvSpPr>
          <p:nvPr>
            <p:ph idx="1"/>
          </p:nvPr>
        </p:nvSpPr>
        <p:spPr>
          <a:xfrm>
            <a:off x="672547" y="924503"/>
            <a:ext cx="8340968" cy="3662653"/>
          </a:xfrm>
        </p:spPr>
        <p:txBody>
          <a:bodyPr/>
          <a:lstStyle/>
          <a:p>
            <a:pPr>
              <a:lnSpc>
                <a:spcPct val="70000"/>
              </a:lnSpc>
              <a:defRPr sz="1500" b="1"/>
            </a:pPr>
            <a:r>
              <a:rPr lang="en-US" sz="1200" dirty="0"/>
              <a:t>PHASE I – “basic plumbing”</a:t>
            </a:r>
          </a:p>
          <a:p>
            <a:pPr>
              <a:lnSpc>
                <a:spcPct val="70000"/>
              </a:lnSpc>
              <a:defRPr sz="1500"/>
            </a:pPr>
            <a:r>
              <a:rPr lang="en-US" sz="1200" dirty="0"/>
              <a:t>Flexible/Configurable Client/Server communications</a:t>
            </a:r>
          </a:p>
          <a:p>
            <a:pPr>
              <a:lnSpc>
                <a:spcPct val="70000"/>
              </a:lnSpc>
              <a:defRPr sz="1500"/>
            </a:pPr>
            <a:r>
              <a:rPr lang="en-US" sz="1200" dirty="0"/>
              <a:t>Basic reporting and tracking – server up/down, timeline progress, network overview</a:t>
            </a:r>
          </a:p>
          <a:p>
            <a:pPr>
              <a:lnSpc>
                <a:spcPct val="70000"/>
              </a:lnSpc>
              <a:defRPr sz="1500"/>
            </a:pPr>
            <a:r>
              <a:rPr lang="en-US" sz="1200" dirty="0"/>
              <a:t>Systems engineers love it – easy to deploy, low resource impact, auto-manage</a:t>
            </a:r>
          </a:p>
          <a:p>
            <a:pPr>
              <a:lnSpc>
                <a:spcPct val="70000"/>
              </a:lnSpc>
              <a:defRPr sz="1500"/>
            </a:pPr>
            <a:endParaRPr lang="en-US" sz="1200" dirty="0"/>
          </a:p>
          <a:p>
            <a:pPr>
              <a:lnSpc>
                <a:spcPct val="70000"/>
              </a:lnSpc>
              <a:defRPr sz="1500" b="1"/>
            </a:pPr>
            <a:r>
              <a:rPr lang="en-US" sz="1200" dirty="0"/>
              <a:t>PHASE II - “formidable operator”</a:t>
            </a:r>
          </a:p>
          <a:p>
            <a:pPr>
              <a:lnSpc>
                <a:spcPct val="70000"/>
              </a:lnSpc>
              <a:defRPr sz="1500"/>
            </a:pPr>
            <a:r>
              <a:rPr lang="en-US" sz="1200" dirty="0"/>
              <a:t>Realism/fidelity/randomization/entropy advancements</a:t>
            </a:r>
          </a:p>
          <a:p>
            <a:pPr>
              <a:lnSpc>
                <a:spcPct val="70000"/>
              </a:lnSpc>
              <a:defRPr sz="1500"/>
            </a:pPr>
            <a:r>
              <a:rPr lang="en-US" sz="1200" dirty="0"/>
              <a:t>Blue team activity &amp; response tracking</a:t>
            </a:r>
          </a:p>
          <a:p>
            <a:pPr>
              <a:lnSpc>
                <a:spcPct val="70000"/>
              </a:lnSpc>
              <a:defRPr sz="1500"/>
            </a:pPr>
            <a:r>
              <a:rPr lang="en-US" sz="1200" dirty="0"/>
              <a:t>Improved health checks and activity reporting</a:t>
            </a:r>
          </a:p>
          <a:p>
            <a:pPr>
              <a:lnSpc>
                <a:spcPct val="70000"/>
              </a:lnSpc>
              <a:defRPr sz="1500"/>
            </a:pPr>
            <a:r>
              <a:rPr lang="en-US" sz="1200" dirty="0"/>
              <a:t>Inject management &amp; monitoring</a:t>
            </a:r>
          </a:p>
          <a:p>
            <a:pPr>
              <a:lnSpc>
                <a:spcPct val="70000"/>
              </a:lnSpc>
              <a:defRPr sz="1500"/>
            </a:pPr>
            <a:endParaRPr lang="en-US" sz="1200" dirty="0"/>
          </a:p>
          <a:p>
            <a:pPr>
              <a:lnSpc>
                <a:spcPct val="70000"/>
              </a:lnSpc>
              <a:defRPr sz="1500" b="1"/>
            </a:pPr>
            <a:r>
              <a:rPr lang="en-US" sz="1200" dirty="0"/>
              <a:t>PHASE III - “thinking adversary”</a:t>
            </a:r>
          </a:p>
          <a:p>
            <a:pPr>
              <a:lnSpc>
                <a:spcPct val="70000"/>
              </a:lnSpc>
              <a:defRPr sz="1500"/>
            </a:pPr>
            <a:r>
              <a:rPr lang="en-US" sz="1200" dirty="0"/>
              <a:t>Opportunistic/responsive OPFOR, coordinated across terrain/assets/weaknesses</a:t>
            </a:r>
          </a:p>
          <a:p>
            <a:pPr>
              <a:lnSpc>
                <a:spcPct val="70000"/>
              </a:lnSpc>
              <a:defRPr sz="1500"/>
            </a:pPr>
            <a:r>
              <a:rPr lang="en-US" sz="1200" dirty="0"/>
              <a:t>Opinionated – regarding individual/team responses/timing</a:t>
            </a:r>
          </a:p>
          <a:p>
            <a:pPr>
              <a:lnSpc>
                <a:spcPct val="70000"/>
              </a:lnSpc>
              <a:defRPr sz="1500"/>
            </a:pPr>
            <a:r>
              <a:rPr lang="en-US" sz="1200" dirty="0"/>
              <a:t>Integrate and track player activity for full exercise insight</a:t>
            </a:r>
          </a:p>
          <a:p>
            <a:pPr>
              <a:lnSpc>
                <a:spcPct val="70000"/>
              </a:lnSpc>
              <a:defRPr sz="1500"/>
            </a:pPr>
            <a:r>
              <a:rPr lang="en-US" sz="1200" dirty="0"/>
              <a:t>Extensive use of ML/AI techniques</a:t>
            </a:r>
          </a:p>
          <a:p>
            <a:pPr>
              <a:lnSpc>
                <a:spcPct val="70000"/>
              </a:lnSpc>
            </a:pPr>
            <a:endParaRPr lang="en-US" sz="1200" dirty="0"/>
          </a:p>
          <a:p>
            <a:endParaRPr lang="en-US" sz="1200" dirty="0"/>
          </a:p>
        </p:txBody>
      </p:sp>
      <p:sp>
        <p:nvSpPr>
          <p:cNvPr id="6" name="Star">
            <a:extLst>
              <a:ext uri="{FF2B5EF4-FFF2-40B4-BE49-F238E27FC236}">
                <a16:creationId xmlns:a16="http://schemas.microsoft.com/office/drawing/2014/main" id="{31F4D96D-E4E7-E94F-85F8-30AD4669515B}"/>
              </a:ext>
            </a:extLst>
          </p:cNvPr>
          <p:cNvSpPr/>
          <p:nvPr/>
        </p:nvSpPr>
        <p:spPr>
          <a:xfrm>
            <a:off x="371451" y="3377201"/>
            <a:ext cx="189045" cy="179792"/>
          </a:xfrm>
          <a:prstGeom prst="star5">
            <a:avLst>
              <a:gd name="adj" fmla="val 19100"/>
              <a:gd name="hf" fmla="val 105146"/>
              <a:gd name="vf" fmla="val 110557"/>
            </a:avLst>
          </a:prstGeom>
          <a:solidFill>
            <a:schemeClr val="accent6">
              <a:lumMod val="60000"/>
              <a:lumOff val="40000"/>
            </a:schemeClr>
          </a:solidFill>
          <a:ln w="3175">
            <a:solidFill>
              <a:schemeClr val="accent6"/>
            </a:solidFill>
            <a:miter/>
          </a:ln>
        </p:spPr>
        <p:txBody>
          <a:bodyPr lIns="45719" rIns="45719" anchor="ctr"/>
          <a:lstStyle/>
          <a:p>
            <a:endParaRPr dirty="0">
              <a:latin typeface="Open Sans Regular" panose="020B0606030504020204" pitchFamily="34" charset="0"/>
            </a:endParaRPr>
          </a:p>
        </p:txBody>
      </p:sp>
      <p:cxnSp>
        <p:nvCxnSpPr>
          <p:cNvPr id="7" name="Straight Arrow Connector 6">
            <a:extLst>
              <a:ext uri="{FF2B5EF4-FFF2-40B4-BE49-F238E27FC236}">
                <a16:creationId xmlns:a16="http://schemas.microsoft.com/office/drawing/2014/main" id="{44053FFF-AFF1-DD4D-8723-2378CCFD3EBF}"/>
              </a:ext>
            </a:extLst>
          </p:cNvPr>
          <p:cNvCxnSpPr>
            <a:cxnSpLocks/>
          </p:cNvCxnSpPr>
          <p:nvPr/>
        </p:nvCxnSpPr>
        <p:spPr>
          <a:xfrm>
            <a:off x="468434" y="3604119"/>
            <a:ext cx="0" cy="529462"/>
          </a:xfrm>
          <a:prstGeom prst="straightConnector1">
            <a:avLst/>
          </a:prstGeom>
          <a:noFill/>
          <a:ln w="3175" cap="flat">
            <a:solidFill>
              <a:schemeClr val="accent6"/>
            </a:solidFill>
            <a:prstDash val="solid"/>
            <a:miter lim="8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804821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E40BCB-3B9F-7749-8491-400F1EF4859E}"/>
              </a:ext>
            </a:extLst>
          </p:cNvPr>
          <p:cNvSpPr>
            <a:spLocks noGrp="1"/>
          </p:cNvSpPr>
          <p:nvPr>
            <p:ph type="title"/>
          </p:nvPr>
        </p:nvSpPr>
        <p:spPr/>
        <p:txBody>
          <a:bodyPr/>
          <a:lstStyle/>
          <a:p>
            <a:endParaRPr lang="en-US" dirty="0"/>
          </a:p>
        </p:txBody>
      </p:sp>
      <p:sp>
        <p:nvSpPr>
          <p:cNvPr id="7" name="Text Placeholder 6">
            <a:extLst>
              <a:ext uri="{FF2B5EF4-FFF2-40B4-BE49-F238E27FC236}">
                <a16:creationId xmlns:a16="http://schemas.microsoft.com/office/drawing/2014/main" id="{ABBCB4B7-575C-534B-A95C-6D13AAC07E05}"/>
              </a:ext>
            </a:extLst>
          </p:cNvPr>
          <p:cNvSpPr>
            <a:spLocks noGrp="1"/>
          </p:cNvSpPr>
          <p:nvPr>
            <p:ph type="body" sz="quarter" idx="10"/>
          </p:nvPr>
        </p:nvSpPr>
        <p:spPr/>
        <p:txBody>
          <a:bodyPr/>
          <a:lstStyle/>
          <a:p>
            <a:r>
              <a:rPr lang="en-US" dirty="0"/>
              <a:t>Questions ?</a:t>
            </a:r>
          </a:p>
        </p:txBody>
      </p:sp>
    </p:spTree>
    <p:extLst>
      <p:ext uri="{BB962C8B-B14F-4D97-AF65-F5344CB8AC3E}">
        <p14:creationId xmlns:p14="http://schemas.microsoft.com/office/powerpoint/2010/main" val="1909977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5" name="Content Placeholder 4"/>
          <p:cNvSpPr>
            <a:spLocks noGrp="1"/>
          </p:cNvSpPr>
          <p:nvPr>
            <p:ph idx="1"/>
          </p:nvPr>
        </p:nvSpPr>
        <p:spPr/>
        <p:txBody>
          <a:bodyPr>
            <a:normAutofit/>
          </a:bodyPr>
          <a:lstStyle/>
          <a:p>
            <a:r>
              <a:rPr lang="en-US" sz="1050" dirty="0"/>
              <a:t>Copyright 2019 Carnegie Mellon University. All Rights Reserved.</a:t>
            </a:r>
          </a:p>
          <a:p>
            <a:r>
              <a:rPr lang="en-US" sz="1050" dirty="0"/>
              <a:t>This material is based upon work funded and supported by the Department of Defense under Contract No. FA8702-15-D-0002 with Carnegie Mellon University for the operation of the Software Engineering Institute, a federally funded research and development center.</a:t>
            </a:r>
          </a:p>
          <a:p>
            <a:r>
              <a:rPr lang="en-US" sz="1050" dirty="0"/>
              <a:t>The view, opinions, and/or findings contained in this material are those of the author(s) and should not be construed as an official Government position, policy, or decision, unless designated by other documentation.</a:t>
            </a:r>
          </a:p>
          <a:p>
            <a:r>
              <a:rPr lang="en-US" sz="1050" dirty="0"/>
              <a:t>NO WARRANTY. THIS CARNEGIE MELLON UNIVERSITY AND SOFTWARE ENGINEERING INSTITUTE MATERIAL IS FURNISHED ON AN "AS-IS" BASIS. CARNEGIE MELLON UNIVERSITY MAKES NO WARRANTIES OF ANY KIND, EITHER EXPRESSED OR IMPLIED, AS TO ANY MATTER INCLUDING, BUT NOT LIMITED TO, WARRANTY OF FITNESS FOR PURPOSE OR MERCHANTABILITY, EXCLUSIVITY, OR RESULTS OBTAINED FROM USE OF THE MATERIAL. CARNEGIE MELLON UNIVERSITY DOES NOT MAKE ANY WARRANTY OF ANY KIND WITH RESPECT TO FREEDOM FROM PATENT, TRADEMARK, OR COPYRIGHT INFRINGEMENT.</a:t>
            </a:r>
          </a:p>
          <a:p>
            <a:r>
              <a:rPr lang="en-US" sz="1050" dirty="0"/>
              <a:t>[DISTRIBUTION STATEMENT A] This material has been approved for public release and unlimited distribution.  Please see Copyright notice for non-US Government use and distribution.</a:t>
            </a:r>
          </a:p>
          <a:p>
            <a:r>
              <a:rPr lang="en-US" sz="1050" dirty="0"/>
              <a:t>This material may be reproduced in its entirety, without modification, and freely distributed in written or electronic form without requesting formal permission. Permission is required for any other use.  Requests for permission should be directed to the Software Engineering Institute at permission@sei.cmu.edu.</a:t>
            </a:r>
          </a:p>
          <a:p>
            <a:r>
              <a:rPr lang="en-US" sz="1050" dirty="0"/>
              <a:t>Carnegie Mellon</a:t>
            </a:r>
            <a:r>
              <a:rPr lang="en-US" sz="1050" baseline="30000" dirty="0"/>
              <a:t>®</a:t>
            </a:r>
            <a:r>
              <a:rPr lang="en-US" sz="1050" dirty="0"/>
              <a:t> and CERT</a:t>
            </a:r>
            <a:r>
              <a:rPr lang="en-US" sz="1050" baseline="30000" dirty="0"/>
              <a:t>®</a:t>
            </a:r>
            <a:r>
              <a:rPr lang="en-US" sz="1050" dirty="0"/>
              <a:t> are registered in the U.S. Patent and Trademark Office by Carnegie Mellon University.</a:t>
            </a:r>
          </a:p>
          <a:p>
            <a:r>
              <a:rPr lang="en-US" sz="1050" dirty="0"/>
              <a:t>DM19-0578</a:t>
            </a:r>
          </a:p>
        </p:txBody>
      </p:sp>
      <p:sp>
        <p:nvSpPr>
          <p:cNvPr id="6" name="Picture Placeholder 5"/>
          <p:cNvSpPr>
            <a:spLocks noGrp="1"/>
          </p:cNvSpPr>
          <p:nvPr>
            <p:ph type="pic" sz="quarter" idx="11"/>
          </p:nvPr>
        </p:nvSpPr>
        <p:spPr/>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71231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prstGeom prst="rect">
            <a:avLst/>
          </a:prstGeom>
        </p:spPr>
        <p:txBody>
          <a:bodyPr lIns="0" tIns="0" rIns="0" bIns="0" anchor="t" anchorCtr="0">
            <a:noAutofit/>
          </a:bodyPr>
          <a:lstStyle/>
          <a:p>
            <a:r>
              <a:rPr lang="en-US" sz="3200" b="1" dirty="0"/>
              <a:t>GHOSTS in the Machine</a:t>
            </a:r>
            <a:br>
              <a:rPr lang="en-US" sz="3200" b="1" dirty="0"/>
            </a:br>
            <a:r>
              <a:rPr lang="en-US" sz="1400" dirty="0"/>
              <a:t>Orchestrating a Realistic Cybersecurity Exercise Battlefield</a:t>
            </a:r>
            <a:endParaRPr lang="en-US" sz="1200" dirty="0"/>
          </a:p>
        </p:txBody>
      </p:sp>
      <p:sp>
        <p:nvSpPr>
          <p:cNvPr id="4" name="Subtitle 3"/>
          <p:cNvSpPr>
            <a:spLocks noGrp="1"/>
          </p:cNvSpPr>
          <p:nvPr>
            <p:ph type="subTitle" idx="1"/>
          </p:nvPr>
        </p:nvSpPr>
        <p:spPr>
          <a:prstGeom prst="rect">
            <a:avLst/>
          </a:prstGeom>
        </p:spPr>
        <p:txBody>
          <a:bodyPr lIns="0" tIns="0" rIns="0" bIns="0">
            <a:normAutofit/>
          </a:bodyPr>
          <a:lstStyle/>
          <a:p>
            <a:r>
              <a:rPr lang="en-US" dirty="0"/>
              <a:t>Dustin Updyke</a:t>
            </a:r>
            <a:br>
              <a:rPr lang="en-US" dirty="0"/>
            </a:br>
            <a:r>
              <a:rPr lang="en-US" dirty="0"/>
              <a:t>03 JUN 2019</a:t>
            </a:r>
          </a:p>
        </p:txBody>
      </p:sp>
    </p:spTree>
    <p:extLst>
      <p:ext uri="{BB962C8B-B14F-4D97-AF65-F5344CB8AC3E}">
        <p14:creationId xmlns:p14="http://schemas.microsoft.com/office/powerpoint/2010/main" val="917193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C8600-C7D2-F64A-9C3B-48D87FA69378}"/>
              </a:ext>
            </a:extLst>
          </p:cNvPr>
          <p:cNvSpPr>
            <a:spLocks noGrp="1"/>
          </p:cNvSpPr>
          <p:nvPr>
            <p:ph type="title"/>
          </p:nvPr>
        </p:nvSpPr>
        <p:spPr/>
        <p:txBody>
          <a:bodyPr/>
          <a:lstStyle/>
          <a:p>
            <a:r>
              <a:rPr lang="en-US" dirty="0"/>
              <a:t>Elite Teams Demand Realism </a:t>
            </a:r>
            <a:r>
              <a:rPr lang="en-US" sz="1600" dirty="0"/>
              <a:t>(</a:t>
            </a:r>
            <a:r>
              <a:rPr lang="en-US" sz="1600" dirty="0">
                <a:hlinkClick r:id="rId3"/>
              </a:rPr>
              <a:t>R-EACTR</a:t>
            </a:r>
            <a:r>
              <a:rPr lang="en-US" sz="1600" dirty="0"/>
              <a:t>)</a:t>
            </a:r>
            <a:endParaRPr lang="en-US" dirty="0"/>
          </a:p>
        </p:txBody>
      </p:sp>
      <p:sp>
        <p:nvSpPr>
          <p:cNvPr id="7" name="Content Placeholder 5">
            <a:extLst>
              <a:ext uri="{FF2B5EF4-FFF2-40B4-BE49-F238E27FC236}">
                <a16:creationId xmlns:a16="http://schemas.microsoft.com/office/drawing/2014/main" id="{3FF3CF0C-2C5C-E542-9B7F-83FB5E9A50E7}"/>
              </a:ext>
            </a:extLst>
          </p:cNvPr>
          <p:cNvSpPr>
            <a:spLocks noGrp="1"/>
          </p:cNvSpPr>
          <p:nvPr>
            <p:ph sz="half" idx="1"/>
          </p:nvPr>
        </p:nvSpPr>
        <p:spPr>
          <a:xfrm>
            <a:off x="689025" y="1310170"/>
            <a:ext cx="3503749" cy="3490698"/>
          </a:xfrm>
        </p:spPr>
        <p:txBody>
          <a:bodyPr/>
          <a:lstStyle/>
          <a:p>
            <a:r>
              <a:rPr lang="en-US" i="1" dirty="0"/>
              <a:t>The strongest network defense teams require a credible challenge to get better. Without adversary simulation tools, you will quickly exhaust your ability to challenge these teams and keep up with their growth.</a:t>
            </a:r>
            <a:br>
              <a:rPr lang="en-US" dirty="0"/>
            </a:br>
            <a:endParaRPr lang="en-US" dirty="0"/>
          </a:p>
          <a:p>
            <a:pPr marL="285750" indent="-285750">
              <a:buFontTx/>
              <a:buChar char="-"/>
            </a:pPr>
            <a:r>
              <a:rPr lang="en-US" sz="1600" i="1" dirty="0">
                <a:ea typeface="Open Sans" panose="020B0606030504020204" pitchFamily="34" charset="0"/>
                <a:hlinkClick r:id="rId4">
                  <a:extLst>
                    <a:ext uri="{A12FA001-AC4F-418D-AE19-62706E023703}">
                      <ahyp:hlinkClr xmlns:ahyp="http://schemas.microsoft.com/office/drawing/2018/hyperlinkcolor" val="tx"/>
                    </a:ext>
                  </a:extLst>
                </a:hlinkClick>
              </a:rPr>
              <a:t>Raphael Mudge</a:t>
            </a:r>
            <a:r>
              <a:rPr lang="en-US" sz="1600" i="1" dirty="0">
                <a:ea typeface="Open Sans" panose="020B0606030504020204" pitchFamily="34" charset="0"/>
              </a:rPr>
              <a:t> </a:t>
            </a:r>
            <a:br>
              <a:rPr lang="en-US" sz="1600" i="1" dirty="0">
                <a:ea typeface="Open Sans" panose="020B0606030504020204" pitchFamily="34" charset="0"/>
              </a:rPr>
            </a:br>
            <a:r>
              <a:rPr lang="en-US" sz="1600" i="1" dirty="0"/>
              <a:t>(cobalt strike)</a:t>
            </a:r>
            <a:endParaRPr lang="en-US" dirty="0"/>
          </a:p>
          <a:p>
            <a:endParaRPr lang="en-US" dirty="0"/>
          </a:p>
        </p:txBody>
      </p:sp>
      <p:grpSp>
        <p:nvGrpSpPr>
          <p:cNvPr id="8" name="Group 7">
            <a:extLst>
              <a:ext uri="{FF2B5EF4-FFF2-40B4-BE49-F238E27FC236}">
                <a16:creationId xmlns:a16="http://schemas.microsoft.com/office/drawing/2014/main" id="{2B37CD49-78B1-EF4B-B0EB-09708154DDFB}"/>
              </a:ext>
            </a:extLst>
          </p:cNvPr>
          <p:cNvGrpSpPr/>
          <p:nvPr/>
        </p:nvGrpSpPr>
        <p:grpSpPr>
          <a:xfrm>
            <a:off x="4793996" y="877640"/>
            <a:ext cx="4183383" cy="3223182"/>
            <a:chOff x="1399902" y="1557782"/>
            <a:chExt cx="4599204" cy="3543562"/>
          </a:xfrm>
        </p:grpSpPr>
        <p:grpSp>
          <p:nvGrpSpPr>
            <p:cNvPr id="9" name="Group 8">
              <a:extLst>
                <a:ext uri="{FF2B5EF4-FFF2-40B4-BE49-F238E27FC236}">
                  <a16:creationId xmlns:a16="http://schemas.microsoft.com/office/drawing/2014/main" id="{27423569-DE3D-F346-9E5E-BD2BD5D4A8D6}"/>
                </a:ext>
              </a:extLst>
            </p:cNvPr>
            <p:cNvGrpSpPr/>
            <p:nvPr/>
          </p:nvGrpSpPr>
          <p:grpSpPr>
            <a:xfrm>
              <a:off x="1399902" y="1749425"/>
              <a:ext cx="1488263" cy="3351919"/>
              <a:chOff x="500903" y="1749425"/>
              <a:chExt cx="1774826" cy="3997326"/>
            </a:xfrm>
          </p:grpSpPr>
          <p:grpSp>
            <p:nvGrpSpPr>
              <p:cNvPr id="21" name="Group 20">
                <a:extLst>
                  <a:ext uri="{FF2B5EF4-FFF2-40B4-BE49-F238E27FC236}">
                    <a16:creationId xmlns:a16="http://schemas.microsoft.com/office/drawing/2014/main" id="{65B9FA8C-86BA-F14B-9BC6-82475FE29CB3}"/>
                  </a:ext>
                </a:extLst>
              </p:cNvPr>
              <p:cNvGrpSpPr/>
              <p:nvPr/>
            </p:nvGrpSpPr>
            <p:grpSpPr>
              <a:xfrm>
                <a:off x="500903" y="1749425"/>
                <a:ext cx="887413" cy="3997325"/>
                <a:chOff x="5208587" y="1749425"/>
                <a:chExt cx="887413" cy="3997325"/>
              </a:xfrm>
              <a:solidFill>
                <a:schemeClr val="tx1"/>
              </a:solidFill>
            </p:grpSpPr>
            <p:sp>
              <p:nvSpPr>
                <p:cNvPr id="30" name="Freeform 31">
                  <a:extLst>
                    <a:ext uri="{FF2B5EF4-FFF2-40B4-BE49-F238E27FC236}">
                      <a16:creationId xmlns:a16="http://schemas.microsoft.com/office/drawing/2014/main" id="{A198532A-147A-634E-9F81-7869A30A374A}"/>
                    </a:ext>
                  </a:extLst>
                </p:cNvPr>
                <p:cNvSpPr>
                  <a:spLocks/>
                </p:cNvSpPr>
                <p:nvPr/>
              </p:nvSpPr>
              <p:spPr bwMode="auto">
                <a:xfrm>
                  <a:off x="5208587" y="2590800"/>
                  <a:ext cx="887413" cy="3155950"/>
                </a:xfrm>
                <a:custGeom>
                  <a:avLst/>
                  <a:gdLst>
                    <a:gd name="T0" fmla="*/ 278 w 278"/>
                    <a:gd name="T1" fmla="*/ 152 h 991"/>
                    <a:gd name="T2" fmla="*/ 278 w 278"/>
                    <a:gd name="T3" fmla="*/ 0 h 991"/>
                    <a:gd name="T4" fmla="*/ 191 w 278"/>
                    <a:gd name="T5" fmla="*/ 0 h 991"/>
                    <a:gd name="T6" fmla="*/ 0 w 278"/>
                    <a:gd name="T7" fmla="*/ 189 h 991"/>
                    <a:gd name="T8" fmla="*/ 0 w 278"/>
                    <a:gd name="T9" fmla="*/ 190 h 991"/>
                    <a:gd name="T10" fmla="*/ 0 w 278"/>
                    <a:gd name="T11" fmla="*/ 454 h 991"/>
                    <a:gd name="T12" fmla="*/ 46 w 278"/>
                    <a:gd name="T13" fmla="*/ 501 h 991"/>
                    <a:gd name="T14" fmla="*/ 93 w 278"/>
                    <a:gd name="T15" fmla="*/ 454 h 991"/>
                    <a:gd name="T16" fmla="*/ 93 w 278"/>
                    <a:gd name="T17" fmla="*/ 401 h 991"/>
                    <a:gd name="T18" fmla="*/ 93 w 278"/>
                    <a:gd name="T19" fmla="*/ 356 h 991"/>
                    <a:gd name="T20" fmla="*/ 93 w 278"/>
                    <a:gd name="T21" fmla="*/ 210 h 991"/>
                    <a:gd name="T22" fmla="*/ 111 w 278"/>
                    <a:gd name="T23" fmla="*/ 191 h 991"/>
                    <a:gd name="T24" fmla="*/ 129 w 278"/>
                    <a:gd name="T25" fmla="*/ 210 h 991"/>
                    <a:gd name="T26" fmla="*/ 129 w 278"/>
                    <a:gd name="T27" fmla="*/ 372 h 991"/>
                    <a:gd name="T28" fmla="*/ 129 w 278"/>
                    <a:gd name="T29" fmla="*/ 401 h 991"/>
                    <a:gd name="T30" fmla="*/ 129 w 278"/>
                    <a:gd name="T31" fmla="*/ 498 h 991"/>
                    <a:gd name="T32" fmla="*/ 129 w 278"/>
                    <a:gd name="T33" fmla="*/ 533 h 991"/>
                    <a:gd name="T34" fmla="*/ 129 w 278"/>
                    <a:gd name="T35" fmla="*/ 932 h 991"/>
                    <a:gd name="T36" fmla="*/ 188 w 278"/>
                    <a:gd name="T37" fmla="*/ 991 h 991"/>
                    <a:gd name="T38" fmla="*/ 247 w 278"/>
                    <a:gd name="T39" fmla="*/ 932 h 991"/>
                    <a:gd name="T40" fmla="*/ 247 w 278"/>
                    <a:gd name="T41" fmla="*/ 533 h 991"/>
                    <a:gd name="T42" fmla="*/ 278 w 278"/>
                    <a:gd name="T43" fmla="*/ 533 h 991"/>
                    <a:gd name="T44" fmla="*/ 278 w 278"/>
                    <a:gd name="T45" fmla="*/ 436 h 991"/>
                    <a:gd name="T46" fmla="*/ 278 w 278"/>
                    <a:gd name="T47" fmla="*/ 152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91">
                      <a:moveTo>
                        <a:pt x="278" y="152"/>
                      </a:moveTo>
                      <a:cubicBezTo>
                        <a:pt x="278" y="0"/>
                        <a:pt x="278" y="0"/>
                        <a:pt x="278" y="0"/>
                      </a:cubicBezTo>
                      <a:cubicBezTo>
                        <a:pt x="191" y="0"/>
                        <a:pt x="191" y="0"/>
                        <a:pt x="191" y="0"/>
                      </a:cubicBezTo>
                      <a:cubicBezTo>
                        <a:pt x="86" y="0"/>
                        <a:pt x="1" y="85"/>
                        <a:pt x="0" y="189"/>
                      </a:cubicBezTo>
                      <a:cubicBezTo>
                        <a:pt x="0" y="190"/>
                        <a:pt x="0" y="190"/>
                        <a:pt x="0" y="190"/>
                      </a:cubicBezTo>
                      <a:cubicBezTo>
                        <a:pt x="0" y="454"/>
                        <a:pt x="0" y="454"/>
                        <a:pt x="0" y="454"/>
                      </a:cubicBezTo>
                      <a:cubicBezTo>
                        <a:pt x="0" y="480"/>
                        <a:pt x="21" y="501"/>
                        <a:pt x="46" y="501"/>
                      </a:cubicBezTo>
                      <a:cubicBezTo>
                        <a:pt x="72" y="501"/>
                        <a:pt x="93" y="480"/>
                        <a:pt x="93" y="454"/>
                      </a:cubicBezTo>
                      <a:cubicBezTo>
                        <a:pt x="93" y="401"/>
                        <a:pt x="93" y="401"/>
                        <a:pt x="93" y="401"/>
                      </a:cubicBezTo>
                      <a:cubicBezTo>
                        <a:pt x="93" y="356"/>
                        <a:pt x="93" y="356"/>
                        <a:pt x="93" y="356"/>
                      </a:cubicBezTo>
                      <a:cubicBezTo>
                        <a:pt x="93" y="210"/>
                        <a:pt x="93" y="210"/>
                        <a:pt x="93" y="210"/>
                      </a:cubicBezTo>
                      <a:cubicBezTo>
                        <a:pt x="93" y="200"/>
                        <a:pt x="101" y="191"/>
                        <a:pt x="111" y="191"/>
                      </a:cubicBezTo>
                      <a:cubicBezTo>
                        <a:pt x="121" y="191"/>
                        <a:pt x="129" y="200"/>
                        <a:pt x="129" y="210"/>
                      </a:cubicBezTo>
                      <a:cubicBezTo>
                        <a:pt x="129" y="372"/>
                        <a:pt x="129" y="372"/>
                        <a:pt x="129" y="372"/>
                      </a:cubicBezTo>
                      <a:cubicBezTo>
                        <a:pt x="129" y="401"/>
                        <a:pt x="129" y="401"/>
                        <a:pt x="129" y="401"/>
                      </a:cubicBezTo>
                      <a:cubicBezTo>
                        <a:pt x="129" y="498"/>
                        <a:pt x="129" y="498"/>
                        <a:pt x="129" y="498"/>
                      </a:cubicBezTo>
                      <a:cubicBezTo>
                        <a:pt x="129" y="533"/>
                        <a:pt x="129" y="533"/>
                        <a:pt x="129" y="533"/>
                      </a:cubicBezTo>
                      <a:cubicBezTo>
                        <a:pt x="129" y="932"/>
                        <a:pt x="129" y="932"/>
                        <a:pt x="129" y="932"/>
                      </a:cubicBezTo>
                      <a:cubicBezTo>
                        <a:pt x="129" y="965"/>
                        <a:pt x="156" y="991"/>
                        <a:pt x="188" y="991"/>
                      </a:cubicBezTo>
                      <a:cubicBezTo>
                        <a:pt x="221" y="991"/>
                        <a:pt x="247" y="965"/>
                        <a:pt x="247" y="932"/>
                      </a:cubicBezTo>
                      <a:cubicBezTo>
                        <a:pt x="247" y="533"/>
                        <a:pt x="247" y="533"/>
                        <a:pt x="247" y="533"/>
                      </a:cubicBezTo>
                      <a:cubicBezTo>
                        <a:pt x="278" y="533"/>
                        <a:pt x="278" y="533"/>
                        <a:pt x="278" y="533"/>
                      </a:cubicBezTo>
                      <a:cubicBezTo>
                        <a:pt x="278" y="436"/>
                        <a:pt x="278" y="436"/>
                        <a:pt x="278" y="436"/>
                      </a:cubicBezTo>
                      <a:lnTo>
                        <a:pt x="278" y="152"/>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118CE7"/>
                    </a:solidFill>
                  </a:endParaRPr>
                </a:p>
              </p:txBody>
            </p:sp>
            <p:sp>
              <p:nvSpPr>
                <p:cNvPr id="31" name="Freeform 32">
                  <a:extLst>
                    <a:ext uri="{FF2B5EF4-FFF2-40B4-BE49-F238E27FC236}">
                      <a16:creationId xmlns:a16="http://schemas.microsoft.com/office/drawing/2014/main" id="{F1C29808-95A9-734C-92CF-133C2707C425}"/>
                    </a:ext>
                  </a:extLst>
                </p:cNvPr>
                <p:cNvSpPr>
                  <a:spLocks/>
                </p:cNvSpPr>
                <p:nvPr/>
              </p:nvSpPr>
              <p:spPr bwMode="auto">
                <a:xfrm>
                  <a:off x="5738812" y="1749425"/>
                  <a:ext cx="357188" cy="712788"/>
                </a:xfrm>
                <a:custGeom>
                  <a:avLst/>
                  <a:gdLst>
                    <a:gd name="T0" fmla="*/ 112 w 112"/>
                    <a:gd name="T1" fmla="*/ 224 h 224"/>
                    <a:gd name="T2" fmla="*/ 112 w 112"/>
                    <a:gd name="T3" fmla="*/ 0 h 224"/>
                    <a:gd name="T4" fmla="*/ 0 w 112"/>
                    <a:gd name="T5" fmla="*/ 112 h 224"/>
                    <a:gd name="T6" fmla="*/ 112 w 112"/>
                    <a:gd name="T7" fmla="*/ 224 h 224"/>
                  </a:gdLst>
                  <a:ahLst/>
                  <a:cxnLst>
                    <a:cxn ang="0">
                      <a:pos x="T0" y="T1"/>
                    </a:cxn>
                    <a:cxn ang="0">
                      <a:pos x="T2" y="T3"/>
                    </a:cxn>
                    <a:cxn ang="0">
                      <a:pos x="T4" y="T5"/>
                    </a:cxn>
                    <a:cxn ang="0">
                      <a:pos x="T6" y="T7"/>
                    </a:cxn>
                  </a:cxnLst>
                  <a:rect l="0" t="0" r="r" b="b"/>
                  <a:pathLst>
                    <a:path w="112" h="224">
                      <a:moveTo>
                        <a:pt x="112" y="224"/>
                      </a:moveTo>
                      <a:cubicBezTo>
                        <a:pt x="112" y="0"/>
                        <a:pt x="112" y="0"/>
                        <a:pt x="112" y="0"/>
                      </a:cubicBezTo>
                      <a:cubicBezTo>
                        <a:pt x="50" y="0"/>
                        <a:pt x="0" y="50"/>
                        <a:pt x="0" y="112"/>
                      </a:cubicBezTo>
                      <a:cubicBezTo>
                        <a:pt x="0" y="173"/>
                        <a:pt x="50" y="224"/>
                        <a:pt x="112" y="22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118CE7"/>
                    </a:solidFill>
                  </a:endParaRPr>
                </a:p>
              </p:txBody>
            </p:sp>
          </p:grpSp>
          <p:sp>
            <p:nvSpPr>
              <p:cNvPr id="22" name="Freeform 34">
                <a:extLst>
                  <a:ext uri="{FF2B5EF4-FFF2-40B4-BE49-F238E27FC236}">
                    <a16:creationId xmlns:a16="http://schemas.microsoft.com/office/drawing/2014/main" id="{0A2CC720-77BF-524C-B02D-561164309C59}"/>
                  </a:ext>
                </a:extLst>
              </p:cNvPr>
              <p:cNvSpPr>
                <a:spLocks/>
              </p:cNvSpPr>
              <p:nvPr/>
            </p:nvSpPr>
            <p:spPr bwMode="auto">
              <a:xfrm>
                <a:off x="1486741" y="5224463"/>
                <a:ext cx="377825" cy="522288"/>
              </a:xfrm>
              <a:custGeom>
                <a:avLst/>
                <a:gdLst>
                  <a:gd name="T0" fmla="*/ 0 w 118"/>
                  <a:gd name="T1" fmla="*/ 105 h 164"/>
                  <a:gd name="T2" fmla="*/ 59 w 118"/>
                  <a:gd name="T3" fmla="*/ 164 h 164"/>
                  <a:gd name="T4" fmla="*/ 118 w 118"/>
                  <a:gd name="T5" fmla="*/ 105 h 164"/>
                  <a:gd name="T6" fmla="*/ 118 w 118"/>
                  <a:gd name="T7" fmla="*/ 0 h 164"/>
                  <a:gd name="T8" fmla="*/ 0 w 118"/>
                  <a:gd name="T9" fmla="*/ 0 h 164"/>
                  <a:gd name="T10" fmla="*/ 0 w 118"/>
                  <a:gd name="T11" fmla="*/ 105 h 164"/>
                </a:gdLst>
                <a:ahLst/>
                <a:cxnLst>
                  <a:cxn ang="0">
                    <a:pos x="T0" y="T1"/>
                  </a:cxn>
                  <a:cxn ang="0">
                    <a:pos x="T2" y="T3"/>
                  </a:cxn>
                  <a:cxn ang="0">
                    <a:pos x="T4" y="T5"/>
                  </a:cxn>
                  <a:cxn ang="0">
                    <a:pos x="T6" y="T7"/>
                  </a:cxn>
                  <a:cxn ang="0">
                    <a:pos x="T8" y="T9"/>
                  </a:cxn>
                  <a:cxn ang="0">
                    <a:pos x="T10" y="T11"/>
                  </a:cxn>
                </a:cxnLst>
                <a:rect l="0" t="0" r="r" b="b"/>
                <a:pathLst>
                  <a:path w="118" h="164">
                    <a:moveTo>
                      <a:pt x="0" y="105"/>
                    </a:moveTo>
                    <a:cubicBezTo>
                      <a:pt x="0" y="138"/>
                      <a:pt x="26" y="164"/>
                      <a:pt x="59" y="164"/>
                    </a:cubicBezTo>
                    <a:cubicBezTo>
                      <a:pt x="91" y="164"/>
                      <a:pt x="118" y="138"/>
                      <a:pt x="118" y="105"/>
                    </a:cubicBezTo>
                    <a:cubicBezTo>
                      <a:pt x="118" y="0"/>
                      <a:pt x="118" y="0"/>
                      <a:pt x="118" y="0"/>
                    </a:cubicBezTo>
                    <a:cubicBezTo>
                      <a:pt x="0" y="0"/>
                      <a:pt x="0" y="0"/>
                      <a:pt x="0" y="0"/>
                    </a:cubicBezTo>
                    <a:lnTo>
                      <a:pt x="0" y="10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grpSp>
            <p:nvGrpSpPr>
              <p:cNvPr id="23" name="Group 22">
                <a:extLst>
                  <a:ext uri="{FF2B5EF4-FFF2-40B4-BE49-F238E27FC236}">
                    <a16:creationId xmlns:a16="http://schemas.microsoft.com/office/drawing/2014/main" id="{5F7E67C4-4C3E-D349-BA70-C240FF47BFCE}"/>
                  </a:ext>
                </a:extLst>
              </p:cNvPr>
              <p:cNvGrpSpPr/>
              <p:nvPr/>
            </p:nvGrpSpPr>
            <p:grpSpPr>
              <a:xfrm>
                <a:off x="1388316" y="1749425"/>
                <a:ext cx="874713" cy="1325563"/>
                <a:chOff x="6096000" y="1749425"/>
                <a:chExt cx="874713" cy="1325563"/>
              </a:xfrm>
            </p:grpSpPr>
            <p:sp>
              <p:nvSpPr>
                <p:cNvPr id="28" name="Freeform 33">
                  <a:extLst>
                    <a:ext uri="{FF2B5EF4-FFF2-40B4-BE49-F238E27FC236}">
                      <a16:creationId xmlns:a16="http://schemas.microsoft.com/office/drawing/2014/main" id="{552B1488-BD6C-6B47-9985-3877F69945C9}"/>
                    </a:ext>
                  </a:extLst>
                </p:cNvPr>
                <p:cNvSpPr>
                  <a:spLocks/>
                </p:cNvSpPr>
                <p:nvPr/>
              </p:nvSpPr>
              <p:spPr bwMode="auto">
                <a:xfrm>
                  <a:off x="6096000" y="2590800"/>
                  <a:ext cx="874713" cy="484188"/>
                </a:xfrm>
                <a:custGeom>
                  <a:avLst/>
                  <a:gdLst>
                    <a:gd name="T0" fmla="*/ 274 w 274"/>
                    <a:gd name="T1" fmla="*/ 152 h 152"/>
                    <a:gd name="T2" fmla="*/ 87 w 274"/>
                    <a:gd name="T3" fmla="*/ 0 h 152"/>
                    <a:gd name="T4" fmla="*/ 0 w 274"/>
                    <a:gd name="T5" fmla="*/ 0 h 152"/>
                    <a:gd name="T6" fmla="*/ 0 w 274"/>
                    <a:gd name="T7" fmla="*/ 152 h 152"/>
                    <a:gd name="T8" fmla="*/ 274 w 274"/>
                    <a:gd name="T9" fmla="*/ 152 h 152"/>
                  </a:gdLst>
                  <a:ahLst/>
                  <a:cxnLst>
                    <a:cxn ang="0">
                      <a:pos x="T0" y="T1"/>
                    </a:cxn>
                    <a:cxn ang="0">
                      <a:pos x="T2" y="T3"/>
                    </a:cxn>
                    <a:cxn ang="0">
                      <a:pos x="T4" y="T5"/>
                    </a:cxn>
                    <a:cxn ang="0">
                      <a:pos x="T6" y="T7"/>
                    </a:cxn>
                    <a:cxn ang="0">
                      <a:pos x="T8" y="T9"/>
                    </a:cxn>
                  </a:cxnLst>
                  <a:rect l="0" t="0" r="r" b="b"/>
                  <a:pathLst>
                    <a:path w="274" h="152">
                      <a:moveTo>
                        <a:pt x="274" y="152"/>
                      </a:moveTo>
                      <a:cubicBezTo>
                        <a:pt x="256" y="65"/>
                        <a:pt x="179" y="0"/>
                        <a:pt x="87" y="0"/>
                      </a:cubicBezTo>
                      <a:cubicBezTo>
                        <a:pt x="0" y="0"/>
                        <a:pt x="0" y="0"/>
                        <a:pt x="0" y="0"/>
                      </a:cubicBezTo>
                      <a:cubicBezTo>
                        <a:pt x="0" y="152"/>
                        <a:pt x="0" y="152"/>
                        <a:pt x="0" y="152"/>
                      </a:cubicBezTo>
                      <a:lnTo>
                        <a:pt x="274" y="152"/>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9" name="Freeform 35">
                  <a:extLst>
                    <a:ext uri="{FF2B5EF4-FFF2-40B4-BE49-F238E27FC236}">
                      <a16:creationId xmlns:a16="http://schemas.microsoft.com/office/drawing/2014/main" id="{D90C016D-D439-8F4C-A852-9F8C1D7536A0}"/>
                    </a:ext>
                  </a:extLst>
                </p:cNvPr>
                <p:cNvSpPr>
                  <a:spLocks/>
                </p:cNvSpPr>
                <p:nvPr/>
              </p:nvSpPr>
              <p:spPr bwMode="auto">
                <a:xfrm>
                  <a:off x="6096000" y="1749425"/>
                  <a:ext cx="357188" cy="712788"/>
                </a:xfrm>
                <a:custGeom>
                  <a:avLst/>
                  <a:gdLst>
                    <a:gd name="T0" fmla="*/ 112 w 112"/>
                    <a:gd name="T1" fmla="*/ 112 h 224"/>
                    <a:gd name="T2" fmla="*/ 0 w 112"/>
                    <a:gd name="T3" fmla="*/ 0 h 224"/>
                    <a:gd name="T4" fmla="*/ 0 w 112"/>
                    <a:gd name="T5" fmla="*/ 224 h 224"/>
                    <a:gd name="T6" fmla="*/ 112 w 112"/>
                    <a:gd name="T7" fmla="*/ 112 h 224"/>
                  </a:gdLst>
                  <a:ahLst/>
                  <a:cxnLst>
                    <a:cxn ang="0">
                      <a:pos x="T0" y="T1"/>
                    </a:cxn>
                    <a:cxn ang="0">
                      <a:pos x="T2" y="T3"/>
                    </a:cxn>
                    <a:cxn ang="0">
                      <a:pos x="T4" y="T5"/>
                    </a:cxn>
                    <a:cxn ang="0">
                      <a:pos x="T6" y="T7"/>
                    </a:cxn>
                  </a:cxnLst>
                  <a:rect l="0" t="0" r="r" b="b"/>
                  <a:pathLst>
                    <a:path w="112" h="224">
                      <a:moveTo>
                        <a:pt x="112" y="112"/>
                      </a:moveTo>
                      <a:cubicBezTo>
                        <a:pt x="112" y="50"/>
                        <a:pt x="62" y="0"/>
                        <a:pt x="0" y="0"/>
                      </a:cubicBezTo>
                      <a:cubicBezTo>
                        <a:pt x="0" y="224"/>
                        <a:pt x="0" y="224"/>
                        <a:pt x="0" y="224"/>
                      </a:cubicBezTo>
                      <a:cubicBezTo>
                        <a:pt x="62" y="224"/>
                        <a:pt x="112" y="173"/>
                        <a:pt x="112" y="11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grpSp>
          <p:sp>
            <p:nvSpPr>
              <p:cNvPr id="24" name="Freeform 36">
                <a:extLst>
                  <a:ext uri="{FF2B5EF4-FFF2-40B4-BE49-F238E27FC236}">
                    <a16:creationId xmlns:a16="http://schemas.microsoft.com/office/drawing/2014/main" id="{88D4FDFC-5090-7946-9C49-7BA6DCC083E6}"/>
                  </a:ext>
                </a:extLst>
              </p:cNvPr>
              <p:cNvSpPr>
                <a:spLocks/>
              </p:cNvSpPr>
              <p:nvPr/>
            </p:nvSpPr>
            <p:spPr bwMode="auto">
              <a:xfrm>
                <a:off x="1388316" y="3074988"/>
                <a:ext cx="887413" cy="903288"/>
              </a:xfrm>
              <a:custGeom>
                <a:avLst/>
                <a:gdLst>
                  <a:gd name="T0" fmla="*/ 0 w 278"/>
                  <a:gd name="T1" fmla="*/ 284 h 284"/>
                  <a:gd name="T2" fmla="*/ 149 w 278"/>
                  <a:gd name="T3" fmla="*/ 284 h 284"/>
                  <a:gd name="T4" fmla="*/ 149 w 278"/>
                  <a:gd name="T5" fmla="*/ 249 h 284"/>
                  <a:gd name="T6" fmla="*/ 149 w 278"/>
                  <a:gd name="T7" fmla="*/ 220 h 284"/>
                  <a:gd name="T8" fmla="*/ 149 w 278"/>
                  <a:gd name="T9" fmla="*/ 58 h 284"/>
                  <a:gd name="T10" fmla="*/ 167 w 278"/>
                  <a:gd name="T11" fmla="*/ 39 h 284"/>
                  <a:gd name="T12" fmla="*/ 185 w 278"/>
                  <a:gd name="T13" fmla="*/ 58 h 284"/>
                  <a:gd name="T14" fmla="*/ 185 w 278"/>
                  <a:gd name="T15" fmla="*/ 204 h 284"/>
                  <a:gd name="T16" fmla="*/ 185 w 278"/>
                  <a:gd name="T17" fmla="*/ 249 h 284"/>
                  <a:gd name="T18" fmla="*/ 185 w 278"/>
                  <a:gd name="T19" fmla="*/ 284 h 284"/>
                  <a:gd name="T20" fmla="*/ 278 w 278"/>
                  <a:gd name="T21" fmla="*/ 284 h 284"/>
                  <a:gd name="T22" fmla="*/ 278 w 278"/>
                  <a:gd name="T23" fmla="*/ 38 h 284"/>
                  <a:gd name="T24" fmla="*/ 278 w 278"/>
                  <a:gd name="T25" fmla="*/ 37 h 284"/>
                  <a:gd name="T26" fmla="*/ 274 w 278"/>
                  <a:gd name="T27" fmla="*/ 0 h 284"/>
                  <a:gd name="T28" fmla="*/ 0 w 278"/>
                  <a:gd name="T29" fmla="*/ 0 h 284"/>
                  <a:gd name="T30" fmla="*/ 0 w 278"/>
                  <a:gd name="T31"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8" h="284">
                    <a:moveTo>
                      <a:pt x="0" y="284"/>
                    </a:moveTo>
                    <a:cubicBezTo>
                      <a:pt x="149" y="284"/>
                      <a:pt x="149" y="284"/>
                      <a:pt x="149" y="284"/>
                    </a:cubicBezTo>
                    <a:cubicBezTo>
                      <a:pt x="149" y="249"/>
                      <a:pt x="149" y="249"/>
                      <a:pt x="149" y="249"/>
                    </a:cubicBezTo>
                    <a:cubicBezTo>
                      <a:pt x="149" y="220"/>
                      <a:pt x="149" y="220"/>
                      <a:pt x="149" y="220"/>
                    </a:cubicBezTo>
                    <a:cubicBezTo>
                      <a:pt x="149" y="58"/>
                      <a:pt x="149" y="58"/>
                      <a:pt x="149" y="58"/>
                    </a:cubicBezTo>
                    <a:cubicBezTo>
                      <a:pt x="149" y="48"/>
                      <a:pt x="157" y="39"/>
                      <a:pt x="167" y="39"/>
                    </a:cubicBezTo>
                    <a:cubicBezTo>
                      <a:pt x="177" y="39"/>
                      <a:pt x="185" y="48"/>
                      <a:pt x="185" y="58"/>
                    </a:cubicBezTo>
                    <a:cubicBezTo>
                      <a:pt x="185" y="204"/>
                      <a:pt x="185" y="204"/>
                      <a:pt x="185" y="204"/>
                    </a:cubicBezTo>
                    <a:cubicBezTo>
                      <a:pt x="185" y="249"/>
                      <a:pt x="185" y="249"/>
                      <a:pt x="185" y="249"/>
                    </a:cubicBezTo>
                    <a:cubicBezTo>
                      <a:pt x="185" y="284"/>
                      <a:pt x="185" y="284"/>
                      <a:pt x="185" y="284"/>
                    </a:cubicBezTo>
                    <a:cubicBezTo>
                      <a:pt x="278" y="284"/>
                      <a:pt x="278" y="284"/>
                      <a:pt x="278" y="284"/>
                    </a:cubicBezTo>
                    <a:cubicBezTo>
                      <a:pt x="278" y="38"/>
                      <a:pt x="278" y="38"/>
                      <a:pt x="278" y="38"/>
                    </a:cubicBezTo>
                    <a:cubicBezTo>
                      <a:pt x="278" y="38"/>
                      <a:pt x="278" y="38"/>
                      <a:pt x="278" y="37"/>
                    </a:cubicBezTo>
                    <a:cubicBezTo>
                      <a:pt x="278" y="25"/>
                      <a:pt x="277" y="12"/>
                      <a:pt x="274" y="0"/>
                    </a:cubicBezTo>
                    <a:cubicBezTo>
                      <a:pt x="0" y="0"/>
                      <a:pt x="0" y="0"/>
                      <a:pt x="0" y="0"/>
                    </a:cubicBezTo>
                    <a:lnTo>
                      <a:pt x="0" y="284"/>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grpSp>
            <p:nvGrpSpPr>
              <p:cNvPr id="25" name="Group 24">
                <a:extLst>
                  <a:ext uri="{FF2B5EF4-FFF2-40B4-BE49-F238E27FC236}">
                    <a16:creationId xmlns:a16="http://schemas.microsoft.com/office/drawing/2014/main" id="{9B660CF8-2390-3040-914A-B7590CF6CE56}"/>
                  </a:ext>
                </a:extLst>
              </p:cNvPr>
              <p:cNvGrpSpPr/>
              <p:nvPr/>
            </p:nvGrpSpPr>
            <p:grpSpPr>
              <a:xfrm>
                <a:off x="1388316" y="3978275"/>
                <a:ext cx="887413" cy="1246188"/>
                <a:chOff x="6096000" y="3978275"/>
                <a:chExt cx="887413" cy="1246188"/>
              </a:xfrm>
            </p:grpSpPr>
            <p:sp>
              <p:nvSpPr>
                <p:cNvPr id="26" name="Freeform 37">
                  <a:extLst>
                    <a:ext uri="{FF2B5EF4-FFF2-40B4-BE49-F238E27FC236}">
                      <a16:creationId xmlns:a16="http://schemas.microsoft.com/office/drawing/2014/main" id="{40242E89-FCEB-7143-85B4-AFE3868D08F5}"/>
                    </a:ext>
                  </a:extLst>
                </p:cNvPr>
                <p:cNvSpPr>
                  <a:spLocks/>
                </p:cNvSpPr>
                <p:nvPr/>
              </p:nvSpPr>
              <p:spPr bwMode="auto">
                <a:xfrm>
                  <a:off x="6096000" y="3978275"/>
                  <a:ext cx="476250" cy="1246188"/>
                </a:xfrm>
                <a:custGeom>
                  <a:avLst/>
                  <a:gdLst>
                    <a:gd name="T0" fmla="*/ 300 w 300"/>
                    <a:gd name="T1" fmla="*/ 125 h 785"/>
                    <a:gd name="T2" fmla="*/ 300 w 300"/>
                    <a:gd name="T3" fmla="*/ 0 h 785"/>
                    <a:gd name="T4" fmla="*/ 0 w 300"/>
                    <a:gd name="T5" fmla="*/ 0 h 785"/>
                    <a:gd name="T6" fmla="*/ 0 w 300"/>
                    <a:gd name="T7" fmla="*/ 195 h 785"/>
                    <a:gd name="T8" fmla="*/ 62 w 300"/>
                    <a:gd name="T9" fmla="*/ 195 h 785"/>
                    <a:gd name="T10" fmla="*/ 62 w 300"/>
                    <a:gd name="T11" fmla="*/ 785 h 785"/>
                    <a:gd name="T12" fmla="*/ 300 w 300"/>
                    <a:gd name="T13" fmla="*/ 785 h 785"/>
                    <a:gd name="T14" fmla="*/ 300 w 300"/>
                    <a:gd name="T15" fmla="*/ 195 h 785"/>
                    <a:gd name="T16" fmla="*/ 300 w 300"/>
                    <a:gd name="T17" fmla="*/ 125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0" h="785">
                      <a:moveTo>
                        <a:pt x="300" y="125"/>
                      </a:moveTo>
                      <a:lnTo>
                        <a:pt x="300" y="0"/>
                      </a:lnTo>
                      <a:lnTo>
                        <a:pt x="0" y="0"/>
                      </a:lnTo>
                      <a:lnTo>
                        <a:pt x="0" y="195"/>
                      </a:lnTo>
                      <a:lnTo>
                        <a:pt x="62" y="195"/>
                      </a:lnTo>
                      <a:lnTo>
                        <a:pt x="62" y="785"/>
                      </a:lnTo>
                      <a:lnTo>
                        <a:pt x="300" y="785"/>
                      </a:lnTo>
                      <a:lnTo>
                        <a:pt x="300" y="195"/>
                      </a:lnTo>
                      <a:lnTo>
                        <a:pt x="300" y="12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7" name="Freeform 38">
                  <a:extLst>
                    <a:ext uri="{FF2B5EF4-FFF2-40B4-BE49-F238E27FC236}">
                      <a16:creationId xmlns:a16="http://schemas.microsoft.com/office/drawing/2014/main" id="{A7C8CBE8-76DA-FB43-A319-91BB4F6962FC}"/>
                    </a:ext>
                  </a:extLst>
                </p:cNvPr>
                <p:cNvSpPr>
                  <a:spLocks/>
                </p:cNvSpPr>
                <p:nvPr/>
              </p:nvSpPr>
              <p:spPr bwMode="auto">
                <a:xfrm>
                  <a:off x="6686550" y="3978275"/>
                  <a:ext cx="296863" cy="207963"/>
                </a:xfrm>
                <a:custGeom>
                  <a:avLst/>
                  <a:gdLst>
                    <a:gd name="T0" fmla="*/ 0 w 93"/>
                    <a:gd name="T1" fmla="*/ 18 h 65"/>
                    <a:gd name="T2" fmla="*/ 47 w 93"/>
                    <a:gd name="T3" fmla="*/ 65 h 65"/>
                    <a:gd name="T4" fmla="*/ 93 w 93"/>
                    <a:gd name="T5" fmla="*/ 18 h 65"/>
                    <a:gd name="T6" fmla="*/ 93 w 93"/>
                    <a:gd name="T7" fmla="*/ 0 h 65"/>
                    <a:gd name="T8" fmla="*/ 0 w 93"/>
                    <a:gd name="T9" fmla="*/ 0 h 65"/>
                    <a:gd name="T10" fmla="*/ 0 w 93"/>
                    <a:gd name="T11" fmla="*/ 18 h 65"/>
                  </a:gdLst>
                  <a:ahLst/>
                  <a:cxnLst>
                    <a:cxn ang="0">
                      <a:pos x="T0" y="T1"/>
                    </a:cxn>
                    <a:cxn ang="0">
                      <a:pos x="T2" y="T3"/>
                    </a:cxn>
                    <a:cxn ang="0">
                      <a:pos x="T4" y="T5"/>
                    </a:cxn>
                    <a:cxn ang="0">
                      <a:pos x="T6" y="T7"/>
                    </a:cxn>
                    <a:cxn ang="0">
                      <a:pos x="T8" y="T9"/>
                    </a:cxn>
                    <a:cxn ang="0">
                      <a:pos x="T10" y="T11"/>
                    </a:cxn>
                  </a:cxnLst>
                  <a:rect l="0" t="0" r="r" b="b"/>
                  <a:pathLst>
                    <a:path w="93" h="65">
                      <a:moveTo>
                        <a:pt x="0" y="18"/>
                      </a:moveTo>
                      <a:cubicBezTo>
                        <a:pt x="0" y="44"/>
                        <a:pt x="21" y="65"/>
                        <a:pt x="47" y="65"/>
                      </a:cubicBezTo>
                      <a:cubicBezTo>
                        <a:pt x="72" y="65"/>
                        <a:pt x="93" y="44"/>
                        <a:pt x="93" y="18"/>
                      </a:cubicBezTo>
                      <a:cubicBezTo>
                        <a:pt x="93" y="0"/>
                        <a:pt x="93" y="0"/>
                        <a:pt x="93" y="0"/>
                      </a:cubicBezTo>
                      <a:cubicBezTo>
                        <a:pt x="0" y="0"/>
                        <a:pt x="0" y="0"/>
                        <a:pt x="0" y="0"/>
                      </a:cubicBezTo>
                      <a:lnTo>
                        <a:pt x="0" y="1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grpSp>
        </p:grpSp>
        <p:sp>
          <p:nvSpPr>
            <p:cNvPr id="10" name="Rounded Rectangle 9">
              <a:extLst>
                <a:ext uri="{FF2B5EF4-FFF2-40B4-BE49-F238E27FC236}">
                  <a16:creationId xmlns:a16="http://schemas.microsoft.com/office/drawing/2014/main" id="{69228207-101B-3F40-A075-8E5A4E85BD75}"/>
                </a:ext>
              </a:extLst>
            </p:cNvPr>
            <p:cNvSpPr/>
            <p:nvPr/>
          </p:nvSpPr>
          <p:spPr>
            <a:xfrm>
              <a:off x="3496600" y="4069555"/>
              <a:ext cx="285119" cy="285119"/>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4"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Rounded Rectangle 10">
              <a:extLst>
                <a:ext uri="{FF2B5EF4-FFF2-40B4-BE49-F238E27FC236}">
                  <a16:creationId xmlns:a16="http://schemas.microsoft.com/office/drawing/2014/main" id="{FE806923-EE0A-E94A-9D04-6A0B137B127D}"/>
                </a:ext>
              </a:extLst>
            </p:cNvPr>
            <p:cNvSpPr/>
            <p:nvPr/>
          </p:nvSpPr>
          <p:spPr>
            <a:xfrm>
              <a:off x="3496600" y="2617015"/>
              <a:ext cx="285119" cy="28511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AU" sz="1404"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ounded Rectangle 11">
              <a:extLst>
                <a:ext uri="{FF2B5EF4-FFF2-40B4-BE49-F238E27FC236}">
                  <a16:creationId xmlns:a16="http://schemas.microsoft.com/office/drawing/2014/main" id="{0DB16DEB-03C2-9149-86D7-BD65D4F74061}"/>
                </a:ext>
              </a:extLst>
            </p:cNvPr>
            <p:cNvSpPr/>
            <p:nvPr/>
          </p:nvSpPr>
          <p:spPr>
            <a:xfrm>
              <a:off x="3496600" y="3343285"/>
              <a:ext cx="285119" cy="28511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AU" sz="1404"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Rounded Rectangle 12">
              <a:extLst>
                <a:ext uri="{FF2B5EF4-FFF2-40B4-BE49-F238E27FC236}">
                  <a16:creationId xmlns:a16="http://schemas.microsoft.com/office/drawing/2014/main" id="{9A0490D0-D385-1F49-863A-21285A9FC9B9}"/>
                </a:ext>
              </a:extLst>
            </p:cNvPr>
            <p:cNvSpPr/>
            <p:nvPr/>
          </p:nvSpPr>
          <p:spPr>
            <a:xfrm>
              <a:off x="3496600" y="1890745"/>
              <a:ext cx="285119" cy="285119"/>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AU" sz="1404"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4" name="Straight Arrow Connector 13">
              <a:extLst>
                <a:ext uri="{FF2B5EF4-FFF2-40B4-BE49-F238E27FC236}">
                  <a16:creationId xmlns:a16="http://schemas.microsoft.com/office/drawing/2014/main" id="{D04AA805-BE44-C84B-92E8-4BF8075AE4A3}"/>
                </a:ext>
              </a:extLst>
            </p:cNvPr>
            <p:cNvCxnSpPr>
              <a:cxnSpLocks/>
            </p:cNvCxnSpPr>
            <p:nvPr/>
          </p:nvCxnSpPr>
          <p:spPr>
            <a:xfrm flipH="1">
              <a:off x="2639234" y="2033305"/>
              <a:ext cx="591646" cy="0"/>
            </a:xfrm>
            <a:prstGeom prst="straightConnector1">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992DC22-4658-E64F-BCBE-C5226F7460CB}"/>
                </a:ext>
              </a:extLst>
            </p:cNvPr>
            <p:cNvCxnSpPr>
              <a:cxnSpLocks/>
            </p:cNvCxnSpPr>
            <p:nvPr/>
          </p:nvCxnSpPr>
          <p:spPr>
            <a:xfrm flipH="1">
              <a:off x="3006041" y="2770077"/>
              <a:ext cx="311925" cy="0"/>
            </a:xfrm>
            <a:prstGeom prst="straightConnector1">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1247165-1917-DA42-A452-8FBC97BC6C0E}"/>
                </a:ext>
              </a:extLst>
            </p:cNvPr>
            <p:cNvCxnSpPr>
              <a:cxnSpLocks/>
            </p:cNvCxnSpPr>
            <p:nvPr/>
          </p:nvCxnSpPr>
          <p:spPr>
            <a:xfrm flipH="1">
              <a:off x="3042369" y="3504003"/>
              <a:ext cx="275597" cy="0"/>
            </a:xfrm>
            <a:prstGeom prst="straightConnector1">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39C03FD-BAEF-1141-B2AE-864E994A0884}"/>
                </a:ext>
              </a:extLst>
            </p:cNvPr>
            <p:cNvCxnSpPr>
              <a:cxnSpLocks/>
            </p:cNvCxnSpPr>
            <p:nvPr/>
          </p:nvCxnSpPr>
          <p:spPr>
            <a:xfrm flipH="1">
              <a:off x="2736369" y="4237930"/>
              <a:ext cx="538054" cy="0"/>
            </a:xfrm>
            <a:prstGeom prst="straightConnector1">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01BF9B2-F8C1-D24F-99D1-7CED3CCCF652}"/>
                </a:ext>
              </a:extLst>
            </p:cNvPr>
            <p:cNvSpPr txBox="1"/>
            <p:nvPr/>
          </p:nvSpPr>
          <p:spPr>
            <a:xfrm>
              <a:off x="4031036" y="1557782"/>
              <a:ext cx="1968070" cy="3529964"/>
            </a:xfrm>
            <a:prstGeom prst="rect">
              <a:avLst/>
            </a:prstGeom>
            <a:noFill/>
          </p:spPr>
          <p:txBody>
            <a:bodyPr wrap="square" lIns="0" tIns="0" rIns="0" bIns="0" rtlCol="0" anchor="ctr">
              <a:spAutoFit/>
            </a:bodyPr>
            <a:lstStyle/>
            <a:p>
              <a:pPr>
                <a:lnSpc>
                  <a:spcPct val="270000"/>
                </a:lnSpc>
              </a:pPr>
              <a:r>
                <a:rPr lang="en-AU" sz="1600" b="1" dirty="0">
                  <a:latin typeface="Open Sans SemiBold" panose="020B0606030504020204" pitchFamily="34" charset="0"/>
                  <a:ea typeface="Open Sans SemiBold" panose="020B0606030504020204" pitchFamily="34" charset="0"/>
                  <a:cs typeface="Open Sans SemiBold" panose="020B0606030504020204" pitchFamily="34" charset="0"/>
                </a:rPr>
                <a:t>Roles</a:t>
              </a:r>
            </a:p>
            <a:p>
              <a:pPr>
                <a:lnSpc>
                  <a:spcPct val="270000"/>
                </a:lnSpc>
              </a:pPr>
              <a:r>
                <a:rPr lang="en-AU" sz="1600" b="1" dirty="0">
                  <a:latin typeface="Open Sans SemiBold" panose="020B0606030504020204" pitchFamily="34" charset="0"/>
                  <a:ea typeface="Open Sans SemiBold" panose="020B0606030504020204" pitchFamily="34" charset="0"/>
                  <a:cs typeface="Open Sans SemiBold" panose="020B0606030504020204" pitchFamily="34" charset="0"/>
                </a:rPr>
                <a:t>Tactics</a:t>
              </a:r>
            </a:p>
            <a:p>
              <a:pPr>
                <a:lnSpc>
                  <a:spcPct val="270000"/>
                </a:lnSpc>
              </a:pPr>
              <a:r>
                <a:rPr lang="en-AU" sz="1600" b="1" dirty="0">
                  <a:latin typeface="Open Sans SemiBold" panose="020B0606030504020204" pitchFamily="34" charset="0"/>
                  <a:ea typeface="Open Sans SemiBold" panose="020B0606030504020204" pitchFamily="34" charset="0"/>
                  <a:cs typeface="Open Sans SemiBold" panose="020B0606030504020204" pitchFamily="34" charset="0"/>
                </a:rPr>
                <a:t>Communication</a:t>
              </a:r>
            </a:p>
            <a:p>
              <a:pPr>
                <a:lnSpc>
                  <a:spcPct val="270000"/>
                </a:lnSpc>
              </a:pPr>
              <a:r>
                <a:rPr lang="en-AU" sz="1600" b="1" dirty="0">
                  <a:latin typeface="Open Sans SemiBold" panose="020B0606030504020204" pitchFamily="34" charset="0"/>
                  <a:ea typeface="Open Sans SemiBold" panose="020B0606030504020204" pitchFamily="34" charset="0"/>
                  <a:cs typeface="Open Sans SemiBold" panose="020B0606030504020204" pitchFamily="34" charset="0"/>
                </a:rPr>
                <a:t>Adversary</a:t>
              </a:r>
            </a:p>
            <a:p>
              <a:pPr>
                <a:lnSpc>
                  <a:spcPct val="270000"/>
                </a:lnSpc>
              </a:pPr>
              <a:r>
                <a:rPr lang="en-AU" sz="1600" b="1" dirty="0">
                  <a:latin typeface="Open Sans SemiBold" panose="020B0606030504020204" pitchFamily="34" charset="0"/>
                  <a:ea typeface="Open Sans SemiBold" panose="020B0606030504020204" pitchFamily="34" charset="0"/>
                  <a:cs typeface="Open Sans SemiBold" panose="020B0606030504020204" pitchFamily="34" charset="0"/>
                </a:rPr>
                <a:t>Environment</a:t>
              </a:r>
            </a:p>
          </p:txBody>
        </p:sp>
        <p:cxnSp>
          <p:nvCxnSpPr>
            <p:cNvPr id="19" name="Straight Arrow Connector 18">
              <a:extLst>
                <a:ext uri="{FF2B5EF4-FFF2-40B4-BE49-F238E27FC236}">
                  <a16:creationId xmlns:a16="http://schemas.microsoft.com/office/drawing/2014/main" id="{FCE1DAAD-3232-814D-8953-D8E410593C81}"/>
                </a:ext>
              </a:extLst>
            </p:cNvPr>
            <p:cNvCxnSpPr>
              <a:cxnSpLocks/>
            </p:cNvCxnSpPr>
            <p:nvPr/>
          </p:nvCxnSpPr>
          <p:spPr>
            <a:xfrm flipH="1">
              <a:off x="2736369" y="4952033"/>
              <a:ext cx="538054" cy="0"/>
            </a:xfrm>
            <a:prstGeom prst="straightConnector1">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ounded Rectangle 19">
              <a:extLst>
                <a:ext uri="{FF2B5EF4-FFF2-40B4-BE49-F238E27FC236}">
                  <a16:creationId xmlns:a16="http://schemas.microsoft.com/office/drawing/2014/main" id="{7F2A91F8-66F7-5541-AE62-A8E3F7B788AE}"/>
                </a:ext>
              </a:extLst>
            </p:cNvPr>
            <p:cNvSpPr/>
            <p:nvPr/>
          </p:nvSpPr>
          <p:spPr>
            <a:xfrm>
              <a:off x="3496600" y="4795825"/>
              <a:ext cx="285119" cy="28511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4"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32" name="TextBox 31">
            <a:extLst>
              <a:ext uri="{FF2B5EF4-FFF2-40B4-BE49-F238E27FC236}">
                <a16:creationId xmlns:a16="http://schemas.microsoft.com/office/drawing/2014/main" id="{E7F4F18E-188B-D141-ACBA-6C9F99097D84}"/>
              </a:ext>
            </a:extLst>
          </p:cNvPr>
          <p:cNvSpPr txBox="1"/>
          <p:nvPr/>
        </p:nvSpPr>
        <p:spPr>
          <a:xfrm>
            <a:off x="382794" y="1079833"/>
            <a:ext cx="256480" cy="923330"/>
          </a:xfrm>
          <a:prstGeom prst="rect">
            <a:avLst/>
          </a:prstGeom>
          <a:noFill/>
        </p:spPr>
        <p:txBody>
          <a:bodyPr wrap="none" lIns="0" tIns="0" rIns="0" bIns="0" rtlCol="0">
            <a:spAutoFit/>
          </a:bodyPr>
          <a:lstStyle/>
          <a:p>
            <a:r>
              <a:rPr lang="en-US" sz="6000" dirty="0">
                <a:latin typeface="Arial"/>
                <a:cs typeface="Arial"/>
              </a:rPr>
              <a:t>“</a:t>
            </a:r>
          </a:p>
        </p:txBody>
      </p:sp>
      <p:sp>
        <p:nvSpPr>
          <p:cNvPr id="33" name="TextBox 32">
            <a:extLst>
              <a:ext uri="{FF2B5EF4-FFF2-40B4-BE49-F238E27FC236}">
                <a16:creationId xmlns:a16="http://schemas.microsoft.com/office/drawing/2014/main" id="{BDD09EE2-69C6-AD49-882B-9D6E104561BD}"/>
              </a:ext>
            </a:extLst>
          </p:cNvPr>
          <p:cNvSpPr txBox="1"/>
          <p:nvPr/>
        </p:nvSpPr>
        <p:spPr>
          <a:xfrm>
            <a:off x="3121499" y="2462435"/>
            <a:ext cx="256480" cy="923330"/>
          </a:xfrm>
          <a:prstGeom prst="rect">
            <a:avLst/>
          </a:prstGeom>
          <a:noFill/>
        </p:spPr>
        <p:txBody>
          <a:bodyPr wrap="none" lIns="0" tIns="0" rIns="0" bIns="0" rtlCol="0">
            <a:spAutoFit/>
          </a:bodyPr>
          <a:lstStyle/>
          <a:p>
            <a:r>
              <a:rPr lang="en-US" sz="6000" dirty="0">
                <a:latin typeface="Arial"/>
                <a:cs typeface="Arial"/>
              </a:rPr>
              <a:t>”</a:t>
            </a:r>
          </a:p>
        </p:txBody>
      </p:sp>
    </p:spTree>
    <p:extLst>
      <p:ext uri="{BB962C8B-B14F-4D97-AF65-F5344CB8AC3E}">
        <p14:creationId xmlns:p14="http://schemas.microsoft.com/office/powerpoint/2010/main" val="283605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C4917-B108-1E42-B885-BAAFA2EFE193}"/>
              </a:ext>
            </a:extLst>
          </p:cNvPr>
          <p:cNvSpPr>
            <a:spLocks noGrp="1"/>
          </p:cNvSpPr>
          <p:nvPr>
            <p:ph type="title"/>
          </p:nvPr>
        </p:nvSpPr>
        <p:spPr/>
        <p:txBody>
          <a:bodyPr/>
          <a:lstStyle/>
          <a:p>
            <a:r>
              <a:rPr lang="en-US" dirty="0"/>
              <a:t>Exercise Adversaries &amp; Scenarios</a:t>
            </a:r>
          </a:p>
        </p:txBody>
      </p:sp>
      <p:pic>
        <p:nvPicPr>
          <p:cNvPr id="6" name="Picture 5">
            <a:extLst>
              <a:ext uri="{FF2B5EF4-FFF2-40B4-BE49-F238E27FC236}">
                <a16:creationId xmlns:a16="http://schemas.microsoft.com/office/drawing/2014/main" id="{D3D44A54-7B61-8C49-AD63-073761A195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486" y="650357"/>
            <a:ext cx="8115028" cy="1861046"/>
          </a:xfrm>
          <a:prstGeom prst="rect">
            <a:avLst/>
          </a:prstGeom>
        </p:spPr>
      </p:pic>
      <p:pic>
        <p:nvPicPr>
          <p:cNvPr id="7" name="Picture 6">
            <a:extLst>
              <a:ext uri="{FF2B5EF4-FFF2-40B4-BE49-F238E27FC236}">
                <a16:creationId xmlns:a16="http://schemas.microsoft.com/office/drawing/2014/main" id="{ED94E494-CAE1-6D4E-BE95-4FACCC99A3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2363" y="2511403"/>
            <a:ext cx="3044472" cy="2056398"/>
          </a:xfrm>
          <a:prstGeom prst="rect">
            <a:avLst/>
          </a:prstGeom>
        </p:spPr>
      </p:pic>
      <p:pic>
        <p:nvPicPr>
          <p:cNvPr id="8" name="Picture 7">
            <a:extLst>
              <a:ext uri="{FF2B5EF4-FFF2-40B4-BE49-F238E27FC236}">
                <a16:creationId xmlns:a16="http://schemas.microsoft.com/office/drawing/2014/main" id="{E434F58F-B4BA-7C49-A09B-788703CE16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82751" y="2511403"/>
            <a:ext cx="3148886" cy="2097024"/>
          </a:xfrm>
          <a:prstGeom prst="rect">
            <a:avLst/>
          </a:prstGeom>
        </p:spPr>
      </p:pic>
    </p:spTree>
    <p:extLst>
      <p:ext uri="{BB962C8B-B14F-4D97-AF65-F5344CB8AC3E}">
        <p14:creationId xmlns:p14="http://schemas.microsoft.com/office/powerpoint/2010/main" val="2532998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EC819-F3ED-F34D-8E21-F17414A34494}"/>
              </a:ext>
            </a:extLst>
          </p:cNvPr>
          <p:cNvSpPr>
            <a:spLocks noGrp="1"/>
          </p:cNvSpPr>
          <p:nvPr>
            <p:ph type="title"/>
          </p:nvPr>
        </p:nvSpPr>
        <p:spPr/>
        <p:txBody>
          <a:bodyPr/>
          <a:lstStyle/>
          <a:p>
            <a:r>
              <a:rPr lang="en-US" dirty="0"/>
              <a:t>GHOSTS orchestrates realistic NPCs that:</a:t>
            </a:r>
          </a:p>
        </p:txBody>
      </p:sp>
      <p:sp>
        <p:nvSpPr>
          <p:cNvPr id="3" name="Content Placeholder 2">
            <a:extLst>
              <a:ext uri="{FF2B5EF4-FFF2-40B4-BE49-F238E27FC236}">
                <a16:creationId xmlns:a16="http://schemas.microsoft.com/office/drawing/2014/main" id="{6AA0924F-692D-E04C-A59D-A0A35B027B22}"/>
              </a:ext>
            </a:extLst>
          </p:cNvPr>
          <p:cNvSpPr>
            <a:spLocks noGrp="1"/>
          </p:cNvSpPr>
          <p:nvPr>
            <p:ph idx="1"/>
          </p:nvPr>
        </p:nvSpPr>
        <p:spPr>
          <a:xfrm>
            <a:off x="381001" y="924503"/>
            <a:ext cx="8134977" cy="3662653"/>
          </a:xfrm>
        </p:spPr>
        <p:txBody>
          <a:bodyPr/>
          <a:lstStyle/>
          <a:p>
            <a:pPr marL="514350" indent="-254000">
              <a:lnSpc>
                <a:spcPct val="120000"/>
              </a:lnSpc>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Are </a:t>
            </a:r>
            <a:r>
              <a:rPr lang="en-US" sz="18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behaviorally accurate, fully-autonomous </a:t>
            </a:r>
            <a:br>
              <a:rPr lang="en-US" sz="1800" dirty="0">
                <a:solidFill>
                  <a:schemeClr val="accent6"/>
                </a:solidFill>
                <a:latin typeface="Open Sans" panose="020B0606030504020204" pitchFamily="34" charset="0"/>
                <a:ea typeface="Open Sans" panose="020B0606030504020204" pitchFamily="34" charset="0"/>
                <a:cs typeface="Open Sans" panose="020B0606030504020204" pitchFamily="34" charset="0"/>
              </a:rPr>
            </a:br>
            <a:r>
              <a:rPr lang="en-US" sz="18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&amp; represent an infinite array of possible interactions</a:t>
            </a:r>
            <a:br>
              <a:rPr lang="en-US" sz="1800" dirty="0">
                <a:latin typeface="Open Sans" panose="020B0606030504020204" pitchFamily="34" charset="0"/>
                <a:ea typeface="Open Sans" panose="020B0606030504020204" pitchFamily="34" charset="0"/>
                <a:cs typeface="Open Sans" panose="020B0606030504020204" pitchFamily="34" charset="0"/>
              </a:rPr>
            </a:br>
            <a:r>
              <a:rPr lang="en-US" sz="1200" dirty="0">
                <a:latin typeface="Open Sans" panose="020B0606030504020204" pitchFamily="34" charset="0"/>
                <a:ea typeface="Open Sans" panose="020B0606030504020204" pitchFamily="34" charset="0"/>
                <a:cs typeface="Open Sans" panose="020B0606030504020204" pitchFamily="34" charset="0"/>
              </a:rPr>
              <a:t>(from harmless administrators to hostile nation-state attackers)</a:t>
            </a:r>
            <a:endParaRPr lang="en-US" sz="1800" dirty="0">
              <a:latin typeface="Open Sans" panose="020B0606030504020204" pitchFamily="34" charset="0"/>
              <a:ea typeface="Open Sans" panose="020B0606030504020204" pitchFamily="34" charset="0"/>
              <a:cs typeface="Open Sans" panose="020B0606030504020204" pitchFamily="34" charset="0"/>
            </a:endParaRPr>
          </a:p>
          <a:p>
            <a:pPr marL="514350" indent="-254000">
              <a:lnSpc>
                <a:spcPct val="120000"/>
              </a:lnSpc>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Match training realism </a:t>
            </a:r>
            <a:r>
              <a:rPr lang="en-US" sz="18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with high training value</a:t>
            </a:r>
          </a:p>
          <a:p>
            <a:pPr marL="514350" indent="-254000">
              <a:lnSpc>
                <a:spcPct val="120000"/>
              </a:lnSpc>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Prepare effective cyber warfare teams for </a:t>
            </a:r>
            <a:br>
              <a:rPr lang="en-US" sz="1800" dirty="0">
                <a:latin typeface="Open Sans" panose="020B0606030504020204" pitchFamily="34" charset="0"/>
                <a:ea typeface="Open Sans" panose="020B0606030504020204" pitchFamily="34" charset="0"/>
                <a:cs typeface="Open Sans" panose="020B0606030504020204" pitchFamily="34" charset="0"/>
              </a:rPr>
            </a:br>
            <a:r>
              <a:rPr lang="en-US" sz="18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success in real-world situations</a:t>
            </a:r>
          </a:p>
          <a:p>
            <a:pPr>
              <a:lnSpc>
                <a:spcPct val="120000"/>
              </a:lnSpc>
            </a:pPr>
            <a:endParaRPr lang="en-US" dirty="0"/>
          </a:p>
          <a:p>
            <a:endParaRPr lang="en-US" dirty="0"/>
          </a:p>
        </p:txBody>
      </p:sp>
      <p:pic>
        <p:nvPicPr>
          <p:cNvPr id="6" name="Picture 5">
            <a:extLst>
              <a:ext uri="{FF2B5EF4-FFF2-40B4-BE49-F238E27FC236}">
                <a16:creationId xmlns:a16="http://schemas.microsoft.com/office/drawing/2014/main" id="{1620EBF9-6C17-274B-BED2-D7B9355F0752}"/>
              </a:ext>
            </a:extLst>
          </p:cNvPr>
          <p:cNvPicPr/>
          <p:nvPr/>
        </p:nvPicPr>
        <p:blipFill rotWithShape="1">
          <a:blip r:embed="rId3" cstate="screen">
            <a:extLst>
              <a:ext uri="{28A0092B-C50C-407E-A947-70E740481C1C}">
                <a14:useLocalDpi xmlns:a14="http://schemas.microsoft.com/office/drawing/2010/main"/>
              </a:ext>
            </a:extLst>
          </a:blip>
          <a:srcRect b="36414"/>
          <a:stretch/>
        </p:blipFill>
        <p:spPr>
          <a:xfrm>
            <a:off x="3421244" y="2667837"/>
            <a:ext cx="5819418" cy="2071755"/>
          </a:xfrm>
          <a:prstGeom prst="rect">
            <a:avLst/>
          </a:prstGeom>
        </p:spPr>
      </p:pic>
    </p:spTree>
    <p:extLst>
      <p:ext uri="{BB962C8B-B14F-4D97-AF65-F5344CB8AC3E}">
        <p14:creationId xmlns:p14="http://schemas.microsoft.com/office/powerpoint/2010/main" val="782248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5D0A57A-2A8E-9C46-93F3-9B772B626E3E}"/>
              </a:ext>
            </a:extLst>
          </p:cNvPr>
          <p:cNvSpPr/>
          <p:nvPr/>
        </p:nvSpPr>
        <p:spPr>
          <a:xfrm>
            <a:off x="381001" y="748603"/>
            <a:ext cx="8343900" cy="1175657"/>
          </a:xfrm>
          <a:prstGeom prst="rect">
            <a:avLst/>
          </a:prstGeom>
          <a:gradFill flip="none" rotWithShape="1">
            <a:gsLst>
              <a:gs pos="0">
                <a:schemeClr val="accent1">
                  <a:lumMod val="40000"/>
                  <a:lumOff val="60000"/>
                </a:schemeClr>
              </a:gs>
              <a:gs pos="50000">
                <a:schemeClr val="accent1">
                  <a:lumMod val="20000"/>
                  <a:lumOff val="80000"/>
                </a:schemeClr>
              </a:gs>
              <a:gs pos="99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B8A68C-C3AE-5A41-8577-1970DD62F460}"/>
              </a:ext>
            </a:extLst>
          </p:cNvPr>
          <p:cNvSpPr>
            <a:spLocks noGrp="1"/>
          </p:cNvSpPr>
          <p:nvPr>
            <p:ph type="title"/>
          </p:nvPr>
        </p:nvSpPr>
        <p:spPr/>
        <p:txBody>
          <a:bodyPr/>
          <a:lstStyle/>
          <a:p>
            <a:r>
              <a:rPr lang="en-US" dirty="0"/>
              <a:t>How GHOSTS Agents Work</a:t>
            </a:r>
          </a:p>
        </p:txBody>
      </p:sp>
      <p:sp>
        <p:nvSpPr>
          <p:cNvPr id="3" name="Content Placeholder 2">
            <a:extLst>
              <a:ext uri="{FF2B5EF4-FFF2-40B4-BE49-F238E27FC236}">
                <a16:creationId xmlns:a16="http://schemas.microsoft.com/office/drawing/2014/main" id="{70ED930A-18AA-6A49-9B82-1E5D501B0D7E}"/>
              </a:ext>
            </a:extLst>
          </p:cNvPr>
          <p:cNvSpPr>
            <a:spLocks noGrp="1"/>
          </p:cNvSpPr>
          <p:nvPr>
            <p:ph sz="half" idx="1"/>
          </p:nvPr>
        </p:nvSpPr>
        <p:spPr>
          <a:xfrm>
            <a:off x="381000" y="811317"/>
            <a:ext cx="4114800" cy="3699281"/>
          </a:xfrm>
        </p:spPr>
        <p:txBody>
          <a:bodyPr/>
          <a:lstStyle/>
          <a:p>
            <a:pPr marL="460375" lvl="1" indent="-271463">
              <a:lnSpc>
                <a:spcPct val="150000"/>
              </a:lnSpc>
            </a:pPr>
            <a:r>
              <a:rPr lang="en-US" sz="1400" dirty="0"/>
              <a:t>Client runs on Linux &amp; Windows</a:t>
            </a:r>
          </a:p>
          <a:p>
            <a:pPr marL="460375" lvl="1" indent="-271463">
              <a:lnSpc>
                <a:spcPct val="150000"/>
              </a:lnSpc>
            </a:pPr>
            <a:r>
              <a:rPr lang="en-US" sz="1400" dirty="0"/>
              <a:t>Learn from a command server by receiving instructions &amp; alignment</a:t>
            </a:r>
          </a:p>
        </p:txBody>
      </p:sp>
      <p:sp>
        <p:nvSpPr>
          <p:cNvPr id="12" name="Content Placeholder 11">
            <a:extLst>
              <a:ext uri="{FF2B5EF4-FFF2-40B4-BE49-F238E27FC236}">
                <a16:creationId xmlns:a16="http://schemas.microsoft.com/office/drawing/2014/main" id="{211484E2-6FDD-4645-A5C2-FA0C50F0804E}"/>
              </a:ext>
            </a:extLst>
          </p:cNvPr>
          <p:cNvSpPr>
            <a:spLocks noGrp="1"/>
          </p:cNvSpPr>
          <p:nvPr>
            <p:ph sz="half" idx="2"/>
          </p:nvPr>
        </p:nvSpPr>
        <p:spPr>
          <a:xfrm>
            <a:off x="4648201" y="811317"/>
            <a:ext cx="4076699" cy="3699281"/>
          </a:xfrm>
        </p:spPr>
        <p:txBody>
          <a:bodyPr/>
          <a:lstStyle/>
          <a:p>
            <a:pPr marL="460375" lvl="1" indent="-271463">
              <a:lnSpc>
                <a:spcPct val="150000"/>
              </a:lnSpc>
            </a:pPr>
            <a:r>
              <a:rPr lang="en-US" sz="1400" dirty="0"/>
              <a:t>Gather info from other agents</a:t>
            </a:r>
          </a:p>
          <a:p>
            <a:pPr marL="460375" lvl="1" indent="-271463">
              <a:lnSpc>
                <a:spcPct val="150000"/>
              </a:lnSpc>
            </a:pPr>
            <a:r>
              <a:rPr lang="en-US" sz="1400" dirty="0"/>
              <a:t>Reason &amp; bias within a simulation as people would in real world</a:t>
            </a:r>
          </a:p>
        </p:txBody>
      </p:sp>
      <p:grpSp>
        <p:nvGrpSpPr>
          <p:cNvPr id="6" name="Group 5">
            <a:extLst>
              <a:ext uri="{FF2B5EF4-FFF2-40B4-BE49-F238E27FC236}">
                <a16:creationId xmlns:a16="http://schemas.microsoft.com/office/drawing/2014/main" id="{E24D615A-26BD-0342-B9C7-64EED7208972}"/>
              </a:ext>
            </a:extLst>
          </p:cNvPr>
          <p:cNvGrpSpPr/>
          <p:nvPr/>
        </p:nvGrpSpPr>
        <p:grpSpPr>
          <a:xfrm>
            <a:off x="1416681" y="2050850"/>
            <a:ext cx="6565897" cy="2760244"/>
            <a:chOff x="1391478" y="3326632"/>
            <a:chExt cx="6565897" cy="2760244"/>
          </a:xfrm>
        </p:grpSpPr>
        <p:pic>
          <p:nvPicPr>
            <p:cNvPr id="7" name="Picture 6">
              <a:extLst>
                <a:ext uri="{FF2B5EF4-FFF2-40B4-BE49-F238E27FC236}">
                  <a16:creationId xmlns:a16="http://schemas.microsoft.com/office/drawing/2014/main" id="{F0428F03-E78C-174A-A452-A4D7E16A545D}"/>
                </a:ext>
              </a:extLst>
            </p:cNvPr>
            <p:cNvPicPr>
              <a:picLocks noChangeAspect="1"/>
            </p:cNvPicPr>
            <p:nvPr/>
          </p:nvPicPr>
          <p:blipFill>
            <a:blip r:embed="rId3" cstate="screen">
              <a:clrChange>
                <a:clrFrom>
                  <a:srgbClr val="E9E9E8"/>
                </a:clrFrom>
                <a:clrTo>
                  <a:srgbClr val="E9E9E8">
                    <a:alpha val="0"/>
                  </a:srgbClr>
                </a:clrTo>
              </a:clrChange>
              <a:extLst>
                <a:ext uri="{28A0092B-C50C-407E-A947-70E740481C1C}">
                  <a14:useLocalDpi xmlns:a14="http://schemas.microsoft.com/office/drawing/2010/main"/>
                </a:ext>
              </a:extLst>
            </a:blip>
            <a:stretch>
              <a:fillRect/>
            </a:stretch>
          </p:blipFill>
          <p:spPr>
            <a:xfrm>
              <a:off x="1391478" y="3326632"/>
              <a:ext cx="6565897" cy="2760244"/>
            </a:xfrm>
            <a:prstGeom prst="rect">
              <a:avLst/>
            </a:prstGeom>
          </p:spPr>
        </p:pic>
        <p:cxnSp>
          <p:nvCxnSpPr>
            <p:cNvPr id="8" name="Elbow Connector 7">
              <a:extLst>
                <a:ext uri="{FF2B5EF4-FFF2-40B4-BE49-F238E27FC236}">
                  <a16:creationId xmlns:a16="http://schemas.microsoft.com/office/drawing/2014/main" id="{0D6C6037-0DD7-B84C-81DD-E3F86285DCEF}"/>
                </a:ext>
              </a:extLst>
            </p:cNvPr>
            <p:cNvCxnSpPr>
              <a:cxnSpLocks/>
            </p:cNvCxnSpPr>
            <p:nvPr/>
          </p:nvCxnSpPr>
          <p:spPr>
            <a:xfrm rot="16200000" flipV="1">
              <a:off x="1843316" y="4724400"/>
              <a:ext cx="769257" cy="725715"/>
            </a:xfrm>
            <a:prstGeom prst="bentConnector3">
              <a:avLst>
                <a:gd name="adj1" fmla="val -943"/>
              </a:avLst>
            </a:prstGeom>
            <a:ln w="12700">
              <a:solidFill>
                <a:srgbClr val="65656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64940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6257D482-2F95-A043-B709-80D1B86B4C89}"/>
              </a:ext>
            </a:extLst>
          </p:cNvPr>
          <p:cNvSpPr/>
          <p:nvPr/>
        </p:nvSpPr>
        <p:spPr>
          <a:xfrm>
            <a:off x="361741" y="823263"/>
            <a:ext cx="8325059" cy="3627146"/>
          </a:xfrm>
          <a:prstGeom prst="roundRect">
            <a:avLst>
              <a:gd name="adj" fmla="val 1420"/>
            </a:avLst>
          </a:prstGeom>
          <a:no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7" name="Picture 6" descr="A close up of a logo&#10;&#10;Description automatically generated">
            <a:extLst>
              <a:ext uri="{FF2B5EF4-FFF2-40B4-BE49-F238E27FC236}">
                <a16:creationId xmlns:a16="http://schemas.microsoft.com/office/drawing/2014/main" id="{2ABAFB0C-1D2E-A842-95F4-842141C61186}"/>
              </a:ext>
            </a:extLst>
          </p:cNvPr>
          <p:cNvPicPr>
            <a:picLocks noChangeAspect="1"/>
          </p:cNvPicPr>
          <p:nvPr/>
        </p:nvPicPr>
        <p:blipFill>
          <a:blip r:embed="rId3" cstate="screen">
            <a:duotone>
              <a:schemeClr val="accent1">
                <a:shade val="45000"/>
                <a:satMod val="135000"/>
              </a:schemeClr>
              <a:prstClr val="white"/>
            </a:duotone>
            <a:alphaModFix amt="49000"/>
            <a:extLst>
              <a:ext uri="{28A0092B-C50C-407E-A947-70E740481C1C}">
                <a14:useLocalDpi xmlns:a14="http://schemas.microsoft.com/office/drawing/2010/main"/>
              </a:ext>
            </a:extLst>
          </a:blip>
          <a:stretch>
            <a:fillRect/>
          </a:stretch>
        </p:blipFill>
        <p:spPr>
          <a:xfrm>
            <a:off x="2044123" y="2716186"/>
            <a:ext cx="965444" cy="965444"/>
          </a:xfrm>
          <a:prstGeom prst="rect">
            <a:avLst/>
          </a:prstGeom>
        </p:spPr>
      </p:pic>
      <p:pic>
        <p:nvPicPr>
          <p:cNvPr id="8" name="Picture 7" descr="A close up of a logo&#10;&#10;Description automatically generated">
            <a:extLst>
              <a:ext uri="{FF2B5EF4-FFF2-40B4-BE49-F238E27FC236}">
                <a16:creationId xmlns:a16="http://schemas.microsoft.com/office/drawing/2014/main" id="{0A1F8D87-9714-0540-9684-F4F26DAF1811}"/>
              </a:ext>
            </a:extLst>
          </p:cNvPr>
          <p:cNvPicPr>
            <a:picLocks noChangeAspect="1"/>
          </p:cNvPicPr>
          <p:nvPr/>
        </p:nvPicPr>
        <p:blipFill>
          <a:blip r:embed="rId3" cstate="screen">
            <a:duotone>
              <a:schemeClr val="accent6">
                <a:shade val="45000"/>
                <a:satMod val="135000"/>
              </a:schemeClr>
              <a:prstClr val="white"/>
            </a:duotone>
            <a:alphaModFix amt="48000"/>
            <a:extLst>
              <a:ext uri="{28A0092B-C50C-407E-A947-70E740481C1C}">
                <a14:useLocalDpi xmlns:a14="http://schemas.microsoft.com/office/drawing/2010/main"/>
              </a:ext>
            </a:extLst>
          </a:blip>
          <a:stretch>
            <a:fillRect/>
          </a:stretch>
        </p:blipFill>
        <p:spPr>
          <a:xfrm>
            <a:off x="6196565" y="1654648"/>
            <a:ext cx="965444" cy="965444"/>
          </a:xfrm>
          <a:prstGeom prst="rect">
            <a:avLst/>
          </a:prstGeom>
        </p:spPr>
      </p:pic>
      <p:pic>
        <p:nvPicPr>
          <p:cNvPr id="9" name="Picture 8" descr="A close up of a logo&#10;&#10;Description automatically generated">
            <a:extLst>
              <a:ext uri="{FF2B5EF4-FFF2-40B4-BE49-F238E27FC236}">
                <a16:creationId xmlns:a16="http://schemas.microsoft.com/office/drawing/2014/main" id="{0EDD303F-B208-F848-B4B9-1992CADA3875}"/>
              </a:ext>
            </a:extLst>
          </p:cNvPr>
          <p:cNvPicPr>
            <a:picLocks noChangeAspect="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46341" y="3360822"/>
            <a:ext cx="807456" cy="807456"/>
          </a:xfrm>
          <a:prstGeom prst="rect">
            <a:avLst/>
          </a:prstGeom>
        </p:spPr>
      </p:pic>
      <p:pic>
        <p:nvPicPr>
          <p:cNvPr id="10" name="Picture 9" descr="A close up of a logo&#10;&#10;Description automatically generated">
            <a:extLst>
              <a:ext uri="{FF2B5EF4-FFF2-40B4-BE49-F238E27FC236}">
                <a16:creationId xmlns:a16="http://schemas.microsoft.com/office/drawing/2014/main" id="{7893551A-C402-3D47-8B1E-EE73F846DB43}"/>
              </a:ext>
            </a:extLst>
          </p:cNvPr>
          <p:cNvPicPr>
            <a:picLocks noChangeAspect="1"/>
          </p:cNvPicPr>
          <p:nvPr/>
        </p:nvPicPr>
        <p:blipFill>
          <a:blip r:embed="rId4"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7716977" y="809058"/>
            <a:ext cx="807456" cy="807456"/>
          </a:xfrm>
          <a:prstGeom prst="rect">
            <a:avLst/>
          </a:prstGeom>
        </p:spPr>
      </p:pic>
      <p:sp>
        <p:nvSpPr>
          <p:cNvPr id="11" name="TextBox 10">
            <a:extLst>
              <a:ext uri="{FF2B5EF4-FFF2-40B4-BE49-F238E27FC236}">
                <a16:creationId xmlns:a16="http://schemas.microsoft.com/office/drawing/2014/main" id="{B8A488E3-4CBC-D349-B7C9-F81DADDB7831}"/>
              </a:ext>
            </a:extLst>
          </p:cNvPr>
          <p:cNvSpPr txBox="1"/>
          <p:nvPr/>
        </p:nvSpPr>
        <p:spPr>
          <a:xfrm>
            <a:off x="4673025" y="1259490"/>
            <a:ext cx="1605008" cy="523220"/>
          </a:xfrm>
          <a:prstGeom prst="rect">
            <a:avLst/>
          </a:prstGeom>
          <a:noFill/>
          <a:ln w="25400">
            <a:noFill/>
          </a:ln>
        </p:spPr>
        <p:txBody>
          <a:bodyPr wrap="square" rtlCol="0">
            <a:spAutoFit/>
          </a:bodyPr>
          <a:lstStyle/>
          <a:p>
            <a:pPr algn="r"/>
            <a:r>
              <a:rPr lang="en-US" sz="1400" dirty="0">
                <a:solidFill>
                  <a:srgbClr val="911307"/>
                </a:solidFill>
                <a:latin typeface="Arial" panose="020B0604020202020204" pitchFamily="34" charset="0"/>
                <a:ea typeface="Open Sans" panose="020B0606030504020204" pitchFamily="34" charset="0"/>
                <a:cs typeface="Arial" panose="020B0604020202020204" pitchFamily="34" charset="0"/>
              </a:rPr>
              <a:t>OPFOR GHOST NPCs</a:t>
            </a:r>
          </a:p>
        </p:txBody>
      </p:sp>
      <p:sp>
        <p:nvSpPr>
          <p:cNvPr id="12" name="TextBox 11">
            <a:extLst>
              <a:ext uri="{FF2B5EF4-FFF2-40B4-BE49-F238E27FC236}">
                <a16:creationId xmlns:a16="http://schemas.microsoft.com/office/drawing/2014/main" id="{277A3567-38AB-4F4C-B231-0B97ED1687DC}"/>
              </a:ext>
            </a:extLst>
          </p:cNvPr>
          <p:cNvSpPr txBox="1"/>
          <p:nvPr/>
        </p:nvSpPr>
        <p:spPr>
          <a:xfrm>
            <a:off x="872530" y="2504757"/>
            <a:ext cx="1141614" cy="388643"/>
          </a:xfrm>
          <a:prstGeom prst="rect">
            <a:avLst/>
          </a:prstGeom>
          <a:noFill/>
          <a:ln w="25400">
            <a:noFill/>
          </a:ln>
        </p:spPr>
        <p:txBody>
          <a:bodyPr wrap="square" rtlCol="0">
            <a:spAutoFit/>
          </a:bodyPr>
          <a:lstStyle/>
          <a:p>
            <a:pPr algn="r"/>
            <a:r>
              <a:rPr lang="en-US" sz="1400" dirty="0">
                <a:solidFill>
                  <a:srgbClr val="062B5D"/>
                </a:solidFill>
                <a:latin typeface="Arial" panose="020B0604020202020204" pitchFamily="34" charset="0"/>
                <a:ea typeface="Open Sans" panose="020B0606030504020204" pitchFamily="34" charset="0"/>
                <a:cs typeface="Arial" panose="020B0604020202020204" pitchFamily="34" charset="0"/>
              </a:rPr>
              <a:t>Blue Team GHOSTS NPCs</a:t>
            </a:r>
          </a:p>
        </p:txBody>
      </p:sp>
      <p:sp>
        <p:nvSpPr>
          <p:cNvPr id="13" name="TextBox 12">
            <a:extLst>
              <a:ext uri="{FF2B5EF4-FFF2-40B4-BE49-F238E27FC236}">
                <a16:creationId xmlns:a16="http://schemas.microsoft.com/office/drawing/2014/main" id="{EE05CB19-1AD3-3649-95AB-D641B35F47A2}"/>
              </a:ext>
            </a:extLst>
          </p:cNvPr>
          <p:cNvSpPr txBox="1"/>
          <p:nvPr/>
        </p:nvSpPr>
        <p:spPr>
          <a:xfrm>
            <a:off x="5301635" y="3360822"/>
            <a:ext cx="2433502" cy="523220"/>
          </a:xfrm>
          <a:prstGeom prst="rect">
            <a:avLst/>
          </a:prstGeom>
          <a:noFill/>
          <a:ln w="25400">
            <a:noFill/>
          </a:ln>
        </p:spPr>
        <p:txBody>
          <a:bodyPr wrap="square" rtlCol="0">
            <a:spAutoFit/>
          </a:bodyPr>
          <a:lstStyle/>
          <a:p>
            <a:r>
              <a:rPr lang="en-US" sz="14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“The Internet” via </a:t>
            </a:r>
            <a:r>
              <a:rPr lang="en-US" sz="1400" b="1" dirty="0" err="1">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TopGen</a:t>
            </a:r>
            <a:r>
              <a:rPr lang="en-US" sz="14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 &amp;</a:t>
            </a:r>
          </a:p>
          <a:p>
            <a:r>
              <a:rPr lang="en-US" sz="14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Neutral GHOSTS NPCs</a:t>
            </a:r>
          </a:p>
        </p:txBody>
      </p:sp>
      <p:sp>
        <p:nvSpPr>
          <p:cNvPr id="14" name="TextBox 13">
            <a:extLst>
              <a:ext uri="{FF2B5EF4-FFF2-40B4-BE49-F238E27FC236}">
                <a16:creationId xmlns:a16="http://schemas.microsoft.com/office/drawing/2014/main" id="{016EBA9E-0A75-2C45-BAD6-D60620C16773}"/>
              </a:ext>
            </a:extLst>
          </p:cNvPr>
          <p:cNvSpPr txBox="1"/>
          <p:nvPr/>
        </p:nvSpPr>
        <p:spPr>
          <a:xfrm>
            <a:off x="7047637" y="1449004"/>
            <a:ext cx="1621992" cy="307777"/>
          </a:xfrm>
          <a:prstGeom prst="rect">
            <a:avLst/>
          </a:prstGeom>
          <a:noFill/>
          <a:ln w="25400">
            <a:noFill/>
          </a:ln>
        </p:spPr>
        <p:txBody>
          <a:bodyPr wrap="square" rtlCol="0">
            <a:spAutoFit/>
          </a:bodyPr>
          <a:lstStyle/>
          <a:p>
            <a:pPr algn="r"/>
            <a:r>
              <a:rPr lang="en-US" sz="1400" dirty="0">
                <a:solidFill>
                  <a:srgbClr val="911307"/>
                </a:solidFill>
                <a:latin typeface="Arial" panose="020B0604020202020204" pitchFamily="34" charset="0"/>
                <a:ea typeface="Open Sans" panose="020B0606030504020204" pitchFamily="34" charset="0"/>
                <a:cs typeface="Arial" panose="020B0604020202020204" pitchFamily="34" charset="0"/>
              </a:rPr>
              <a:t>OPFOR Players</a:t>
            </a:r>
          </a:p>
        </p:txBody>
      </p:sp>
      <p:sp>
        <p:nvSpPr>
          <p:cNvPr id="15" name="TextBox 14">
            <a:extLst>
              <a:ext uri="{FF2B5EF4-FFF2-40B4-BE49-F238E27FC236}">
                <a16:creationId xmlns:a16="http://schemas.microsoft.com/office/drawing/2014/main" id="{C7149541-7AAF-E440-AB95-0A4990CC775D}"/>
              </a:ext>
            </a:extLst>
          </p:cNvPr>
          <p:cNvSpPr txBox="1"/>
          <p:nvPr/>
        </p:nvSpPr>
        <p:spPr>
          <a:xfrm>
            <a:off x="560768" y="4032223"/>
            <a:ext cx="2755868" cy="307777"/>
          </a:xfrm>
          <a:prstGeom prst="rect">
            <a:avLst/>
          </a:prstGeom>
          <a:noFill/>
          <a:ln w="25400">
            <a:noFill/>
          </a:ln>
        </p:spPr>
        <p:txBody>
          <a:bodyPr wrap="square" rtlCol="0">
            <a:spAutoFit/>
          </a:bodyPr>
          <a:lstStyle/>
          <a:p>
            <a:r>
              <a:rPr lang="en-US" sz="1400" dirty="0">
                <a:solidFill>
                  <a:srgbClr val="062B5D"/>
                </a:solidFill>
                <a:latin typeface="Arial" panose="020B0604020202020204" pitchFamily="34" charset="0"/>
                <a:ea typeface="Open Sans" panose="020B0606030504020204" pitchFamily="34" charset="0"/>
                <a:cs typeface="Arial" panose="020B0604020202020204" pitchFamily="34" charset="0"/>
              </a:rPr>
              <a:t>Blue Team Players (DCO, etc.)</a:t>
            </a:r>
          </a:p>
        </p:txBody>
      </p:sp>
      <p:pic>
        <p:nvPicPr>
          <p:cNvPr id="16" name="Picture 15">
            <a:extLst>
              <a:ext uri="{FF2B5EF4-FFF2-40B4-BE49-F238E27FC236}">
                <a16:creationId xmlns:a16="http://schemas.microsoft.com/office/drawing/2014/main" id="{F1031E0C-43AC-5340-9A4A-84A789CFDD7F}"/>
              </a:ext>
            </a:extLst>
          </p:cNvPr>
          <p:cNvPicPr>
            <a:picLocks noChangeAspect="1"/>
          </p:cNvPicPr>
          <p:nvPr/>
        </p:nvPicPr>
        <p:blipFill rotWithShape="1">
          <a:blip r:embed="rId5" cstate="screen">
            <a:clrChange>
              <a:clrFrom>
                <a:srgbClr val="E9E9E8"/>
              </a:clrFrom>
              <a:clrTo>
                <a:srgbClr val="E9E9E8">
                  <a:alpha val="0"/>
                </a:srgbClr>
              </a:clrTo>
            </a:clrChange>
            <a:extLst>
              <a:ext uri="{28A0092B-C50C-407E-A947-70E740481C1C}">
                <a14:useLocalDpi xmlns:a14="http://schemas.microsoft.com/office/drawing/2010/main"/>
              </a:ext>
            </a:extLst>
          </a:blip>
          <a:srcRect/>
          <a:stretch/>
        </p:blipFill>
        <p:spPr>
          <a:xfrm>
            <a:off x="1127416" y="259019"/>
            <a:ext cx="168807" cy="213651"/>
          </a:xfrm>
          <a:prstGeom prst="rect">
            <a:avLst/>
          </a:prstGeom>
        </p:spPr>
      </p:pic>
      <p:sp>
        <p:nvSpPr>
          <p:cNvPr id="17" name="TextBox 16">
            <a:extLst>
              <a:ext uri="{FF2B5EF4-FFF2-40B4-BE49-F238E27FC236}">
                <a16:creationId xmlns:a16="http://schemas.microsoft.com/office/drawing/2014/main" id="{5E29FD44-EB94-874C-BED2-75E6DC4C62B1}"/>
              </a:ext>
            </a:extLst>
          </p:cNvPr>
          <p:cNvSpPr txBox="1"/>
          <p:nvPr/>
        </p:nvSpPr>
        <p:spPr>
          <a:xfrm>
            <a:off x="1638527" y="483994"/>
            <a:ext cx="3663107" cy="307777"/>
          </a:xfrm>
          <a:prstGeom prst="rect">
            <a:avLst/>
          </a:prstGeom>
          <a:noFill/>
          <a:ln w="25400">
            <a:noFill/>
          </a:ln>
        </p:spPr>
        <p:txBody>
          <a:bodyPr wrap="square" rtlCol="0">
            <a:spAutoFit/>
          </a:bodyPr>
          <a:lstStyle/>
          <a:p>
            <a:r>
              <a:rPr lang="en-US" sz="1400" dirty="0">
                <a:latin typeface="Arial" panose="020B0604020202020204" pitchFamily="34" charset="0"/>
                <a:ea typeface="Open Sans" panose="020B0606030504020204" pitchFamily="34" charset="0"/>
                <a:cs typeface="Arial" panose="020B0604020202020204" pitchFamily="34" charset="0"/>
              </a:rPr>
              <a:t>GHOSTS C2 (Out of Game via </a:t>
            </a:r>
            <a:r>
              <a:rPr lang="en-US" sz="1400" b="1" dirty="0" err="1">
                <a:latin typeface="Arial" panose="020B0604020202020204" pitchFamily="34" charset="0"/>
                <a:ea typeface="Open Sans" panose="020B0606030504020204" pitchFamily="34" charset="0"/>
                <a:cs typeface="Arial" panose="020B0604020202020204" pitchFamily="34" charset="0"/>
              </a:rPr>
              <a:t>vTunnel</a:t>
            </a:r>
            <a:r>
              <a:rPr lang="en-US" sz="1400" dirty="0">
                <a:latin typeface="Arial" panose="020B0604020202020204" pitchFamily="34" charset="0"/>
                <a:ea typeface="Open Sans" panose="020B0606030504020204" pitchFamily="34" charset="0"/>
                <a:cs typeface="Arial" panose="020B0604020202020204" pitchFamily="34" charset="0"/>
              </a:rPr>
              <a:t>)</a:t>
            </a:r>
          </a:p>
        </p:txBody>
      </p:sp>
      <p:grpSp>
        <p:nvGrpSpPr>
          <p:cNvPr id="18" name="Group 17">
            <a:extLst>
              <a:ext uri="{FF2B5EF4-FFF2-40B4-BE49-F238E27FC236}">
                <a16:creationId xmlns:a16="http://schemas.microsoft.com/office/drawing/2014/main" id="{6C872AAE-B02A-F341-8F35-785737AD95C8}"/>
              </a:ext>
            </a:extLst>
          </p:cNvPr>
          <p:cNvGrpSpPr/>
          <p:nvPr/>
        </p:nvGrpSpPr>
        <p:grpSpPr>
          <a:xfrm flipH="1">
            <a:off x="2921396" y="1410383"/>
            <a:ext cx="2633809" cy="2025348"/>
            <a:chOff x="1985553" y="1541416"/>
            <a:chExt cx="4674323" cy="3594463"/>
          </a:xfrm>
        </p:grpSpPr>
        <p:pic>
          <p:nvPicPr>
            <p:cNvPr id="19" name="Picture 18" descr="A close up of a logo&#10;&#10;Description automatically generated">
              <a:extLst>
                <a:ext uri="{FF2B5EF4-FFF2-40B4-BE49-F238E27FC236}">
                  <a16:creationId xmlns:a16="http://schemas.microsoft.com/office/drawing/2014/main" id="{D4590E73-D65C-2B4C-ACED-22154086FB44}"/>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1985553" y="3422468"/>
              <a:ext cx="1713411" cy="1713411"/>
            </a:xfrm>
            <a:prstGeom prst="rect">
              <a:avLst/>
            </a:prstGeom>
          </p:spPr>
        </p:pic>
        <p:pic>
          <p:nvPicPr>
            <p:cNvPr id="20" name="Picture 19" descr="A close up of a logo&#10;&#10;Description automatically generated">
              <a:extLst>
                <a:ext uri="{FF2B5EF4-FFF2-40B4-BE49-F238E27FC236}">
                  <a16:creationId xmlns:a16="http://schemas.microsoft.com/office/drawing/2014/main" id="{C7F3A8DD-228D-D24B-ACFE-9D0948EA4B0D}"/>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3466009" y="2481942"/>
              <a:ext cx="1713411" cy="1713411"/>
            </a:xfrm>
            <a:prstGeom prst="rect">
              <a:avLst/>
            </a:prstGeom>
          </p:spPr>
        </p:pic>
        <p:pic>
          <p:nvPicPr>
            <p:cNvPr id="21" name="Picture 20" descr="A close up of a logo&#10;&#10;Description automatically generated">
              <a:extLst>
                <a:ext uri="{FF2B5EF4-FFF2-40B4-BE49-F238E27FC236}">
                  <a16:creationId xmlns:a16="http://schemas.microsoft.com/office/drawing/2014/main" id="{04819E07-5DC5-1D4E-9BEF-605FDB186E37}"/>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4946465" y="1541416"/>
              <a:ext cx="1713411" cy="1713411"/>
            </a:xfrm>
            <a:prstGeom prst="rect">
              <a:avLst/>
            </a:prstGeom>
          </p:spPr>
        </p:pic>
      </p:grpSp>
      <p:cxnSp>
        <p:nvCxnSpPr>
          <p:cNvPr id="22" name="Straight Arrow Connector 21">
            <a:extLst>
              <a:ext uri="{FF2B5EF4-FFF2-40B4-BE49-F238E27FC236}">
                <a16:creationId xmlns:a16="http://schemas.microsoft.com/office/drawing/2014/main" id="{FE10E9B7-F23B-0D4B-86B3-85573DEE8072}"/>
              </a:ext>
            </a:extLst>
          </p:cNvPr>
          <p:cNvCxnSpPr>
            <a:cxnSpLocks/>
          </p:cNvCxnSpPr>
          <p:nvPr/>
        </p:nvCxnSpPr>
        <p:spPr>
          <a:xfrm>
            <a:off x="1551677" y="700691"/>
            <a:ext cx="916342" cy="1962440"/>
          </a:xfrm>
          <a:prstGeom prst="straightConnector1">
            <a:avLst/>
          </a:prstGeom>
          <a:ln>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B1F7313-A421-A54D-B487-53DF19172B18}"/>
              </a:ext>
            </a:extLst>
          </p:cNvPr>
          <p:cNvCxnSpPr>
            <a:cxnSpLocks/>
          </p:cNvCxnSpPr>
          <p:nvPr/>
        </p:nvCxnSpPr>
        <p:spPr>
          <a:xfrm>
            <a:off x="1453797" y="663230"/>
            <a:ext cx="1651467" cy="825093"/>
          </a:xfrm>
          <a:prstGeom prst="straightConnector1">
            <a:avLst/>
          </a:prstGeom>
          <a:ln>
            <a:solidFill>
              <a:schemeClr val="bg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665D659-923C-734F-B126-22539CED6606}"/>
              </a:ext>
            </a:extLst>
          </p:cNvPr>
          <p:cNvCxnSpPr>
            <a:cxnSpLocks/>
          </p:cNvCxnSpPr>
          <p:nvPr/>
        </p:nvCxnSpPr>
        <p:spPr>
          <a:xfrm>
            <a:off x="1453797" y="663230"/>
            <a:ext cx="4655917" cy="1298716"/>
          </a:xfrm>
          <a:prstGeom prst="straightConnector1">
            <a:avLst/>
          </a:prstGeom>
          <a:ln>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956DA0A1-F481-8442-BC24-77CC4D48895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6476" y="-52641"/>
            <a:ext cx="1050622" cy="1050622"/>
          </a:xfrm>
          <a:prstGeom prst="rect">
            <a:avLst/>
          </a:prstGeom>
        </p:spPr>
      </p:pic>
      <p:sp>
        <p:nvSpPr>
          <p:cNvPr id="26" name="TextBox 25">
            <a:extLst>
              <a:ext uri="{FF2B5EF4-FFF2-40B4-BE49-F238E27FC236}">
                <a16:creationId xmlns:a16="http://schemas.microsoft.com/office/drawing/2014/main" id="{E2905EC1-A8D0-B94D-AA6D-9459F75DF91A}"/>
              </a:ext>
            </a:extLst>
          </p:cNvPr>
          <p:cNvSpPr txBox="1"/>
          <p:nvPr/>
        </p:nvSpPr>
        <p:spPr>
          <a:xfrm>
            <a:off x="7735137" y="4099830"/>
            <a:ext cx="1150690" cy="307777"/>
          </a:xfrm>
          <a:prstGeom prst="rect">
            <a:avLst/>
          </a:prstGeom>
          <a:noFill/>
          <a:ln w="25400">
            <a:noFill/>
          </a:ln>
        </p:spPr>
        <p:txBody>
          <a:bodyPr wrap="square" rtlCol="0">
            <a:spAutoFit/>
          </a:bodyPr>
          <a:lstStyle/>
          <a:p>
            <a:r>
              <a:rPr lang="en-US" sz="1400" b="1" dirty="0" err="1">
                <a:latin typeface="Arial" panose="020B0604020202020204" pitchFamily="34" charset="0"/>
                <a:ea typeface="Open Sans" panose="020B0606030504020204" pitchFamily="34" charset="0"/>
                <a:cs typeface="Arial" panose="020B0604020202020204" pitchFamily="34" charset="0"/>
              </a:rPr>
              <a:t>GreyBox</a:t>
            </a:r>
            <a:endParaRPr lang="en-US" sz="1400" b="1" dirty="0">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2033063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34999B1C-204D-924B-BFDD-ACA98919F058}"/>
              </a:ext>
            </a:extLst>
          </p:cNvPr>
          <p:cNvSpPr/>
          <p:nvPr/>
        </p:nvSpPr>
        <p:spPr>
          <a:xfrm>
            <a:off x="397056" y="2437361"/>
            <a:ext cx="3410346" cy="2195661"/>
          </a:xfrm>
          <a:prstGeom prst="roundRect">
            <a:avLst>
              <a:gd name="adj" fmla="val 1420"/>
            </a:avLst>
          </a:prstGeom>
          <a:noFill/>
          <a:ln>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7" name="Picture 6" descr="A close up of a logo&#10;&#10;Description automatically generated">
            <a:extLst>
              <a:ext uri="{FF2B5EF4-FFF2-40B4-BE49-F238E27FC236}">
                <a16:creationId xmlns:a16="http://schemas.microsoft.com/office/drawing/2014/main" id="{4E8DAE70-F25F-EB43-8210-949D6BF364F7}"/>
              </a:ext>
            </a:extLst>
          </p:cNvPr>
          <p:cNvPicPr>
            <a:picLocks noChangeAspect="1"/>
          </p:cNvPicPr>
          <p:nvPr/>
        </p:nvPicPr>
        <p:blipFill>
          <a:blip r:embed="rId3" cstate="screen">
            <a:duotone>
              <a:schemeClr val="accent1">
                <a:shade val="45000"/>
                <a:satMod val="135000"/>
              </a:schemeClr>
              <a:prstClr val="white"/>
            </a:duotone>
            <a:alphaModFix amt="49000"/>
            <a:extLst>
              <a:ext uri="{28A0092B-C50C-407E-A947-70E740481C1C}">
                <a14:useLocalDpi xmlns:a14="http://schemas.microsoft.com/office/drawing/2010/main"/>
              </a:ext>
            </a:extLst>
          </a:blip>
          <a:stretch>
            <a:fillRect/>
          </a:stretch>
        </p:blipFill>
        <p:spPr>
          <a:xfrm>
            <a:off x="2353787" y="2663445"/>
            <a:ext cx="1081389" cy="1081389"/>
          </a:xfrm>
          <a:prstGeom prst="rect">
            <a:avLst/>
          </a:prstGeom>
        </p:spPr>
      </p:pic>
      <p:pic>
        <p:nvPicPr>
          <p:cNvPr id="8" name="Picture 7" descr="A close up of a logo&#10;&#10;Description automatically generated">
            <a:extLst>
              <a:ext uri="{FF2B5EF4-FFF2-40B4-BE49-F238E27FC236}">
                <a16:creationId xmlns:a16="http://schemas.microsoft.com/office/drawing/2014/main" id="{EA2E4A49-FF06-7043-8504-3385F1BCD75D}"/>
              </a:ext>
            </a:extLst>
          </p:cNvPr>
          <p:cNvPicPr>
            <a:picLocks noChangeAspect="1"/>
          </p:cNvPicPr>
          <p:nvPr/>
        </p:nvPicPr>
        <p:blipFill>
          <a:blip r:embed="rId3" cstate="screen">
            <a:duotone>
              <a:schemeClr val="accent6">
                <a:shade val="45000"/>
                <a:satMod val="135000"/>
              </a:schemeClr>
              <a:prstClr val="white"/>
            </a:duotone>
            <a:alphaModFix amt="48000"/>
            <a:extLst>
              <a:ext uri="{28A0092B-C50C-407E-A947-70E740481C1C}">
                <a14:useLocalDpi xmlns:a14="http://schemas.microsoft.com/office/drawing/2010/main"/>
              </a:ext>
            </a:extLst>
          </a:blip>
          <a:stretch>
            <a:fillRect/>
          </a:stretch>
        </p:blipFill>
        <p:spPr>
          <a:xfrm>
            <a:off x="6330243" y="1319511"/>
            <a:ext cx="1081389" cy="1081389"/>
          </a:xfrm>
          <a:prstGeom prst="rect">
            <a:avLst/>
          </a:prstGeom>
        </p:spPr>
      </p:pic>
      <p:grpSp>
        <p:nvGrpSpPr>
          <p:cNvPr id="9" name="Group 8">
            <a:extLst>
              <a:ext uri="{FF2B5EF4-FFF2-40B4-BE49-F238E27FC236}">
                <a16:creationId xmlns:a16="http://schemas.microsoft.com/office/drawing/2014/main" id="{1840FB5E-CD8D-4A4B-A6F4-7A0F839E8ED5}"/>
              </a:ext>
            </a:extLst>
          </p:cNvPr>
          <p:cNvGrpSpPr/>
          <p:nvPr/>
        </p:nvGrpSpPr>
        <p:grpSpPr>
          <a:xfrm flipH="1">
            <a:off x="3318076" y="1266610"/>
            <a:ext cx="2950116" cy="2268582"/>
            <a:chOff x="1985553" y="1541416"/>
            <a:chExt cx="4674323" cy="3594463"/>
          </a:xfrm>
        </p:grpSpPr>
        <p:pic>
          <p:nvPicPr>
            <p:cNvPr id="10" name="Picture 9" descr="A close up of a logo&#10;&#10;Description automatically generated">
              <a:extLst>
                <a:ext uri="{FF2B5EF4-FFF2-40B4-BE49-F238E27FC236}">
                  <a16:creationId xmlns:a16="http://schemas.microsoft.com/office/drawing/2014/main" id="{DF211D92-8673-934C-BBC4-4C87D4AFBCD4}"/>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1985553" y="3422468"/>
              <a:ext cx="1713411" cy="1713411"/>
            </a:xfrm>
            <a:prstGeom prst="rect">
              <a:avLst/>
            </a:prstGeom>
          </p:spPr>
        </p:pic>
        <p:pic>
          <p:nvPicPr>
            <p:cNvPr id="11" name="Picture 10" descr="A close up of a logo&#10;&#10;Description automatically generated">
              <a:extLst>
                <a:ext uri="{FF2B5EF4-FFF2-40B4-BE49-F238E27FC236}">
                  <a16:creationId xmlns:a16="http://schemas.microsoft.com/office/drawing/2014/main" id="{BEEEAD03-0CF2-EE4F-AF68-9786E6C66F2A}"/>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3466009" y="2481942"/>
              <a:ext cx="1713411" cy="1713411"/>
            </a:xfrm>
            <a:prstGeom prst="rect">
              <a:avLst/>
            </a:prstGeom>
          </p:spPr>
        </p:pic>
        <p:pic>
          <p:nvPicPr>
            <p:cNvPr id="12" name="Picture 11" descr="A close up of a logo&#10;&#10;Description automatically generated">
              <a:extLst>
                <a:ext uri="{FF2B5EF4-FFF2-40B4-BE49-F238E27FC236}">
                  <a16:creationId xmlns:a16="http://schemas.microsoft.com/office/drawing/2014/main" id="{9D46CD8F-F67F-374B-B206-4599D1BDF070}"/>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4946465" y="1541416"/>
              <a:ext cx="1713411" cy="1713411"/>
            </a:xfrm>
            <a:prstGeom prst="rect">
              <a:avLst/>
            </a:prstGeom>
          </p:spPr>
        </p:pic>
      </p:grpSp>
      <p:pic>
        <p:nvPicPr>
          <p:cNvPr id="13" name="Picture 12" descr="A close up of a logo&#10;&#10;Description automatically generated">
            <a:extLst>
              <a:ext uri="{FF2B5EF4-FFF2-40B4-BE49-F238E27FC236}">
                <a16:creationId xmlns:a16="http://schemas.microsoft.com/office/drawing/2014/main" id="{F509972D-6E84-FC4D-8E84-E7105D6E04E7}"/>
              </a:ext>
            </a:extLst>
          </p:cNvPr>
          <p:cNvPicPr>
            <a:picLocks noChangeAspect="1"/>
          </p:cNvPicPr>
          <p:nvPr/>
        </p:nvPicPr>
        <p:blipFill>
          <a:blip r:embed="rId4"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7760985" y="525832"/>
            <a:ext cx="904427" cy="904427"/>
          </a:xfrm>
          <a:prstGeom prst="rect">
            <a:avLst/>
          </a:prstGeom>
        </p:spPr>
      </p:pic>
      <p:sp>
        <p:nvSpPr>
          <p:cNvPr id="14" name="TextBox 13">
            <a:extLst>
              <a:ext uri="{FF2B5EF4-FFF2-40B4-BE49-F238E27FC236}">
                <a16:creationId xmlns:a16="http://schemas.microsoft.com/office/drawing/2014/main" id="{425F5494-C940-D446-ADD8-54DFEE146435}"/>
              </a:ext>
            </a:extLst>
          </p:cNvPr>
          <p:cNvSpPr txBox="1"/>
          <p:nvPr/>
        </p:nvSpPr>
        <p:spPr>
          <a:xfrm>
            <a:off x="4916996" y="1010639"/>
            <a:ext cx="1366583" cy="523220"/>
          </a:xfrm>
          <a:prstGeom prst="rect">
            <a:avLst/>
          </a:prstGeom>
          <a:noFill/>
          <a:ln w="25400">
            <a:noFill/>
          </a:ln>
        </p:spPr>
        <p:txBody>
          <a:bodyPr wrap="square" rtlCol="0">
            <a:spAutoFit/>
          </a:bodyPr>
          <a:lstStyle/>
          <a:p>
            <a:pPr algn="r"/>
            <a:r>
              <a:rPr lang="en-US" sz="1400" dirty="0">
                <a:solidFill>
                  <a:srgbClr val="911307"/>
                </a:solidFill>
                <a:latin typeface="Arial" panose="020B0604020202020204" pitchFamily="34" charset="0"/>
                <a:ea typeface="Open Sans" panose="020B0606030504020204" pitchFamily="34" charset="0"/>
                <a:cs typeface="Arial" panose="020B0604020202020204" pitchFamily="34" charset="0"/>
              </a:rPr>
              <a:t>OPFOR GHOST NPCs</a:t>
            </a:r>
          </a:p>
        </p:txBody>
      </p:sp>
      <p:sp>
        <p:nvSpPr>
          <p:cNvPr id="15" name="TextBox 14">
            <a:extLst>
              <a:ext uri="{FF2B5EF4-FFF2-40B4-BE49-F238E27FC236}">
                <a16:creationId xmlns:a16="http://schemas.microsoft.com/office/drawing/2014/main" id="{F57C596B-8F74-DD44-B5D9-5E14399C7454}"/>
              </a:ext>
            </a:extLst>
          </p:cNvPr>
          <p:cNvSpPr txBox="1"/>
          <p:nvPr/>
        </p:nvSpPr>
        <p:spPr>
          <a:xfrm>
            <a:off x="1065468" y="2522607"/>
            <a:ext cx="1278716" cy="435317"/>
          </a:xfrm>
          <a:prstGeom prst="rect">
            <a:avLst/>
          </a:prstGeom>
          <a:noFill/>
          <a:ln w="25400">
            <a:noFill/>
          </a:ln>
        </p:spPr>
        <p:txBody>
          <a:bodyPr wrap="square" rtlCol="0">
            <a:spAutoFit/>
          </a:bodyPr>
          <a:lstStyle/>
          <a:p>
            <a:pPr algn="r"/>
            <a:r>
              <a:rPr lang="en-US" sz="1400" dirty="0">
                <a:solidFill>
                  <a:srgbClr val="062B5D"/>
                </a:solidFill>
                <a:latin typeface="Arial" panose="020B0604020202020204" pitchFamily="34" charset="0"/>
                <a:ea typeface="Open Sans" panose="020B0606030504020204" pitchFamily="34" charset="0"/>
                <a:cs typeface="Arial" panose="020B0604020202020204" pitchFamily="34" charset="0"/>
              </a:rPr>
              <a:t>Blue Team GHOSTS NPCs</a:t>
            </a:r>
          </a:p>
        </p:txBody>
      </p:sp>
      <p:sp>
        <p:nvSpPr>
          <p:cNvPr id="16" name="TextBox 15">
            <a:extLst>
              <a:ext uri="{FF2B5EF4-FFF2-40B4-BE49-F238E27FC236}">
                <a16:creationId xmlns:a16="http://schemas.microsoft.com/office/drawing/2014/main" id="{EDAD7C2B-2A6D-9F46-88D5-00991A56B839}"/>
              </a:ext>
            </a:extLst>
          </p:cNvPr>
          <p:cNvSpPr txBox="1"/>
          <p:nvPr/>
        </p:nvSpPr>
        <p:spPr>
          <a:xfrm>
            <a:off x="6071227" y="3514125"/>
            <a:ext cx="1692289" cy="435317"/>
          </a:xfrm>
          <a:prstGeom prst="rect">
            <a:avLst/>
          </a:prstGeom>
          <a:noFill/>
          <a:ln w="25400">
            <a:noFill/>
          </a:ln>
        </p:spPr>
        <p:txBody>
          <a:bodyPr wrap="square" rtlCol="0">
            <a:spAutoFit/>
          </a:bodyPr>
          <a:lstStyle/>
          <a:p>
            <a:r>
              <a:rPr lang="en-US" sz="14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Neutral Internet GHOSTS NPCs</a:t>
            </a:r>
          </a:p>
        </p:txBody>
      </p:sp>
      <p:sp>
        <p:nvSpPr>
          <p:cNvPr id="17" name="TextBox 16">
            <a:extLst>
              <a:ext uri="{FF2B5EF4-FFF2-40B4-BE49-F238E27FC236}">
                <a16:creationId xmlns:a16="http://schemas.microsoft.com/office/drawing/2014/main" id="{4A460388-0629-4949-963D-00D03FD69A2E}"/>
              </a:ext>
            </a:extLst>
          </p:cNvPr>
          <p:cNvSpPr txBox="1"/>
          <p:nvPr/>
        </p:nvSpPr>
        <p:spPr>
          <a:xfrm>
            <a:off x="6952180" y="1228297"/>
            <a:ext cx="1816785" cy="307777"/>
          </a:xfrm>
          <a:prstGeom prst="rect">
            <a:avLst/>
          </a:prstGeom>
          <a:noFill/>
          <a:ln w="25400">
            <a:noFill/>
          </a:ln>
        </p:spPr>
        <p:txBody>
          <a:bodyPr wrap="square" rtlCol="0">
            <a:spAutoFit/>
          </a:bodyPr>
          <a:lstStyle/>
          <a:p>
            <a:pPr algn="r"/>
            <a:r>
              <a:rPr lang="en-US" sz="1400" dirty="0">
                <a:solidFill>
                  <a:srgbClr val="911307"/>
                </a:solidFill>
                <a:latin typeface="Arial" panose="020B0604020202020204" pitchFamily="34" charset="0"/>
                <a:ea typeface="Open Sans" panose="020B0606030504020204" pitchFamily="34" charset="0"/>
                <a:cs typeface="Arial" panose="020B0604020202020204" pitchFamily="34" charset="0"/>
              </a:rPr>
              <a:t>OPFOR Players</a:t>
            </a:r>
          </a:p>
        </p:txBody>
      </p:sp>
      <p:sp>
        <p:nvSpPr>
          <p:cNvPr id="18" name="TextBox 17">
            <a:extLst>
              <a:ext uri="{FF2B5EF4-FFF2-40B4-BE49-F238E27FC236}">
                <a16:creationId xmlns:a16="http://schemas.microsoft.com/office/drawing/2014/main" id="{D8332EC0-D252-8A42-BF86-67C51EA683DA}"/>
              </a:ext>
            </a:extLst>
          </p:cNvPr>
          <p:cNvSpPr txBox="1"/>
          <p:nvPr/>
        </p:nvSpPr>
        <p:spPr>
          <a:xfrm>
            <a:off x="503184" y="4275522"/>
            <a:ext cx="2631901" cy="307777"/>
          </a:xfrm>
          <a:prstGeom prst="rect">
            <a:avLst/>
          </a:prstGeom>
          <a:noFill/>
          <a:ln w="25400">
            <a:noFill/>
          </a:ln>
        </p:spPr>
        <p:txBody>
          <a:bodyPr wrap="square" rtlCol="0">
            <a:spAutoFit/>
          </a:bodyPr>
          <a:lstStyle/>
          <a:p>
            <a:r>
              <a:rPr lang="en-US" sz="1400" dirty="0">
                <a:solidFill>
                  <a:srgbClr val="062B5D"/>
                </a:solidFill>
                <a:latin typeface="Arial" panose="020B0604020202020204" pitchFamily="34" charset="0"/>
                <a:ea typeface="Open Sans" panose="020B0606030504020204" pitchFamily="34" charset="0"/>
                <a:cs typeface="Arial" panose="020B0604020202020204" pitchFamily="34" charset="0"/>
              </a:rPr>
              <a:t>Blue Team Players (DCO, etc.)</a:t>
            </a:r>
          </a:p>
        </p:txBody>
      </p:sp>
      <p:cxnSp>
        <p:nvCxnSpPr>
          <p:cNvPr id="19" name="Curved Connector 18">
            <a:extLst>
              <a:ext uri="{FF2B5EF4-FFF2-40B4-BE49-F238E27FC236}">
                <a16:creationId xmlns:a16="http://schemas.microsoft.com/office/drawing/2014/main" id="{581E6A12-CE19-094D-B9B1-02704495D49E}"/>
              </a:ext>
            </a:extLst>
          </p:cNvPr>
          <p:cNvCxnSpPr>
            <a:cxnSpLocks/>
          </p:cNvCxnSpPr>
          <p:nvPr/>
        </p:nvCxnSpPr>
        <p:spPr>
          <a:xfrm rot="5400000">
            <a:off x="7679973" y="1544900"/>
            <a:ext cx="540696" cy="621400"/>
          </a:xfrm>
          <a:prstGeom prst="curvedConnector2">
            <a:avLst/>
          </a:prstGeom>
          <a:ln w="19050">
            <a:solidFill>
              <a:srgbClr val="BA1B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2F6C1BC-21FE-574B-93F7-6B62CE6A2941}"/>
              </a:ext>
            </a:extLst>
          </p:cNvPr>
          <p:cNvCxnSpPr>
            <a:cxnSpLocks/>
            <a:stCxn id="8" idx="1"/>
          </p:cNvCxnSpPr>
          <p:nvPr/>
        </p:nvCxnSpPr>
        <p:spPr>
          <a:xfrm flipH="1">
            <a:off x="4793137" y="1860206"/>
            <a:ext cx="1537106" cy="54352"/>
          </a:xfrm>
          <a:prstGeom prst="straightConnector1">
            <a:avLst/>
          </a:prstGeom>
          <a:ln>
            <a:solidFill>
              <a:srgbClr val="BA1B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C990C20-DBF7-A743-945C-E07D4A24CF09}"/>
              </a:ext>
            </a:extLst>
          </p:cNvPr>
          <p:cNvCxnSpPr>
            <a:cxnSpLocks/>
            <a:stCxn id="8" idx="1"/>
          </p:cNvCxnSpPr>
          <p:nvPr/>
        </p:nvCxnSpPr>
        <p:spPr>
          <a:xfrm flipH="1">
            <a:off x="5290457" y="1860206"/>
            <a:ext cx="1039786" cy="264943"/>
          </a:xfrm>
          <a:prstGeom prst="straightConnector1">
            <a:avLst/>
          </a:prstGeom>
          <a:ln>
            <a:solidFill>
              <a:srgbClr val="BA1B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7A2B24F-30CB-A44E-BB41-9C86362D1E7F}"/>
              </a:ext>
            </a:extLst>
          </p:cNvPr>
          <p:cNvCxnSpPr>
            <a:cxnSpLocks/>
          </p:cNvCxnSpPr>
          <p:nvPr/>
        </p:nvCxnSpPr>
        <p:spPr>
          <a:xfrm flipH="1">
            <a:off x="5906671" y="2243212"/>
            <a:ext cx="422844" cy="377778"/>
          </a:xfrm>
          <a:prstGeom prst="straightConnector1">
            <a:avLst/>
          </a:prstGeom>
          <a:ln>
            <a:solidFill>
              <a:srgbClr val="BA1B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4E9A265-EADD-E048-9D40-7BCBD4611D27}"/>
              </a:ext>
            </a:extLst>
          </p:cNvPr>
          <p:cNvCxnSpPr>
            <a:cxnSpLocks/>
            <a:stCxn id="8" idx="1"/>
            <a:endCxn id="7" idx="3"/>
          </p:cNvCxnSpPr>
          <p:nvPr/>
        </p:nvCxnSpPr>
        <p:spPr>
          <a:xfrm flipH="1">
            <a:off x="3435176" y="1860206"/>
            <a:ext cx="2895067" cy="1343934"/>
          </a:xfrm>
          <a:prstGeom prst="straightConnector1">
            <a:avLst/>
          </a:prstGeom>
          <a:ln>
            <a:solidFill>
              <a:srgbClr val="BA1B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DE4953E-C3F6-2E4B-A1FF-7882C08F4971}"/>
              </a:ext>
            </a:extLst>
          </p:cNvPr>
          <p:cNvCxnSpPr>
            <a:cxnSpLocks/>
            <a:stCxn id="8" idx="1"/>
          </p:cNvCxnSpPr>
          <p:nvPr/>
        </p:nvCxnSpPr>
        <p:spPr>
          <a:xfrm flipH="1">
            <a:off x="2728077" y="1860206"/>
            <a:ext cx="3602166" cy="2428306"/>
          </a:xfrm>
          <a:prstGeom prst="straightConnector1">
            <a:avLst/>
          </a:prstGeom>
          <a:ln>
            <a:solidFill>
              <a:srgbClr val="BA1B00"/>
            </a:solidFill>
            <a:tailEnd type="triangle"/>
          </a:ln>
        </p:spPr>
        <p:style>
          <a:lnRef idx="1">
            <a:schemeClr val="accent1"/>
          </a:lnRef>
          <a:fillRef idx="0">
            <a:schemeClr val="accent1"/>
          </a:fillRef>
          <a:effectRef idx="0">
            <a:schemeClr val="accent1"/>
          </a:effectRef>
          <a:fontRef idx="minor">
            <a:schemeClr val="tx1"/>
          </a:fontRef>
        </p:style>
      </p:cxnSp>
      <p:sp>
        <p:nvSpPr>
          <p:cNvPr id="25" name="Arc 24">
            <a:extLst>
              <a:ext uri="{FF2B5EF4-FFF2-40B4-BE49-F238E27FC236}">
                <a16:creationId xmlns:a16="http://schemas.microsoft.com/office/drawing/2014/main" id="{507332E9-4BD6-5A4D-A255-019D2E8A9EC8}"/>
              </a:ext>
            </a:extLst>
          </p:cNvPr>
          <p:cNvSpPr/>
          <p:nvPr/>
        </p:nvSpPr>
        <p:spPr>
          <a:xfrm rot="17636349">
            <a:off x="3774912" y="1682305"/>
            <a:ext cx="1635672" cy="2154050"/>
          </a:xfrm>
          <a:prstGeom prst="arc">
            <a:avLst>
              <a:gd name="adj1" fmla="val 15274166"/>
              <a:gd name="adj2" fmla="val 20315892"/>
            </a:avLst>
          </a:prstGeom>
          <a:ln w="12700">
            <a:solidFill>
              <a:srgbClr val="C00000"/>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C467CE51-AC77-8A48-ADD7-5FB2489242F3}"/>
              </a:ext>
            </a:extLst>
          </p:cNvPr>
          <p:cNvGrpSpPr/>
          <p:nvPr/>
        </p:nvGrpSpPr>
        <p:grpSpPr>
          <a:xfrm>
            <a:off x="609905" y="3529347"/>
            <a:ext cx="904427" cy="909358"/>
            <a:chOff x="275119" y="4474751"/>
            <a:chExt cx="1087056" cy="1092983"/>
          </a:xfrm>
        </p:grpSpPr>
        <p:pic>
          <p:nvPicPr>
            <p:cNvPr id="27" name="Picture 26" descr="A close up of a logo&#10;&#10;Description automatically generated">
              <a:extLst>
                <a:ext uri="{FF2B5EF4-FFF2-40B4-BE49-F238E27FC236}">
                  <a16:creationId xmlns:a16="http://schemas.microsoft.com/office/drawing/2014/main" id="{24C633E7-DF26-9E40-8972-7A0B965CC234}"/>
                </a:ext>
              </a:extLst>
            </p:cNvPr>
            <p:cNvPicPr>
              <a:picLocks noChangeAspect="1"/>
            </p:cNvPicPr>
            <p:nvPr/>
          </p:nvPicPr>
          <p:blipFill rotWithShape="1">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15513" y="4474751"/>
              <a:ext cx="746662" cy="1087056"/>
            </a:xfrm>
            <a:prstGeom prst="rect">
              <a:avLst/>
            </a:prstGeom>
          </p:spPr>
        </p:pic>
        <p:pic>
          <p:nvPicPr>
            <p:cNvPr id="28" name="Picture 27" descr="A close up of a logo&#10;&#10;Description automatically generated">
              <a:extLst>
                <a:ext uri="{FF2B5EF4-FFF2-40B4-BE49-F238E27FC236}">
                  <a16:creationId xmlns:a16="http://schemas.microsoft.com/office/drawing/2014/main" id="{1C0A5141-ED04-A542-A827-480D27CE421A}"/>
                </a:ext>
              </a:extLst>
            </p:cNvPr>
            <p:cNvPicPr>
              <a:picLocks noChangeAspect="1"/>
            </p:cNvPicPr>
            <p:nvPr/>
          </p:nvPicPr>
          <p:blipFill rotWithShape="1">
            <a:blip r:embed="rId6" cstate="screen">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275119" y="4480678"/>
              <a:ext cx="283765" cy="1087056"/>
            </a:xfrm>
            <a:prstGeom prst="rect">
              <a:avLst/>
            </a:prstGeom>
          </p:spPr>
        </p:pic>
      </p:grpSp>
      <p:cxnSp>
        <p:nvCxnSpPr>
          <p:cNvPr id="29" name="Straight Arrow Connector 28">
            <a:extLst>
              <a:ext uri="{FF2B5EF4-FFF2-40B4-BE49-F238E27FC236}">
                <a16:creationId xmlns:a16="http://schemas.microsoft.com/office/drawing/2014/main" id="{0A8EF22A-6AD5-D84D-BE2F-39AB482F48BB}"/>
              </a:ext>
            </a:extLst>
          </p:cNvPr>
          <p:cNvCxnSpPr>
            <a:cxnSpLocks/>
          </p:cNvCxnSpPr>
          <p:nvPr/>
        </p:nvCxnSpPr>
        <p:spPr>
          <a:xfrm flipV="1">
            <a:off x="3094750" y="2121145"/>
            <a:ext cx="340426" cy="526411"/>
          </a:xfrm>
          <a:prstGeom prst="straightConnector1">
            <a:avLst/>
          </a:prstGeom>
          <a:ln>
            <a:headEnd type="none"/>
            <a:tailEnd type="triangle"/>
          </a:ln>
        </p:spPr>
        <p:style>
          <a:lnRef idx="1">
            <a:schemeClr val="accent1"/>
          </a:lnRef>
          <a:fillRef idx="0">
            <a:schemeClr val="accent1"/>
          </a:fillRef>
          <a:effectRef idx="0">
            <a:schemeClr val="accent1"/>
          </a:effectRef>
          <a:fontRef idx="minor">
            <a:schemeClr val="tx1"/>
          </a:fontRef>
        </p:style>
      </p:cxnSp>
      <p:sp>
        <p:nvSpPr>
          <p:cNvPr id="30" name="Arc 29">
            <a:extLst>
              <a:ext uri="{FF2B5EF4-FFF2-40B4-BE49-F238E27FC236}">
                <a16:creationId xmlns:a16="http://schemas.microsoft.com/office/drawing/2014/main" id="{36AC302B-3A36-C14E-A055-71E2F249FDE6}"/>
              </a:ext>
            </a:extLst>
          </p:cNvPr>
          <p:cNvSpPr/>
          <p:nvPr/>
        </p:nvSpPr>
        <p:spPr>
          <a:xfrm rot="8308239">
            <a:off x="2536185" y="226648"/>
            <a:ext cx="3185259" cy="3104617"/>
          </a:xfrm>
          <a:prstGeom prst="arc">
            <a:avLst>
              <a:gd name="adj1" fmla="val 520208"/>
              <a:gd name="adj2" fmla="val 10926516"/>
            </a:avLst>
          </a:prstGeom>
          <a:ln w="12700">
            <a:gradFill flip="none" rotWithShape="1">
              <a:gsLst>
                <a:gs pos="0">
                  <a:srgbClr val="C00000"/>
                </a:gs>
                <a:gs pos="100000">
                  <a:schemeClr val="accent1"/>
                </a:gs>
              </a:gsLst>
              <a:lin ang="0" scaled="0"/>
              <a:tileRect/>
            </a:gra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7588945"/>
      </p:ext>
    </p:extLst>
  </p:cSld>
  <p:clrMapOvr>
    <a:masterClrMapping/>
  </p:clrMapOvr>
</p:sld>
</file>

<file path=ppt/theme/theme1.xml><?xml version="1.0" encoding="utf-8"?>
<a:theme xmlns:a="http://schemas.openxmlformats.org/drawingml/2006/main" name="2. Content Slides">
  <a:themeElements>
    <a:clrScheme name="Custom 11">
      <a:dk1>
        <a:srgbClr val="000000"/>
      </a:dk1>
      <a:lt1>
        <a:srgbClr val="FFFFFF"/>
      </a:lt1>
      <a:dk2>
        <a:srgbClr val="1D4477"/>
      </a:dk2>
      <a:lt2>
        <a:srgbClr val="A4A4A4"/>
      </a:lt2>
      <a:accent1>
        <a:srgbClr val="1D4477"/>
      </a:accent1>
      <a:accent2>
        <a:srgbClr val="996729"/>
      </a:accent2>
      <a:accent3>
        <a:srgbClr val="28773C"/>
      </a:accent3>
      <a:accent4>
        <a:srgbClr val="E8A813"/>
      </a:accent4>
      <a:accent5>
        <a:srgbClr val="178AA0"/>
      </a:accent5>
      <a:accent6>
        <a:srgbClr val="B73529"/>
      </a:accent6>
      <a:hlink>
        <a:srgbClr val="0A50E1"/>
      </a:hlink>
      <a:folHlink>
        <a:srgbClr val="6EB2E6"/>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defRPr sz="2200" dirty="0" smtClean="0">
            <a:latin typeface="Arial"/>
            <a:cs typeface="Arial"/>
          </a:defRPr>
        </a:defPPr>
      </a:lstStyle>
    </a:txDef>
  </a:objectDefaults>
  <a:extraClrSchemeLst/>
  <a:extLst>
    <a:ext uri="{05A4C25C-085E-4340-85A3-A5531E510DB2}">
      <thm15:themeFamily xmlns:thm15="http://schemas.microsoft.com/office/thememl/2012/main" name="Presentation2" id="{B9934577-49D0-9C44-8761-55646B8EFEB9}" vid="{68C31D4C-6A55-B843-BD5F-EA946D01B1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Template>
  <TotalTime>4324</TotalTime>
  <Words>578</Words>
  <Application>Microsoft Office PowerPoint</Application>
  <PresentationFormat>On-screen Show (16:9)</PresentationFormat>
  <Paragraphs>79</Paragraphs>
  <Slides>15</Slides>
  <Notes>14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Open Sans</vt:lpstr>
      <vt:lpstr>Open Sans Regular</vt:lpstr>
      <vt:lpstr>Open Sans SemiBold</vt:lpstr>
      <vt:lpstr>2. Content Slides</vt:lpstr>
      <vt:lpstr>Cyber Simulator Showcase CERT Cybersecurity Workforce Development  Part 3 of 6: GHOSTS</vt:lpstr>
      <vt:lpstr>PowerPoint Presentation</vt:lpstr>
      <vt:lpstr>GHOSTS in the Machine Orchestrating a Realistic Cybersecurity Exercise Battlefield</vt:lpstr>
      <vt:lpstr>Elite Teams Demand Realism (R-EACTR)</vt:lpstr>
      <vt:lpstr>Exercise Adversaries &amp; Scenarios</vt:lpstr>
      <vt:lpstr>GHOSTS orchestrates realistic NPCs that:</vt:lpstr>
      <vt:lpstr>How GHOSTS Agents Work</vt:lpstr>
      <vt:lpstr>PowerPoint Presentation</vt:lpstr>
      <vt:lpstr>PowerPoint Presentation</vt:lpstr>
      <vt:lpstr>GHOSTS NPC Orchestration</vt:lpstr>
      <vt:lpstr>PowerPoint Presentation</vt:lpstr>
      <vt:lpstr>PowerPoint Presentation</vt:lpstr>
      <vt:lpstr>PowerPoint Presentation</vt:lpstr>
      <vt:lpstr>GHOSTS Product Roadmap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GHOSTS in the Machine: Orchestrating a Realistic Cybersecurity Exercise Battlefield </dc:title>
  <dc:subject>This presentation provides details about a software tool called GHOSTS that the SEI developed to improve the realism of training environments by creating simulated characters through the use of sophisticated artificial intelligence.</dc:subject>
  <dc:creator>Dustin Updyke</dc:creator>
  <cp:lastModifiedBy>Lope Lopez</cp:lastModifiedBy>
  <cp:revision>56</cp:revision>
  <cp:lastPrinted>2017-10-19T17:37:26Z</cp:lastPrinted>
  <dcterms:created xsi:type="dcterms:W3CDTF">2019-05-23T14:32:51Z</dcterms:created>
  <dcterms:modified xsi:type="dcterms:W3CDTF">2019-06-25T11:26:29Z</dcterms:modified>
</cp:coreProperties>
</file>