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6" r:id="rId2"/>
    <p:sldId id="326" r:id="rId3"/>
    <p:sldId id="316" r:id="rId4"/>
    <p:sldId id="315" r:id="rId5"/>
    <p:sldId id="308" r:id="rId6"/>
    <p:sldId id="318" r:id="rId7"/>
    <p:sldId id="319" r:id="rId8"/>
    <p:sldId id="320" r:id="rId9"/>
    <p:sldId id="317" r:id="rId10"/>
    <p:sldId id="325" r:id="rId11"/>
    <p:sldId id="323" r:id="rId12"/>
    <p:sldId id="309" r:id="rId13"/>
    <p:sldId id="312" r:id="rId14"/>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p15:clr>
            <a:srgbClr val="A4A3A4"/>
          </p15:clr>
        </p15:guide>
        <p15:guide id="7" orient="horz" pos="162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394" autoAdjust="0"/>
  </p:normalViewPr>
  <p:slideViewPr>
    <p:cSldViewPr snapToGrid="0" showGuides="1">
      <p:cViewPr varScale="1">
        <p:scale>
          <a:sx n="109" d="100"/>
          <a:sy n="109" d="100"/>
        </p:scale>
        <p:origin x="691" y="82"/>
      </p:cViewPr>
      <p:guideLst>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48" d="100"/>
          <a:sy n="148" d="100"/>
        </p:scale>
        <p:origin x="1440" y="-11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mod="1">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dirty="0"/>
          </a:p>
        </p:txBody>
      </p:sp>
    </p:spTree>
    <p:extLst>
      <p:ext uri="{BB962C8B-B14F-4D97-AF65-F5344CB8AC3E}">
        <p14:creationId xmlns:p14="http://schemas.microsoft.com/office/powerpoint/2010/main" val="6187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3</a:t>
            </a:fld>
            <a:endParaRPr lang="en-US" dirty="0"/>
          </a:p>
        </p:txBody>
      </p:sp>
    </p:spTree>
    <p:extLst>
      <p:ext uri="{BB962C8B-B14F-4D97-AF65-F5344CB8AC3E}">
        <p14:creationId xmlns:p14="http://schemas.microsoft.com/office/powerpoint/2010/main" val="41223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4</a:t>
            </a:fld>
            <a:endParaRPr lang="en-US" dirty="0"/>
          </a:p>
        </p:txBody>
      </p:sp>
    </p:spTree>
    <p:extLst>
      <p:ext uri="{BB962C8B-B14F-4D97-AF65-F5344CB8AC3E}">
        <p14:creationId xmlns:p14="http://schemas.microsoft.com/office/powerpoint/2010/main" val="31150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5</a:t>
            </a:fld>
            <a:endParaRPr lang="en-US" dirty="0"/>
          </a:p>
        </p:txBody>
      </p:sp>
    </p:spTree>
    <p:extLst>
      <p:ext uri="{BB962C8B-B14F-4D97-AF65-F5344CB8AC3E}">
        <p14:creationId xmlns:p14="http://schemas.microsoft.com/office/powerpoint/2010/main" val="1008859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338"/>
            <a:ext cx="9144000" cy="4727734"/>
          </a:xfrm>
          <a:prstGeom prst="rect">
            <a:avLst/>
          </a:prstGeom>
        </p:spPr>
      </p:pic>
      <p:sp>
        <p:nvSpPr>
          <p:cNvPr id="2" name="Rectangle 1"/>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Approved for public release and unlimited distribution.</a:t>
            </a:r>
            <a:endParaRPr lang="en-US" sz="375" dirty="0">
              <a:solidFill>
                <a:srgbClr val="000000"/>
              </a:solidFill>
              <a:latin typeface="Arial"/>
              <a:cs typeface="Arial"/>
            </a:endParaRPr>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807673"/>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24A2B-6C1D-054B-A777-D2250132A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05097"/>
            <a:ext cx="9144000" cy="4638403"/>
          </a:xfrm>
          <a:prstGeom prst="rect">
            <a:avLst/>
          </a:prstGeom>
        </p:spPr>
      </p:pic>
      <p:sp>
        <p:nvSpPr>
          <p:cNvPr id="8" name="TextBox 7">
            <a:extLst>
              <a:ext uri="{FF2B5EF4-FFF2-40B4-BE49-F238E27FC236}">
                <a16:creationId xmlns:a16="http://schemas.microsoft.com/office/drawing/2014/main" id="{F59E9332-C992-674C-848F-3F93F3BB1A31}"/>
              </a:ext>
            </a:extLst>
          </p:cNvPr>
          <p:cNvSpPr txBox="1"/>
          <p:nvPr userDrawn="1"/>
        </p:nvSpPr>
        <p:spPr>
          <a:xfrm>
            <a:off x="6057900" y="141626"/>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9" name="Rectangle 8">
            <a:extLst>
              <a:ext uri="{FF2B5EF4-FFF2-40B4-BE49-F238E27FC236}">
                <a16:creationId xmlns:a16="http://schemas.microsoft.com/office/drawing/2014/main" id="{9EFEE6ED-EBE6-EE40-947F-D236B12209ED}"/>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33F02E52-1F4C-CD43-99A7-050681507A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144560"/>
            <a:ext cx="1435608" cy="243783"/>
          </a:xfrm>
          <a:prstGeom prst="rect">
            <a:avLst/>
          </a:prstGeom>
        </p:spPr>
      </p:pic>
      <p:sp>
        <p:nvSpPr>
          <p:cNvPr id="2"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1" name="TextBox 10"/>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pic>
        <p:nvPicPr>
          <p:cNvPr id="10" name="Picture 9"/>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81163" y="848868"/>
            <a:ext cx="859536" cy="857250"/>
          </a:xfrm>
          <a:prstGeom prst="rect">
            <a:avLst/>
          </a:prstGeom>
        </p:spPr>
      </p:pic>
      <p:sp>
        <p:nvSpPr>
          <p:cNvPr id="7"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212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dirty="0"/>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dirty="0"/>
              <a:t>Click icon to add picture</a:t>
            </a:r>
          </a:p>
        </p:txBody>
      </p:sp>
    </p:spTree>
    <p:extLst>
      <p:ext uri="{BB962C8B-B14F-4D97-AF65-F5344CB8AC3E}">
        <p14:creationId xmlns:p14="http://schemas.microsoft.com/office/powerpoint/2010/main" val="27015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6" name="Rectangle 73"/>
          <p:cNvSpPr>
            <a:spLocks noChangeArrowheads="1"/>
          </p:cNvSpPr>
          <p:nvPr userDrawn="1"/>
        </p:nvSpPr>
        <p:spPr bwMode="white">
          <a:xfrm>
            <a:off x="3238501" y="4833649"/>
            <a:ext cx="2667000" cy="150041"/>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525" b="1" dirty="0">
                <a:solidFill>
                  <a:schemeClr val="tx1">
                    <a:lumMod val="50000"/>
                    <a:lumOff val="50000"/>
                  </a:schemeClr>
                </a:solidFill>
                <a:latin typeface="Arial" panose="020B0604020202020204" pitchFamily="34" charset="0"/>
                <a:cs typeface="Arial" panose="020B0604020202020204" pitchFamily="34" charset="0"/>
              </a:rPr>
              <a:t>The Future of Cyber Simulation</a:t>
            </a:r>
          </a:p>
          <a:p>
            <a:pPr eaLnBrk="0" hangingPunct="0">
              <a:spcBef>
                <a:spcPct val="0"/>
              </a:spcBef>
            </a:pPr>
            <a:r>
              <a:rPr lang="en-US" sz="450" dirty="0">
                <a:solidFill>
                  <a:schemeClr val="tx1">
                    <a:lumMod val="50000"/>
                    <a:lumOff val="50000"/>
                  </a:schemeClr>
                </a:solidFill>
                <a:latin typeface="Arial" panose="020B0604020202020204" pitchFamily="34" charset="0"/>
                <a:cs typeface="Arial" panose="020B0604020202020204" pitchFamily="34" charset="0"/>
              </a:rPr>
              <a:t>© 2019 Carnegie Mellon University</a:t>
            </a:r>
          </a:p>
        </p:txBody>
      </p:sp>
      <p:sp>
        <p:nvSpPr>
          <p:cNvPr id="17" name="TextBox 16"/>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Approved for public release and unlimited distribution.</a:t>
            </a:r>
            <a:endParaRPr lang="en-US" sz="375" dirty="0">
              <a:solidFill>
                <a:srgbClr val="000000"/>
              </a:solidFill>
              <a:latin typeface="Arial"/>
              <a:cs typeface="Arial"/>
            </a:endParaRP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81001" y="4836583"/>
            <a:ext cx="1435608" cy="243783"/>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4" r:id="rId6"/>
    <p:sldLayoutId id="2147483722" r:id="rId7"/>
    <p:sldLayoutId id="2147483725" r:id="rId8"/>
    <p:sldLayoutId id="2147483723" r:id="rId9"/>
    <p:sldLayoutId id="2147483676" r:id="rId10"/>
    <p:sldLayoutId id="2147483662" r:id="rId11"/>
    <p:sldLayoutId id="2147483664" r:id="rId12"/>
    <p:sldLayoutId id="2147483672" r:id="rId13"/>
    <p:sldLayoutId id="2147483673" r:id="rId14"/>
    <p:sldLayoutId id="2147483674" r:id="rId15"/>
    <p:sldLayoutId id="2147483675" r:id="rId16"/>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2"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516" userDrawn="1">
          <p15:clr>
            <a:srgbClr val="A4A3A4"/>
          </p15:clr>
        </p15:guide>
        <p15:guide id="27" orient="horz" pos="612" userDrawn="1">
          <p15:clr>
            <a:srgbClr val="A4A3A4"/>
          </p15:clr>
        </p15:guide>
        <p15:guide id="28" orient="horz" pos="924" userDrawn="1">
          <p15:clr>
            <a:srgbClr val="A4A3A4"/>
          </p15:clr>
        </p15:guide>
        <p15:guide id="29" orient="horz" pos="996" userDrawn="1">
          <p15:clr>
            <a:srgbClr val="A4A3A4"/>
          </p15:clr>
        </p15:guide>
        <p15:guide id="31" orient="horz" pos="1308" userDrawn="1">
          <p15:clr>
            <a:srgbClr val="A4A3A4"/>
          </p15:clr>
        </p15:guide>
        <p15:guide id="33" orient="horz" pos="1380" userDrawn="1">
          <p15:clr>
            <a:srgbClr val="A4A3A4"/>
          </p15:clr>
        </p15:guide>
        <p15:guide id="34" orient="horz" pos="1692" userDrawn="1">
          <p15:clr>
            <a:srgbClr val="A4A3A4"/>
          </p15:clr>
        </p15:guide>
        <p15:guide id="35" orient="horz" pos="1764" userDrawn="1">
          <p15:clr>
            <a:srgbClr val="A4A3A4"/>
          </p15:clr>
        </p15:guide>
        <p15:guide id="36" orient="horz" pos="2076" userDrawn="1">
          <p15:clr>
            <a:srgbClr val="A4A3A4"/>
          </p15:clr>
        </p15:guide>
        <p15:guide id="37" orient="horz" pos="2148" userDrawn="1">
          <p15:clr>
            <a:srgbClr val="A4A3A4"/>
          </p15:clr>
        </p15:guide>
        <p15:guide id="38" orient="horz" pos="2460" userDrawn="1">
          <p15:clr>
            <a:srgbClr val="A4A3A4"/>
          </p15:clr>
        </p15:guide>
        <p15:guide id="39" orient="horz" pos="2532" userDrawn="1">
          <p15:clr>
            <a:srgbClr val="A4A3A4"/>
          </p15:clr>
        </p15:guide>
        <p15:guide id="40" orient="horz" pos="2844" userDrawn="1">
          <p15:clr>
            <a:srgbClr val="A4A3A4"/>
          </p15:clr>
        </p15:guide>
        <p15:guide id="41" pos="2880" userDrawn="1">
          <p15:clr>
            <a:srgbClr val="F26B43"/>
          </p15:clr>
        </p15:guide>
        <p15:guide id="4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lIns="0" tIns="0" rIns="0" bIns="0" anchor="t" anchorCtr="0">
            <a:normAutofit/>
          </a:bodyPr>
          <a:lstStyle/>
          <a:p>
            <a:r>
              <a:rPr lang="en-US" dirty="0"/>
              <a:t>The Future of Cyber Simulation</a:t>
            </a:r>
          </a:p>
        </p:txBody>
      </p:sp>
      <p:sp>
        <p:nvSpPr>
          <p:cNvPr id="4" name="Subtitle 3"/>
          <p:cNvSpPr>
            <a:spLocks noGrp="1"/>
          </p:cNvSpPr>
          <p:nvPr>
            <p:ph type="subTitle" idx="1"/>
          </p:nvPr>
        </p:nvSpPr>
        <p:spPr>
          <a:prstGeom prst="rect">
            <a:avLst/>
          </a:prstGeom>
        </p:spPr>
        <p:txBody>
          <a:bodyPr lIns="0" tIns="0" rIns="0" bIns="0">
            <a:normAutofit fontScale="85000" lnSpcReduction="10000"/>
          </a:bodyPr>
          <a:lstStyle/>
          <a:p>
            <a:r>
              <a:rPr lang="en-US" dirty="0"/>
              <a:t>Dr. Thomas Longstaff</a:t>
            </a:r>
          </a:p>
          <a:p>
            <a:r>
              <a:rPr lang="en-US" dirty="0"/>
              <a:t>Chief Technology Officer</a:t>
            </a:r>
          </a:p>
          <a:p>
            <a:r>
              <a:rPr lang="en-US" dirty="0"/>
              <a:t>Carnegie Mellon University Software Engineering Institute</a:t>
            </a:r>
          </a:p>
        </p:txBody>
      </p:sp>
    </p:spTree>
    <p:extLst>
      <p:ext uri="{BB962C8B-B14F-4D97-AF65-F5344CB8AC3E}">
        <p14:creationId xmlns:p14="http://schemas.microsoft.com/office/powerpoint/2010/main" val="40088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vision blurs the line between </a:t>
            </a:r>
            <a:br>
              <a:rPr lang="en-US" dirty="0"/>
            </a:br>
            <a:r>
              <a:rPr lang="en-US" dirty="0"/>
              <a:t>simulation and reality.</a:t>
            </a:r>
          </a:p>
        </p:txBody>
      </p:sp>
      <p:sp>
        <p:nvSpPr>
          <p:cNvPr id="5" name="Text Placeholder 4"/>
          <p:cNvSpPr>
            <a:spLocks noGrp="1"/>
          </p:cNvSpPr>
          <p:nvPr>
            <p:ph type="body" sz="quarter" idx="10"/>
          </p:nvPr>
        </p:nvSpPr>
        <p:spPr/>
        <p:txBody>
          <a:bodyPr/>
          <a:lstStyle/>
          <a:p>
            <a:endParaRPr lang="en-US" dirty="0"/>
          </a:p>
        </p:txBody>
      </p:sp>
      <p:pic>
        <p:nvPicPr>
          <p:cNvPr id="3" name="resul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6490" y="1181011"/>
            <a:ext cx="6491021" cy="3245510"/>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383749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vision blurs the line between </a:t>
            </a:r>
            <a:br>
              <a:rPr lang="en-US" dirty="0"/>
            </a:br>
            <a:r>
              <a:rPr lang="en-US" dirty="0"/>
              <a:t>simulation and reality.</a:t>
            </a:r>
          </a:p>
        </p:txBody>
      </p:sp>
      <p:sp>
        <p:nvSpPr>
          <p:cNvPr id="5" name="Text Placeholder 4"/>
          <p:cNvSpPr>
            <a:spLocks noGrp="1"/>
          </p:cNvSpPr>
          <p:nvPr>
            <p:ph type="body" sz="quarter" idx="10"/>
          </p:nvPr>
        </p:nvSpPr>
        <p:spPr/>
        <p:txBody>
          <a:bodyPr/>
          <a:lstStyle/>
          <a:p>
            <a:endParaRPr lang="en-US" dirty="0"/>
          </a:p>
        </p:txBody>
      </p:sp>
      <p:pic>
        <p:nvPicPr>
          <p:cNvPr id="3" name="DB_DEEPFA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9263" y="915482"/>
            <a:ext cx="6245475" cy="3513079"/>
          </a:xfrm>
          <a:prstGeom prst="rect">
            <a:avLst/>
          </a:prstGeom>
        </p:spPr>
      </p:pic>
    </p:spTree>
    <p:extLst>
      <p:ext uri="{BB962C8B-B14F-4D97-AF65-F5344CB8AC3E}">
        <p14:creationId xmlns:p14="http://schemas.microsoft.com/office/powerpoint/2010/main" val="1051527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6824"/>
            <a:ext cx="9144000" cy="5145206"/>
          </a:xfrm>
          <a:prstGeom prst="rect">
            <a:avLst/>
          </a:prstGeom>
        </p:spPr>
      </p:pic>
      <p:sp>
        <p:nvSpPr>
          <p:cNvPr id="2" name="Title 1"/>
          <p:cNvSpPr>
            <a:spLocks noGrp="1"/>
          </p:cNvSpPr>
          <p:nvPr>
            <p:ph type="title"/>
          </p:nvPr>
        </p:nvSpPr>
        <p:spPr/>
        <p:txBody>
          <a:bodyPr/>
          <a:lstStyle/>
          <a:p>
            <a:r>
              <a:rPr lang="en-US" dirty="0"/>
              <a:t>Using ML effectively, in cyber simulation and elsewhere, demands a robust discipline for AI engineering. </a:t>
            </a:r>
          </a:p>
        </p:txBody>
      </p:sp>
      <p:sp>
        <p:nvSpPr>
          <p:cNvPr id="5" name="Text Placeholder 4"/>
          <p:cNvSpPr>
            <a:spLocks noGrp="1"/>
          </p:cNvSpPr>
          <p:nvPr>
            <p:ph type="body" sz="quarter" idx="10"/>
          </p:nvPr>
        </p:nvSpPr>
        <p:spPr/>
        <p:txBody>
          <a:bodyPr/>
          <a:lstStyle/>
          <a:p>
            <a:endParaRPr lang="en-US" dirty="0"/>
          </a:p>
        </p:txBody>
      </p:sp>
      <p:cxnSp>
        <p:nvCxnSpPr>
          <p:cNvPr id="19" name="Straight Connector 18">
            <a:extLst>
              <a:ext uri="{FF2B5EF4-FFF2-40B4-BE49-F238E27FC236}">
                <a16:creationId xmlns:a16="http://schemas.microsoft.com/office/drawing/2014/main" id="{E11CDACF-E933-8D4D-B7B8-4195D58F1085}"/>
              </a:ext>
            </a:extLst>
          </p:cNvPr>
          <p:cNvCxnSpPr>
            <a:cxnSpLocks/>
          </p:cNvCxnSpPr>
          <p:nvPr/>
        </p:nvCxnSpPr>
        <p:spPr>
          <a:xfrm>
            <a:off x="824841" y="2379172"/>
            <a:ext cx="1876942"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4CBD9F-8CD7-FE4F-A483-4C1FE43DFF2B}"/>
              </a:ext>
            </a:extLst>
          </p:cNvPr>
          <p:cNvCxnSpPr>
            <a:cxnSpLocks/>
          </p:cNvCxnSpPr>
          <p:nvPr/>
        </p:nvCxnSpPr>
        <p:spPr>
          <a:xfrm>
            <a:off x="824841" y="3960623"/>
            <a:ext cx="1876942"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026035AA-A63A-F149-B62C-9570B7094F15}"/>
              </a:ext>
            </a:extLst>
          </p:cNvPr>
          <p:cNvSpPr/>
          <p:nvPr/>
        </p:nvSpPr>
        <p:spPr>
          <a:xfrm>
            <a:off x="2701783" y="2379172"/>
            <a:ext cx="435879" cy="1581451"/>
          </a:xfrm>
          <a:prstGeom prst="rightBrace">
            <a:avLst>
              <a:gd name="adj1" fmla="val 49330"/>
              <a:gd name="adj2" fmla="val 50000"/>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dirty="0">
              <a:solidFill>
                <a:srgbClr val="000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8D5CF07-93AF-2E45-AFD2-6F63B0973A01}"/>
              </a:ext>
            </a:extLst>
          </p:cNvPr>
          <p:cNvGrpSpPr/>
          <p:nvPr/>
        </p:nvGrpSpPr>
        <p:grpSpPr>
          <a:xfrm>
            <a:off x="3137662" y="1584232"/>
            <a:ext cx="2312821" cy="1581451"/>
            <a:chOff x="839537" y="1581150"/>
            <a:chExt cx="1031206" cy="990600"/>
          </a:xfrm>
        </p:grpSpPr>
        <p:cxnSp>
          <p:nvCxnSpPr>
            <p:cNvPr id="16" name="Straight Connector 15">
              <a:extLst>
                <a:ext uri="{FF2B5EF4-FFF2-40B4-BE49-F238E27FC236}">
                  <a16:creationId xmlns:a16="http://schemas.microsoft.com/office/drawing/2014/main" id="{19364846-A3FC-5F48-B956-EBF4DAA2D4F1}"/>
                </a:ext>
              </a:extLst>
            </p:cNvPr>
            <p:cNvCxnSpPr>
              <a:cxnSpLocks/>
            </p:cNvCxnSpPr>
            <p:nvPr/>
          </p:nvCxnSpPr>
          <p:spPr>
            <a:xfrm>
              <a:off x="839537" y="1581150"/>
              <a:ext cx="836863"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7E15F6-8CF3-9744-9711-E5AB2D9CFB52}"/>
                </a:ext>
              </a:extLst>
            </p:cNvPr>
            <p:cNvCxnSpPr>
              <a:cxnSpLocks/>
            </p:cNvCxnSpPr>
            <p:nvPr/>
          </p:nvCxnSpPr>
          <p:spPr>
            <a:xfrm>
              <a:off x="839537" y="2571750"/>
              <a:ext cx="836863"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167F26E6-7449-B743-A151-E2DD164E0D96}"/>
                </a:ext>
              </a:extLst>
            </p:cNvPr>
            <p:cNvSpPr/>
            <p:nvPr/>
          </p:nvSpPr>
          <p:spPr>
            <a:xfrm>
              <a:off x="1676400" y="1581150"/>
              <a:ext cx="194343" cy="990600"/>
            </a:xfrm>
            <a:prstGeom prst="rightBrace">
              <a:avLst>
                <a:gd name="adj1" fmla="val 49330"/>
                <a:gd name="adj2" fmla="val 50000"/>
              </a:avLst>
            </a:prstGeom>
            <a:ln w="635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dirty="0">
                <a:solidFill>
                  <a:srgbClr val="000000"/>
                </a:solidFill>
                <a:latin typeface="Calibri"/>
              </a:endParaRPr>
            </a:p>
          </p:txBody>
        </p:sp>
      </p:grpSp>
      <p:cxnSp>
        <p:nvCxnSpPr>
          <p:cNvPr id="15" name="Straight Connector 14">
            <a:extLst>
              <a:ext uri="{FF2B5EF4-FFF2-40B4-BE49-F238E27FC236}">
                <a16:creationId xmlns:a16="http://schemas.microsoft.com/office/drawing/2014/main" id="{EA0F73E3-8808-4B46-92A5-EA857021B339}"/>
              </a:ext>
            </a:extLst>
          </p:cNvPr>
          <p:cNvCxnSpPr>
            <a:cxnSpLocks/>
          </p:cNvCxnSpPr>
          <p:nvPr/>
        </p:nvCxnSpPr>
        <p:spPr>
          <a:xfrm>
            <a:off x="5454413" y="2372348"/>
            <a:ext cx="2823344"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B893BD-AEFD-1D49-9C73-B0E7A9E38B52}"/>
              </a:ext>
            </a:extLst>
          </p:cNvPr>
          <p:cNvSpPr txBox="1"/>
          <p:nvPr/>
        </p:nvSpPr>
        <p:spPr>
          <a:xfrm>
            <a:off x="939180" y="2409482"/>
            <a:ext cx="1648264" cy="246221"/>
          </a:xfrm>
          <a:prstGeom prst="rect">
            <a:avLst/>
          </a:prstGeom>
          <a:noFill/>
        </p:spPr>
        <p:txBody>
          <a:bodyPr wrap="square" lIns="0" tIns="0" rIns="0" bIns="0" rtlCol="0">
            <a:spAutoFit/>
          </a:bodyPr>
          <a:lstStyle/>
          <a:p>
            <a:pPr defTabSz="1219140"/>
            <a:r>
              <a:rPr lang="en-US" sz="1600" b="1" dirty="0">
                <a:solidFill>
                  <a:schemeClr val="accent4"/>
                </a:solidFill>
                <a:latin typeface="Arial"/>
                <a:cs typeface="Arial"/>
              </a:rPr>
              <a:t>Production</a:t>
            </a:r>
            <a:endParaRPr lang="en-US" sz="1400" b="1" dirty="0">
              <a:solidFill>
                <a:schemeClr val="accent4"/>
              </a:solidFill>
              <a:latin typeface="Arial"/>
              <a:cs typeface="Arial"/>
            </a:endParaRPr>
          </a:p>
        </p:txBody>
      </p:sp>
      <p:sp>
        <p:nvSpPr>
          <p:cNvPr id="9" name="TextBox 8">
            <a:extLst>
              <a:ext uri="{FF2B5EF4-FFF2-40B4-BE49-F238E27FC236}">
                <a16:creationId xmlns:a16="http://schemas.microsoft.com/office/drawing/2014/main" id="{40BB71DB-B25F-3140-BF05-F7E0DDCF726A}"/>
              </a:ext>
            </a:extLst>
          </p:cNvPr>
          <p:cNvSpPr txBox="1"/>
          <p:nvPr/>
        </p:nvSpPr>
        <p:spPr>
          <a:xfrm>
            <a:off x="939180" y="3997054"/>
            <a:ext cx="1648264" cy="246221"/>
          </a:xfrm>
          <a:prstGeom prst="rect">
            <a:avLst/>
          </a:prstGeom>
          <a:noFill/>
        </p:spPr>
        <p:txBody>
          <a:bodyPr wrap="square" lIns="0" tIns="0" rIns="0" bIns="0" rtlCol="0">
            <a:spAutoFit/>
          </a:bodyPr>
          <a:lstStyle/>
          <a:p>
            <a:pPr defTabSz="1219140"/>
            <a:r>
              <a:rPr lang="en-US" sz="1600" b="1" dirty="0">
                <a:solidFill>
                  <a:schemeClr val="accent4"/>
                </a:solidFill>
                <a:latin typeface="Arial"/>
                <a:cs typeface="Arial"/>
              </a:rPr>
              <a:t>Craft</a:t>
            </a:r>
          </a:p>
        </p:txBody>
      </p:sp>
      <p:sp>
        <p:nvSpPr>
          <p:cNvPr id="10" name="TextBox 9">
            <a:extLst>
              <a:ext uri="{FF2B5EF4-FFF2-40B4-BE49-F238E27FC236}">
                <a16:creationId xmlns:a16="http://schemas.microsoft.com/office/drawing/2014/main" id="{8FCF7A15-B5EA-AD4C-9F54-E9DDACBE0E30}"/>
              </a:ext>
            </a:extLst>
          </p:cNvPr>
          <p:cNvSpPr txBox="1"/>
          <p:nvPr/>
        </p:nvSpPr>
        <p:spPr>
          <a:xfrm>
            <a:off x="3362410" y="1696540"/>
            <a:ext cx="1648264" cy="246221"/>
          </a:xfrm>
          <a:prstGeom prst="rect">
            <a:avLst/>
          </a:prstGeom>
          <a:noFill/>
        </p:spPr>
        <p:txBody>
          <a:bodyPr wrap="square" lIns="0" tIns="0" rIns="0" bIns="0" rtlCol="0">
            <a:spAutoFit/>
          </a:bodyPr>
          <a:lstStyle/>
          <a:p>
            <a:pPr defTabSz="1219140"/>
            <a:r>
              <a:rPr lang="en-US" sz="1600" b="1" dirty="0">
                <a:solidFill>
                  <a:schemeClr val="accent5"/>
                </a:solidFill>
                <a:latin typeface="Arial"/>
                <a:cs typeface="Arial"/>
              </a:rPr>
              <a:t>Science</a:t>
            </a:r>
          </a:p>
        </p:txBody>
      </p:sp>
      <p:sp>
        <p:nvSpPr>
          <p:cNvPr id="11" name="TextBox 10">
            <a:extLst>
              <a:ext uri="{FF2B5EF4-FFF2-40B4-BE49-F238E27FC236}">
                <a16:creationId xmlns:a16="http://schemas.microsoft.com/office/drawing/2014/main" id="{9AAC0151-CED9-8446-9AEA-7EA9BB1D2533}"/>
              </a:ext>
            </a:extLst>
          </p:cNvPr>
          <p:cNvSpPr txBox="1"/>
          <p:nvPr/>
        </p:nvSpPr>
        <p:spPr>
          <a:xfrm>
            <a:off x="3362410" y="3317315"/>
            <a:ext cx="1648264" cy="246221"/>
          </a:xfrm>
          <a:prstGeom prst="rect">
            <a:avLst/>
          </a:prstGeom>
          <a:noFill/>
        </p:spPr>
        <p:txBody>
          <a:bodyPr wrap="square" lIns="0" tIns="0" rIns="0" bIns="0" rtlCol="0">
            <a:spAutoFit/>
          </a:bodyPr>
          <a:lstStyle/>
          <a:p>
            <a:pPr defTabSz="1219140"/>
            <a:r>
              <a:rPr lang="en-US" sz="1600" b="1" dirty="0">
                <a:solidFill>
                  <a:schemeClr val="accent5"/>
                </a:solidFill>
                <a:latin typeface="Arial"/>
                <a:cs typeface="Arial"/>
              </a:rPr>
              <a:t>Commercial</a:t>
            </a:r>
          </a:p>
        </p:txBody>
      </p:sp>
      <p:sp>
        <p:nvSpPr>
          <p:cNvPr id="12" name="TextBox 11">
            <a:extLst>
              <a:ext uri="{FF2B5EF4-FFF2-40B4-BE49-F238E27FC236}">
                <a16:creationId xmlns:a16="http://schemas.microsoft.com/office/drawing/2014/main" id="{16C67446-140E-6B4E-A15F-166154FF6DE4}"/>
              </a:ext>
            </a:extLst>
          </p:cNvPr>
          <p:cNvSpPr txBox="1"/>
          <p:nvPr/>
        </p:nvSpPr>
        <p:spPr>
          <a:xfrm>
            <a:off x="5632061" y="2497718"/>
            <a:ext cx="2607595" cy="246221"/>
          </a:xfrm>
          <a:prstGeom prst="rect">
            <a:avLst/>
          </a:prstGeom>
          <a:noFill/>
        </p:spPr>
        <p:txBody>
          <a:bodyPr wrap="square" lIns="0" tIns="0" rIns="0" bIns="0" rtlCol="0">
            <a:spAutoFit/>
          </a:bodyPr>
          <a:lstStyle/>
          <a:p>
            <a:pPr defTabSz="1219140"/>
            <a:r>
              <a:rPr lang="en-US" sz="1600" b="1" dirty="0">
                <a:solidFill>
                  <a:schemeClr val="accent3"/>
                </a:solidFill>
                <a:latin typeface="Arial"/>
                <a:cs typeface="Arial"/>
              </a:rPr>
              <a:t>Professional Engineering</a:t>
            </a:r>
          </a:p>
        </p:txBody>
      </p:sp>
    </p:spTree>
    <p:extLst>
      <p:ext uri="{BB962C8B-B14F-4D97-AF65-F5344CB8AC3E}">
        <p14:creationId xmlns:p14="http://schemas.microsoft.com/office/powerpoint/2010/main" val="4421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par>
                          <p:cTn id="11" fill="hold">
                            <p:stCondLst>
                              <p:cond delay="2000"/>
                            </p:stCondLst>
                            <p:childTnLst>
                              <p:par>
                                <p:cTn id="12" presetID="22" presetClass="entr" presetSubtype="8"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par>
                                <p:cTn id="15" presetID="22" presetClass="entr" presetSubtype="8"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par>
                          <p:cTn id="21" fill="hold">
                            <p:stCondLst>
                              <p:cond delay="4000"/>
                            </p:stCondLst>
                            <p:childTnLst>
                              <p:par>
                                <p:cTn id="22" presetID="22" presetClass="entr" presetSubtype="8" fill="hold" grpId="0" nodeType="after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par>
                                <p:cTn id="25" presetID="22" presetClass="entr" presetSubtype="8" fill="hold"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FE0911-ED52-5143-86BC-2A72C7C397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2431" y="822960"/>
            <a:ext cx="4299882" cy="3702676"/>
          </a:xfrm>
          <a:prstGeom prst="rect">
            <a:avLst/>
          </a:prstGeom>
        </p:spPr>
      </p:pic>
      <p:pic>
        <p:nvPicPr>
          <p:cNvPr id="6" name="hex_animation2_1">
            <a:hlinkClick r:id="" action="ppaction://media"/>
            <a:extLst>
              <a:ext uri="{FF2B5EF4-FFF2-40B4-BE49-F238E27FC236}">
                <a16:creationId xmlns:a16="http://schemas.microsoft.com/office/drawing/2014/main" id="{528DACA1-A17C-3D47-8F3B-CD68349B66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2306" y="822960"/>
            <a:ext cx="4300361" cy="3702676"/>
          </a:xfrm>
          <a:prstGeom prst="rect">
            <a:avLst/>
          </a:prstGeom>
        </p:spPr>
      </p:pic>
      <p:sp>
        <p:nvSpPr>
          <p:cNvPr id="12" name="TextBox 11"/>
          <p:cNvSpPr txBox="1"/>
          <p:nvPr/>
        </p:nvSpPr>
        <p:spPr>
          <a:xfrm>
            <a:off x="6810960" y="822960"/>
            <a:ext cx="2176288" cy="3724096"/>
          </a:xfrm>
          <a:prstGeom prst="rect">
            <a:avLst/>
          </a:prstGeom>
          <a:noFill/>
        </p:spPr>
        <p:txBody>
          <a:bodyPr wrap="square" lIns="0" tIns="0" rIns="0" bIns="0" rtlCol="0">
            <a:spAutoFit/>
          </a:bodyPr>
          <a:lstStyle/>
          <a:p>
            <a:r>
              <a:rPr lang="en-US" sz="2400" dirty="0">
                <a:solidFill>
                  <a:srgbClr val="000000">
                    <a:lumMod val="65000"/>
                    <a:lumOff val="35000"/>
                  </a:srgbClr>
                </a:solidFill>
                <a:latin typeface="Arial"/>
                <a:cs typeface="Arial"/>
              </a:rPr>
              <a:t>Artificial Intelligence</a:t>
            </a:r>
          </a:p>
          <a:p>
            <a:r>
              <a:rPr lang="en-US" i="1" dirty="0">
                <a:solidFill>
                  <a:srgbClr val="000000"/>
                </a:solidFill>
                <a:latin typeface="Arial"/>
                <a:cs typeface="Arial"/>
              </a:rPr>
              <a:t>… must be built…</a:t>
            </a:r>
          </a:p>
          <a:p>
            <a:endParaRPr lang="en-US" sz="2200" dirty="0">
              <a:solidFill>
                <a:srgbClr val="000000"/>
              </a:solidFill>
              <a:latin typeface="Arial"/>
              <a:cs typeface="Arial"/>
            </a:endParaRPr>
          </a:p>
          <a:p>
            <a:r>
              <a:rPr lang="en-US" sz="2400" dirty="0">
                <a:solidFill>
                  <a:srgbClr val="000000">
                    <a:lumMod val="65000"/>
                    <a:lumOff val="35000"/>
                  </a:srgbClr>
                </a:solidFill>
                <a:latin typeface="Arial"/>
                <a:cs typeface="Arial"/>
              </a:rPr>
              <a:t>Secure and Robust</a:t>
            </a:r>
          </a:p>
          <a:p>
            <a:r>
              <a:rPr lang="en-US" i="1" dirty="0">
                <a:solidFill>
                  <a:srgbClr val="000000"/>
                </a:solidFill>
                <a:latin typeface="Arial"/>
                <a:cs typeface="Arial"/>
              </a:rPr>
              <a:t>…dramatically changes…</a:t>
            </a:r>
          </a:p>
          <a:p>
            <a:endParaRPr lang="en-US" sz="2200" dirty="0">
              <a:solidFill>
                <a:srgbClr val="000000"/>
              </a:solidFill>
              <a:latin typeface="Arial"/>
              <a:cs typeface="Arial"/>
            </a:endParaRPr>
          </a:p>
          <a:p>
            <a:r>
              <a:rPr lang="en-US" sz="2400" dirty="0">
                <a:solidFill>
                  <a:srgbClr val="000000">
                    <a:lumMod val="65000"/>
                    <a:lumOff val="35000"/>
                  </a:srgbClr>
                </a:solidFill>
                <a:latin typeface="Arial"/>
                <a:cs typeface="Arial"/>
              </a:rPr>
              <a:t>Attack </a:t>
            </a:r>
            <a:br>
              <a:rPr lang="en-US" sz="2400" dirty="0">
                <a:solidFill>
                  <a:srgbClr val="000000">
                    <a:lumMod val="65000"/>
                    <a:lumOff val="35000"/>
                  </a:srgbClr>
                </a:solidFill>
                <a:latin typeface="Arial"/>
                <a:cs typeface="Arial"/>
              </a:rPr>
            </a:br>
            <a:r>
              <a:rPr lang="en-US" sz="2400" dirty="0">
                <a:solidFill>
                  <a:srgbClr val="000000">
                    <a:lumMod val="65000"/>
                    <a:lumOff val="35000"/>
                  </a:srgbClr>
                </a:solidFill>
                <a:latin typeface="Arial"/>
                <a:cs typeface="Arial"/>
              </a:rPr>
              <a:t>Surface</a:t>
            </a:r>
          </a:p>
        </p:txBody>
      </p:sp>
      <p:sp>
        <p:nvSpPr>
          <p:cNvPr id="15" name="TextBox 14"/>
          <p:cNvSpPr txBox="1"/>
          <p:nvPr/>
        </p:nvSpPr>
        <p:spPr>
          <a:xfrm>
            <a:off x="390625" y="822962"/>
            <a:ext cx="2133600" cy="3693319"/>
          </a:xfrm>
          <a:prstGeom prst="rect">
            <a:avLst/>
          </a:prstGeom>
          <a:noFill/>
        </p:spPr>
        <p:txBody>
          <a:bodyPr wrap="square" lIns="0" tIns="0" rIns="0" bIns="0" rtlCol="0">
            <a:spAutoFit/>
          </a:bodyPr>
          <a:lstStyle/>
          <a:p>
            <a:r>
              <a:rPr lang="en-US" sz="2400" dirty="0">
                <a:solidFill>
                  <a:srgbClr val="000000">
                    <a:lumMod val="65000"/>
                    <a:lumOff val="35000"/>
                  </a:srgbClr>
                </a:solidFill>
                <a:latin typeface="Arial"/>
                <a:cs typeface="Arial"/>
              </a:rPr>
              <a:t>Artificial Intelligence</a:t>
            </a:r>
          </a:p>
          <a:p>
            <a:r>
              <a:rPr lang="en-US" i="1" dirty="0">
                <a:solidFill>
                  <a:srgbClr val="000000"/>
                </a:solidFill>
                <a:latin typeface="Arial"/>
                <a:cs typeface="Arial"/>
              </a:rPr>
              <a:t>… is built with…</a:t>
            </a:r>
          </a:p>
          <a:p>
            <a:endParaRPr lang="en-US" sz="2200" dirty="0">
              <a:solidFill>
                <a:srgbClr val="000000"/>
              </a:solidFill>
              <a:latin typeface="Arial"/>
              <a:cs typeface="Arial"/>
            </a:endParaRPr>
          </a:p>
          <a:p>
            <a:r>
              <a:rPr lang="en-US" sz="2400" dirty="0">
                <a:solidFill>
                  <a:srgbClr val="000000">
                    <a:lumMod val="65000"/>
                    <a:lumOff val="35000"/>
                  </a:srgbClr>
                </a:solidFill>
                <a:latin typeface="Arial"/>
                <a:cs typeface="Arial"/>
              </a:rPr>
              <a:t>Software</a:t>
            </a:r>
          </a:p>
          <a:p>
            <a:r>
              <a:rPr lang="en-US" i="1" dirty="0">
                <a:solidFill>
                  <a:srgbClr val="000000"/>
                </a:solidFill>
                <a:latin typeface="Arial"/>
                <a:cs typeface="Arial"/>
              </a:rPr>
              <a:t>…is built on…</a:t>
            </a:r>
          </a:p>
          <a:p>
            <a:endParaRPr lang="en-US" sz="2200" dirty="0">
              <a:solidFill>
                <a:srgbClr val="000000"/>
              </a:solidFill>
              <a:latin typeface="Arial"/>
              <a:cs typeface="Arial"/>
            </a:endParaRPr>
          </a:p>
          <a:p>
            <a:r>
              <a:rPr lang="en-US" sz="2400" dirty="0">
                <a:solidFill>
                  <a:srgbClr val="000000">
                    <a:lumMod val="65000"/>
                    <a:lumOff val="35000"/>
                  </a:srgbClr>
                </a:solidFill>
                <a:latin typeface="Arial"/>
                <a:cs typeface="Arial"/>
              </a:rPr>
              <a:t>Data Science</a:t>
            </a:r>
          </a:p>
          <a:p>
            <a:r>
              <a:rPr lang="en-US" i="1" dirty="0">
                <a:solidFill>
                  <a:srgbClr val="000000"/>
                </a:solidFill>
                <a:latin typeface="Arial"/>
                <a:cs typeface="Arial"/>
              </a:rPr>
              <a:t>…is enabled by…</a:t>
            </a:r>
          </a:p>
          <a:p>
            <a:endParaRPr lang="en-US" sz="2200" dirty="0">
              <a:solidFill>
                <a:srgbClr val="000000"/>
              </a:solidFill>
              <a:latin typeface="Arial"/>
              <a:cs typeface="Arial"/>
            </a:endParaRPr>
          </a:p>
          <a:p>
            <a:r>
              <a:rPr lang="en-US" sz="2400" dirty="0">
                <a:solidFill>
                  <a:srgbClr val="000000">
                    <a:lumMod val="65000"/>
                    <a:lumOff val="35000"/>
                  </a:srgbClr>
                </a:solidFill>
                <a:latin typeface="Arial"/>
                <a:cs typeface="Arial"/>
              </a:rPr>
              <a:t>Compute</a:t>
            </a:r>
          </a:p>
        </p:txBody>
      </p:sp>
      <p:sp>
        <p:nvSpPr>
          <p:cNvPr id="7" name="Title 1"/>
          <p:cNvSpPr>
            <a:spLocks noGrp="1"/>
          </p:cNvSpPr>
          <p:nvPr>
            <p:ph type="title"/>
          </p:nvPr>
        </p:nvSpPr>
        <p:spPr/>
        <p:txBody>
          <a:bodyPr/>
          <a:lstStyle/>
          <a:p>
            <a:r>
              <a:rPr lang="en-US" dirty="0"/>
              <a:t>Building on SEI Strengths</a:t>
            </a:r>
          </a:p>
        </p:txBody>
      </p:sp>
      <p:sp>
        <p:nvSpPr>
          <p:cNvPr id="4" name="Picture Placeholder 3"/>
          <p:cNvSpPr>
            <a:spLocks noGrp="1"/>
          </p:cNvSpPr>
          <p:nvPr>
            <p:ph type="pic" sz="quarter" idx="11"/>
          </p:nvPr>
        </p:nvSpPr>
        <p:spPr/>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880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1050" dirty="0"/>
              <a:t>Copyright 2019 Carnegie Mellon University. All Rights Reserved.</a:t>
            </a:r>
          </a:p>
          <a:p>
            <a:r>
              <a:rPr lang="en-US" sz="1050" dirty="0"/>
              <a:t>This material is based upon work funded and supported by the Department of Defense under Contract No. FA8702-15-D-0002 with Carnegie Mellon University for the operation of the Software Engineering Institute, a federally funded research and development center.</a:t>
            </a:r>
          </a:p>
          <a:p>
            <a:r>
              <a:rPr lang="en-US" sz="1050" dirty="0"/>
              <a:t>The view, opinions, and/or findings contained in this material are those of the author(s) and should not be construed as an official Government position, policy, or decision, unless designated by other documentation.</a:t>
            </a:r>
          </a:p>
          <a:p>
            <a:r>
              <a:rPr lang="en-US" sz="105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sz="1050" dirty="0"/>
              <a:t>[DISTRIBUTION STATEMENT A] This material has been approved for public release and unlimited distribution.  Please see Copyright notice for non-US Government use and distribution.</a:t>
            </a:r>
          </a:p>
          <a:p>
            <a:r>
              <a:rPr lang="en-US" sz="1050" dirty="0"/>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sz="1050" dirty="0"/>
              <a:t>Carnegie Mellon</a:t>
            </a:r>
            <a:r>
              <a:rPr lang="en-US" sz="1050" baseline="30000" dirty="0"/>
              <a:t>®</a:t>
            </a:r>
            <a:r>
              <a:rPr lang="en-US" sz="1050" dirty="0"/>
              <a:t> is registered in the U.S. Patent and Trademark Office by Carnegie Mellon University.</a:t>
            </a:r>
          </a:p>
          <a:p>
            <a:r>
              <a:rPr lang="en-US" sz="1050" dirty="0"/>
              <a:t>DM19-0556</a:t>
            </a:r>
          </a:p>
        </p:txBody>
      </p:sp>
      <p:sp>
        <p:nvSpPr>
          <p:cNvPr id="4" name="Picture Placeholder 3"/>
          <p:cNvSpPr>
            <a:spLocks noGrp="1"/>
          </p:cNvSpPr>
          <p:nvPr>
            <p:ph type="pic" sz="quarter" idx="11"/>
          </p:nvPr>
        </p:nvSpPr>
        <p:spPr/>
      </p:sp>
      <p:sp>
        <p:nvSpPr>
          <p:cNvPr id="5" name="Text Placeholder 4"/>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0211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4759500"/>
          </a:xfrm>
          <a:prstGeom prst="rect">
            <a:avLst/>
          </a:prstGeom>
          <a:solidFill>
            <a:schemeClr val="accent1">
              <a:lumMod val="50000"/>
              <a:alpha val="47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3844212" y="1974931"/>
            <a:ext cx="4525596" cy="1115405"/>
          </a:xfrm>
        </p:spPr>
        <p:txBody>
          <a:bodyPr lIns="91440"/>
          <a:lstStyle/>
          <a:p>
            <a:r>
              <a:rPr lang="en-US" dirty="0"/>
              <a:t>Today, the threat of cyber-attack on our critical infrastructure continues to grow.</a:t>
            </a:r>
          </a:p>
        </p:txBody>
      </p:sp>
      <p:sp>
        <p:nvSpPr>
          <p:cNvPr id="3" name="Content Placeholder 2"/>
          <p:cNvSpPr>
            <a:spLocks noGrp="1"/>
          </p:cNvSpPr>
          <p:nvPr>
            <p:ph idx="1"/>
          </p:nvPr>
        </p:nvSpPr>
        <p:spPr/>
        <p:txBody>
          <a:bodyPr/>
          <a:lstStyle/>
          <a:p>
            <a:endParaRPr lang="en-US" sz="1050" dirty="0"/>
          </a:p>
          <a:p>
            <a:r>
              <a:rPr lang="en-US" sz="1050" dirty="0"/>
              <a:t>[imagery: possible threats]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58"/>
            <a:ext cx="3844212" cy="4759500"/>
          </a:xfrm>
          <a:prstGeom prst="rect">
            <a:avLst/>
          </a:prstGeom>
        </p:spPr>
      </p:pic>
    </p:spTree>
    <p:extLst>
      <p:ext uri="{BB962C8B-B14F-4D97-AF65-F5344CB8AC3E}">
        <p14:creationId xmlns:p14="http://schemas.microsoft.com/office/powerpoint/2010/main" val="661601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9143999" cy="4752754"/>
          </a:xfrm>
          <a:prstGeom prst="rect">
            <a:avLst/>
          </a:prstGeom>
        </p:spPr>
      </p:pic>
      <p:sp>
        <p:nvSpPr>
          <p:cNvPr id="2" name="Title 1"/>
          <p:cNvSpPr>
            <a:spLocks noGrp="1"/>
          </p:cNvSpPr>
          <p:nvPr>
            <p:ph type="title"/>
          </p:nvPr>
        </p:nvSpPr>
        <p:spPr>
          <a:xfrm>
            <a:off x="2" y="3589866"/>
            <a:ext cx="9143998" cy="838200"/>
          </a:xfrm>
          <a:solidFill>
            <a:schemeClr val="tx1"/>
          </a:solidFill>
        </p:spPr>
        <p:txBody>
          <a:bodyPr lIns="384048" tIns="91440" rIns="384048" bIns="91440"/>
          <a:lstStyle/>
          <a:p>
            <a:r>
              <a:rPr lang="en-US" dirty="0">
                <a:solidFill>
                  <a:schemeClr val="bg1"/>
                </a:solidFill>
              </a:rPr>
              <a:t>Relying on traditional cyber ranges and VTEs for preparation is no longer sufficient.</a:t>
            </a:r>
            <a:br>
              <a:rPr lang="en-US" dirty="0">
                <a:solidFill>
                  <a:schemeClr val="bg1"/>
                </a:solidFill>
              </a:rPr>
            </a:br>
            <a:endParaRPr lang="en-US" dirty="0">
              <a:solidFill>
                <a:schemeClr val="bg1"/>
              </a:solidFill>
            </a:endParaRPr>
          </a:p>
        </p:txBody>
      </p:sp>
      <p:sp>
        <p:nvSpPr>
          <p:cNvPr id="4" name="Picture Placeholder 3"/>
          <p:cNvSpPr>
            <a:spLocks noGrp="1"/>
          </p:cNvSpPr>
          <p:nvPr>
            <p:ph type="pic" sz="quarter" idx="11"/>
          </p:nvPr>
        </p:nvSpPr>
        <p:spPr/>
      </p:sp>
    </p:spTree>
    <p:extLst>
      <p:ext uri="{BB962C8B-B14F-4D97-AF65-F5344CB8AC3E}">
        <p14:creationId xmlns:p14="http://schemas.microsoft.com/office/powerpoint/2010/main" val="107801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7" name="Text Placeholder 6"/>
          <p:cNvSpPr>
            <a:spLocks noGrp="1"/>
          </p:cNvSpPr>
          <p:nvPr>
            <p:ph type="body" sz="quarter" idx="10"/>
          </p:nvPr>
        </p:nvSpPr>
        <p:spPr>
          <a:xfrm>
            <a:off x="381002" y="173736"/>
            <a:ext cx="1904998" cy="2383134"/>
          </a:xfrm>
        </p:spPr>
        <p:txBody>
          <a:bodyPr/>
          <a:lstStyle/>
          <a:p>
            <a:r>
              <a:rPr lang="en-US" dirty="0">
                <a:solidFill>
                  <a:schemeClr val="bg1"/>
                </a:solidFill>
              </a:rPr>
              <a:t>ML brings a new vision for preparation and training in cyber simulation.</a:t>
            </a:r>
          </a:p>
        </p:txBody>
      </p:sp>
    </p:spTree>
    <p:extLst>
      <p:ext uri="{BB962C8B-B14F-4D97-AF65-F5344CB8AC3E}">
        <p14:creationId xmlns:p14="http://schemas.microsoft.com/office/powerpoint/2010/main" val="260843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0"/>
          </p:nvPr>
        </p:nvSpPr>
        <p:spPr>
          <a:xfrm>
            <a:off x="384048" y="173736"/>
            <a:ext cx="4454652" cy="1175004"/>
          </a:xfrm>
        </p:spPr>
        <p:txBody>
          <a:bodyPr/>
          <a:lstStyle/>
          <a:p>
            <a:r>
              <a:rPr lang="en-US" dirty="0">
                <a:solidFill>
                  <a:schemeClr val="bg1"/>
                </a:solidFill>
              </a:rPr>
              <a:t>The promise of ML-powered, </a:t>
            </a:r>
            <a:br>
              <a:rPr lang="en-US" dirty="0">
                <a:solidFill>
                  <a:schemeClr val="bg1"/>
                </a:solidFill>
              </a:rPr>
            </a:br>
            <a:r>
              <a:rPr lang="en-US" dirty="0">
                <a:solidFill>
                  <a:schemeClr val="bg1"/>
                </a:solidFill>
              </a:rPr>
              <a:t>data-driven cyber simulation platforms</a:t>
            </a:r>
          </a:p>
        </p:txBody>
      </p:sp>
      <p:sp>
        <p:nvSpPr>
          <p:cNvPr id="2" name="Rectangle 1"/>
          <p:cNvSpPr/>
          <p:nvPr/>
        </p:nvSpPr>
        <p:spPr>
          <a:xfrm>
            <a:off x="0" y="2862145"/>
            <a:ext cx="9144000" cy="81831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685800" indent="-285750">
              <a:spcAft>
                <a:spcPts val="6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immediate feedback</a:t>
            </a:r>
          </a:p>
          <a:p>
            <a:pPr marL="685800" indent="-285750">
              <a:spcAft>
                <a:spcPts val="6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nearly limitless extensibility </a:t>
            </a:r>
          </a:p>
          <a:p>
            <a:pPr marL="685800" indent="-285750">
              <a:spcAft>
                <a:spcPts val="6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higher fidelity</a:t>
            </a:r>
          </a:p>
          <a:p>
            <a:pPr marL="685800" indent="-285750">
              <a:spcAft>
                <a:spcPts val="6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more rapid capability development</a:t>
            </a:r>
          </a:p>
        </p:txBody>
      </p:sp>
    </p:spTree>
    <p:extLst>
      <p:ext uri="{BB962C8B-B14F-4D97-AF65-F5344CB8AC3E}">
        <p14:creationId xmlns:p14="http://schemas.microsoft.com/office/powerpoint/2010/main" val="1295144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Rectangle 1"/>
          <p:cNvSpPr/>
          <p:nvPr/>
        </p:nvSpPr>
        <p:spPr>
          <a:xfrm>
            <a:off x="0" y="0"/>
            <a:ext cx="9144000" cy="4752594"/>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384048" y="173736"/>
            <a:ext cx="8404858" cy="452797"/>
          </a:xfrm>
        </p:spPr>
        <p:txBody>
          <a:bodyPr/>
          <a:lstStyle/>
          <a:p>
            <a:pPr lvl="0"/>
            <a:r>
              <a:rPr lang="en-US" dirty="0">
                <a:solidFill>
                  <a:schemeClr val="bg1"/>
                </a:solidFill>
              </a:rPr>
              <a:t>ML-enabled systems can be improved after deployment . . . </a:t>
            </a:r>
          </a:p>
        </p:txBody>
      </p:sp>
      <p:sp>
        <p:nvSpPr>
          <p:cNvPr id="6" name="Text Placeholder 3"/>
          <p:cNvSpPr txBox="1">
            <a:spLocks/>
          </p:cNvSpPr>
          <p:nvPr/>
        </p:nvSpPr>
        <p:spPr bwMode="white">
          <a:xfrm>
            <a:off x="369571" y="3644229"/>
            <a:ext cx="8404858" cy="826177"/>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2400" b="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rPr>
              <a:t>. . . because they can continue to learn from data generated by trainees and operators</a:t>
            </a:r>
          </a:p>
          <a:p>
            <a:endParaRPr lang="en-US" dirty="0">
              <a:solidFill>
                <a:schemeClr val="bg1"/>
              </a:solidFill>
            </a:endParaRPr>
          </a:p>
        </p:txBody>
      </p:sp>
    </p:spTree>
    <p:extLst>
      <p:ext uri="{BB962C8B-B14F-4D97-AF65-F5344CB8AC3E}">
        <p14:creationId xmlns:p14="http://schemas.microsoft.com/office/powerpoint/2010/main" val="1339685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0"/>
          </p:nvPr>
        </p:nvSpPr>
        <p:spPr>
          <a:xfrm>
            <a:off x="381000" y="218017"/>
            <a:ext cx="6197599" cy="493183"/>
          </a:xfrm>
        </p:spPr>
        <p:txBody>
          <a:bodyPr/>
          <a:lstStyle/>
          <a:p>
            <a:r>
              <a:rPr lang="en-US" dirty="0"/>
              <a:t>ML systems are subject to cyber-attack.</a:t>
            </a:r>
          </a:p>
          <a:p>
            <a:pPr lvl="0"/>
            <a:endParaRPr lang="en-US" dirty="0"/>
          </a:p>
          <a:p>
            <a:endParaRPr lang="en-US" dirty="0"/>
          </a:p>
        </p:txBody>
      </p:sp>
    </p:spTree>
    <p:extLst>
      <p:ext uri="{BB962C8B-B14F-4D97-AF65-F5344CB8AC3E}">
        <p14:creationId xmlns:p14="http://schemas.microsoft.com/office/powerpoint/2010/main" val="140016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image00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17520" y="2800350"/>
            <a:ext cx="5447369"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The new vision blurs the line between </a:t>
            </a:r>
            <a:br>
              <a:rPr lang="en-US" dirty="0"/>
            </a:br>
            <a:r>
              <a:rPr lang="en-US" dirty="0"/>
              <a:t>simulation and reality.</a:t>
            </a:r>
          </a:p>
        </p:txBody>
      </p:sp>
      <p:sp>
        <p:nvSpPr>
          <p:cNvPr id="5" name="Text Placeholder 4"/>
          <p:cNvSpPr>
            <a:spLocks noGrp="1"/>
          </p:cNvSpPr>
          <p:nvPr>
            <p:ph type="body" sz="quarter" idx="10"/>
          </p:nvPr>
        </p:nvSpPr>
        <p:spPr/>
        <p:txBody>
          <a:bodyPr/>
          <a:lstStyle/>
          <a:p>
            <a:endParaRPr lang="en-US" dirty="0"/>
          </a:p>
        </p:txBody>
      </p:sp>
      <p:pic>
        <p:nvPicPr>
          <p:cNvPr id="1026" name="Picture 2" descr="image00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17520" y="856178"/>
            <a:ext cx="5432056" cy="179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4400" y="1861006"/>
            <a:ext cx="1828800" cy="215444"/>
          </a:xfrm>
          <a:prstGeom prst="rect">
            <a:avLst/>
          </a:prstGeom>
          <a:noFill/>
        </p:spPr>
        <p:txBody>
          <a:bodyPr wrap="square" lIns="0" tIns="0" rIns="0" bIns="0" rtlCol="0">
            <a:spAutoFit/>
          </a:bodyPr>
          <a:lstStyle/>
          <a:p>
            <a:pPr algn="r"/>
            <a:r>
              <a:rPr lang="en-US" sz="1400" dirty="0">
                <a:latin typeface="Arial"/>
                <a:cs typeface="Arial"/>
              </a:rPr>
              <a:t>Trained on 400 images</a:t>
            </a:r>
          </a:p>
        </p:txBody>
      </p:sp>
      <p:sp>
        <p:nvSpPr>
          <p:cNvPr id="9" name="TextBox 8"/>
          <p:cNvSpPr txBox="1"/>
          <p:nvPr/>
        </p:nvSpPr>
        <p:spPr>
          <a:xfrm>
            <a:off x="817730" y="3566902"/>
            <a:ext cx="1920240" cy="215444"/>
          </a:xfrm>
          <a:prstGeom prst="rect">
            <a:avLst/>
          </a:prstGeom>
          <a:noFill/>
        </p:spPr>
        <p:txBody>
          <a:bodyPr wrap="square" lIns="0" tIns="0" rIns="0" bIns="0" rtlCol="0">
            <a:spAutoFit/>
          </a:bodyPr>
          <a:lstStyle/>
          <a:p>
            <a:pPr algn="r"/>
            <a:r>
              <a:rPr lang="en-US" sz="1400" dirty="0">
                <a:latin typeface="Arial"/>
                <a:cs typeface="Arial"/>
              </a:rPr>
              <a:t>Trained on 1600 images</a:t>
            </a:r>
          </a:p>
        </p:txBody>
      </p:sp>
    </p:spTree>
    <p:extLst>
      <p:ext uri="{BB962C8B-B14F-4D97-AF65-F5344CB8AC3E}">
        <p14:creationId xmlns:p14="http://schemas.microsoft.com/office/powerpoint/2010/main" val="279339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1027"/>
                                        </p:tgtEl>
                                        <p:attrNameLst>
                                          <p:attrName>style.visibility</p:attrName>
                                        </p:attrNameLst>
                                      </p:cBhvr>
                                      <p:to>
                                        <p:strVal val="visible"/>
                                      </p:to>
                                    </p:set>
                                  </p:childTnLst>
                                </p:cTn>
                              </p:par>
                              <p:par>
                                <p:cTn id="12" presetID="1" presetClass="entr" presetSubtype="0" fill="hold" grpId="0" nodeType="withEffect">
                                  <p:stCondLst>
                                    <p:cond delay="20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SEI_Template_4_18c_wide" id="{5D4436B9-8228-6040-BC7E-6083D4F3A7AA}" vid="{3F9893F9-3F89-C84E-B4B8-46D8C86583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SEI_template_wide</Template>
  <TotalTime>536</TotalTime>
  <Words>478</Words>
  <Application>Microsoft Office PowerPoint</Application>
  <PresentationFormat>On-screen Show (16:9)</PresentationFormat>
  <Paragraphs>58</Paragraphs>
  <Slides>13</Slides>
  <Notes>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ＭＳ Ｐゴシック</vt:lpstr>
      <vt:lpstr>Arial</vt:lpstr>
      <vt:lpstr>Calibri</vt:lpstr>
      <vt:lpstr>2. Content Slides</vt:lpstr>
      <vt:lpstr>The Future of Cyber Simulation</vt:lpstr>
      <vt:lpstr>PowerPoint Presentation</vt:lpstr>
      <vt:lpstr>Today, the threat of cyber-attack on our critical infrastructure continues to grow.</vt:lpstr>
      <vt:lpstr>Relying on traditional cyber ranges and VTEs for preparation is no longer sufficient. </vt:lpstr>
      <vt:lpstr>PowerPoint Presentation</vt:lpstr>
      <vt:lpstr>PowerPoint Presentation</vt:lpstr>
      <vt:lpstr>PowerPoint Presentation</vt:lpstr>
      <vt:lpstr>PowerPoint Presentation</vt:lpstr>
      <vt:lpstr>The new vision blurs the line between  simulation and reality.</vt:lpstr>
      <vt:lpstr>The new vision blurs the line between  simulation and reality.</vt:lpstr>
      <vt:lpstr>The new vision blurs the line between  simulation and reality.</vt:lpstr>
      <vt:lpstr>Using ML effectively, in cyber simulation and elsewhere, demands a robust discipline for AI engineering. </vt:lpstr>
      <vt:lpstr>Building on SEI Strengths</vt:lpstr>
    </vt:vector>
  </TitlesOfParts>
  <Company>Software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Cyber Simulations</dc:title>
  <dc:subject>This presentation was given by Tom Longstaff as the keynote at the Cyber Simulator Showcase on June 3, 2019, and it discusses the uses and limitations of machine learning for improving cyber simulations.</dc:subject>
  <dc:creator>Thomas Longstaff</dc:creator>
  <cp:lastModifiedBy>Lope Lopez</cp:lastModifiedBy>
  <cp:revision>48</cp:revision>
  <cp:lastPrinted>2017-10-19T17:37:26Z</cp:lastPrinted>
  <dcterms:created xsi:type="dcterms:W3CDTF">2019-05-14T19:40:11Z</dcterms:created>
  <dcterms:modified xsi:type="dcterms:W3CDTF">2019-06-25T11:01:57Z</dcterms:modified>
</cp:coreProperties>
</file>