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handoutMasterIdLst>
    <p:handoutMasterId r:id="rId23"/>
  </p:handoutMasterIdLst>
  <p:sldIdLst>
    <p:sldId id="256" r:id="rId2"/>
    <p:sldId id="328" r:id="rId3"/>
    <p:sldId id="310" r:id="rId4"/>
    <p:sldId id="311" r:id="rId5"/>
    <p:sldId id="312" r:id="rId6"/>
    <p:sldId id="313" r:id="rId7"/>
    <p:sldId id="314" r:id="rId8"/>
    <p:sldId id="315" r:id="rId9"/>
    <p:sldId id="316" r:id="rId10"/>
    <p:sldId id="317" r:id="rId11"/>
    <p:sldId id="318" r:id="rId12"/>
    <p:sldId id="319" r:id="rId13"/>
    <p:sldId id="320" r:id="rId14"/>
    <p:sldId id="321" r:id="rId15"/>
    <p:sldId id="322" r:id="rId16"/>
    <p:sldId id="323" r:id="rId17"/>
    <p:sldId id="324" r:id="rId18"/>
    <p:sldId id="325" r:id="rId19"/>
    <p:sldId id="326" r:id="rId20"/>
    <p:sldId id="327" r:id="rId21"/>
  </p:sldIdLst>
  <p:sldSz cx="9144000" cy="5143500" type="screen16x9"/>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6" pos="2880">
          <p15:clr>
            <a:srgbClr val="A4A3A4"/>
          </p15:clr>
        </p15:guide>
        <p15:guide id="7" orient="horz" pos="1644" userDrawn="1">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58FA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268" autoAdjust="0"/>
    <p:restoredTop sz="93196"/>
  </p:normalViewPr>
  <p:slideViewPr>
    <p:cSldViewPr snapToGrid="0" showGuides="1">
      <p:cViewPr varScale="1">
        <p:scale>
          <a:sx n="111" d="100"/>
          <a:sy n="111" d="100"/>
        </p:scale>
        <p:origin x="102" y="1140"/>
      </p:cViewPr>
      <p:guideLst>
        <p:guide pos="2880"/>
        <p:guide orient="horz" pos="1644"/>
      </p:guideLst>
    </p:cSldViewPr>
  </p:slideViewPr>
  <p:notesTextViewPr>
    <p:cViewPr>
      <p:scale>
        <a:sx n="1" d="1"/>
        <a:sy n="1" d="1"/>
      </p:scale>
      <p:origin x="0" y="0"/>
    </p:cViewPr>
  </p:notesTextViewPr>
  <p:sorterViewPr>
    <p:cViewPr>
      <p:scale>
        <a:sx n="100" d="100"/>
        <a:sy n="100" d="100"/>
      </p:scale>
      <p:origin x="0" y="0"/>
    </p:cViewPr>
  </p:sorterViewPr>
  <p:notesViewPr>
    <p:cSldViewPr snapToGrid="0" showGuides="1">
      <p:cViewPr>
        <p:scale>
          <a:sx n="148" d="100"/>
          <a:sy n="148" d="100"/>
        </p:scale>
        <p:origin x="1440" y="-1160"/>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4"/>
          <p:cNvSpPr>
            <a:spLocks noGrp="1"/>
          </p:cNvSpPr>
          <p:nvPr>
            <p:ph type="sldNum" sz="quarter" idx="3"/>
          </p:nvPr>
        </p:nvSpPr>
        <p:spPr>
          <a:xfrm>
            <a:off x="6827520" y="9119474"/>
            <a:ext cx="487680" cy="481726"/>
          </a:xfrm>
          <a:prstGeom prst="rect">
            <a:avLst/>
          </a:prstGeom>
        </p:spPr>
        <p:txBody>
          <a:bodyPr vert="horz" lIns="96661" tIns="48331" rIns="96661" bIns="48331" rtlCol="0" anchor="ctr"/>
          <a:lstStyle>
            <a:lvl1pPr algn="r">
              <a:defRPr sz="1300"/>
            </a:lvl1pPr>
          </a:lstStyle>
          <a:p>
            <a:pPr algn="l"/>
            <a:fld id="{697B12D4-4E44-48C5-B3AA-ECDAF4D2CE64}" type="slidenum">
              <a:rPr lang="en-US" b="1" smtClean="0"/>
              <a:pPr algn="l"/>
              <a:t>‹#›</a:t>
            </a:fld>
            <a:endParaRPr lang="en-US" b="1" dirty="0"/>
          </a:p>
        </p:txBody>
      </p:sp>
      <p:sp>
        <p:nvSpPr>
          <p:cNvPr id="7" name="Header Placeholder 6"/>
          <p:cNvSpPr>
            <a:spLocks noGrp="1"/>
          </p:cNvSpPr>
          <p:nvPr>
            <p:ph type="hdr" sz="quarter"/>
          </p:nvPr>
        </p:nvSpPr>
        <p:spPr>
          <a:xfrm>
            <a:off x="590710" y="108175"/>
            <a:ext cx="6110755" cy="481727"/>
          </a:xfrm>
          <a:prstGeom prst="rect">
            <a:avLst/>
          </a:prstGeom>
        </p:spPr>
        <p:txBody>
          <a:bodyPr vert="horz" lIns="0" tIns="96661" rIns="0" bIns="96661" rtlCol="0"/>
          <a:lstStyle>
            <a:lvl1pPr algn="l">
              <a:defRPr sz="1300"/>
            </a:lvl1pPr>
          </a:lstStyle>
          <a:p>
            <a:endParaRPr lang="en-US" dirty="0">
              <a:latin typeface="Arial"/>
              <a:cs typeface="Arial"/>
            </a:endParaRPr>
          </a:p>
        </p:txBody>
      </p:sp>
      <p:cxnSp>
        <p:nvCxnSpPr>
          <p:cNvPr id="10" name="Straight Connector 9"/>
          <p:cNvCxnSpPr/>
          <p:nvPr/>
        </p:nvCxnSpPr>
        <p:spPr>
          <a:xfrm>
            <a:off x="590712" y="9119474"/>
            <a:ext cx="6147515"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 xmlns:a16="http://schemas.microsoft.com/office/drawing/2014/main" id="{2AE0F038-4C1D-CD4E-9C9E-0FB982274AF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0710" y="9228920"/>
            <a:ext cx="1435608" cy="243783"/>
          </a:xfrm>
          <a:prstGeom prst="rect">
            <a:avLst/>
          </a:prstGeom>
        </p:spPr>
      </p:pic>
    </p:spTree>
    <p:extLst>
      <p:ext uri="{BB962C8B-B14F-4D97-AF65-F5344CB8AC3E}">
        <p14:creationId xmlns:p14="http://schemas.microsoft.com/office/powerpoint/2010/main" val="1859218430"/>
      </p:ext>
    </p:extLst>
  </p:cSld>
  <p:clrMap bg1="lt1" tx1="dk1" bg2="lt2" tx2="dk2" accent1="accent1" accent2="accent2" accent3="accent3" accent4="accent4" accent5="accent5" accent6="accent6" hlink="hlink" folHlink="folHlink"/>
  <p:extLst mod="1">
    <p:ext uri="{56416CCD-93CA-4268-BC5B-53C4BB910035}">
      <p15:sldGuideLst xmlns:p15="http://schemas.microsoft.com/office/powerpoint/2012/main">
        <p15:guide id="1" pos="358"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dirty="0"/>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5"/>
          </p:nvPr>
        </p:nvSpPr>
        <p:spPr>
          <a:xfrm>
            <a:off x="6828076" y="9119474"/>
            <a:ext cx="487680" cy="481726"/>
          </a:xfrm>
          <a:prstGeom prst="rect">
            <a:avLst/>
          </a:prstGeom>
        </p:spPr>
        <p:txBody>
          <a:bodyPr vert="horz" lIns="96661" tIns="48331" rIns="96661" bIns="48331" rtlCol="0" anchor="ctr"/>
          <a:lstStyle>
            <a:lvl1pPr algn="l">
              <a:defRPr sz="1300" b="1"/>
            </a:lvl1pPr>
          </a:lstStyle>
          <a:p>
            <a:fld id="{30F18498-1159-498D-8DC7-E1A69C582DF5}" type="slidenum">
              <a:rPr lang="en-US" smtClean="0"/>
              <a:pPr/>
              <a:t>‹#›</a:t>
            </a:fld>
            <a:endParaRPr lang="en-US" dirty="0"/>
          </a:p>
        </p:txBody>
      </p:sp>
      <p:cxnSp>
        <p:nvCxnSpPr>
          <p:cNvPr id="13" name="Straight Connector 12"/>
          <p:cNvCxnSpPr/>
          <p:nvPr/>
        </p:nvCxnSpPr>
        <p:spPr>
          <a:xfrm>
            <a:off x="590712" y="9119474"/>
            <a:ext cx="6147515"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Header Placeholder 13"/>
          <p:cNvSpPr>
            <a:spLocks noGrp="1"/>
          </p:cNvSpPr>
          <p:nvPr>
            <p:ph type="hdr" sz="quarter"/>
          </p:nvPr>
        </p:nvSpPr>
        <p:spPr>
          <a:xfrm>
            <a:off x="568959" y="101414"/>
            <a:ext cx="5022188" cy="481727"/>
          </a:xfrm>
          <a:prstGeom prst="rect">
            <a:avLst/>
          </a:prstGeom>
        </p:spPr>
        <p:txBody>
          <a:bodyPr vert="horz" lIns="0" tIns="96661" rIns="0" bIns="96661" rtlCol="0"/>
          <a:lstStyle>
            <a:lvl1pPr algn="l">
              <a:defRPr sz="1300">
                <a:latin typeface="Arial"/>
                <a:cs typeface="Arial"/>
              </a:defRPr>
            </a:lvl1pPr>
          </a:lstStyle>
          <a:p>
            <a:endParaRPr lang="en-US" dirty="0"/>
          </a:p>
        </p:txBody>
      </p:sp>
      <p:pic>
        <p:nvPicPr>
          <p:cNvPr id="8" name="Picture 7">
            <a:extLst>
              <a:ext uri="{FF2B5EF4-FFF2-40B4-BE49-F238E27FC236}">
                <a16:creationId xmlns="" xmlns:a16="http://schemas.microsoft.com/office/drawing/2014/main" id="{ECEA3029-8E47-AC42-9782-585AAF5DE8A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0710" y="9228920"/>
            <a:ext cx="1435608" cy="243783"/>
          </a:xfrm>
          <a:prstGeom prst="rect">
            <a:avLst/>
          </a:prstGeom>
        </p:spPr>
      </p:pic>
    </p:spTree>
    <p:extLst>
      <p:ext uri="{BB962C8B-B14F-4D97-AF65-F5344CB8AC3E}">
        <p14:creationId xmlns:p14="http://schemas.microsoft.com/office/powerpoint/2010/main" val="39502952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extLst mod="1">
    <p:ext uri="{620B2872-D7B9-4A21-9093-7833F8D536E1}">
      <p15:sldGuideLst xmlns:p15="http://schemas.microsoft.com/office/powerpoint/2012/main">
        <p15:guide id="1" pos="358"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F18498-1159-498D-8DC7-E1A69C582DF5}" type="slidenum">
              <a:rPr lang="en-US" smtClean="0"/>
              <a:t>1</a:t>
            </a:fld>
            <a:endParaRPr lang="en-US" dirty="0"/>
          </a:p>
        </p:txBody>
      </p:sp>
    </p:spTree>
    <p:extLst>
      <p:ext uri="{BB962C8B-B14F-4D97-AF65-F5344CB8AC3E}">
        <p14:creationId xmlns:p14="http://schemas.microsoft.com/office/powerpoint/2010/main" val="6187382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F18498-1159-498D-8DC7-E1A69C582DF5}" type="slidenum">
              <a:rPr lang="en-US" smtClean="0"/>
              <a:pPr/>
              <a:t>10</a:t>
            </a:fld>
            <a:endParaRPr lang="en-US" dirty="0"/>
          </a:p>
        </p:txBody>
      </p:sp>
    </p:spTree>
    <p:extLst>
      <p:ext uri="{BB962C8B-B14F-4D97-AF65-F5344CB8AC3E}">
        <p14:creationId xmlns:p14="http://schemas.microsoft.com/office/powerpoint/2010/main" val="24935053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Today, these are almost always COTS</a:t>
            </a:r>
          </a:p>
          <a:p>
            <a:endParaRPr lang="en-US" dirty="0" smtClean="0"/>
          </a:p>
          <a:p>
            <a:r>
              <a:rPr lang="en-US" dirty="0" smtClean="0"/>
              <a:t>Field-Programmable</a:t>
            </a:r>
            <a:r>
              <a:rPr lang="en-US" baseline="0" dirty="0" smtClean="0"/>
              <a:t> Gate Array </a:t>
            </a:r>
            <a:r>
              <a:rPr lang="en-US" dirty="0" smtClean="0"/>
              <a:t>(FPGA)</a:t>
            </a:r>
          </a:p>
          <a:p>
            <a:r>
              <a:rPr lang="en-US" dirty="0" smtClean="0"/>
              <a:t>Graphics Processing Unit (GPU)</a:t>
            </a:r>
          </a:p>
          <a:p>
            <a:r>
              <a:rPr lang="en-US" dirty="0" smtClean="0"/>
              <a:t>Central Processing Unit</a:t>
            </a:r>
            <a:r>
              <a:rPr lang="en-US" baseline="0" dirty="0" smtClean="0"/>
              <a:t> (CPU)</a:t>
            </a:r>
          </a:p>
          <a:p>
            <a:endParaRPr lang="en-US" baseline="0" dirty="0" smtClean="0"/>
          </a:p>
          <a:p>
            <a:r>
              <a:rPr lang="en-US" baseline="0" dirty="0" smtClean="0"/>
              <a:t>Maximize value = the later you wait the more capable the processor or the lower the cost for the same performance point</a:t>
            </a:r>
          </a:p>
          <a:p>
            <a:r>
              <a:rPr lang="en-US" baseline="0" dirty="0" smtClean="0"/>
              <a:t>	= avoid obsolescence at system IOC</a:t>
            </a:r>
            <a:endParaRPr lang="en-US" dirty="0" smtClean="0"/>
          </a:p>
          <a:p>
            <a:r>
              <a:rPr lang="en-US" dirty="0" smtClean="0"/>
              <a:t>Computing Processing</a:t>
            </a:r>
            <a:r>
              <a:rPr lang="en-US" baseline="0" dirty="0" smtClean="0"/>
              <a:t> Units (CPU)</a:t>
            </a:r>
            <a:endParaRPr lang="en-US" dirty="0"/>
          </a:p>
        </p:txBody>
      </p:sp>
      <p:sp>
        <p:nvSpPr>
          <p:cNvPr id="4" name="Slide Number Placeholder 3"/>
          <p:cNvSpPr>
            <a:spLocks noGrp="1"/>
          </p:cNvSpPr>
          <p:nvPr>
            <p:ph type="sldNum" sz="quarter" idx="10"/>
          </p:nvPr>
        </p:nvSpPr>
        <p:spPr/>
        <p:txBody>
          <a:bodyPr/>
          <a:lstStyle/>
          <a:p>
            <a:fld id="{30F18498-1159-498D-8DC7-E1A69C582DF5}" type="slidenum">
              <a:rPr lang="en-US" smtClean="0"/>
              <a:pPr/>
              <a:t>11</a:t>
            </a:fld>
            <a:endParaRPr lang="en-US" dirty="0"/>
          </a:p>
        </p:txBody>
      </p:sp>
    </p:spTree>
    <p:extLst>
      <p:ext uri="{BB962C8B-B14F-4D97-AF65-F5344CB8AC3E}">
        <p14:creationId xmlns:p14="http://schemas.microsoft.com/office/powerpoint/2010/main" val="29998046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2"/>
            <a:r>
              <a:rPr lang="en-US" dirty="0" smtClean="0"/>
              <a:t>Embedded</a:t>
            </a:r>
          </a:p>
          <a:p>
            <a:pPr lvl="2"/>
            <a:r>
              <a:rPr lang="en-US" dirty="0" smtClean="0"/>
              <a:t>Test</a:t>
            </a:r>
          </a:p>
          <a:p>
            <a:pPr lvl="2"/>
            <a:r>
              <a:rPr lang="en-US" dirty="0" smtClean="0"/>
              <a:t>Planning / Command and Control</a:t>
            </a:r>
          </a:p>
          <a:p>
            <a:endParaRPr lang="en-US" dirty="0"/>
          </a:p>
        </p:txBody>
      </p:sp>
      <p:sp>
        <p:nvSpPr>
          <p:cNvPr id="4" name="Slide Number Placeholder 3"/>
          <p:cNvSpPr>
            <a:spLocks noGrp="1"/>
          </p:cNvSpPr>
          <p:nvPr>
            <p:ph type="sldNum" sz="quarter" idx="10"/>
          </p:nvPr>
        </p:nvSpPr>
        <p:spPr/>
        <p:txBody>
          <a:bodyPr/>
          <a:lstStyle/>
          <a:p>
            <a:fld id="{30F18498-1159-498D-8DC7-E1A69C582DF5}" type="slidenum">
              <a:rPr lang="en-US" smtClean="0"/>
              <a:pPr/>
              <a:t>12</a:t>
            </a:fld>
            <a:endParaRPr lang="en-US" dirty="0"/>
          </a:p>
        </p:txBody>
      </p:sp>
    </p:spTree>
    <p:extLst>
      <p:ext uri="{BB962C8B-B14F-4D97-AF65-F5344CB8AC3E}">
        <p14:creationId xmlns:p14="http://schemas.microsoft.com/office/powerpoint/2010/main" val="39183481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F18498-1159-498D-8DC7-E1A69C582DF5}" type="slidenum">
              <a:rPr lang="en-US" smtClean="0"/>
              <a:pPr/>
              <a:t>13</a:t>
            </a:fld>
            <a:endParaRPr lang="en-US" dirty="0"/>
          </a:p>
        </p:txBody>
      </p:sp>
    </p:spTree>
    <p:extLst>
      <p:ext uri="{BB962C8B-B14F-4D97-AF65-F5344CB8AC3E}">
        <p14:creationId xmlns:p14="http://schemas.microsoft.com/office/powerpoint/2010/main" val="13582817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F18498-1159-498D-8DC7-E1A69C582DF5}" type="slidenum">
              <a:rPr lang="en-US" smtClean="0"/>
              <a:pPr/>
              <a:t>14</a:t>
            </a:fld>
            <a:endParaRPr lang="en-US" dirty="0"/>
          </a:p>
        </p:txBody>
      </p:sp>
    </p:spTree>
    <p:extLst>
      <p:ext uri="{BB962C8B-B14F-4D97-AF65-F5344CB8AC3E}">
        <p14:creationId xmlns:p14="http://schemas.microsoft.com/office/powerpoint/2010/main" val="3853180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82762">
              <a:defRPr/>
            </a:pPr>
            <a:r>
              <a:rPr lang="en-US" dirty="0" smtClean="0"/>
              <a:t>It is not just about buying the software; it about feeding the beast</a:t>
            </a:r>
          </a:p>
          <a:p>
            <a:endParaRPr lang="en-US" dirty="0"/>
          </a:p>
        </p:txBody>
      </p:sp>
      <p:sp>
        <p:nvSpPr>
          <p:cNvPr id="4" name="Slide Number Placeholder 3"/>
          <p:cNvSpPr>
            <a:spLocks noGrp="1"/>
          </p:cNvSpPr>
          <p:nvPr>
            <p:ph type="sldNum" sz="quarter" idx="10"/>
          </p:nvPr>
        </p:nvSpPr>
        <p:spPr/>
        <p:txBody>
          <a:bodyPr/>
          <a:lstStyle/>
          <a:p>
            <a:fld id="{30F18498-1159-498D-8DC7-E1A69C582DF5}" type="slidenum">
              <a:rPr lang="en-US" smtClean="0"/>
              <a:pPr/>
              <a:t>15</a:t>
            </a:fld>
            <a:endParaRPr lang="en-US" dirty="0"/>
          </a:p>
        </p:txBody>
      </p:sp>
    </p:spTree>
    <p:extLst>
      <p:ext uri="{BB962C8B-B14F-4D97-AF65-F5344CB8AC3E}">
        <p14:creationId xmlns:p14="http://schemas.microsoft.com/office/powerpoint/2010/main" val="14157446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82762">
              <a:defRPr/>
            </a:pPr>
            <a:r>
              <a:rPr lang="en-US" dirty="0" smtClean="0"/>
              <a:t>How does each data item align with decisions that will need to be made?</a:t>
            </a:r>
          </a:p>
          <a:p>
            <a:endParaRPr lang="en-US" dirty="0"/>
          </a:p>
        </p:txBody>
      </p:sp>
      <p:sp>
        <p:nvSpPr>
          <p:cNvPr id="4" name="Slide Number Placeholder 3"/>
          <p:cNvSpPr>
            <a:spLocks noGrp="1"/>
          </p:cNvSpPr>
          <p:nvPr>
            <p:ph type="sldNum" sz="quarter" idx="10"/>
          </p:nvPr>
        </p:nvSpPr>
        <p:spPr/>
        <p:txBody>
          <a:bodyPr/>
          <a:lstStyle/>
          <a:p>
            <a:fld id="{30F18498-1159-498D-8DC7-E1A69C582DF5}" type="slidenum">
              <a:rPr lang="en-US" smtClean="0"/>
              <a:pPr/>
              <a:t>16</a:t>
            </a:fld>
            <a:endParaRPr lang="en-US" dirty="0"/>
          </a:p>
        </p:txBody>
      </p:sp>
    </p:spTree>
    <p:extLst>
      <p:ext uri="{BB962C8B-B14F-4D97-AF65-F5344CB8AC3E}">
        <p14:creationId xmlns:p14="http://schemas.microsoft.com/office/powerpoint/2010/main" val="3201363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2"/>
            <a:r>
              <a:rPr lang="en-US" dirty="0" smtClean="0"/>
              <a:t>Show how the different kinds of software are going to be managed.  How are they different, how are they ultimately integrated?</a:t>
            </a:r>
          </a:p>
          <a:p>
            <a:pPr lvl="2"/>
            <a:r>
              <a:rPr lang="en-US" dirty="0" smtClean="0"/>
              <a:t>Show what software components are encapsulated so they can proceed independently and a problem can be isolated for correction</a:t>
            </a:r>
          </a:p>
          <a:p>
            <a:pPr lvl="2"/>
            <a:r>
              <a:rPr lang="en-US" dirty="0" smtClean="0"/>
              <a:t>Evaluate make/buy decisions.  What is the provenance for the reuse software? </a:t>
            </a:r>
          </a:p>
          <a:p>
            <a:pPr lvl="2"/>
            <a:r>
              <a:rPr lang="en-US" dirty="0" smtClean="0"/>
              <a:t>Has the offeror demonstrated competence: consistent development tempo; expertise in the key technical areas?</a:t>
            </a:r>
          </a:p>
          <a:p>
            <a:pPr defTabSz="882762">
              <a:defRPr/>
            </a:pPr>
            <a:r>
              <a:rPr lang="en-US" dirty="0" smtClean="0"/>
              <a:t>Are they setting up your environment for continuous change?</a:t>
            </a:r>
          </a:p>
          <a:p>
            <a:pPr defTabSz="882762">
              <a:defRPr/>
            </a:pPr>
            <a:endParaRPr lang="en-US" dirty="0" smtClean="0"/>
          </a:p>
          <a:p>
            <a:r>
              <a:rPr lang="en-US" sz="1900" dirty="0"/>
              <a:t>How will they build/test/deploy the software in the program (Technical Approach)</a:t>
            </a:r>
          </a:p>
          <a:p>
            <a:pPr lvl="1"/>
            <a:r>
              <a:rPr lang="en-US" sz="1900" dirty="0"/>
              <a:t>Is the offeror able to adequately describe the work that has to be done for the system software to operate effectively, securely?</a:t>
            </a:r>
          </a:p>
          <a:p>
            <a:pPr lvl="2"/>
            <a:r>
              <a:rPr lang="en-US" sz="1700" dirty="0"/>
              <a:t>Show how the different kinds of software are going to be managed.  How are they different, how are they ultimately integrated?</a:t>
            </a:r>
          </a:p>
          <a:p>
            <a:pPr lvl="2"/>
            <a:r>
              <a:rPr lang="en-US" sz="1700" dirty="0"/>
              <a:t>Show what software components are encapsulated so they can proceed independently and a problem can be isolated for correction</a:t>
            </a:r>
          </a:p>
          <a:p>
            <a:pPr lvl="2"/>
            <a:r>
              <a:rPr lang="en-US" sz="1700" dirty="0"/>
              <a:t>Evaluate make/buy decisions.  What is the provenance for the reuse software? Selection criteria for of COTS and Open Source </a:t>
            </a:r>
          </a:p>
          <a:p>
            <a:pPr lvl="2"/>
            <a:r>
              <a:rPr lang="en-US" sz="1700" dirty="0"/>
              <a:t>How will software problems be reported, tracked and resolved?</a:t>
            </a:r>
          </a:p>
          <a:p>
            <a:pPr lvl="1"/>
            <a:r>
              <a:rPr lang="en-US" sz="1900" dirty="0"/>
              <a:t>Are the technical performance metrics meaningful? Timely?</a:t>
            </a:r>
          </a:p>
          <a:p>
            <a:pPr defTabSz="882762">
              <a:defRPr/>
            </a:pPr>
            <a:endParaRPr lang="en-US" dirty="0" smtClean="0"/>
          </a:p>
          <a:p>
            <a:pPr lvl="1"/>
            <a:r>
              <a:rPr lang="en-US" sz="1900" dirty="0"/>
              <a:t>Is the offeror able to adequately describe the functions that the software must support? </a:t>
            </a:r>
          </a:p>
          <a:p>
            <a:pPr lvl="1"/>
            <a:r>
              <a:rPr lang="en-US" sz="1900" dirty="0"/>
              <a:t>Is the offeror able to adequately describe the relationships between the software, the processing hardware, and the  other system components? </a:t>
            </a:r>
          </a:p>
          <a:p>
            <a:pPr defTabSz="882762">
              <a:defRPr/>
            </a:pPr>
            <a:endParaRPr lang="en-US" dirty="0" smtClean="0"/>
          </a:p>
          <a:p>
            <a:r>
              <a:rPr lang="en-US" sz="1900" dirty="0"/>
              <a:t>How to they describe management of software (Management Approach):</a:t>
            </a:r>
          </a:p>
          <a:p>
            <a:pPr lvl="1"/>
            <a:r>
              <a:rPr lang="en-US" sz="1900" dirty="0"/>
              <a:t>Does the offeror have management process and procedures expected to ensure successful software development and deployment?</a:t>
            </a:r>
          </a:p>
          <a:p>
            <a:pPr lvl="1"/>
            <a:r>
              <a:rPr lang="en-US" sz="1900" dirty="0"/>
              <a:t>What visibility is the PMO going to get into project?</a:t>
            </a:r>
          </a:p>
          <a:p>
            <a:pPr lvl="2"/>
            <a:r>
              <a:rPr lang="en-US" sz="1700" dirty="0"/>
              <a:t>Will the offeror have valid, tested management processes?</a:t>
            </a:r>
          </a:p>
          <a:p>
            <a:pPr lvl="2"/>
            <a:r>
              <a:rPr lang="en-US" sz="1700" dirty="0"/>
              <a:t>Are the management metrics meaningful?  Timely?</a:t>
            </a:r>
          </a:p>
          <a:p>
            <a:pPr lvl="2"/>
            <a:r>
              <a:rPr lang="en-US" sz="1700" dirty="0"/>
              <a:t>Deliverables and associated Data Rights strategy</a:t>
            </a:r>
          </a:p>
          <a:p>
            <a:r>
              <a:rPr lang="en-US" sz="1900" dirty="0"/>
              <a:t>How will the software will be developed, tested, and deployed (Technical Capability)</a:t>
            </a:r>
          </a:p>
          <a:p>
            <a:pPr lvl="1"/>
            <a:r>
              <a:rPr lang="en-US" sz="1900" dirty="0"/>
              <a:t>Does the offeror have, or can the offeror be reasonably expected to acquire, the technical skills and knowledge needed?</a:t>
            </a:r>
          </a:p>
          <a:p>
            <a:pPr lvl="1"/>
            <a:r>
              <a:rPr lang="en-US" sz="1900" dirty="0"/>
              <a:t>Has the contractor demonstrated competence: consistent development tempo; expertise in the key technical areas?</a:t>
            </a:r>
          </a:p>
          <a:p>
            <a:endParaRPr lang="en-US" dirty="0" smtClean="0"/>
          </a:p>
          <a:p>
            <a:r>
              <a:rPr lang="en-US" sz="1900" dirty="0"/>
              <a:t>How do they expect to interact with the PMO (Risk)</a:t>
            </a:r>
          </a:p>
          <a:p>
            <a:pPr lvl="1"/>
            <a:r>
              <a:rPr lang="en-US" sz="1900" dirty="0"/>
              <a:t>What visibility is the PMO going to get into software development, integration, test, deployment?</a:t>
            </a:r>
          </a:p>
          <a:p>
            <a:pPr lvl="1"/>
            <a:r>
              <a:rPr lang="en-US" sz="1900" dirty="0"/>
              <a:t>Who is the “Product Owner” (requirements manager/prioritizer) </a:t>
            </a:r>
          </a:p>
          <a:p>
            <a:pPr lvl="1"/>
            <a:r>
              <a:rPr lang="en-US" sz="1900" dirty="0"/>
              <a:t>What decisions will the program office be involved in?  (time for introspection: does the PMO have the expertise to make these decisions?)</a:t>
            </a:r>
          </a:p>
          <a:p>
            <a:pPr lvl="1"/>
            <a:r>
              <a:rPr lang="en-US" sz="1900" dirty="0"/>
              <a:t>What automated tools are planned to be used in the development, test environments?  What experience in using these tools has the offeror demonstrated in similar programs?</a:t>
            </a:r>
          </a:p>
          <a:p>
            <a:endParaRPr lang="en-US" dirty="0"/>
          </a:p>
        </p:txBody>
      </p:sp>
      <p:sp>
        <p:nvSpPr>
          <p:cNvPr id="4" name="Slide Number Placeholder 3"/>
          <p:cNvSpPr>
            <a:spLocks noGrp="1"/>
          </p:cNvSpPr>
          <p:nvPr>
            <p:ph type="sldNum" sz="quarter" idx="10"/>
          </p:nvPr>
        </p:nvSpPr>
        <p:spPr/>
        <p:txBody>
          <a:bodyPr/>
          <a:lstStyle/>
          <a:p>
            <a:fld id="{30F18498-1159-498D-8DC7-E1A69C582DF5}" type="slidenum">
              <a:rPr lang="en-US" smtClean="0"/>
              <a:pPr/>
              <a:t>17</a:t>
            </a:fld>
            <a:endParaRPr lang="en-US" dirty="0"/>
          </a:p>
        </p:txBody>
      </p:sp>
    </p:spTree>
    <p:extLst>
      <p:ext uri="{BB962C8B-B14F-4D97-AF65-F5344CB8AC3E}">
        <p14:creationId xmlns:p14="http://schemas.microsoft.com/office/powerpoint/2010/main" val="3282965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F18498-1159-498D-8DC7-E1A69C582DF5}" type="slidenum">
              <a:rPr lang="en-US" smtClean="0"/>
              <a:pPr/>
              <a:t>18</a:t>
            </a:fld>
            <a:endParaRPr lang="en-US" dirty="0"/>
          </a:p>
        </p:txBody>
      </p:sp>
    </p:spTree>
    <p:extLst>
      <p:ext uri="{BB962C8B-B14F-4D97-AF65-F5344CB8AC3E}">
        <p14:creationId xmlns:p14="http://schemas.microsoft.com/office/powerpoint/2010/main" val="30843079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F18498-1159-498D-8DC7-E1A69C582DF5}" type="slidenum">
              <a:rPr lang="en-US" smtClean="0"/>
              <a:pPr/>
              <a:t>19</a:t>
            </a:fld>
            <a:endParaRPr lang="en-US" dirty="0"/>
          </a:p>
        </p:txBody>
      </p:sp>
    </p:spTree>
    <p:extLst>
      <p:ext uri="{BB962C8B-B14F-4D97-AF65-F5344CB8AC3E}">
        <p14:creationId xmlns:p14="http://schemas.microsoft.com/office/powerpoint/2010/main" val="7175426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F18498-1159-498D-8DC7-E1A69C582DF5}" type="slidenum">
              <a:rPr lang="en-US" smtClean="0"/>
              <a:pPr/>
              <a:t>2</a:t>
            </a:fld>
            <a:endParaRPr lang="en-US" dirty="0"/>
          </a:p>
        </p:txBody>
      </p:sp>
    </p:spTree>
    <p:extLst>
      <p:ext uri="{BB962C8B-B14F-4D97-AF65-F5344CB8AC3E}">
        <p14:creationId xmlns:p14="http://schemas.microsoft.com/office/powerpoint/2010/main" val="7044181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F18498-1159-498D-8DC7-E1A69C582DF5}" type="slidenum">
              <a:rPr lang="en-US" smtClean="0"/>
              <a:pPr/>
              <a:t>20</a:t>
            </a:fld>
            <a:endParaRPr lang="en-US" dirty="0"/>
          </a:p>
        </p:txBody>
      </p:sp>
    </p:spTree>
    <p:extLst>
      <p:ext uri="{BB962C8B-B14F-4D97-AF65-F5344CB8AC3E}">
        <p14:creationId xmlns:p14="http://schemas.microsoft.com/office/powerpoint/2010/main" val="19518465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2"/>
            <a:r>
              <a:rPr lang="en-US" dirty="0" smtClean="0"/>
              <a:t>Correct latent errors</a:t>
            </a:r>
          </a:p>
          <a:p>
            <a:pPr lvl="2"/>
            <a:r>
              <a:rPr lang="en-US" dirty="0" smtClean="0"/>
              <a:t>Adjust to changes in the environment</a:t>
            </a:r>
          </a:p>
          <a:p>
            <a:pPr lvl="2"/>
            <a:r>
              <a:rPr lang="en-US" dirty="0" smtClean="0"/>
              <a:t>Address hardware obsolescence</a:t>
            </a:r>
          </a:p>
          <a:p>
            <a:pPr lvl="2"/>
            <a:r>
              <a:rPr lang="en-US" dirty="0" smtClean="0"/>
              <a:t>Continuous innovation</a:t>
            </a:r>
          </a:p>
          <a:p>
            <a:endParaRPr lang="en-US" dirty="0"/>
          </a:p>
        </p:txBody>
      </p:sp>
      <p:sp>
        <p:nvSpPr>
          <p:cNvPr id="4" name="Slide Number Placeholder 3"/>
          <p:cNvSpPr>
            <a:spLocks noGrp="1"/>
          </p:cNvSpPr>
          <p:nvPr>
            <p:ph type="sldNum" sz="quarter" idx="10"/>
          </p:nvPr>
        </p:nvSpPr>
        <p:spPr/>
        <p:txBody>
          <a:bodyPr/>
          <a:lstStyle/>
          <a:p>
            <a:fld id="{30F18498-1159-498D-8DC7-E1A69C582DF5}" type="slidenum">
              <a:rPr lang="en-US" smtClean="0"/>
              <a:pPr/>
              <a:t>3</a:t>
            </a:fld>
            <a:endParaRPr lang="en-US" dirty="0"/>
          </a:p>
        </p:txBody>
      </p:sp>
    </p:spTree>
    <p:extLst>
      <p:ext uri="{BB962C8B-B14F-4D97-AF65-F5344CB8AC3E}">
        <p14:creationId xmlns:p14="http://schemas.microsoft.com/office/powerpoint/2010/main" val="40159269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smtClean="0"/>
              <a:t>Data Processing Software</a:t>
            </a:r>
          </a:p>
          <a:p>
            <a:pPr lvl="1"/>
            <a:r>
              <a:rPr lang="en-US" dirty="0" smtClean="0"/>
              <a:t>Embedded Software</a:t>
            </a:r>
          </a:p>
          <a:p>
            <a:pPr lvl="1"/>
            <a:r>
              <a:rPr lang="en-US" dirty="0" smtClean="0"/>
              <a:t>Test and Development Software</a:t>
            </a:r>
          </a:p>
          <a:p>
            <a:pPr lvl="1"/>
            <a:endParaRPr lang="en-US" dirty="0" smtClean="0"/>
          </a:p>
          <a:p>
            <a:pPr lvl="1"/>
            <a:r>
              <a:rPr lang="en-US" dirty="0" smtClean="0"/>
              <a:t>System Hardware Life Cycle</a:t>
            </a:r>
          </a:p>
          <a:p>
            <a:pPr lvl="1"/>
            <a:r>
              <a:rPr lang="en-US" dirty="0" smtClean="0"/>
              <a:t>Processing Hardware Life Cycle</a:t>
            </a:r>
          </a:p>
          <a:p>
            <a:pPr lvl="1"/>
            <a:r>
              <a:rPr lang="en-US" dirty="0" smtClean="0"/>
              <a:t>Software Life Cycle</a:t>
            </a:r>
          </a:p>
          <a:p>
            <a:pPr lvl="1"/>
            <a:endParaRPr lang="en-US" dirty="0" smtClean="0"/>
          </a:p>
          <a:p>
            <a:pPr lvl="1"/>
            <a:r>
              <a:rPr lang="en-US" dirty="0" smtClean="0"/>
              <a:t>Acquisition Strategy Considerations</a:t>
            </a:r>
          </a:p>
          <a:p>
            <a:pPr lvl="1"/>
            <a:r>
              <a:rPr lang="en-US" dirty="0" smtClean="0"/>
              <a:t>RFP Considerations</a:t>
            </a:r>
          </a:p>
          <a:p>
            <a:pPr lvl="1"/>
            <a:r>
              <a:rPr lang="en-US" dirty="0" smtClean="0"/>
              <a:t>Source Selection Considerations</a:t>
            </a:r>
          </a:p>
          <a:p>
            <a:pPr lvl="1"/>
            <a:r>
              <a:rPr lang="en-US" dirty="0" smtClean="0"/>
              <a:t>Contract Execution Considerations</a:t>
            </a:r>
          </a:p>
          <a:p>
            <a:endParaRPr lang="en-US" dirty="0"/>
          </a:p>
        </p:txBody>
      </p:sp>
      <p:sp>
        <p:nvSpPr>
          <p:cNvPr id="4" name="Slide Number Placeholder 3"/>
          <p:cNvSpPr>
            <a:spLocks noGrp="1"/>
          </p:cNvSpPr>
          <p:nvPr>
            <p:ph type="sldNum" sz="quarter" idx="10"/>
          </p:nvPr>
        </p:nvSpPr>
        <p:spPr/>
        <p:txBody>
          <a:bodyPr/>
          <a:lstStyle/>
          <a:p>
            <a:fld id="{30F18498-1159-498D-8DC7-E1A69C582DF5}" type="slidenum">
              <a:rPr lang="en-US" smtClean="0"/>
              <a:pPr/>
              <a:t>4</a:t>
            </a:fld>
            <a:endParaRPr lang="en-US" dirty="0"/>
          </a:p>
        </p:txBody>
      </p:sp>
    </p:spTree>
    <p:extLst>
      <p:ext uri="{BB962C8B-B14F-4D97-AF65-F5344CB8AC3E}">
        <p14:creationId xmlns:p14="http://schemas.microsoft.com/office/powerpoint/2010/main" val="38172476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 different set of skills and practices from other types of software development, like test software and command and control functions. </a:t>
            </a:r>
          </a:p>
          <a:p>
            <a:r>
              <a:rPr lang="en-US" dirty="0" smtClean="0"/>
              <a:t>The three should be separated as a dependent set of activities. </a:t>
            </a:r>
          </a:p>
          <a:p>
            <a:endParaRPr lang="en-US" dirty="0"/>
          </a:p>
        </p:txBody>
      </p:sp>
      <p:sp>
        <p:nvSpPr>
          <p:cNvPr id="4" name="Slide Number Placeholder 3"/>
          <p:cNvSpPr>
            <a:spLocks noGrp="1"/>
          </p:cNvSpPr>
          <p:nvPr>
            <p:ph type="sldNum" sz="quarter" idx="10"/>
          </p:nvPr>
        </p:nvSpPr>
        <p:spPr/>
        <p:txBody>
          <a:bodyPr/>
          <a:lstStyle/>
          <a:p>
            <a:fld id="{30F18498-1159-498D-8DC7-E1A69C582DF5}" type="slidenum">
              <a:rPr lang="en-US" smtClean="0"/>
              <a:pPr/>
              <a:t>5</a:t>
            </a:fld>
            <a:endParaRPr lang="en-US" dirty="0"/>
          </a:p>
        </p:txBody>
      </p:sp>
    </p:spTree>
    <p:extLst>
      <p:ext uri="{BB962C8B-B14F-4D97-AF65-F5344CB8AC3E}">
        <p14:creationId xmlns:p14="http://schemas.microsoft.com/office/powerpoint/2010/main" val="8752566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may be more than two categories of tactical software that will be acquired in this program, but embedded and command are the two that came up in our conversation. </a:t>
            </a:r>
          </a:p>
          <a:p>
            <a:r>
              <a:rPr lang="en-US" dirty="0" smtClean="0"/>
              <a:t>This is an arena well suited to DevOps/SAFe continuous engineering software design and fielding practices. The computing hardware and networking technologies in this world are commodities and will change frequently (much more so than in the embedded case). As such there should be a different support environment and acquisition cadence.</a:t>
            </a:r>
          </a:p>
          <a:p>
            <a:r>
              <a:rPr lang="en-US" dirty="0" smtClean="0"/>
              <a:t>Virtualization, containerization and open standards will insulate the care and feeding of the product from the vagaries of the commercial hardware and support software environment and should be used extensively. The Open Systems Architecture Contract Guidebook for Program Managers might be helpful.</a:t>
            </a:r>
          </a:p>
          <a:p>
            <a:endParaRPr lang="en-US" dirty="0"/>
          </a:p>
        </p:txBody>
      </p:sp>
      <p:sp>
        <p:nvSpPr>
          <p:cNvPr id="4" name="Slide Number Placeholder 3"/>
          <p:cNvSpPr>
            <a:spLocks noGrp="1"/>
          </p:cNvSpPr>
          <p:nvPr>
            <p:ph type="sldNum" sz="quarter" idx="10"/>
          </p:nvPr>
        </p:nvSpPr>
        <p:spPr/>
        <p:txBody>
          <a:bodyPr/>
          <a:lstStyle/>
          <a:p>
            <a:fld id="{30F18498-1159-498D-8DC7-E1A69C582DF5}" type="slidenum">
              <a:rPr lang="en-US" smtClean="0"/>
              <a:pPr/>
              <a:t>6</a:t>
            </a:fld>
            <a:endParaRPr lang="en-US" dirty="0"/>
          </a:p>
        </p:txBody>
      </p:sp>
    </p:spTree>
    <p:extLst>
      <p:ext uri="{BB962C8B-B14F-4D97-AF65-F5344CB8AC3E}">
        <p14:creationId xmlns:p14="http://schemas.microsoft.com/office/powerpoint/2010/main" val="6245594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2"/>
            <a:r>
              <a:rPr lang="en-US" dirty="0" smtClean="0"/>
              <a:t>Coded as part of proof of concept before component is built or processors are selected.</a:t>
            </a:r>
          </a:p>
          <a:p>
            <a:pPr marL="165518" lvl="1"/>
            <a:r>
              <a:rPr lang="en-US" dirty="0" smtClean="0"/>
              <a:t>				OR</a:t>
            </a:r>
          </a:p>
          <a:p>
            <a:pPr lvl="2"/>
            <a:r>
              <a:rPr lang="en-US" dirty="0" smtClean="0"/>
              <a:t> Requirements dependent on component design.</a:t>
            </a:r>
          </a:p>
          <a:p>
            <a:pPr defTabSz="882762">
              <a:defRPr/>
            </a:pPr>
            <a:r>
              <a:rPr lang="en-US" dirty="0" smtClean="0"/>
              <a:t>The use of real-time middlewares and consortium technical frameworks can help insulate the PMO from the hardware/software dependence that naturally occurs in embedded products. By the time the hardware component is defined sufficiently, it is too late to develop the software</a:t>
            </a:r>
          </a:p>
          <a:p>
            <a:endParaRPr lang="en-US" dirty="0"/>
          </a:p>
        </p:txBody>
      </p:sp>
      <p:sp>
        <p:nvSpPr>
          <p:cNvPr id="4" name="Slide Number Placeholder 3"/>
          <p:cNvSpPr>
            <a:spLocks noGrp="1"/>
          </p:cNvSpPr>
          <p:nvPr>
            <p:ph type="sldNum" sz="quarter" idx="10"/>
          </p:nvPr>
        </p:nvSpPr>
        <p:spPr/>
        <p:txBody>
          <a:bodyPr/>
          <a:lstStyle/>
          <a:p>
            <a:fld id="{30F18498-1159-498D-8DC7-E1A69C582DF5}" type="slidenum">
              <a:rPr lang="en-US" smtClean="0"/>
              <a:pPr/>
              <a:t>7</a:t>
            </a:fld>
            <a:endParaRPr lang="en-US" dirty="0"/>
          </a:p>
        </p:txBody>
      </p:sp>
    </p:spTree>
    <p:extLst>
      <p:ext uri="{BB962C8B-B14F-4D97-AF65-F5344CB8AC3E}">
        <p14:creationId xmlns:p14="http://schemas.microsoft.com/office/powerpoint/2010/main" val="9438462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Software may be eating the world, but software tooling is eating software – and you need to understand the tools your developer is using … they will have to be used for the life of the system.”</a:t>
            </a:r>
          </a:p>
          <a:p>
            <a:pPr defTabSz="882762">
              <a:defRPr/>
            </a:pPr>
            <a:r>
              <a:rPr lang="en-US" dirty="0" smtClean="0"/>
              <a:t>s such, the program office needs to capture information on how the tooling is selected, configured and used. The program office should ensure it preserves future acquisition decisions to move sustainment to a different contractor or government lab. Should they ever decide to do this, capturing information on the tooling will de-risk those future alternatives.</a:t>
            </a:r>
          </a:p>
          <a:p>
            <a:endParaRPr lang="en-US" dirty="0" smtClean="0"/>
          </a:p>
          <a:p>
            <a:endParaRPr lang="en-US" dirty="0" smtClean="0"/>
          </a:p>
          <a:p>
            <a:r>
              <a:rPr lang="en-US" dirty="0" smtClean="0"/>
              <a:t>You will spend as much on test software as you will on the tactical code. Treat it as a first-class citizen. The schedule for the overall project should show how the test software matches up to the operational software needs for testing (with notable differences between embedded and Planning/Command software testing needs)</a:t>
            </a:r>
          </a:p>
          <a:p>
            <a:r>
              <a:rPr lang="en-US" dirty="0" smtClean="0"/>
              <a:t>Pay special attention to the use of automated testing. You should encourage its use, but make sure you get transparency on how it is acquired, configured, used, and delivered. </a:t>
            </a:r>
          </a:p>
          <a:p>
            <a:r>
              <a:rPr lang="en-US" dirty="0" smtClean="0"/>
              <a:t>Test software needs to be delivered, complete with documentation so that the program can have down-stream life cycle alternative resources perform capability integration, cyber-vulnerability patching, hardware obsolescence impacts to software, and other maintenance functions. </a:t>
            </a:r>
          </a:p>
          <a:p>
            <a:endParaRPr lang="en-US" dirty="0"/>
          </a:p>
        </p:txBody>
      </p:sp>
      <p:sp>
        <p:nvSpPr>
          <p:cNvPr id="4" name="Slide Number Placeholder 3"/>
          <p:cNvSpPr>
            <a:spLocks noGrp="1"/>
          </p:cNvSpPr>
          <p:nvPr>
            <p:ph type="sldNum" sz="quarter" idx="10"/>
          </p:nvPr>
        </p:nvSpPr>
        <p:spPr/>
        <p:txBody>
          <a:bodyPr/>
          <a:lstStyle/>
          <a:p>
            <a:fld id="{30F18498-1159-498D-8DC7-E1A69C582DF5}" type="slidenum">
              <a:rPr lang="en-US" smtClean="0"/>
              <a:pPr/>
              <a:t>8</a:t>
            </a:fld>
            <a:endParaRPr lang="en-US" dirty="0"/>
          </a:p>
        </p:txBody>
      </p:sp>
    </p:spTree>
    <p:extLst>
      <p:ext uri="{BB962C8B-B14F-4D97-AF65-F5344CB8AC3E}">
        <p14:creationId xmlns:p14="http://schemas.microsoft.com/office/powerpoint/2010/main" val="21454570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F18498-1159-498D-8DC7-E1A69C582DF5}" type="slidenum">
              <a:rPr lang="en-US" smtClean="0"/>
              <a:pPr/>
              <a:t>9</a:t>
            </a:fld>
            <a:endParaRPr lang="en-US" dirty="0"/>
          </a:p>
        </p:txBody>
      </p:sp>
    </p:spTree>
    <p:extLst>
      <p:ext uri="{BB962C8B-B14F-4D97-AF65-F5344CB8AC3E}">
        <p14:creationId xmlns:p14="http://schemas.microsoft.com/office/powerpoint/2010/main" val="5597864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2" name="Picture 11"/>
          <p:cNvPicPr>
            <a:picLocks noChangeAspect="1"/>
          </p:cNvPicPr>
          <p:nvPr userDrawn="1"/>
        </p:nvPicPr>
        <p:blipFill rotWithShape="1">
          <a:blip r:embed="rId2" cstate="print">
            <a:extLst>
              <a:ext uri="{28A0092B-C50C-407E-A947-70E740481C1C}">
                <a14:useLocalDpi xmlns:a14="http://schemas.microsoft.com/office/drawing/2010/main" val="0"/>
              </a:ext>
            </a:extLst>
          </a:blip>
          <a:srcRect l="910" t="8385" r="4573" b="2804"/>
          <a:stretch/>
        </p:blipFill>
        <p:spPr>
          <a:xfrm>
            <a:off x="0" y="11338"/>
            <a:ext cx="9144000" cy="4727734"/>
          </a:xfrm>
          <a:prstGeom prst="rect">
            <a:avLst/>
          </a:prstGeom>
        </p:spPr>
      </p:pic>
      <p:sp>
        <p:nvSpPr>
          <p:cNvPr id="2" name="Rectangle 1"/>
          <p:cNvSpPr/>
          <p:nvPr userDrawn="1"/>
        </p:nvSpPr>
        <p:spPr>
          <a:xfrm>
            <a:off x="0" y="4752788"/>
            <a:ext cx="9144000" cy="411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p:cNvSpPr>
            <a:spLocks noGrp="1"/>
          </p:cNvSpPr>
          <p:nvPr>
            <p:ph type="ctrTitle" hasCustomPrompt="1"/>
          </p:nvPr>
        </p:nvSpPr>
        <p:spPr>
          <a:xfrm>
            <a:off x="381000" y="1538380"/>
            <a:ext cx="4800601" cy="1550670"/>
          </a:xfrm>
          <a:prstGeom prst="rect">
            <a:avLst/>
          </a:prstGeom>
        </p:spPr>
        <p:txBody>
          <a:bodyPr lIns="0" tIns="0" rIns="0" bIns="0" anchor="t" anchorCtr="0">
            <a:normAutofit/>
          </a:bodyPr>
          <a:lstStyle>
            <a:lvl1pPr marL="0" marR="0" indent="0" algn="l" defTabSz="685800" rtl="0" eaLnBrk="1" fontAlgn="auto" latinLnBrk="0" hangingPunct="1">
              <a:lnSpc>
                <a:spcPct val="90000"/>
              </a:lnSpc>
              <a:spcBef>
                <a:spcPct val="0"/>
              </a:spcBef>
              <a:spcAft>
                <a:spcPts val="0"/>
              </a:spcAft>
              <a:buClrTx/>
              <a:buSzTx/>
              <a:buFontTx/>
              <a:buNone/>
              <a:tabLst/>
              <a:defRPr sz="2600" b="0">
                <a:solidFill>
                  <a:schemeClr val="tx1"/>
                </a:solidFill>
              </a:defRPr>
            </a:lvl1pPr>
          </a:lstStyle>
          <a:p>
            <a:r>
              <a:rPr lang="en-US" dirty="0"/>
              <a:t>Click to edit Master </a:t>
            </a:r>
            <a:br>
              <a:rPr lang="en-US" dirty="0"/>
            </a:br>
            <a:r>
              <a:rPr lang="en-US" dirty="0"/>
              <a:t>title style</a:t>
            </a:r>
          </a:p>
        </p:txBody>
      </p:sp>
      <p:sp>
        <p:nvSpPr>
          <p:cNvPr id="9" name="TextBox 8"/>
          <p:cNvSpPr txBox="1"/>
          <p:nvPr userDrawn="1"/>
        </p:nvSpPr>
        <p:spPr>
          <a:xfrm>
            <a:off x="381001" y="4002817"/>
            <a:ext cx="1981199" cy="369332"/>
          </a:xfrm>
          <a:prstGeom prst="rect">
            <a:avLst/>
          </a:prstGeom>
          <a:noFill/>
        </p:spPr>
        <p:txBody>
          <a:bodyPr wrap="square" lIns="0" tIns="0" rIns="0" bIns="0" rtlCol="0">
            <a:spAutoFit/>
          </a:bodyPr>
          <a:lstStyle/>
          <a:p>
            <a:r>
              <a:rPr lang="en-US" sz="800" dirty="0">
                <a:solidFill>
                  <a:schemeClr val="bg2"/>
                </a:solidFill>
                <a:latin typeface="Arial" panose="020B0604020202020204" pitchFamily="34" charset="0"/>
                <a:cs typeface="Arial" panose="020B0604020202020204" pitchFamily="34" charset="0"/>
              </a:rPr>
              <a:t>Software Engineering Institute</a:t>
            </a:r>
          </a:p>
          <a:p>
            <a:r>
              <a:rPr lang="en-US" sz="800" dirty="0">
                <a:solidFill>
                  <a:schemeClr val="bg2"/>
                </a:solidFill>
                <a:latin typeface="Arial" panose="020B0604020202020204" pitchFamily="34" charset="0"/>
                <a:cs typeface="Arial" panose="020B0604020202020204" pitchFamily="34" charset="0"/>
              </a:rPr>
              <a:t>Carnegie Mellon University</a:t>
            </a:r>
          </a:p>
          <a:p>
            <a:r>
              <a:rPr lang="en-US" sz="800" dirty="0">
                <a:solidFill>
                  <a:schemeClr val="bg2"/>
                </a:solidFill>
                <a:latin typeface="Arial" panose="020B0604020202020204" pitchFamily="34" charset="0"/>
                <a:cs typeface="Arial" panose="020B0604020202020204" pitchFamily="34" charset="0"/>
              </a:rPr>
              <a:t>Pittsburgh, PA  15213</a:t>
            </a:r>
          </a:p>
        </p:txBody>
      </p:sp>
      <p:sp>
        <p:nvSpPr>
          <p:cNvPr id="10" name="Subtitle 2"/>
          <p:cNvSpPr>
            <a:spLocks noGrp="1"/>
          </p:cNvSpPr>
          <p:nvPr>
            <p:ph type="subTitle" idx="1"/>
          </p:nvPr>
        </p:nvSpPr>
        <p:spPr>
          <a:xfrm>
            <a:off x="381001" y="3243565"/>
            <a:ext cx="3390900" cy="615950"/>
          </a:xfrm>
          <a:prstGeom prst="rect">
            <a:avLst/>
          </a:prstGeom>
        </p:spPr>
        <p:txBody>
          <a:bodyPr lIns="0" tIns="0" rIns="0" bIns="0">
            <a:normAutofit/>
          </a:bodyPr>
          <a:lstStyle>
            <a:lvl1pPr marL="0" indent="0" algn="l">
              <a:buNone/>
              <a:defRPr sz="12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dirty="0"/>
          </a:p>
        </p:txBody>
      </p:sp>
      <p:sp>
        <p:nvSpPr>
          <p:cNvPr id="7" name="TextBox 6"/>
          <p:cNvSpPr txBox="1"/>
          <p:nvPr userDrawn="1"/>
        </p:nvSpPr>
        <p:spPr>
          <a:xfrm>
            <a:off x="6057900" y="4833649"/>
            <a:ext cx="2095500" cy="138499"/>
          </a:xfrm>
          <a:prstGeom prst="rect">
            <a:avLst/>
          </a:prstGeom>
          <a:noFill/>
        </p:spPr>
        <p:txBody>
          <a:bodyPr wrap="square" lIns="0" tIns="0" rIns="0" bIns="0" rtlCol="0">
            <a:spAutoFit/>
          </a:bodyPr>
          <a:lstStyle/>
          <a:p>
            <a:r>
              <a:rPr lang="en-US" sz="450" dirty="0" smtClean="0">
                <a:solidFill>
                  <a:srgbClr val="000000"/>
                </a:solidFill>
                <a:latin typeface="Arial"/>
                <a:cs typeface="Arial"/>
              </a:rPr>
              <a:t>[DISTRIBUTION STATEMENT A] Approved for public release and unlimited distribution.</a:t>
            </a:r>
            <a:endParaRPr lang="en-US" sz="375" dirty="0">
              <a:solidFill>
                <a:srgbClr val="000000"/>
              </a:solidFill>
              <a:latin typeface="Arial"/>
              <a:cs typeface="Arial"/>
            </a:endParaRPr>
          </a:p>
        </p:txBody>
      </p:sp>
      <p:sp>
        <p:nvSpPr>
          <p:cNvPr id="8" name="Rectangle 7"/>
          <p:cNvSpPr/>
          <p:nvPr userDrawn="1"/>
        </p:nvSpPr>
        <p:spPr>
          <a:xfrm>
            <a:off x="0" y="4739072"/>
            <a:ext cx="9144000" cy="1371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81000" y="4836583"/>
            <a:ext cx="1435608" cy="243783"/>
          </a:xfrm>
          <a:prstGeom prst="rect">
            <a:avLst/>
          </a:prstGeom>
        </p:spPr>
      </p:pic>
      <p:sp>
        <p:nvSpPr>
          <p:cNvPr id="13" name="TextBox 12">
            <a:extLst>
              <a:ext uri="{FF2B5EF4-FFF2-40B4-BE49-F238E27FC236}">
                <a16:creationId xmlns="" xmlns:a16="http://schemas.microsoft.com/office/drawing/2014/main" id="{A50658E2-D629-2549-83CF-0D15445773A9}"/>
              </a:ext>
            </a:extLst>
          </p:cNvPr>
          <p:cNvSpPr txBox="1"/>
          <p:nvPr userDrawn="1"/>
        </p:nvSpPr>
        <p:spPr>
          <a:xfrm>
            <a:off x="381000" y="150078"/>
            <a:ext cx="4114800" cy="338554"/>
          </a:xfrm>
          <a:prstGeom prst="rect">
            <a:avLst/>
          </a:prstGeom>
          <a:noFill/>
        </p:spPr>
        <p:txBody>
          <a:bodyPr wrap="square" lIns="0" tIns="0" rIns="0" bIns="0" rtlCol="0">
            <a:spAutoFit/>
          </a:bodyPr>
          <a:lstStyle/>
          <a:p>
            <a:r>
              <a:rPr lang="en-US" sz="2200" b="1" dirty="0">
                <a:solidFill>
                  <a:schemeClr val="bg1">
                    <a:lumMod val="50000"/>
                  </a:schemeClr>
                </a:solidFill>
                <a:latin typeface="Arial"/>
                <a:cs typeface="Arial"/>
              </a:rPr>
              <a:t>SCSS</a:t>
            </a:r>
            <a:r>
              <a:rPr lang="en-US" sz="2200" dirty="0">
                <a:solidFill>
                  <a:schemeClr val="bg1">
                    <a:lumMod val="50000"/>
                  </a:schemeClr>
                </a:solidFill>
                <a:latin typeface="Arial"/>
                <a:cs typeface="Arial"/>
              </a:rPr>
              <a:t> 2019</a:t>
            </a:r>
          </a:p>
        </p:txBody>
      </p:sp>
    </p:spTree>
    <p:extLst>
      <p:ext uri="{BB962C8B-B14F-4D97-AF65-F5344CB8AC3E}">
        <p14:creationId xmlns:p14="http://schemas.microsoft.com/office/powerpoint/2010/main" val="19856964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Minor Column">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381000" y="971550"/>
            <a:ext cx="2705100" cy="3543300"/>
          </a:xfrm>
          <a:solidFill>
            <a:schemeClr val="bg1">
              <a:lumMod val="95000"/>
            </a:schemeClr>
          </a:solidFill>
        </p:spPr>
        <p:txBody>
          <a:bodyPr/>
          <a:lstStyle>
            <a:lvl1pPr>
              <a:defRPr/>
            </a:lvl1pPr>
          </a:lstStyle>
          <a:p>
            <a:pPr lvl="0"/>
            <a:r>
              <a:rPr lang="en-US" dirty="0"/>
              <a:t>Click to insert Image or Table</a:t>
            </a:r>
          </a:p>
        </p:txBody>
      </p:sp>
      <p:sp>
        <p:nvSpPr>
          <p:cNvPr id="4" name="Content Placeholder 3"/>
          <p:cNvSpPr>
            <a:spLocks noGrp="1"/>
          </p:cNvSpPr>
          <p:nvPr>
            <p:ph sz="half" idx="2"/>
          </p:nvPr>
        </p:nvSpPr>
        <p:spPr>
          <a:xfrm>
            <a:off x="3238501" y="918187"/>
            <a:ext cx="5486399" cy="368917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8" name="Title 7"/>
          <p:cNvSpPr>
            <a:spLocks noGrp="1"/>
          </p:cNvSpPr>
          <p:nvPr>
            <p:ph type="title"/>
          </p:nvPr>
        </p:nvSpPr>
        <p:spPr/>
        <p:txBody>
          <a:bodyPr/>
          <a:lstStyle/>
          <a:p>
            <a:r>
              <a:rPr lang="en-US" smtClean="0"/>
              <a:t>Click to edit Master title style</a:t>
            </a:r>
            <a:endParaRPr lang="en-US"/>
          </a:p>
        </p:txBody>
      </p:sp>
      <p:sp>
        <p:nvSpPr>
          <p:cNvPr id="7" name="Text Placeholder 7"/>
          <p:cNvSpPr>
            <a:spLocks noGrp="1"/>
          </p:cNvSpPr>
          <p:nvPr>
            <p:ph type="body" sz="quarter" idx="10" hasCustomPrompt="1"/>
          </p:nvPr>
        </p:nvSpPr>
        <p:spPr>
          <a:xfrm>
            <a:off x="381000" y="32031"/>
            <a:ext cx="5524500" cy="106859"/>
          </a:xfrm>
        </p:spPr>
        <p:txBody>
          <a:bodyPr anchor="t" anchorCtr="0">
            <a:noAutofit/>
          </a:bodyPr>
          <a:lstStyle>
            <a:lvl1pPr marL="0" indent="0" algn="l" defTabSz="685800" rtl="0" eaLnBrk="1" latinLnBrk="0" hangingPunct="1">
              <a:lnSpc>
                <a:spcPct val="100000"/>
              </a:lnSpc>
              <a:spcBef>
                <a:spcPts val="750"/>
              </a:spcBef>
              <a:buFont typeface="Arial" panose="020B0604020202020204" pitchFamily="34" charset="0"/>
              <a:buNone/>
              <a:defRPr lang="en-US" sz="675" kern="1200" dirty="0">
                <a:solidFill>
                  <a:schemeClr val="tx1"/>
                </a:solidFill>
                <a:latin typeface="Arial" panose="020B0604020202020204" pitchFamily="34" charset="0"/>
                <a:ea typeface="+mn-ea"/>
                <a:cs typeface="Arial" panose="020B0604020202020204" pitchFamily="34" charset="0"/>
              </a:defRPr>
            </a:lvl1pPr>
          </a:lstStyle>
          <a:p>
            <a:pPr lvl="0"/>
            <a:r>
              <a:rPr lang="en-US" dirty="0"/>
              <a:t>Section (optional)</a:t>
            </a:r>
          </a:p>
        </p:txBody>
      </p:sp>
      <p:sp>
        <p:nvSpPr>
          <p:cNvPr id="11" name="Picture Placeholder 9"/>
          <p:cNvSpPr>
            <a:spLocks noGrp="1"/>
          </p:cNvSpPr>
          <p:nvPr>
            <p:ph type="pic" sz="quarter" idx="11" hasCustomPrompt="1"/>
          </p:nvPr>
        </p:nvSpPr>
        <p:spPr>
          <a:xfrm>
            <a:off x="8657616" y="0"/>
            <a:ext cx="486383" cy="480060"/>
          </a:xfrm>
        </p:spPr>
        <p:txBody>
          <a:bodyPr anchor="ctr" anchorCtr="0">
            <a:normAutofit/>
          </a:bodyPr>
          <a:lstStyle>
            <a:lvl1pPr algn="ctr">
              <a:defRPr sz="600"/>
            </a:lvl1pPr>
          </a:lstStyle>
          <a:p>
            <a:r>
              <a:rPr lang="en-US" dirty="0"/>
              <a:t>Picture (Optional)</a:t>
            </a:r>
          </a:p>
        </p:txBody>
      </p:sp>
    </p:spTree>
    <p:extLst>
      <p:ext uri="{BB962C8B-B14F-4D97-AF65-F5344CB8AC3E}">
        <p14:creationId xmlns:p14="http://schemas.microsoft.com/office/powerpoint/2010/main" val="3024659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Major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hasCustomPrompt="1"/>
          </p:nvPr>
        </p:nvSpPr>
        <p:spPr>
          <a:xfrm>
            <a:off x="381001" y="967763"/>
            <a:ext cx="5524499" cy="3547087"/>
          </a:xfrm>
          <a:solidFill>
            <a:schemeClr val="bg1">
              <a:lumMod val="95000"/>
            </a:schemeClr>
          </a:solidFill>
        </p:spPr>
        <p:txBody>
          <a:bodyPr/>
          <a:lstStyle>
            <a:lvl1pPr>
              <a:defRPr/>
            </a:lvl1pPr>
          </a:lstStyle>
          <a:p>
            <a:pPr lvl="0"/>
            <a:r>
              <a:rPr lang="en-US" dirty="0"/>
              <a:t>Click to insert Image or Table</a:t>
            </a:r>
          </a:p>
        </p:txBody>
      </p:sp>
      <p:sp>
        <p:nvSpPr>
          <p:cNvPr id="4" name="Content Placeholder 3"/>
          <p:cNvSpPr>
            <a:spLocks noGrp="1"/>
          </p:cNvSpPr>
          <p:nvPr>
            <p:ph sz="half" idx="2"/>
          </p:nvPr>
        </p:nvSpPr>
        <p:spPr>
          <a:xfrm>
            <a:off x="6057901" y="918187"/>
            <a:ext cx="2666999" cy="369422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7" name="Text Placeholder 7"/>
          <p:cNvSpPr>
            <a:spLocks noGrp="1"/>
          </p:cNvSpPr>
          <p:nvPr>
            <p:ph type="body" sz="quarter" idx="10" hasCustomPrompt="1"/>
          </p:nvPr>
        </p:nvSpPr>
        <p:spPr>
          <a:xfrm>
            <a:off x="381000" y="32031"/>
            <a:ext cx="5524500" cy="106859"/>
          </a:xfrm>
        </p:spPr>
        <p:txBody>
          <a:bodyPr anchor="t" anchorCtr="0">
            <a:noAutofit/>
          </a:bodyPr>
          <a:lstStyle>
            <a:lvl1pPr marL="0" indent="0" algn="l" defTabSz="685800" rtl="0" eaLnBrk="1" latinLnBrk="0" hangingPunct="1">
              <a:lnSpc>
                <a:spcPct val="100000"/>
              </a:lnSpc>
              <a:spcBef>
                <a:spcPts val="750"/>
              </a:spcBef>
              <a:buFont typeface="Arial" panose="020B0604020202020204" pitchFamily="34" charset="0"/>
              <a:buNone/>
              <a:defRPr lang="en-US" sz="675" kern="1200" dirty="0">
                <a:solidFill>
                  <a:schemeClr val="tx1"/>
                </a:solidFill>
                <a:latin typeface="Arial" panose="020B0604020202020204" pitchFamily="34" charset="0"/>
                <a:ea typeface="+mn-ea"/>
                <a:cs typeface="Arial" panose="020B0604020202020204" pitchFamily="34" charset="0"/>
              </a:defRPr>
            </a:lvl1pPr>
          </a:lstStyle>
          <a:p>
            <a:pPr lvl="0"/>
            <a:r>
              <a:rPr lang="en-US" dirty="0"/>
              <a:t>Section (optional)</a:t>
            </a:r>
          </a:p>
        </p:txBody>
      </p:sp>
      <p:sp>
        <p:nvSpPr>
          <p:cNvPr id="10" name="Picture Placeholder 9"/>
          <p:cNvSpPr>
            <a:spLocks noGrp="1"/>
          </p:cNvSpPr>
          <p:nvPr>
            <p:ph type="pic" sz="quarter" idx="11" hasCustomPrompt="1"/>
          </p:nvPr>
        </p:nvSpPr>
        <p:spPr>
          <a:xfrm>
            <a:off x="8657616" y="0"/>
            <a:ext cx="486383" cy="480060"/>
          </a:xfrm>
        </p:spPr>
        <p:txBody>
          <a:bodyPr anchor="ctr" anchorCtr="0">
            <a:normAutofit/>
          </a:bodyPr>
          <a:lstStyle>
            <a:lvl1pPr algn="ctr">
              <a:defRPr sz="600"/>
            </a:lvl1pPr>
          </a:lstStyle>
          <a:p>
            <a:r>
              <a:rPr lang="en-US" dirty="0"/>
              <a:t>Picture (Optional)</a:t>
            </a:r>
          </a:p>
        </p:txBody>
      </p:sp>
    </p:spTree>
    <p:extLst>
      <p:ext uri="{BB962C8B-B14F-4D97-AF65-F5344CB8AC3E}">
        <p14:creationId xmlns:p14="http://schemas.microsoft.com/office/powerpoint/2010/main" val="33126801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7_Custom Layout">
    <p:spTree>
      <p:nvGrpSpPr>
        <p:cNvPr id="1" name=""/>
        <p:cNvGrpSpPr/>
        <p:nvPr/>
      </p:nvGrpSpPr>
      <p:grpSpPr>
        <a:xfrm>
          <a:off x="0" y="0"/>
          <a:ext cx="0" cy="0"/>
          <a:chOff x="0" y="0"/>
          <a:chExt cx="0" cy="0"/>
        </a:xfrm>
      </p:grpSpPr>
      <p:sp>
        <p:nvSpPr>
          <p:cNvPr id="3" name="Picture Placeholder 7">
            <a:extLst>
              <a:ext uri="{FF2B5EF4-FFF2-40B4-BE49-F238E27FC236}">
                <a16:creationId xmlns:a16="http://schemas.microsoft.com/office/drawing/2014/main" xmlns="" id="{F72288C1-76FF-154E-A176-B1AE935552D0}"/>
              </a:ext>
            </a:extLst>
          </p:cNvPr>
          <p:cNvSpPr>
            <a:spLocks noGrp="1"/>
          </p:cNvSpPr>
          <p:nvPr>
            <p:ph type="pic" sz="quarter" idx="11"/>
          </p:nvPr>
        </p:nvSpPr>
        <p:spPr>
          <a:xfrm>
            <a:off x="6057900" y="0"/>
            <a:ext cx="2667000" cy="4738688"/>
          </a:xfrm>
          <a:prstGeom prst="rect">
            <a:avLst/>
          </a:prstGeom>
          <a:solidFill>
            <a:schemeClr val="bg1">
              <a:lumMod val="95000"/>
            </a:schemeClr>
          </a:solidFill>
        </p:spPr>
        <p:txBody>
          <a:bodyPr/>
          <a:lstStyle>
            <a:lvl1pPr>
              <a:defRPr sz="1050"/>
            </a:lvl1pPr>
          </a:lstStyle>
          <a:p>
            <a:r>
              <a:rPr lang="en-US" dirty="0" smtClean="0"/>
              <a:t>Click icon to add picture</a:t>
            </a:r>
            <a:endParaRPr lang="en-US" dirty="0"/>
          </a:p>
        </p:txBody>
      </p:sp>
      <p:sp>
        <p:nvSpPr>
          <p:cNvPr id="5" name="Text Placeholder 3">
            <a:extLst>
              <a:ext uri="{FF2B5EF4-FFF2-40B4-BE49-F238E27FC236}">
                <a16:creationId xmlns:a16="http://schemas.microsoft.com/office/drawing/2014/main" xmlns="" id="{A217EE6D-CA9D-5F4B-AC6E-FD344C5A0C66}"/>
              </a:ext>
            </a:extLst>
          </p:cNvPr>
          <p:cNvSpPr>
            <a:spLocks noGrp="1"/>
          </p:cNvSpPr>
          <p:nvPr>
            <p:ph type="body" sz="quarter" idx="10" hasCustomPrompt="1"/>
          </p:nvPr>
        </p:nvSpPr>
        <p:spPr bwMode="white">
          <a:xfrm>
            <a:off x="381000" y="2703473"/>
            <a:ext cx="5524500" cy="352425"/>
          </a:xfrm>
          <a:prstGeom prst="rect">
            <a:avLst/>
          </a:prstGeom>
        </p:spPr>
        <p:txBody>
          <a:bodyPr lIns="0" tIns="0" rIns="0" bIns="0"/>
          <a:lstStyle>
            <a:lvl1pPr>
              <a:defRPr sz="2400" b="0">
                <a:solidFill>
                  <a:schemeClr val="tx1"/>
                </a:solidFill>
              </a:defRPr>
            </a:lvl1pPr>
          </a:lstStyle>
          <a:p>
            <a:pPr lvl="0"/>
            <a:r>
              <a:rPr lang="en-US" dirty="0"/>
              <a:t>Click to edit Subsection Title</a:t>
            </a:r>
          </a:p>
        </p:txBody>
      </p:sp>
      <p:sp>
        <p:nvSpPr>
          <p:cNvPr id="6" name="Text Placeholder 5">
            <a:extLst>
              <a:ext uri="{FF2B5EF4-FFF2-40B4-BE49-F238E27FC236}">
                <a16:creationId xmlns:a16="http://schemas.microsoft.com/office/drawing/2014/main" xmlns="" id="{21072777-4EE8-6844-9BFC-7BAF08B22B51}"/>
              </a:ext>
            </a:extLst>
          </p:cNvPr>
          <p:cNvSpPr>
            <a:spLocks noGrp="1"/>
          </p:cNvSpPr>
          <p:nvPr>
            <p:ph type="body" sz="quarter" idx="12" hasCustomPrompt="1"/>
          </p:nvPr>
        </p:nvSpPr>
        <p:spPr>
          <a:xfrm>
            <a:off x="381000" y="2504147"/>
            <a:ext cx="5524500" cy="189310"/>
          </a:xfrm>
        </p:spPr>
        <p:txBody>
          <a:bodyPr/>
          <a:lstStyle>
            <a:lvl1pPr>
              <a:defRPr sz="1200" b="1"/>
            </a:lvl1pPr>
          </a:lstStyle>
          <a:p>
            <a:pPr lvl="0"/>
            <a:r>
              <a:rPr lang="en-US" dirty="0"/>
              <a:t>Click to Edit Section Title</a:t>
            </a:r>
          </a:p>
        </p:txBody>
      </p:sp>
      <p:sp>
        <p:nvSpPr>
          <p:cNvPr id="7" name="Text Placeholder 5">
            <a:extLst>
              <a:ext uri="{FF2B5EF4-FFF2-40B4-BE49-F238E27FC236}">
                <a16:creationId xmlns:a16="http://schemas.microsoft.com/office/drawing/2014/main" xmlns="" id="{88BA39F9-CCD8-C743-BA04-8004D341A653}"/>
              </a:ext>
            </a:extLst>
          </p:cNvPr>
          <p:cNvSpPr>
            <a:spLocks noGrp="1"/>
          </p:cNvSpPr>
          <p:nvPr>
            <p:ph type="body" sz="quarter" idx="13" hasCustomPrompt="1"/>
          </p:nvPr>
        </p:nvSpPr>
        <p:spPr>
          <a:xfrm>
            <a:off x="381000" y="2276743"/>
            <a:ext cx="5524500" cy="182165"/>
          </a:xfrm>
        </p:spPr>
        <p:txBody>
          <a:bodyPr/>
          <a:lstStyle>
            <a:lvl1pPr>
              <a:defRPr sz="1200">
                <a:solidFill>
                  <a:schemeClr val="bg2"/>
                </a:solidFill>
              </a:defRPr>
            </a:lvl1pPr>
          </a:lstStyle>
          <a:p>
            <a:pPr lvl="0"/>
            <a:r>
              <a:rPr lang="en-US" dirty="0"/>
              <a:t>Click to Edit Presentation Title</a:t>
            </a:r>
          </a:p>
        </p:txBody>
      </p:sp>
    </p:spTree>
    <p:extLst>
      <p:ext uri="{BB962C8B-B14F-4D97-AF65-F5344CB8AC3E}">
        <p14:creationId xmlns:p14="http://schemas.microsoft.com/office/powerpoint/2010/main" val="10396751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Custom Layout">
    <p:spTree>
      <p:nvGrpSpPr>
        <p:cNvPr id="1" name=""/>
        <p:cNvGrpSpPr/>
        <p:nvPr/>
      </p:nvGrpSpPr>
      <p:grpSpPr>
        <a:xfrm>
          <a:off x="0" y="0"/>
          <a:ext cx="0" cy="0"/>
          <a:chOff x="0" y="0"/>
          <a:chExt cx="0" cy="0"/>
        </a:xfrm>
      </p:grpSpPr>
      <p:sp>
        <p:nvSpPr>
          <p:cNvPr id="3" name="Picture Placeholder 7">
            <a:extLst>
              <a:ext uri="{FF2B5EF4-FFF2-40B4-BE49-F238E27FC236}">
                <a16:creationId xmlns:a16="http://schemas.microsoft.com/office/drawing/2014/main" xmlns="" id="{F72288C1-76FF-154E-A176-B1AE935552D0}"/>
              </a:ext>
            </a:extLst>
          </p:cNvPr>
          <p:cNvSpPr>
            <a:spLocks noGrp="1"/>
          </p:cNvSpPr>
          <p:nvPr>
            <p:ph type="pic" sz="quarter" idx="11"/>
          </p:nvPr>
        </p:nvSpPr>
        <p:spPr>
          <a:xfrm>
            <a:off x="6057900" y="0"/>
            <a:ext cx="2667000" cy="4738688"/>
          </a:xfrm>
          <a:prstGeom prst="rect">
            <a:avLst/>
          </a:prstGeom>
          <a:solidFill>
            <a:schemeClr val="bg1">
              <a:lumMod val="95000"/>
            </a:schemeClr>
          </a:solidFill>
        </p:spPr>
        <p:txBody>
          <a:bodyPr/>
          <a:lstStyle>
            <a:lvl1pPr>
              <a:defRPr sz="1050"/>
            </a:lvl1pPr>
          </a:lstStyle>
          <a:p>
            <a:r>
              <a:rPr lang="en-US" dirty="0" smtClean="0"/>
              <a:t>Click icon to add picture</a:t>
            </a:r>
            <a:endParaRPr lang="en-US" dirty="0"/>
          </a:p>
        </p:txBody>
      </p:sp>
      <p:sp>
        <p:nvSpPr>
          <p:cNvPr id="5" name="Text Placeholder 3">
            <a:extLst>
              <a:ext uri="{FF2B5EF4-FFF2-40B4-BE49-F238E27FC236}">
                <a16:creationId xmlns:a16="http://schemas.microsoft.com/office/drawing/2014/main" xmlns="" id="{A217EE6D-CA9D-5F4B-AC6E-FD344C5A0C66}"/>
              </a:ext>
            </a:extLst>
          </p:cNvPr>
          <p:cNvSpPr>
            <a:spLocks noGrp="1"/>
          </p:cNvSpPr>
          <p:nvPr>
            <p:ph type="body" sz="quarter" idx="10" hasCustomPrompt="1"/>
          </p:nvPr>
        </p:nvSpPr>
        <p:spPr bwMode="white">
          <a:xfrm>
            <a:off x="381000" y="2476408"/>
            <a:ext cx="5524500" cy="352425"/>
          </a:xfrm>
          <a:prstGeom prst="rect">
            <a:avLst/>
          </a:prstGeom>
        </p:spPr>
        <p:txBody>
          <a:bodyPr lIns="0" tIns="0" rIns="0" bIns="0"/>
          <a:lstStyle>
            <a:lvl1pPr>
              <a:defRPr sz="2400" b="0">
                <a:solidFill>
                  <a:schemeClr val="tx1"/>
                </a:solidFill>
              </a:defRPr>
            </a:lvl1pPr>
          </a:lstStyle>
          <a:p>
            <a:pPr lvl="0"/>
            <a:r>
              <a:rPr lang="en-US" dirty="0"/>
              <a:t>Click to edit Section Title</a:t>
            </a:r>
          </a:p>
        </p:txBody>
      </p:sp>
      <p:sp>
        <p:nvSpPr>
          <p:cNvPr id="6" name="Text Placeholder 5">
            <a:extLst>
              <a:ext uri="{FF2B5EF4-FFF2-40B4-BE49-F238E27FC236}">
                <a16:creationId xmlns:a16="http://schemas.microsoft.com/office/drawing/2014/main" xmlns="" id="{2C000868-D428-834D-B674-212E728517BC}"/>
              </a:ext>
            </a:extLst>
          </p:cNvPr>
          <p:cNvSpPr>
            <a:spLocks noGrp="1"/>
          </p:cNvSpPr>
          <p:nvPr>
            <p:ph type="body" sz="quarter" idx="12" hasCustomPrompt="1"/>
          </p:nvPr>
        </p:nvSpPr>
        <p:spPr>
          <a:xfrm>
            <a:off x="381000" y="2276743"/>
            <a:ext cx="5524500" cy="182165"/>
          </a:xfrm>
        </p:spPr>
        <p:txBody>
          <a:bodyPr/>
          <a:lstStyle>
            <a:lvl1pPr>
              <a:defRPr sz="1200">
                <a:solidFill>
                  <a:schemeClr val="bg2"/>
                </a:solidFill>
              </a:defRPr>
            </a:lvl1pPr>
          </a:lstStyle>
          <a:p>
            <a:pPr lvl="0"/>
            <a:r>
              <a:rPr lang="en-US" dirty="0"/>
              <a:t>Click to Edit Presentation Title</a:t>
            </a:r>
          </a:p>
        </p:txBody>
      </p:sp>
    </p:spTree>
    <p:extLst>
      <p:ext uri="{BB962C8B-B14F-4D97-AF65-F5344CB8AC3E}">
        <p14:creationId xmlns:p14="http://schemas.microsoft.com/office/powerpoint/2010/main" val="30135090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134CD0E0-B3D0-5143-B999-1FBD8495C06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8189" b="14763"/>
          <a:stretch/>
        </p:blipFill>
        <p:spPr>
          <a:xfrm>
            <a:off x="0" y="-1"/>
            <a:ext cx="9144000" cy="4739073"/>
          </a:xfrm>
          <a:prstGeom prst="rect">
            <a:avLst/>
          </a:prstGeom>
        </p:spPr>
      </p:pic>
      <p:sp>
        <p:nvSpPr>
          <p:cNvPr id="13" name="Rectangle 12">
            <a:extLst>
              <a:ext uri="{FF2B5EF4-FFF2-40B4-BE49-F238E27FC236}">
                <a16:creationId xmlns="" xmlns:a16="http://schemas.microsoft.com/office/drawing/2014/main" id="{79668787-FE90-5348-A603-9F186CCA7EDC}"/>
              </a:ext>
            </a:extLst>
          </p:cNvPr>
          <p:cNvSpPr/>
          <p:nvPr userDrawn="1"/>
        </p:nvSpPr>
        <p:spPr>
          <a:xfrm>
            <a:off x="0" y="0"/>
            <a:ext cx="5905500" cy="4735286"/>
          </a:xfrm>
          <a:prstGeom prst="rect">
            <a:avLst/>
          </a:prstGeom>
          <a:gradFill>
            <a:gsLst>
              <a:gs pos="51000">
                <a:srgbClr val="258FAA">
                  <a:alpha val="60000"/>
                </a:srgbClr>
              </a:gs>
              <a:gs pos="100000">
                <a:srgbClr val="258FAA">
                  <a:alpha val="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p:cNvSpPr/>
          <p:nvPr userDrawn="1"/>
        </p:nvSpPr>
        <p:spPr>
          <a:xfrm>
            <a:off x="0" y="4752788"/>
            <a:ext cx="9144000" cy="411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1"/>
          <p:cNvSpPr>
            <a:spLocks noGrp="1"/>
          </p:cNvSpPr>
          <p:nvPr>
            <p:ph type="ctrTitle" hasCustomPrompt="1"/>
          </p:nvPr>
        </p:nvSpPr>
        <p:spPr>
          <a:xfrm>
            <a:off x="381000" y="1538380"/>
            <a:ext cx="4800601" cy="1550670"/>
          </a:xfrm>
          <a:prstGeom prst="rect">
            <a:avLst/>
          </a:prstGeom>
        </p:spPr>
        <p:txBody>
          <a:bodyPr lIns="0" tIns="0" rIns="0" bIns="0" anchor="t" anchorCtr="0">
            <a:normAutofit/>
          </a:bodyPr>
          <a:lstStyle>
            <a:lvl1pPr marL="0" marR="0" indent="0" algn="l" defTabSz="685800" rtl="0" eaLnBrk="1" fontAlgn="auto" latinLnBrk="0" hangingPunct="1">
              <a:lnSpc>
                <a:spcPct val="90000"/>
              </a:lnSpc>
              <a:spcBef>
                <a:spcPct val="0"/>
              </a:spcBef>
              <a:spcAft>
                <a:spcPts val="0"/>
              </a:spcAft>
              <a:buClrTx/>
              <a:buSzTx/>
              <a:buFontTx/>
              <a:buNone/>
              <a:tabLst/>
              <a:defRPr sz="2600" b="0">
                <a:solidFill>
                  <a:schemeClr val="bg1"/>
                </a:solidFill>
              </a:defRPr>
            </a:lvl1pPr>
          </a:lstStyle>
          <a:p>
            <a:r>
              <a:rPr lang="en-US" dirty="0"/>
              <a:t>Click to edit Master </a:t>
            </a:r>
            <a:br>
              <a:rPr lang="en-US" dirty="0"/>
            </a:br>
            <a:r>
              <a:rPr lang="en-US" dirty="0"/>
              <a:t>title style</a:t>
            </a:r>
          </a:p>
        </p:txBody>
      </p:sp>
      <p:sp>
        <p:nvSpPr>
          <p:cNvPr id="8" name="Subtitle 2"/>
          <p:cNvSpPr>
            <a:spLocks noGrp="1"/>
          </p:cNvSpPr>
          <p:nvPr>
            <p:ph type="subTitle" idx="1"/>
          </p:nvPr>
        </p:nvSpPr>
        <p:spPr>
          <a:xfrm>
            <a:off x="381001" y="3243565"/>
            <a:ext cx="3390900" cy="615950"/>
          </a:xfrm>
          <a:prstGeom prst="rect">
            <a:avLst/>
          </a:prstGeom>
        </p:spPr>
        <p:txBody>
          <a:bodyPr lIns="0" tIns="0" rIns="0" bIns="0">
            <a:normAutofit/>
          </a:bodyPr>
          <a:lstStyle>
            <a:lvl1pPr marL="0" indent="0" algn="l">
              <a:buNone/>
              <a:defRPr sz="12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dirty="0"/>
          </a:p>
        </p:txBody>
      </p:sp>
      <p:sp>
        <p:nvSpPr>
          <p:cNvPr id="9" name="TextBox 8"/>
          <p:cNvSpPr txBox="1"/>
          <p:nvPr userDrawn="1"/>
        </p:nvSpPr>
        <p:spPr>
          <a:xfrm>
            <a:off x="6057900" y="4833649"/>
            <a:ext cx="2095500" cy="138499"/>
          </a:xfrm>
          <a:prstGeom prst="rect">
            <a:avLst/>
          </a:prstGeom>
          <a:noFill/>
        </p:spPr>
        <p:txBody>
          <a:bodyPr wrap="square" lIns="0" tIns="0" rIns="0" bIns="0" rtlCol="0">
            <a:spAutoFit/>
          </a:bodyPr>
          <a:lstStyle/>
          <a:p>
            <a:r>
              <a:rPr lang="en-US" sz="450" dirty="0" smtClean="0">
                <a:solidFill>
                  <a:srgbClr val="000000"/>
                </a:solidFill>
                <a:latin typeface="Arial"/>
                <a:cs typeface="Arial"/>
              </a:rPr>
              <a:t>[DISTRIBUTION STATEMENT A] Approved for public release and unlimited distribution.</a:t>
            </a:r>
            <a:endParaRPr lang="en-US" sz="375" dirty="0">
              <a:solidFill>
                <a:srgbClr val="000000"/>
              </a:solidFill>
              <a:latin typeface="Arial"/>
              <a:cs typeface="Arial"/>
            </a:endParaRPr>
          </a:p>
        </p:txBody>
      </p:sp>
      <p:sp>
        <p:nvSpPr>
          <p:cNvPr id="10" name="Rectangle 9"/>
          <p:cNvSpPr/>
          <p:nvPr userDrawn="1"/>
        </p:nvSpPr>
        <p:spPr>
          <a:xfrm>
            <a:off x="0" y="4739072"/>
            <a:ext cx="9144000" cy="1371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81000" y="4836583"/>
            <a:ext cx="1435608" cy="243783"/>
          </a:xfrm>
          <a:prstGeom prst="rect">
            <a:avLst/>
          </a:prstGeom>
        </p:spPr>
      </p:pic>
      <p:sp>
        <p:nvSpPr>
          <p:cNvPr id="12" name="TextBox 11">
            <a:extLst>
              <a:ext uri="{FF2B5EF4-FFF2-40B4-BE49-F238E27FC236}">
                <a16:creationId xmlns="" xmlns:a16="http://schemas.microsoft.com/office/drawing/2014/main" id="{6CBD7102-78AB-9D42-A53A-E63561585E7A}"/>
              </a:ext>
            </a:extLst>
          </p:cNvPr>
          <p:cNvSpPr txBox="1"/>
          <p:nvPr userDrawn="1"/>
        </p:nvSpPr>
        <p:spPr>
          <a:xfrm>
            <a:off x="381000" y="150078"/>
            <a:ext cx="4114800" cy="338554"/>
          </a:xfrm>
          <a:prstGeom prst="rect">
            <a:avLst/>
          </a:prstGeom>
          <a:noFill/>
        </p:spPr>
        <p:txBody>
          <a:bodyPr wrap="square" lIns="0" tIns="0" rIns="0" bIns="0" rtlCol="0">
            <a:spAutoFit/>
          </a:bodyPr>
          <a:lstStyle/>
          <a:p>
            <a:r>
              <a:rPr lang="en-US" sz="2200" b="1" dirty="0">
                <a:solidFill>
                  <a:schemeClr val="bg1"/>
                </a:solidFill>
                <a:latin typeface="Arial"/>
                <a:cs typeface="Arial"/>
              </a:rPr>
              <a:t>SCSS</a:t>
            </a:r>
            <a:r>
              <a:rPr lang="en-US" sz="2200" dirty="0">
                <a:solidFill>
                  <a:schemeClr val="bg1"/>
                </a:solidFill>
                <a:latin typeface="Arial"/>
                <a:cs typeface="Arial"/>
              </a:rPr>
              <a:t> 2019</a:t>
            </a:r>
          </a:p>
        </p:txBody>
      </p:sp>
    </p:spTree>
    <p:extLst>
      <p:ext uri="{BB962C8B-B14F-4D97-AF65-F5344CB8AC3E}">
        <p14:creationId xmlns:p14="http://schemas.microsoft.com/office/powerpoint/2010/main" val="39061801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hoto">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 xmlns:a16="http://schemas.microsoft.com/office/drawing/2014/main" id="{6F0695D3-C7D8-9446-8231-F6CE1A9179D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2500" t="8189" r="25833" b="14763"/>
          <a:stretch/>
        </p:blipFill>
        <p:spPr>
          <a:xfrm>
            <a:off x="5334000" y="-1"/>
            <a:ext cx="3810000" cy="4739073"/>
          </a:xfrm>
          <a:prstGeom prst="rect">
            <a:avLst/>
          </a:prstGeom>
        </p:spPr>
      </p:pic>
      <p:sp>
        <p:nvSpPr>
          <p:cNvPr id="5" name="Title 1"/>
          <p:cNvSpPr>
            <a:spLocks noGrp="1"/>
          </p:cNvSpPr>
          <p:nvPr>
            <p:ph type="title" hasCustomPrompt="1"/>
          </p:nvPr>
        </p:nvSpPr>
        <p:spPr bwMode="white">
          <a:xfrm>
            <a:off x="381001" y="1898252"/>
            <a:ext cx="4800599" cy="211597"/>
          </a:xfrm>
          <a:prstGeom prst="rect">
            <a:avLst/>
          </a:prstGeom>
        </p:spPr>
        <p:txBody>
          <a:bodyPr lIns="0" tIns="0" rIns="0" bIns="0" anchor="b" anchorCtr="0"/>
          <a:lstStyle>
            <a:lvl1pPr algn="l">
              <a:defRPr sz="1200" b="0" cap="none">
                <a:solidFill>
                  <a:schemeClr val="bg2"/>
                </a:solidFill>
              </a:defRPr>
            </a:lvl1pPr>
          </a:lstStyle>
          <a:p>
            <a:r>
              <a:rPr lang="en-US" dirty="0"/>
              <a:t>Click To Edit Presentation Title</a:t>
            </a:r>
          </a:p>
        </p:txBody>
      </p:sp>
      <p:sp>
        <p:nvSpPr>
          <p:cNvPr id="6" name="Text Placeholder 3"/>
          <p:cNvSpPr>
            <a:spLocks noGrp="1"/>
          </p:cNvSpPr>
          <p:nvPr>
            <p:ph type="body" sz="quarter" idx="10" hasCustomPrompt="1"/>
          </p:nvPr>
        </p:nvSpPr>
        <p:spPr bwMode="white">
          <a:xfrm>
            <a:off x="381002" y="2131716"/>
            <a:ext cx="4800600" cy="352425"/>
          </a:xfrm>
          <a:prstGeom prst="rect">
            <a:avLst/>
          </a:prstGeom>
        </p:spPr>
        <p:txBody>
          <a:bodyPr lIns="0" tIns="0" rIns="0" bIns="0"/>
          <a:lstStyle>
            <a:lvl1pPr>
              <a:defRPr sz="2400" b="0">
                <a:solidFill>
                  <a:schemeClr val="tx1"/>
                </a:solidFill>
              </a:defRPr>
            </a:lvl1pPr>
          </a:lstStyle>
          <a:p>
            <a:pPr lvl="0"/>
            <a:r>
              <a:rPr lang="en-US" dirty="0"/>
              <a:t>Click to edit Section Title</a:t>
            </a:r>
          </a:p>
        </p:txBody>
      </p:sp>
      <p:sp>
        <p:nvSpPr>
          <p:cNvPr id="8" name="TextBox 7">
            <a:extLst>
              <a:ext uri="{FF2B5EF4-FFF2-40B4-BE49-F238E27FC236}">
                <a16:creationId xmlns="" xmlns:a16="http://schemas.microsoft.com/office/drawing/2014/main" id="{262F8055-2086-C245-AB92-8932468F4C14}"/>
              </a:ext>
            </a:extLst>
          </p:cNvPr>
          <p:cNvSpPr txBox="1"/>
          <p:nvPr userDrawn="1"/>
        </p:nvSpPr>
        <p:spPr>
          <a:xfrm>
            <a:off x="381000" y="150078"/>
            <a:ext cx="4114800" cy="338554"/>
          </a:xfrm>
          <a:prstGeom prst="rect">
            <a:avLst/>
          </a:prstGeom>
          <a:noFill/>
        </p:spPr>
        <p:txBody>
          <a:bodyPr wrap="square" lIns="0" tIns="0" rIns="0" bIns="0" rtlCol="0">
            <a:spAutoFit/>
          </a:bodyPr>
          <a:lstStyle/>
          <a:p>
            <a:r>
              <a:rPr lang="en-US" sz="2200" b="1" dirty="0">
                <a:solidFill>
                  <a:srgbClr val="258FAA"/>
                </a:solidFill>
                <a:latin typeface="Arial"/>
                <a:cs typeface="Arial"/>
              </a:rPr>
              <a:t>SCSS</a:t>
            </a:r>
            <a:r>
              <a:rPr lang="en-US" sz="2200" dirty="0">
                <a:solidFill>
                  <a:srgbClr val="258FAA"/>
                </a:solidFill>
                <a:latin typeface="Arial"/>
                <a:cs typeface="Arial"/>
              </a:rPr>
              <a:t> 2019</a:t>
            </a:r>
          </a:p>
        </p:txBody>
      </p:sp>
    </p:spTree>
    <p:extLst>
      <p:ext uri="{BB962C8B-B14F-4D97-AF65-F5344CB8AC3E}">
        <p14:creationId xmlns:p14="http://schemas.microsoft.com/office/powerpoint/2010/main" val="1677943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Section Divider plain">
    <p:bg>
      <p:bgPr>
        <a:solidFill>
          <a:schemeClr val="bg1"/>
        </a:solidFill>
        <a:effectLst/>
      </p:bgPr>
    </p:bg>
    <p:spTree>
      <p:nvGrpSpPr>
        <p:cNvPr id="1" name=""/>
        <p:cNvGrpSpPr/>
        <p:nvPr/>
      </p:nvGrpSpPr>
      <p:grpSpPr>
        <a:xfrm>
          <a:off x="0" y="0"/>
          <a:ext cx="0" cy="0"/>
          <a:chOff x="0" y="0"/>
          <a:chExt cx="0" cy="0"/>
        </a:xfrm>
      </p:grpSpPr>
      <p:sp>
        <p:nvSpPr>
          <p:cNvPr id="12" name="Title 1"/>
          <p:cNvSpPr>
            <a:spLocks noGrp="1"/>
          </p:cNvSpPr>
          <p:nvPr>
            <p:ph type="title" hasCustomPrompt="1"/>
          </p:nvPr>
        </p:nvSpPr>
        <p:spPr bwMode="white">
          <a:xfrm>
            <a:off x="381001" y="1901043"/>
            <a:ext cx="4800599" cy="211597"/>
          </a:xfrm>
          <a:prstGeom prst="rect">
            <a:avLst/>
          </a:prstGeom>
        </p:spPr>
        <p:txBody>
          <a:bodyPr lIns="0" tIns="0" rIns="0" bIns="0" anchor="b" anchorCtr="0"/>
          <a:lstStyle>
            <a:lvl1pPr algn="l">
              <a:defRPr sz="1200" b="0" cap="none">
                <a:solidFill>
                  <a:schemeClr val="bg2"/>
                </a:solidFill>
              </a:defRPr>
            </a:lvl1pPr>
          </a:lstStyle>
          <a:p>
            <a:r>
              <a:rPr lang="en-US" dirty="0"/>
              <a:t>Click To Edit Presentation Title</a:t>
            </a:r>
          </a:p>
        </p:txBody>
      </p:sp>
      <p:sp>
        <p:nvSpPr>
          <p:cNvPr id="13" name="Text Placeholder 3"/>
          <p:cNvSpPr>
            <a:spLocks noGrp="1"/>
          </p:cNvSpPr>
          <p:nvPr>
            <p:ph type="body" sz="quarter" idx="10" hasCustomPrompt="1"/>
          </p:nvPr>
        </p:nvSpPr>
        <p:spPr bwMode="white">
          <a:xfrm>
            <a:off x="381002" y="2343509"/>
            <a:ext cx="4800600" cy="352425"/>
          </a:xfrm>
          <a:prstGeom prst="rect">
            <a:avLst/>
          </a:prstGeom>
        </p:spPr>
        <p:txBody>
          <a:bodyPr lIns="0" tIns="0" rIns="0" bIns="0"/>
          <a:lstStyle>
            <a:lvl1pPr>
              <a:defRPr sz="2400" b="0">
                <a:solidFill>
                  <a:schemeClr val="tx1"/>
                </a:solidFill>
              </a:defRPr>
            </a:lvl1pPr>
          </a:lstStyle>
          <a:p>
            <a:pPr lvl="0"/>
            <a:r>
              <a:rPr lang="en-US" dirty="0"/>
              <a:t>Click to edit Subsection Title</a:t>
            </a:r>
          </a:p>
        </p:txBody>
      </p:sp>
      <p:sp>
        <p:nvSpPr>
          <p:cNvPr id="3" name="Text Placeholder 2">
            <a:extLst>
              <a:ext uri="{FF2B5EF4-FFF2-40B4-BE49-F238E27FC236}">
                <a16:creationId xmlns="" xmlns:a16="http://schemas.microsoft.com/office/drawing/2014/main" id="{4190BC8F-04C7-224D-8AA8-C634AF08907C}"/>
              </a:ext>
            </a:extLst>
          </p:cNvPr>
          <p:cNvSpPr>
            <a:spLocks noGrp="1"/>
          </p:cNvSpPr>
          <p:nvPr>
            <p:ph type="body" sz="quarter" idx="11" hasCustomPrompt="1"/>
          </p:nvPr>
        </p:nvSpPr>
        <p:spPr>
          <a:xfrm>
            <a:off x="381000" y="2143369"/>
            <a:ext cx="4800600" cy="184150"/>
          </a:xfrm>
        </p:spPr>
        <p:txBody>
          <a:bodyPr/>
          <a:lstStyle>
            <a:lvl1pPr>
              <a:defRPr sz="1200" b="1"/>
            </a:lvl1pPr>
          </a:lstStyle>
          <a:p>
            <a:pPr lvl="0"/>
            <a:r>
              <a:rPr lang="en-US" dirty="0"/>
              <a:t>Click to Edit Section Title</a:t>
            </a:r>
          </a:p>
        </p:txBody>
      </p:sp>
      <p:sp>
        <p:nvSpPr>
          <p:cNvPr id="7" name="TextBox 6">
            <a:extLst>
              <a:ext uri="{FF2B5EF4-FFF2-40B4-BE49-F238E27FC236}">
                <a16:creationId xmlns="" xmlns:a16="http://schemas.microsoft.com/office/drawing/2014/main" id="{6F60B125-3869-524A-BAF9-03F7ED77E1D4}"/>
              </a:ext>
            </a:extLst>
          </p:cNvPr>
          <p:cNvSpPr txBox="1"/>
          <p:nvPr userDrawn="1"/>
        </p:nvSpPr>
        <p:spPr>
          <a:xfrm>
            <a:off x="381000" y="150078"/>
            <a:ext cx="4114800" cy="338554"/>
          </a:xfrm>
          <a:prstGeom prst="rect">
            <a:avLst/>
          </a:prstGeom>
          <a:noFill/>
        </p:spPr>
        <p:txBody>
          <a:bodyPr wrap="square" lIns="0" tIns="0" rIns="0" bIns="0" rtlCol="0">
            <a:spAutoFit/>
          </a:bodyPr>
          <a:lstStyle/>
          <a:p>
            <a:r>
              <a:rPr lang="en-US" sz="2200" b="1" dirty="0">
                <a:solidFill>
                  <a:srgbClr val="258FAA"/>
                </a:solidFill>
                <a:latin typeface="Arial"/>
                <a:cs typeface="Arial"/>
              </a:rPr>
              <a:t>SCSS</a:t>
            </a:r>
            <a:r>
              <a:rPr lang="en-US" sz="2200" dirty="0">
                <a:solidFill>
                  <a:srgbClr val="258FAA"/>
                </a:solidFill>
                <a:latin typeface="Arial"/>
                <a:cs typeface="Arial"/>
              </a:rPr>
              <a:t> 2019</a:t>
            </a:r>
          </a:p>
        </p:txBody>
      </p:sp>
      <p:pic>
        <p:nvPicPr>
          <p:cNvPr id="9" name="Picture 8">
            <a:extLst>
              <a:ext uri="{FF2B5EF4-FFF2-40B4-BE49-F238E27FC236}">
                <a16:creationId xmlns="" xmlns:a16="http://schemas.microsoft.com/office/drawing/2014/main" id="{88CACE82-B472-864D-B61E-44054F69FAD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2500" t="8189" r="25833" b="14763"/>
          <a:stretch/>
        </p:blipFill>
        <p:spPr>
          <a:xfrm>
            <a:off x="5334000" y="-1"/>
            <a:ext cx="3810000" cy="4739073"/>
          </a:xfrm>
          <a:prstGeom prst="rect">
            <a:avLst/>
          </a:prstGeom>
        </p:spPr>
      </p:pic>
    </p:spTree>
    <p:extLst>
      <p:ext uri="{BB962C8B-B14F-4D97-AF65-F5344CB8AC3E}">
        <p14:creationId xmlns:p14="http://schemas.microsoft.com/office/powerpoint/2010/main" val="27015435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Content Placeholder 3"/>
          <p:cNvSpPr>
            <a:spLocks noGrp="1"/>
          </p:cNvSpPr>
          <p:nvPr>
            <p:ph sz="half" idx="2"/>
          </p:nvPr>
        </p:nvSpPr>
        <p:spPr>
          <a:xfrm>
            <a:off x="3238501" y="807673"/>
            <a:ext cx="5486399" cy="3764327"/>
          </a:xfrm>
        </p:spPr>
        <p:txBody>
          <a:bodyPr/>
          <a:lstStyle>
            <a:lvl1pPr>
              <a:defRPr b="1"/>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8" name="Text Placeholder 7"/>
          <p:cNvSpPr>
            <a:spLocks noGrp="1"/>
          </p:cNvSpPr>
          <p:nvPr>
            <p:ph type="body" sz="quarter" idx="10" hasCustomPrompt="1"/>
          </p:nvPr>
        </p:nvSpPr>
        <p:spPr>
          <a:xfrm>
            <a:off x="381000" y="32031"/>
            <a:ext cx="5524500" cy="106859"/>
          </a:xfrm>
        </p:spPr>
        <p:txBody>
          <a:bodyPr anchor="t" anchorCtr="0">
            <a:noAutofit/>
          </a:bodyPr>
          <a:lstStyle>
            <a:lvl1pPr marL="0" indent="0" algn="l" defTabSz="685800" rtl="0" eaLnBrk="1" latinLnBrk="0" hangingPunct="1">
              <a:lnSpc>
                <a:spcPct val="100000"/>
              </a:lnSpc>
              <a:spcBef>
                <a:spcPts val="750"/>
              </a:spcBef>
              <a:buFont typeface="Arial" panose="020B0604020202020204" pitchFamily="34" charset="0"/>
              <a:buNone/>
              <a:defRPr lang="en-US" sz="675" kern="1200" dirty="0">
                <a:solidFill>
                  <a:schemeClr val="tx1"/>
                </a:solidFill>
                <a:latin typeface="Arial" panose="020B0604020202020204" pitchFamily="34" charset="0"/>
                <a:ea typeface="+mn-ea"/>
                <a:cs typeface="Arial" panose="020B0604020202020204" pitchFamily="34" charset="0"/>
              </a:defRPr>
            </a:lvl1pPr>
          </a:lstStyle>
          <a:p>
            <a:pPr lvl="0"/>
            <a:r>
              <a:rPr lang="en-US" dirty="0"/>
              <a:t>Section (optional)</a:t>
            </a:r>
          </a:p>
        </p:txBody>
      </p:sp>
      <p:sp>
        <p:nvSpPr>
          <p:cNvPr id="10" name="Picture Placeholder 9"/>
          <p:cNvSpPr>
            <a:spLocks noGrp="1"/>
          </p:cNvSpPr>
          <p:nvPr>
            <p:ph type="pic" sz="quarter" idx="11" hasCustomPrompt="1"/>
          </p:nvPr>
        </p:nvSpPr>
        <p:spPr>
          <a:xfrm>
            <a:off x="8657616" y="0"/>
            <a:ext cx="486383" cy="480060"/>
          </a:xfrm>
        </p:spPr>
        <p:txBody>
          <a:bodyPr anchor="ctr" anchorCtr="0">
            <a:normAutofit/>
          </a:bodyPr>
          <a:lstStyle>
            <a:lvl1pPr algn="ctr">
              <a:defRPr sz="600"/>
            </a:lvl1pPr>
          </a:lstStyle>
          <a:p>
            <a:r>
              <a:rPr lang="en-US" dirty="0"/>
              <a:t>Picture (Optional)</a:t>
            </a:r>
          </a:p>
        </p:txBody>
      </p:sp>
    </p:spTree>
    <p:extLst>
      <p:ext uri="{BB962C8B-B14F-4D97-AF65-F5344CB8AC3E}">
        <p14:creationId xmlns:p14="http://schemas.microsoft.com/office/powerpoint/2010/main" val="33553240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381001" y="924503"/>
            <a:ext cx="8340968" cy="366265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7" name="Picture Placeholder 9"/>
          <p:cNvSpPr>
            <a:spLocks noGrp="1"/>
          </p:cNvSpPr>
          <p:nvPr>
            <p:ph type="pic" sz="quarter" idx="11" hasCustomPrompt="1"/>
          </p:nvPr>
        </p:nvSpPr>
        <p:spPr>
          <a:xfrm>
            <a:off x="8657616" y="0"/>
            <a:ext cx="486383" cy="480060"/>
          </a:xfrm>
        </p:spPr>
        <p:txBody>
          <a:bodyPr anchor="ctr" anchorCtr="0">
            <a:normAutofit/>
          </a:bodyPr>
          <a:lstStyle>
            <a:lvl1pPr algn="ctr">
              <a:defRPr sz="600"/>
            </a:lvl1pPr>
          </a:lstStyle>
          <a:p>
            <a:r>
              <a:rPr lang="en-US" dirty="0"/>
              <a:t>Picture (Optional)</a:t>
            </a:r>
          </a:p>
        </p:txBody>
      </p:sp>
      <p:sp>
        <p:nvSpPr>
          <p:cNvPr id="6" name="Text Placeholder 7"/>
          <p:cNvSpPr>
            <a:spLocks noGrp="1"/>
          </p:cNvSpPr>
          <p:nvPr>
            <p:ph type="body" sz="quarter" idx="10" hasCustomPrompt="1"/>
          </p:nvPr>
        </p:nvSpPr>
        <p:spPr>
          <a:xfrm>
            <a:off x="381000" y="32031"/>
            <a:ext cx="5524500" cy="106859"/>
          </a:xfrm>
        </p:spPr>
        <p:txBody>
          <a:bodyPr anchor="t" anchorCtr="0">
            <a:noAutofit/>
          </a:bodyPr>
          <a:lstStyle>
            <a:lvl1pPr marL="0" indent="0" algn="l" defTabSz="685800" rtl="0" eaLnBrk="1" latinLnBrk="0" hangingPunct="1">
              <a:lnSpc>
                <a:spcPct val="100000"/>
              </a:lnSpc>
              <a:spcBef>
                <a:spcPts val="750"/>
              </a:spcBef>
              <a:buFont typeface="Arial" panose="020B0604020202020204" pitchFamily="34" charset="0"/>
              <a:buNone/>
              <a:defRPr lang="en-US" sz="675" kern="1200" dirty="0">
                <a:solidFill>
                  <a:schemeClr val="tx1"/>
                </a:solidFill>
                <a:latin typeface="Arial" panose="020B0604020202020204" pitchFamily="34" charset="0"/>
                <a:ea typeface="+mn-ea"/>
                <a:cs typeface="Arial" panose="020B0604020202020204" pitchFamily="34" charset="0"/>
              </a:defRPr>
            </a:lvl1pPr>
          </a:lstStyle>
          <a:p>
            <a:pPr lvl="0"/>
            <a:r>
              <a:rPr lang="en-US" dirty="0"/>
              <a:t>Section (optional)</a:t>
            </a:r>
          </a:p>
        </p:txBody>
      </p:sp>
    </p:spTree>
    <p:extLst>
      <p:ext uri="{BB962C8B-B14F-4D97-AF65-F5344CB8AC3E}">
        <p14:creationId xmlns:p14="http://schemas.microsoft.com/office/powerpoint/2010/main" val="863515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381000" y="918186"/>
            <a:ext cx="4114800" cy="369928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4" name="Content Placeholder 3"/>
          <p:cNvSpPr>
            <a:spLocks noGrp="1"/>
          </p:cNvSpPr>
          <p:nvPr>
            <p:ph sz="half" idx="2"/>
          </p:nvPr>
        </p:nvSpPr>
        <p:spPr>
          <a:xfrm>
            <a:off x="4648201" y="918186"/>
            <a:ext cx="4076699" cy="369928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7" name="Text Placeholder 7"/>
          <p:cNvSpPr>
            <a:spLocks noGrp="1"/>
          </p:cNvSpPr>
          <p:nvPr>
            <p:ph type="body" sz="quarter" idx="10" hasCustomPrompt="1"/>
          </p:nvPr>
        </p:nvSpPr>
        <p:spPr>
          <a:xfrm>
            <a:off x="381000" y="32031"/>
            <a:ext cx="5524500" cy="106859"/>
          </a:xfrm>
        </p:spPr>
        <p:txBody>
          <a:bodyPr anchor="t" anchorCtr="0">
            <a:noAutofit/>
          </a:bodyPr>
          <a:lstStyle>
            <a:lvl1pPr marL="0" indent="0" algn="l" defTabSz="685800" rtl="0" eaLnBrk="1" latinLnBrk="0" hangingPunct="1">
              <a:lnSpc>
                <a:spcPct val="100000"/>
              </a:lnSpc>
              <a:spcBef>
                <a:spcPts val="750"/>
              </a:spcBef>
              <a:buFont typeface="Arial" panose="020B0604020202020204" pitchFamily="34" charset="0"/>
              <a:buNone/>
              <a:defRPr lang="en-US" sz="675" kern="1200" dirty="0">
                <a:solidFill>
                  <a:schemeClr val="tx1"/>
                </a:solidFill>
                <a:latin typeface="Arial" panose="020B0604020202020204" pitchFamily="34" charset="0"/>
                <a:ea typeface="+mn-ea"/>
                <a:cs typeface="Arial" panose="020B0604020202020204" pitchFamily="34" charset="0"/>
              </a:defRPr>
            </a:lvl1pPr>
          </a:lstStyle>
          <a:p>
            <a:pPr lvl="0"/>
            <a:r>
              <a:rPr lang="en-US" dirty="0"/>
              <a:t>Section (optional)</a:t>
            </a:r>
          </a:p>
        </p:txBody>
      </p:sp>
      <p:sp>
        <p:nvSpPr>
          <p:cNvPr id="10" name="Picture Placeholder 9"/>
          <p:cNvSpPr>
            <a:spLocks noGrp="1"/>
          </p:cNvSpPr>
          <p:nvPr>
            <p:ph type="pic" sz="quarter" idx="11" hasCustomPrompt="1"/>
          </p:nvPr>
        </p:nvSpPr>
        <p:spPr>
          <a:xfrm>
            <a:off x="8657616" y="0"/>
            <a:ext cx="486383" cy="480060"/>
          </a:xfrm>
        </p:spPr>
        <p:txBody>
          <a:bodyPr anchor="ctr" anchorCtr="0">
            <a:normAutofit/>
          </a:bodyPr>
          <a:lstStyle>
            <a:lvl1pPr algn="ctr">
              <a:defRPr sz="600"/>
            </a:lvl1pPr>
          </a:lstStyle>
          <a:p>
            <a:r>
              <a:rPr lang="en-US" dirty="0"/>
              <a:t>Picture (Optional)</a:t>
            </a:r>
          </a:p>
        </p:txBody>
      </p:sp>
    </p:spTree>
    <p:extLst>
      <p:ext uri="{BB962C8B-B14F-4D97-AF65-F5344CB8AC3E}">
        <p14:creationId xmlns:p14="http://schemas.microsoft.com/office/powerpoint/2010/main" val="13670204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hree Column">
    <p:spTree>
      <p:nvGrpSpPr>
        <p:cNvPr id="1" name=""/>
        <p:cNvGrpSpPr/>
        <p:nvPr/>
      </p:nvGrpSpPr>
      <p:grpSpPr>
        <a:xfrm>
          <a:off x="0" y="0"/>
          <a:ext cx="0" cy="0"/>
          <a:chOff x="0" y="0"/>
          <a:chExt cx="0" cy="0"/>
        </a:xfrm>
      </p:grpSpPr>
      <p:sp>
        <p:nvSpPr>
          <p:cNvPr id="2" name="Title 1"/>
          <p:cNvSpPr>
            <a:spLocks noGrp="1"/>
          </p:cNvSpPr>
          <p:nvPr>
            <p:ph type="title"/>
          </p:nvPr>
        </p:nvSpPr>
        <p:spPr>
          <a:xfrm>
            <a:off x="381000" y="171740"/>
            <a:ext cx="7620000" cy="685509"/>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381000" y="918186"/>
            <a:ext cx="2705100" cy="370433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8" name="Content Placeholder 2"/>
          <p:cNvSpPr>
            <a:spLocks noGrp="1"/>
          </p:cNvSpPr>
          <p:nvPr>
            <p:ph sz="half" idx="13"/>
          </p:nvPr>
        </p:nvSpPr>
        <p:spPr>
          <a:xfrm>
            <a:off x="3238501" y="918186"/>
            <a:ext cx="2666999" cy="370433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9" name="Content Placeholder 2"/>
          <p:cNvSpPr>
            <a:spLocks noGrp="1"/>
          </p:cNvSpPr>
          <p:nvPr>
            <p:ph sz="half" idx="14"/>
          </p:nvPr>
        </p:nvSpPr>
        <p:spPr>
          <a:xfrm>
            <a:off x="6057900" y="918186"/>
            <a:ext cx="2667000" cy="370433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0" name="Text Placeholder 7"/>
          <p:cNvSpPr>
            <a:spLocks noGrp="1"/>
          </p:cNvSpPr>
          <p:nvPr>
            <p:ph type="body" sz="quarter" idx="10" hasCustomPrompt="1"/>
          </p:nvPr>
        </p:nvSpPr>
        <p:spPr>
          <a:xfrm>
            <a:off x="381000" y="32031"/>
            <a:ext cx="5524500" cy="106859"/>
          </a:xfrm>
        </p:spPr>
        <p:txBody>
          <a:bodyPr anchor="t" anchorCtr="0">
            <a:noAutofit/>
          </a:bodyPr>
          <a:lstStyle>
            <a:lvl1pPr marL="0" indent="0" algn="l" defTabSz="685800" rtl="0" eaLnBrk="1" latinLnBrk="0" hangingPunct="1">
              <a:lnSpc>
                <a:spcPct val="100000"/>
              </a:lnSpc>
              <a:spcBef>
                <a:spcPts val="750"/>
              </a:spcBef>
              <a:buFont typeface="Arial" panose="020B0604020202020204" pitchFamily="34" charset="0"/>
              <a:buNone/>
              <a:defRPr lang="en-US" sz="675" kern="1200" dirty="0">
                <a:solidFill>
                  <a:schemeClr val="tx1"/>
                </a:solidFill>
                <a:latin typeface="Arial" panose="020B0604020202020204" pitchFamily="34" charset="0"/>
                <a:ea typeface="+mn-ea"/>
                <a:cs typeface="Arial" panose="020B0604020202020204" pitchFamily="34" charset="0"/>
              </a:defRPr>
            </a:lvl1pPr>
          </a:lstStyle>
          <a:p>
            <a:pPr lvl="0"/>
            <a:r>
              <a:rPr lang="en-US" dirty="0"/>
              <a:t>Section (optional)</a:t>
            </a:r>
          </a:p>
        </p:txBody>
      </p:sp>
      <p:sp>
        <p:nvSpPr>
          <p:cNvPr id="13" name="Picture Placeholder 9"/>
          <p:cNvSpPr>
            <a:spLocks noGrp="1"/>
          </p:cNvSpPr>
          <p:nvPr>
            <p:ph type="pic" sz="quarter" idx="11" hasCustomPrompt="1"/>
          </p:nvPr>
        </p:nvSpPr>
        <p:spPr>
          <a:xfrm>
            <a:off x="8657616" y="0"/>
            <a:ext cx="486383" cy="480060"/>
          </a:xfrm>
        </p:spPr>
        <p:txBody>
          <a:bodyPr anchor="ctr" anchorCtr="0">
            <a:normAutofit/>
          </a:bodyPr>
          <a:lstStyle>
            <a:lvl1pPr algn="ctr">
              <a:defRPr sz="600"/>
            </a:lvl1pPr>
          </a:lstStyle>
          <a:p>
            <a:r>
              <a:rPr lang="en-US" dirty="0"/>
              <a:t>Picture (Optional)</a:t>
            </a:r>
          </a:p>
        </p:txBody>
      </p:sp>
    </p:spTree>
    <p:extLst>
      <p:ext uri="{BB962C8B-B14F-4D97-AF65-F5344CB8AC3E}">
        <p14:creationId xmlns:p14="http://schemas.microsoft.com/office/powerpoint/2010/main" val="1487128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our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381000" y="915259"/>
            <a:ext cx="1981200" cy="3717291"/>
          </a:xfrm>
        </p:spPr>
        <p:txBody>
          <a:bodyPr/>
          <a:lstStyle>
            <a:lvl1pPr>
              <a:defRPr sz="1400"/>
            </a:lvl1pPr>
            <a:lvl2pPr>
              <a:spcBef>
                <a:spcPts val="200"/>
              </a:spcBef>
              <a:defRPr sz="1400"/>
            </a:lvl2pPr>
            <a:lvl3pPr>
              <a:spcBef>
                <a:spcPts val="200"/>
              </a:spcBef>
              <a:defRPr sz="1200"/>
            </a:lvl3pPr>
            <a:lvl4pPr>
              <a:spcBef>
                <a:spcPts val="200"/>
              </a:spcBef>
              <a:defRPr sz="1200"/>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9" name="Text Placeholder 7"/>
          <p:cNvSpPr>
            <a:spLocks noGrp="1"/>
          </p:cNvSpPr>
          <p:nvPr>
            <p:ph type="body" sz="quarter" idx="10" hasCustomPrompt="1"/>
          </p:nvPr>
        </p:nvSpPr>
        <p:spPr>
          <a:xfrm>
            <a:off x="381000" y="32031"/>
            <a:ext cx="5524500" cy="106859"/>
          </a:xfrm>
        </p:spPr>
        <p:txBody>
          <a:bodyPr anchor="t" anchorCtr="0">
            <a:noAutofit/>
          </a:bodyPr>
          <a:lstStyle>
            <a:lvl1pPr marL="0" indent="0" algn="l" defTabSz="685800" rtl="0" eaLnBrk="1" latinLnBrk="0" hangingPunct="1">
              <a:lnSpc>
                <a:spcPct val="100000"/>
              </a:lnSpc>
              <a:spcBef>
                <a:spcPts val="750"/>
              </a:spcBef>
              <a:buFont typeface="Arial" panose="020B0604020202020204" pitchFamily="34" charset="0"/>
              <a:buNone/>
              <a:defRPr lang="en-US" sz="675" kern="1200" dirty="0">
                <a:solidFill>
                  <a:schemeClr val="tx1"/>
                </a:solidFill>
                <a:latin typeface="Arial" panose="020B0604020202020204" pitchFamily="34" charset="0"/>
                <a:ea typeface="+mn-ea"/>
                <a:cs typeface="Arial" panose="020B0604020202020204" pitchFamily="34" charset="0"/>
              </a:defRPr>
            </a:lvl1pPr>
          </a:lstStyle>
          <a:p>
            <a:pPr lvl="0"/>
            <a:r>
              <a:rPr lang="en-US" dirty="0"/>
              <a:t>Section (optional)</a:t>
            </a:r>
          </a:p>
        </p:txBody>
      </p:sp>
      <p:sp>
        <p:nvSpPr>
          <p:cNvPr id="15" name="Picture Placeholder 9"/>
          <p:cNvSpPr>
            <a:spLocks noGrp="1"/>
          </p:cNvSpPr>
          <p:nvPr>
            <p:ph type="pic" sz="quarter" idx="11" hasCustomPrompt="1"/>
          </p:nvPr>
        </p:nvSpPr>
        <p:spPr>
          <a:xfrm>
            <a:off x="8657616" y="0"/>
            <a:ext cx="486383" cy="480060"/>
          </a:xfrm>
        </p:spPr>
        <p:txBody>
          <a:bodyPr anchor="ctr" anchorCtr="0">
            <a:normAutofit/>
          </a:bodyPr>
          <a:lstStyle>
            <a:lvl1pPr algn="ctr">
              <a:defRPr sz="600"/>
            </a:lvl1pPr>
          </a:lstStyle>
          <a:p>
            <a:r>
              <a:rPr lang="en-US" dirty="0"/>
              <a:t>Picture (Optional)</a:t>
            </a:r>
          </a:p>
        </p:txBody>
      </p:sp>
      <p:sp>
        <p:nvSpPr>
          <p:cNvPr id="17" name="Content Placeholder 2"/>
          <p:cNvSpPr>
            <a:spLocks noGrp="1"/>
          </p:cNvSpPr>
          <p:nvPr>
            <p:ph sz="half" idx="12"/>
          </p:nvPr>
        </p:nvSpPr>
        <p:spPr>
          <a:xfrm>
            <a:off x="2514600" y="915259"/>
            <a:ext cx="1981200" cy="3717291"/>
          </a:xfrm>
        </p:spPr>
        <p:txBody>
          <a:bodyPr/>
          <a:lstStyle>
            <a:lvl1pPr>
              <a:defRPr sz="1400"/>
            </a:lvl1pPr>
            <a:lvl2pPr>
              <a:spcBef>
                <a:spcPts val="200"/>
              </a:spcBef>
              <a:defRPr sz="1400"/>
            </a:lvl2pPr>
            <a:lvl3pPr>
              <a:spcBef>
                <a:spcPts val="200"/>
              </a:spcBef>
              <a:defRPr sz="1200"/>
            </a:lvl3pPr>
            <a:lvl4pPr>
              <a:spcBef>
                <a:spcPts val="200"/>
              </a:spcBef>
              <a:defRPr sz="1200"/>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9" name="Content Placeholder 2"/>
          <p:cNvSpPr>
            <a:spLocks noGrp="1"/>
          </p:cNvSpPr>
          <p:nvPr>
            <p:ph sz="half" idx="13"/>
          </p:nvPr>
        </p:nvSpPr>
        <p:spPr>
          <a:xfrm>
            <a:off x="4648200" y="915259"/>
            <a:ext cx="1981200" cy="3717291"/>
          </a:xfrm>
        </p:spPr>
        <p:txBody>
          <a:bodyPr/>
          <a:lstStyle>
            <a:lvl1pPr>
              <a:defRPr sz="1400"/>
            </a:lvl1pPr>
            <a:lvl2pPr>
              <a:spcBef>
                <a:spcPts val="200"/>
              </a:spcBef>
              <a:defRPr sz="1400"/>
            </a:lvl2pPr>
            <a:lvl3pPr>
              <a:spcBef>
                <a:spcPts val="200"/>
              </a:spcBef>
              <a:defRPr sz="1200"/>
            </a:lvl3pPr>
            <a:lvl4pPr>
              <a:spcBef>
                <a:spcPts val="200"/>
              </a:spcBef>
              <a:defRPr sz="1200"/>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20" name="Content Placeholder 2"/>
          <p:cNvSpPr>
            <a:spLocks noGrp="1"/>
          </p:cNvSpPr>
          <p:nvPr>
            <p:ph sz="half" idx="14"/>
          </p:nvPr>
        </p:nvSpPr>
        <p:spPr>
          <a:xfrm>
            <a:off x="6781800" y="915259"/>
            <a:ext cx="1943100" cy="3717291"/>
          </a:xfrm>
        </p:spPr>
        <p:txBody>
          <a:bodyPr/>
          <a:lstStyle>
            <a:lvl1pPr>
              <a:defRPr sz="1400"/>
            </a:lvl1pPr>
            <a:lvl2pPr>
              <a:spcBef>
                <a:spcPts val="200"/>
              </a:spcBef>
              <a:defRPr sz="1400"/>
            </a:lvl2pPr>
            <a:lvl3pPr>
              <a:spcBef>
                <a:spcPts val="200"/>
              </a:spcBef>
              <a:defRPr sz="1200"/>
            </a:lvl3pPr>
            <a:lvl4pPr>
              <a:spcBef>
                <a:spcPts val="200"/>
              </a:spcBef>
              <a:defRPr sz="1200"/>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extLst>
      <p:ext uri="{BB962C8B-B14F-4D97-AF65-F5344CB8AC3E}">
        <p14:creationId xmlns:p14="http://schemas.microsoft.com/office/powerpoint/2010/main" val="39750949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171740"/>
            <a:ext cx="7772400" cy="639577"/>
          </a:xfrm>
          <a:prstGeom prst="rect">
            <a:avLst/>
          </a:prstGeom>
        </p:spPr>
        <p:txBody>
          <a:bodyPr vert="horz" lIns="0" tIns="0" rIns="0" bIns="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1" y="933450"/>
            <a:ext cx="8340968" cy="3638550"/>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0" name="Slide Number Placeholder 5"/>
          <p:cNvSpPr txBox="1">
            <a:spLocks/>
          </p:cNvSpPr>
          <p:nvPr userDrawn="1"/>
        </p:nvSpPr>
        <p:spPr>
          <a:xfrm>
            <a:off x="8320515" y="4802983"/>
            <a:ext cx="401455" cy="273844"/>
          </a:xfrm>
          <a:prstGeom prst="rect">
            <a:avLst/>
          </a:prstGeom>
        </p:spPr>
        <p:txBody>
          <a:bodyPr vert="horz" lIns="0" tIns="0" rIns="0" bIns="0" rtlCol="0" anchor="ctr"/>
          <a:lstStyle>
            <a:defPPr>
              <a:defRPr lang="en-US"/>
            </a:defPPr>
            <a:lvl1pPr marL="0" algn="r" defTabSz="914400" rtl="0" eaLnBrk="1" latinLnBrk="0" hangingPunct="1">
              <a:defRPr sz="1600" b="1"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32F7E23-1C34-42C1-89D5-26D10EBDB3B3}" type="slidenum">
              <a:rPr lang="en-US" sz="1050" smtClean="0">
                <a:solidFill>
                  <a:schemeClr val="bg1">
                    <a:lumMod val="50000"/>
                  </a:schemeClr>
                </a:solidFill>
              </a:rPr>
              <a:pPr/>
              <a:t>‹#›</a:t>
            </a:fld>
            <a:endParaRPr lang="en-US" sz="1050" dirty="0">
              <a:solidFill>
                <a:schemeClr val="bg1">
                  <a:lumMod val="50000"/>
                </a:schemeClr>
              </a:solidFill>
            </a:endParaRPr>
          </a:p>
        </p:txBody>
      </p:sp>
      <p:sp>
        <p:nvSpPr>
          <p:cNvPr id="16" name="Rectangle 73"/>
          <p:cNvSpPr>
            <a:spLocks noChangeArrowheads="1"/>
          </p:cNvSpPr>
          <p:nvPr userDrawn="1"/>
        </p:nvSpPr>
        <p:spPr bwMode="white">
          <a:xfrm>
            <a:off x="3238501" y="4833649"/>
            <a:ext cx="2667000" cy="150041"/>
          </a:xfrm>
          <a:prstGeom prst="rect">
            <a:avLst/>
          </a:prstGeom>
          <a:noFill/>
          <a:ln w="9525">
            <a:noFill/>
            <a:miter lim="800000"/>
            <a:headEnd/>
            <a:tailEnd/>
          </a:ln>
          <a:effectLst/>
        </p:spPr>
        <p:txBody>
          <a:bodyPr wrap="square" lIns="0" tIns="0" rIns="34286" bIns="0" anchor="t" anchorCtr="0">
            <a:spAutoFit/>
          </a:bodyPr>
          <a:lstStyle/>
          <a:p>
            <a:pPr eaLnBrk="0" hangingPunct="0">
              <a:spcBef>
                <a:spcPct val="0"/>
              </a:spcBef>
            </a:pPr>
            <a:r>
              <a:rPr lang="en-US" sz="525" b="1" dirty="0" smtClean="0">
                <a:solidFill>
                  <a:schemeClr val="tx1">
                    <a:lumMod val="50000"/>
                    <a:lumOff val="50000"/>
                  </a:schemeClr>
                </a:solidFill>
                <a:latin typeface="Arial" panose="020B0604020202020204" pitchFamily="34" charset="0"/>
                <a:cs typeface="Arial" panose="020B0604020202020204" pitchFamily="34" charset="0"/>
              </a:rPr>
              <a:t>The Software Dilemma</a:t>
            </a:r>
            <a:endParaRPr lang="en-US" sz="525" b="1" dirty="0">
              <a:solidFill>
                <a:schemeClr val="tx1">
                  <a:lumMod val="50000"/>
                  <a:lumOff val="50000"/>
                </a:schemeClr>
              </a:solidFill>
              <a:latin typeface="Arial" panose="020B0604020202020204" pitchFamily="34" charset="0"/>
              <a:cs typeface="Arial" panose="020B0604020202020204" pitchFamily="34" charset="0"/>
            </a:endParaRPr>
          </a:p>
          <a:p>
            <a:pPr eaLnBrk="0" hangingPunct="0">
              <a:spcBef>
                <a:spcPct val="0"/>
              </a:spcBef>
            </a:pPr>
            <a:r>
              <a:rPr lang="en-US" sz="450" dirty="0">
                <a:solidFill>
                  <a:schemeClr val="tx1">
                    <a:lumMod val="50000"/>
                    <a:lumOff val="50000"/>
                  </a:schemeClr>
                </a:solidFill>
                <a:latin typeface="Arial" panose="020B0604020202020204" pitchFamily="34" charset="0"/>
                <a:cs typeface="Arial" panose="020B0604020202020204" pitchFamily="34" charset="0"/>
              </a:rPr>
              <a:t>© </a:t>
            </a:r>
            <a:r>
              <a:rPr lang="en-US" sz="450" dirty="0" smtClean="0">
                <a:solidFill>
                  <a:schemeClr val="tx1">
                    <a:lumMod val="50000"/>
                    <a:lumOff val="50000"/>
                  </a:schemeClr>
                </a:solidFill>
                <a:latin typeface="Arial" panose="020B0604020202020204" pitchFamily="34" charset="0"/>
                <a:cs typeface="Arial" panose="020B0604020202020204" pitchFamily="34" charset="0"/>
              </a:rPr>
              <a:t>2019 </a:t>
            </a:r>
            <a:r>
              <a:rPr lang="en-US" sz="450" dirty="0">
                <a:solidFill>
                  <a:schemeClr val="tx1">
                    <a:lumMod val="50000"/>
                    <a:lumOff val="50000"/>
                  </a:schemeClr>
                </a:solidFill>
                <a:latin typeface="Arial" panose="020B0604020202020204" pitchFamily="34" charset="0"/>
                <a:cs typeface="Arial" panose="020B0604020202020204" pitchFamily="34" charset="0"/>
              </a:rPr>
              <a:t>Carnegie Mellon University</a:t>
            </a:r>
          </a:p>
        </p:txBody>
      </p:sp>
      <p:sp>
        <p:nvSpPr>
          <p:cNvPr id="17" name="TextBox 16"/>
          <p:cNvSpPr txBox="1"/>
          <p:nvPr userDrawn="1"/>
        </p:nvSpPr>
        <p:spPr>
          <a:xfrm>
            <a:off x="6057900" y="4833649"/>
            <a:ext cx="2095500" cy="138499"/>
          </a:xfrm>
          <a:prstGeom prst="rect">
            <a:avLst/>
          </a:prstGeom>
          <a:noFill/>
        </p:spPr>
        <p:txBody>
          <a:bodyPr wrap="square" lIns="0" tIns="0" rIns="0" bIns="0" rtlCol="0">
            <a:spAutoFit/>
          </a:bodyPr>
          <a:lstStyle/>
          <a:p>
            <a:r>
              <a:rPr lang="en-US" sz="450" dirty="0" smtClean="0">
                <a:solidFill>
                  <a:srgbClr val="000000"/>
                </a:solidFill>
                <a:latin typeface="Arial"/>
                <a:cs typeface="Arial"/>
              </a:rPr>
              <a:t>[DISTRIBUTION STATEMENT A] Approved for public release and unlimited distribution.</a:t>
            </a:r>
            <a:endParaRPr lang="en-US" sz="375" dirty="0">
              <a:solidFill>
                <a:srgbClr val="000000"/>
              </a:solidFill>
              <a:latin typeface="Arial"/>
              <a:cs typeface="Arial"/>
            </a:endParaRPr>
          </a:p>
        </p:txBody>
      </p:sp>
      <p:sp>
        <p:nvSpPr>
          <p:cNvPr id="18" name="Rectangle 17"/>
          <p:cNvSpPr/>
          <p:nvPr userDrawn="1"/>
        </p:nvSpPr>
        <p:spPr>
          <a:xfrm>
            <a:off x="0" y="4739072"/>
            <a:ext cx="9144000" cy="13716"/>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9" name="Picture 8"/>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381001" y="4836583"/>
            <a:ext cx="1435608" cy="243783"/>
          </a:xfrm>
          <a:prstGeom prst="rect">
            <a:avLst/>
          </a:prstGeom>
        </p:spPr>
      </p:pic>
    </p:spTree>
    <p:extLst>
      <p:ext uri="{BB962C8B-B14F-4D97-AF65-F5344CB8AC3E}">
        <p14:creationId xmlns:p14="http://schemas.microsoft.com/office/powerpoint/2010/main" val="2157173500"/>
      </p:ext>
    </p:extLst>
  </p:cSld>
  <p:clrMap bg1="lt1" tx1="dk1" bg2="lt2" tx2="dk2" accent1="accent1" accent2="accent2" accent3="accent3" accent4="accent4" accent5="accent5" accent6="accent6" hlink="hlink" folHlink="folHlink"/>
  <p:sldLayoutIdLst>
    <p:sldLayoutId id="2147483717" r:id="rId1"/>
    <p:sldLayoutId id="2147483720" r:id="rId2"/>
    <p:sldLayoutId id="2147483722" r:id="rId3"/>
    <p:sldLayoutId id="2147483725" r:id="rId4"/>
    <p:sldLayoutId id="2147483676" r:id="rId5"/>
    <p:sldLayoutId id="2147483662" r:id="rId6"/>
    <p:sldLayoutId id="2147483664" r:id="rId7"/>
    <p:sldLayoutId id="2147483672" r:id="rId8"/>
    <p:sldLayoutId id="2147483673" r:id="rId9"/>
    <p:sldLayoutId id="2147483674" r:id="rId10"/>
    <p:sldLayoutId id="2147483675" r:id="rId11"/>
    <p:sldLayoutId id="2147483726" r:id="rId12"/>
    <p:sldLayoutId id="2147483727" r:id="rId13"/>
  </p:sldLayoutIdLst>
  <p:txStyles>
    <p:titleStyle>
      <a:lvl1pPr algn="l" defTabSz="685800" rtl="0" eaLnBrk="1" latinLnBrk="0" hangingPunct="1">
        <a:lnSpc>
          <a:spcPct val="90000"/>
        </a:lnSpc>
        <a:spcBef>
          <a:spcPct val="0"/>
        </a:spcBef>
        <a:buNone/>
        <a:defRPr sz="2400" b="0"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685800" rtl="0" eaLnBrk="1" latinLnBrk="0" hangingPunct="1">
        <a:lnSpc>
          <a:spcPct val="100000"/>
        </a:lnSpc>
        <a:spcBef>
          <a:spcPts val="750"/>
        </a:spcBef>
        <a:buFont typeface="Arial" panose="020B0604020202020204" pitchFamily="34" charset="0"/>
        <a:buNone/>
        <a:defRPr sz="1650" kern="1200">
          <a:solidFill>
            <a:schemeClr val="tx1"/>
          </a:solidFill>
          <a:latin typeface="Arial" panose="020B0604020202020204" pitchFamily="34" charset="0"/>
          <a:ea typeface="+mn-ea"/>
          <a:cs typeface="Arial" panose="020B0604020202020204" pitchFamily="34" charset="0"/>
        </a:defRPr>
      </a:lvl1pPr>
      <a:lvl2pPr marL="255985" indent="-127397" algn="l" defTabSz="685800" rtl="0" eaLnBrk="1" latinLnBrk="0" hangingPunct="1">
        <a:lnSpc>
          <a:spcPct val="100000"/>
        </a:lnSpc>
        <a:spcBef>
          <a:spcPts val="375"/>
        </a:spcBef>
        <a:buFont typeface="Arial" panose="020B0604020202020204" pitchFamily="34" charset="0"/>
        <a:buChar char="•"/>
        <a:defRPr sz="1650" kern="1200">
          <a:solidFill>
            <a:schemeClr val="tx1"/>
          </a:solidFill>
          <a:latin typeface="Arial" panose="020B0604020202020204" pitchFamily="34" charset="0"/>
          <a:ea typeface="+mn-ea"/>
          <a:cs typeface="Arial" panose="020B0604020202020204" pitchFamily="34" charset="0"/>
        </a:defRPr>
      </a:lvl2pPr>
      <a:lvl3pPr marL="471488" indent="-128588" algn="l" defTabSz="685800" rtl="0" eaLnBrk="1" latinLnBrk="0" hangingPunct="1">
        <a:lnSpc>
          <a:spcPct val="100000"/>
        </a:lnSpc>
        <a:spcBef>
          <a:spcPts val="375"/>
        </a:spcBef>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3pPr>
      <a:lvl4pPr marL="685800" indent="-132160" algn="l" defTabSz="685800" rtl="0" eaLnBrk="1" latinLnBrk="0" hangingPunct="1">
        <a:lnSpc>
          <a:spcPct val="100000"/>
        </a:lnSpc>
        <a:spcBef>
          <a:spcPts val="375"/>
        </a:spcBef>
        <a:buClr>
          <a:schemeClr val="tx1">
            <a:lumMod val="50000"/>
            <a:lumOff val="50000"/>
          </a:schemeClr>
        </a:buClr>
        <a:buFont typeface="Arial" panose="020B0604020202020204" pitchFamily="34" charset="0"/>
        <a:buChar char="•"/>
        <a:defRPr sz="1500" kern="1200">
          <a:solidFill>
            <a:schemeClr val="tx1">
              <a:lumMod val="50000"/>
              <a:lumOff val="50000"/>
            </a:schemeClr>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6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32" userDrawn="1">
          <p15:clr>
            <a:srgbClr val="A4A3A4"/>
          </p15:clr>
        </p15:guide>
        <p15:guide id="2" pos="240" userDrawn="1">
          <p15:clr>
            <a:srgbClr val="A4A3A4"/>
          </p15:clr>
        </p15:guide>
        <p15:guide id="3" pos="600" userDrawn="1">
          <p15:clr>
            <a:srgbClr val="A4A3A4"/>
          </p15:clr>
        </p15:guide>
        <p15:guide id="4" pos="696" userDrawn="1">
          <p15:clr>
            <a:srgbClr val="A4A3A4"/>
          </p15:clr>
        </p15:guide>
        <p15:guide id="5" pos="1056" userDrawn="1">
          <p15:clr>
            <a:srgbClr val="A4A3A4"/>
          </p15:clr>
        </p15:guide>
        <p15:guide id="6" pos="1152" userDrawn="1">
          <p15:clr>
            <a:srgbClr val="A4A3A4"/>
          </p15:clr>
        </p15:guide>
        <p15:guide id="7" pos="1488" userDrawn="1">
          <p15:clr>
            <a:srgbClr val="A4A3A4"/>
          </p15:clr>
        </p15:guide>
        <p15:guide id="8" pos="1584" userDrawn="1">
          <p15:clr>
            <a:srgbClr val="A4A3A4"/>
          </p15:clr>
        </p15:guide>
        <p15:guide id="9" pos="1944" userDrawn="1">
          <p15:clr>
            <a:srgbClr val="A4A3A4"/>
          </p15:clr>
        </p15:guide>
        <p15:guide id="10" pos="2040" userDrawn="1">
          <p15:clr>
            <a:srgbClr val="A4A3A4"/>
          </p15:clr>
        </p15:guide>
        <p15:guide id="11" pos="2376" userDrawn="1">
          <p15:clr>
            <a:srgbClr val="A4A3A4"/>
          </p15:clr>
        </p15:guide>
        <p15:guide id="12" pos="2472" userDrawn="1">
          <p15:clr>
            <a:srgbClr val="A4A3A4"/>
          </p15:clr>
        </p15:guide>
        <p15:guide id="13" pos="2832" userDrawn="1">
          <p15:clr>
            <a:srgbClr val="A4A3A4"/>
          </p15:clr>
        </p15:guide>
        <p15:guide id="14" pos="2928" userDrawn="1">
          <p15:clr>
            <a:srgbClr val="A4A3A4"/>
          </p15:clr>
        </p15:guide>
        <p15:guide id="15" pos="3264" userDrawn="1">
          <p15:clr>
            <a:srgbClr val="A4A3A4"/>
          </p15:clr>
        </p15:guide>
        <p15:guide id="16" pos="3360" userDrawn="1">
          <p15:clr>
            <a:srgbClr val="A4A3A4"/>
          </p15:clr>
        </p15:guide>
        <p15:guide id="17" pos="3720" userDrawn="1">
          <p15:clr>
            <a:srgbClr val="A4A3A4"/>
          </p15:clr>
        </p15:guide>
        <p15:guide id="18" pos="3816" userDrawn="1">
          <p15:clr>
            <a:srgbClr val="A4A3A4"/>
          </p15:clr>
        </p15:guide>
        <p15:guide id="19" pos="4176" userDrawn="1">
          <p15:clr>
            <a:srgbClr val="A4A3A4"/>
          </p15:clr>
        </p15:guide>
        <p15:guide id="20" pos="4272" userDrawn="1">
          <p15:clr>
            <a:srgbClr val="A4A3A4"/>
          </p15:clr>
        </p15:guide>
        <p15:guide id="21" pos="4608" userDrawn="1">
          <p15:clr>
            <a:srgbClr val="A4A3A4"/>
          </p15:clr>
        </p15:guide>
        <p15:guide id="22" pos="4704" userDrawn="1">
          <p15:clr>
            <a:srgbClr val="A4A3A4"/>
          </p15:clr>
        </p15:guide>
        <p15:guide id="23" pos="5040" userDrawn="1">
          <p15:clr>
            <a:srgbClr val="A4A3A4"/>
          </p15:clr>
        </p15:guide>
        <p15:guide id="24" pos="5136" userDrawn="1">
          <p15:clr>
            <a:srgbClr val="A4A3A4"/>
          </p15:clr>
        </p15:guide>
        <p15:guide id="25" pos="5496" userDrawn="1">
          <p15:clr>
            <a:srgbClr val="A4A3A4"/>
          </p15:clr>
        </p15:guide>
        <p15:guide id="26" orient="horz" pos="516" userDrawn="1">
          <p15:clr>
            <a:srgbClr val="A4A3A4"/>
          </p15:clr>
        </p15:guide>
        <p15:guide id="27" orient="horz" pos="612" userDrawn="1">
          <p15:clr>
            <a:srgbClr val="A4A3A4"/>
          </p15:clr>
        </p15:guide>
        <p15:guide id="28" orient="horz" pos="924" userDrawn="1">
          <p15:clr>
            <a:srgbClr val="A4A3A4"/>
          </p15:clr>
        </p15:guide>
        <p15:guide id="29" orient="horz" pos="996" userDrawn="1">
          <p15:clr>
            <a:srgbClr val="A4A3A4"/>
          </p15:clr>
        </p15:guide>
        <p15:guide id="31" orient="horz" pos="1308" userDrawn="1">
          <p15:clr>
            <a:srgbClr val="A4A3A4"/>
          </p15:clr>
        </p15:guide>
        <p15:guide id="33" orient="horz" pos="1380" userDrawn="1">
          <p15:clr>
            <a:srgbClr val="A4A3A4"/>
          </p15:clr>
        </p15:guide>
        <p15:guide id="34" orient="horz" pos="1692" userDrawn="1">
          <p15:clr>
            <a:srgbClr val="A4A3A4"/>
          </p15:clr>
        </p15:guide>
        <p15:guide id="35" orient="horz" pos="1764" userDrawn="1">
          <p15:clr>
            <a:srgbClr val="A4A3A4"/>
          </p15:clr>
        </p15:guide>
        <p15:guide id="36" orient="horz" pos="2076" userDrawn="1">
          <p15:clr>
            <a:srgbClr val="A4A3A4"/>
          </p15:clr>
        </p15:guide>
        <p15:guide id="37" orient="horz" pos="2148" userDrawn="1">
          <p15:clr>
            <a:srgbClr val="A4A3A4"/>
          </p15:clr>
        </p15:guide>
        <p15:guide id="38" orient="horz" pos="2460" userDrawn="1">
          <p15:clr>
            <a:srgbClr val="A4A3A4"/>
          </p15:clr>
        </p15:guide>
        <p15:guide id="39" orient="horz" pos="2532" userDrawn="1">
          <p15:clr>
            <a:srgbClr val="A4A3A4"/>
          </p15:clr>
        </p15:guide>
        <p15:guide id="40" orient="horz" pos="2844" userDrawn="1">
          <p15:clr>
            <a:srgbClr val="A4A3A4"/>
          </p15:clr>
        </p15:guide>
        <p15:guide id="41" pos="2880" userDrawn="1">
          <p15:clr>
            <a:srgbClr val="F26B43"/>
          </p15:clr>
        </p15:guide>
        <p15:guide id="42" orient="horz" pos="162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prstGeom prst="rect">
            <a:avLst/>
          </a:prstGeom>
        </p:spPr>
        <p:txBody>
          <a:bodyPr lIns="0" tIns="0" rIns="0" bIns="0" anchor="t" anchorCtr="0">
            <a:normAutofit/>
          </a:bodyPr>
          <a:lstStyle/>
          <a:p>
            <a:r>
              <a:rPr lang="en-US" dirty="0" smtClean="0"/>
              <a:t>The Software Dilemma</a:t>
            </a:r>
            <a:endParaRPr lang="en-US" dirty="0"/>
          </a:p>
        </p:txBody>
      </p:sp>
      <p:sp>
        <p:nvSpPr>
          <p:cNvPr id="4" name="Subtitle 3"/>
          <p:cNvSpPr>
            <a:spLocks noGrp="1"/>
          </p:cNvSpPr>
          <p:nvPr>
            <p:ph type="subTitle" idx="1"/>
          </p:nvPr>
        </p:nvSpPr>
        <p:spPr>
          <a:prstGeom prst="rect">
            <a:avLst/>
          </a:prstGeom>
        </p:spPr>
        <p:txBody>
          <a:bodyPr lIns="0" tIns="0" rIns="0" bIns="0">
            <a:normAutofit/>
          </a:bodyPr>
          <a:lstStyle/>
          <a:p>
            <a:r>
              <a:rPr lang="en-US" dirty="0" smtClean="0"/>
              <a:t>Ceci Albert</a:t>
            </a:r>
            <a:endParaRPr lang="en-US" dirty="0"/>
          </a:p>
        </p:txBody>
      </p:sp>
    </p:spTree>
    <p:extLst>
      <p:ext uri="{BB962C8B-B14F-4D97-AF65-F5344CB8AC3E}">
        <p14:creationId xmlns:p14="http://schemas.microsoft.com/office/powerpoint/2010/main" val="400889749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System Hardware Development Lifecycle</a:t>
            </a:r>
            <a:endParaRPr lang="en-US" dirty="0"/>
          </a:p>
        </p:txBody>
      </p:sp>
      <p:sp>
        <p:nvSpPr>
          <p:cNvPr id="3" name="Content Placeholder 2"/>
          <p:cNvSpPr>
            <a:spLocks noGrp="1"/>
          </p:cNvSpPr>
          <p:nvPr>
            <p:ph idx="1"/>
          </p:nvPr>
        </p:nvSpPr>
        <p:spPr/>
        <p:txBody>
          <a:bodyPr>
            <a:normAutofit/>
          </a:bodyPr>
          <a:lstStyle/>
          <a:p>
            <a:r>
              <a:rPr lang="en-US" dirty="0" smtClean="0"/>
              <a:t>What we are talking about:</a:t>
            </a:r>
          </a:p>
          <a:p>
            <a:pPr lvl="1"/>
            <a:r>
              <a:rPr lang="en-US" dirty="0" smtClean="0"/>
              <a:t>Hardware that has to be developed for your system</a:t>
            </a:r>
          </a:p>
          <a:p>
            <a:pPr lvl="2"/>
            <a:r>
              <a:rPr lang="en-US" dirty="0" smtClean="0"/>
              <a:t>Vehicles: ship, air frame, rocket body</a:t>
            </a:r>
          </a:p>
          <a:p>
            <a:pPr lvl="2"/>
            <a:r>
              <a:rPr lang="en-US" dirty="0" smtClean="0"/>
              <a:t>Components: engines, sensors</a:t>
            </a:r>
            <a:endParaRPr lang="en-US" dirty="0"/>
          </a:p>
          <a:p>
            <a:r>
              <a:rPr lang="en-US" dirty="0" smtClean="0"/>
              <a:t>Lifecycle patterns:</a:t>
            </a:r>
          </a:p>
          <a:p>
            <a:pPr lvl="1"/>
            <a:r>
              <a:rPr lang="en-US" dirty="0" smtClean="0"/>
              <a:t>Milestone decision points</a:t>
            </a:r>
          </a:p>
          <a:p>
            <a:pPr marL="685800" lvl="2" indent="-342900">
              <a:buFont typeface="+mj-lt"/>
              <a:buAutoNum type="alphaUcPeriod"/>
            </a:pPr>
            <a:r>
              <a:rPr lang="en-US" dirty="0" smtClean="0"/>
              <a:t>System meets requirements for reasonable cost and risk</a:t>
            </a:r>
          </a:p>
          <a:p>
            <a:pPr marL="685800" lvl="2" indent="-342900">
              <a:buFont typeface="+mj-lt"/>
              <a:buAutoNum type="alphaUcPeriod"/>
            </a:pPr>
            <a:r>
              <a:rPr lang="en-US" dirty="0"/>
              <a:t>S</a:t>
            </a:r>
            <a:r>
              <a:rPr lang="en-US" dirty="0" smtClean="0"/>
              <a:t>ystem design meets requirements at reasonable cost and risk </a:t>
            </a:r>
          </a:p>
          <a:p>
            <a:pPr marL="685800" lvl="2" indent="-342900">
              <a:buFont typeface="+mj-lt"/>
              <a:buAutoNum type="alphaUcPeriod"/>
            </a:pPr>
            <a:r>
              <a:rPr lang="en-US" dirty="0" smtClean="0"/>
              <a:t>System built is suitable for production in large numbers </a:t>
            </a:r>
          </a:p>
          <a:p>
            <a:pPr marL="685800" lvl="2" indent="-342900">
              <a:buFont typeface="+mj-lt"/>
              <a:buAutoNum type="alphaUcPeriod"/>
            </a:pPr>
            <a:r>
              <a:rPr lang="en-US" dirty="0" smtClean="0"/>
              <a:t>System is ready for operational deployment </a:t>
            </a:r>
            <a:endParaRPr lang="en-US" dirty="0"/>
          </a:p>
          <a:p>
            <a:pPr lvl="1">
              <a:tabLst>
                <a:tab pos="2357438" algn="l"/>
              </a:tabLst>
            </a:pPr>
            <a:r>
              <a:rPr lang="en-US" dirty="0" smtClean="0"/>
              <a:t>Waterfall development works</a:t>
            </a:r>
          </a:p>
          <a:p>
            <a:pPr lvl="2"/>
            <a:r>
              <a:rPr lang="en-US" dirty="0" smtClean="0"/>
              <a:t>Requirements, design, build, integrate, test, deploy</a:t>
            </a:r>
          </a:p>
          <a:p>
            <a:pPr lvl="1"/>
            <a:endParaRPr lang="en-US" dirty="0"/>
          </a:p>
          <a:p>
            <a:endParaRPr lang="en-US" dirty="0"/>
          </a:p>
        </p:txBody>
      </p:sp>
      <p:sp>
        <p:nvSpPr>
          <p:cNvPr id="4" name="Picture Placeholder 3"/>
          <p:cNvSpPr>
            <a:spLocks noGrp="1"/>
          </p:cNvSpPr>
          <p:nvPr>
            <p:ph type="pic" sz="quarter" idx="11"/>
          </p:nvPr>
        </p:nvSpPr>
        <p:spPr/>
      </p:sp>
      <p:sp>
        <p:nvSpPr>
          <p:cNvPr id="5" name="Text Placeholder 4"/>
          <p:cNvSpPr>
            <a:spLocks noGrp="1"/>
          </p:cNvSpPr>
          <p:nvPr>
            <p:ph type="body" sz="quarter" idx="10"/>
          </p:nvPr>
        </p:nvSpPr>
        <p:spPr/>
        <p:txBody>
          <a:bodyPr/>
          <a:lstStyle/>
          <a:p>
            <a:endParaRPr lang="en-US" dirty="0"/>
          </a:p>
        </p:txBody>
      </p:sp>
    </p:spTree>
    <p:extLst>
      <p:ext uri="{BB962C8B-B14F-4D97-AF65-F5344CB8AC3E}">
        <p14:creationId xmlns:p14="http://schemas.microsoft.com/office/powerpoint/2010/main" val="37674140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Processing Hardware Lifecycle</a:t>
            </a:r>
            <a:endParaRPr lang="en-US" dirty="0"/>
          </a:p>
        </p:txBody>
      </p:sp>
      <p:sp>
        <p:nvSpPr>
          <p:cNvPr id="3" name="Content Placeholder 2"/>
          <p:cNvSpPr>
            <a:spLocks noGrp="1"/>
          </p:cNvSpPr>
          <p:nvPr>
            <p:ph idx="1"/>
          </p:nvPr>
        </p:nvSpPr>
        <p:spPr>
          <a:xfrm>
            <a:off x="381001" y="972628"/>
            <a:ext cx="8340968" cy="3662653"/>
          </a:xfrm>
        </p:spPr>
        <p:txBody>
          <a:bodyPr>
            <a:normAutofit lnSpcReduction="10000"/>
          </a:bodyPr>
          <a:lstStyle/>
          <a:p>
            <a:r>
              <a:rPr lang="en-US" dirty="0"/>
              <a:t>What we are talking </a:t>
            </a:r>
            <a:r>
              <a:rPr lang="en-US" dirty="0" smtClean="0"/>
              <a:t>about:</a:t>
            </a:r>
            <a:endParaRPr lang="en-US" dirty="0"/>
          </a:p>
          <a:p>
            <a:pPr lvl="1"/>
            <a:r>
              <a:rPr lang="en-US" dirty="0" smtClean="0"/>
              <a:t>Processors that will operate, test, and maintain your system</a:t>
            </a:r>
          </a:p>
          <a:p>
            <a:pPr lvl="2"/>
            <a:r>
              <a:rPr lang="en-US" dirty="0" smtClean="0"/>
              <a:t>On-board processors</a:t>
            </a:r>
          </a:p>
          <a:p>
            <a:pPr lvl="2"/>
            <a:r>
              <a:rPr lang="en-US" dirty="0" smtClean="0"/>
              <a:t>Mission support processors</a:t>
            </a:r>
          </a:p>
          <a:p>
            <a:pPr lvl="2"/>
            <a:r>
              <a:rPr lang="en-US" dirty="0" smtClean="0"/>
              <a:t>Cloud</a:t>
            </a:r>
          </a:p>
          <a:p>
            <a:pPr lvl="1"/>
            <a:r>
              <a:rPr lang="en-US" dirty="0" smtClean="0"/>
              <a:t>The software infrastructure: operating systems, database and network services</a:t>
            </a:r>
          </a:p>
          <a:p>
            <a:r>
              <a:rPr lang="en-US" dirty="0" smtClean="0"/>
              <a:t>Lifecycle patterns</a:t>
            </a:r>
            <a:r>
              <a:rPr lang="en-US" dirty="0"/>
              <a:t>:</a:t>
            </a:r>
          </a:p>
          <a:p>
            <a:pPr lvl="1"/>
            <a:r>
              <a:rPr lang="en-US" dirty="0"/>
              <a:t>Decision </a:t>
            </a:r>
            <a:r>
              <a:rPr lang="en-US" dirty="0" smtClean="0"/>
              <a:t>points</a:t>
            </a:r>
          </a:p>
          <a:p>
            <a:pPr lvl="2"/>
            <a:r>
              <a:rPr lang="en-US" dirty="0" smtClean="0"/>
              <a:t>Form, fit, and function defined at system PDR/CDR</a:t>
            </a:r>
          </a:p>
          <a:p>
            <a:pPr lvl="2"/>
            <a:r>
              <a:rPr lang="en-US" dirty="0" smtClean="0"/>
              <a:t>“Buy” decision delayed until as late as possible to maximize value</a:t>
            </a:r>
            <a:endParaRPr lang="en-US" dirty="0"/>
          </a:p>
          <a:p>
            <a:pPr lvl="1"/>
            <a:r>
              <a:rPr lang="en-US" dirty="0" smtClean="0"/>
              <a:t>COTS process works best</a:t>
            </a:r>
          </a:p>
          <a:p>
            <a:pPr lvl="2"/>
            <a:r>
              <a:rPr lang="en-US" dirty="0" smtClean="0"/>
              <a:t>Buy the highest performing processor available</a:t>
            </a:r>
          </a:p>
          <a:p>
            <a:pPr lvl="2"/>
            <a:r>
              <a:rPr lang="en-US" dirty="0" smtClean="0"/>
              <a:t>Select a compatible software infrastructure stack with processor</a:t>
            </a:r>
            <a:endParaRPr lang="en-US" dirty="0"/>
          </a:p>
        </p:txBody>
      </p:sp>
      <p:sp>
        <p:nvSpPr>
          <p:cNvPr id="4" name="Picture Placeholder 3"/>
          <p:cNvSpPr>
            <a:spLocks noGrp="1"/>
          </p:cNvSpPr>
          <p:nvPr>
            <p:ph type="pic" sz="quarter" idx="11"/>
          </p:nvPr>
        </p:nvSpPr>
        <p:spPr/>
      </p:sp>
      <p:sp>
        <p:nvSpPr>
          <p:cNvPr id="5" name="Text Placeholder 4"/>
          <p:cNvSpPr>
            <a:spLocks noGrp="1"/>
          </p:cNvSpPr>
          <p:nvPr>
            <p:ph type="body" sz="quarter" idx="10"/>
          </p:nvPr>
        </p:nvSpPr>
        <p:spPr/>
        <p:txBody>
          <a:bodyPr/>
          <a:lstStyle/>
          <a:p>
            <a:endParaRPr lang="en-US" dirty="0"/>
          </a:p>
        </p:txBody>
      </p:sp>
    </p:spTree>
    <p:extLst>
      <p:ext uri="{BB962C8B-B14F-4D97-AF65-F5344CB8AC3E}">
        <p14:creationId xmlns:p14="http://schemas.microsoft.com/office/powerpoint/2010/main" val="224569459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Software Lifecycle</a:t>
            </a:r>
            <a:endParaRPr lang="en-US" dirty="0"/>
          </a:p>
        </p:txBody>
      </p:sp>
      <p:sp>
        <p:nvSpPr>
          <p:cNvPr id="3" name="Content Placeholder 2"/>
          <p:cNvSpPr>
            <a:spLocks noGrp="1"/>
          </p:cNvSpPr>
          <p:nvPr>
            <p:ph idx="1"/>
          </p:nvPr>
        </p:nvSpPr>
        <p:spPr/>
        <p:txBody>
          <a:bodyPr/>
          <a:lstStyle/>
          <a:p>
            <a:r>
              <a:rPr lang="en-US" dirty="0"/>
              <a:t>What we are talking about:</a:t>
            </a:r>
          </a:p>
          <a:p>
            <a:pPr lvl="1"/>
            <a:r>
              <a:rPr lang="en-US" dirty="0" smtClean="0"/>
              <a:t>Software </a:t>
            </a:r>
            <a:r>
              <a:rPr lang="en-US" dirty="0"/>
              <a:t>that has to be developed for your </a:t>
            </a:r>
            <a:r>
              <a:rPr lang="en-US" dirty="0" smtClean="0"/>
              <a:t>system</a:t>
            </a:r>
            <a:endParaRPr lang="en-US" dirty="0"/>
          </a:p>
          <a:p>
            <a:pPr lvl="1"/>
            <a:r>
              <a:rPr lang="en-US" dirty="0" smtClean="0"/>
              <a:t>Off-the-shelf software that was developed for someone else </a:t>
            </a:r>
          </a:p>
          <a:p>
            <a:endParaRPr lang="en-US" dirty="0"/>
          </a:p>
          <a:p>
            <a:r>
              <a:rPr lang="en-US" dirty="0" smtClean="0"/>
              <a:t>Lifecycle patterns:</a:t>
            </a:r>
          </a:p>
          <a:p>
            <a:pPr lvl="1"/>
            <a:r>
              <a:rPr lang="en-US" dirty="0" smtClean="0"/>
              <a:t>Decision points</a:t>
            </a:r>
          </a:p>
          <a:p>
            <a:pPr lvl="2"/>
            <a:r>
              <a:rPr lang="en-US" dirty="0" smtClean="0"/>
              <a:t>Similar to system hardware, but they don’t line up!</a:t>
            </a:r>
            <a:endParaRPr lang="en-US" dirty="0"/>
          </a:p>
          <a:p>
            <a:pPr lvl="1"/>
            <a:r>
              <a:rPr lang="en-US" dirty="0" smtClean="0"/>
              <a:t>Incremental </a:t>
            </a:r>
            <a:r>
              <a:rPr lang="en-US" dirty="0"/>
              <a:t>development </a:t>
            </a:r>
            <a:r>
              <a:rPr lang="en-US" dirty="0" smtClean="0"/>
              <a:t>works best</a:t>
            </a:r>
            <a:endParaRPr lang="en-US" dirty="0"/>
          </a:p>
          <a:p>
            <a:pPr lvl="2"/>
            <a:r>
              <a:rPr lang="en-US" dirty="0" smtClean="0"/>
              <a:t>Concurrent requirements, design</a:t>
            </a:r>
            <a:r>
              <a:rPr lang="en-US" dirty="0"/>
              <a:t>, </a:t>
            </a:r>
            <a:r>
              <a:rPr lang="en-US" dirty="0" smtClean="0"/>
              <a:t>build</a:t>
            </a:r>
            <a:r>
              <a:rPr lang="en-US" dirty="0"/>
              <a:t>, </a:t>
            </a:r>
            <a:r>
              <a:rPr lang="en-US" dirty="0" smtClean="0"/>
              <a:t>integrate</a:t>
            </a:r>
            <a:r>
              <a:rPr lang="en-US" dirty="0"/>
              <a:t>, </a:t>
            </a:r>
            <a:r>
              <a:rPr lang="en-US" dirty="0" smtClean="0"/>
              <a:t>test</a:t>
            </a:r>
            <a:r>
              <a:rPr lang="en-US" dirty="0"/>
              <a:t>, </a:t>
            </a:r>
            <a:r>
              <a:rPr lang="en-US" dirty="0" smtClean="0"/>
              <a:t>deploy</a:t>
            </a:r>
            <a:endParaRPr lang="en-US" dirty="0"/>
          </a:p>
        </p:txBody>
      </p:sp>
      <p:sp>
        <p:nvSpPr>
          <p:cNvPr id="4" name="Picture Placeholder 3"/>
          <p:cNvSpPr>
            <a:spLocks noGrp="1"/>
          </p:cNvSpPr>
          <p:nvPr>
            <p:ph type="pic" sz="quarter" idx="11"/>
          </p:nvPr>
        </p:nvSpPr>
        <p:spPr/>
      </p:sp>
      <p:sp>
        <p:nvSpPr>
          <p:cNvPr id="5" name="Text Placeholder 4"/>
          <p:cNvSpPr>
            <a:spLocks noGrp="1"/>
          </p:cNvSpPr>
          <p:nvPr>
            <p:ph type="body" sz="quarter" idx="10"/>
          </p:nvPr>
        </p:nvSpPr>
        <p:spPr/>
        <p:txBody>
          <a:bodyPr/>
          <a:lstStyle/>
          <a:p>
            <a:endParaRPr lang="en-US" dirty="0"/>
          </a:p>
        </p:txBody>
      </p:sp>
    </p:spTree>
    <p:extLst>
      <p:ext uri="{BB962C8B-B14F-4D97-AF65-F5344CB8AC3E}">
        <p14:creationId xmlns:p14="http://schemas.microsoft.com/office/powerpoint/2010/main" val="100501551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System Design</a:t>
            </a:r>
            <a:endParaRPr lang="en-US" dirty="0"/>
          </a:p>
        </p:txBody>
      </p:sp>
      <p:sp>
        <p:nvSpPr>
          <p:cNvPr id="4" name="Picture Placeholder 3"/>
          <p:cNvSpPr>
            <a:spLocks noGrp="1"/>
          </p:cNvSpPr>
          <p:nvPr>
            <p:ph type="pic" sz="quarter" idx="11"/>
          </p:nvPr>
        </p:nvSpPr>
        <p:spPr/>
      </p:sp>
      <p:sp>
        <p:nvSpPr>
          <p:cNvPr id="5" name="Text Placeholder 4"/>
          <p:cNvSpPr>
            <a:spLocks noGrp="1"/>
          </p:cNvSpPr>
          <p:nvPr>
            <p:ph type="body" sz="quarter" idx="10"/>
          </p:nvPr>
        </p:nvSpPr>
        <p:spPr/>
        <p:txBody>
          <a:bodyPr/>
          <a:lstStyle/>
          <a:p>
            <a:endParaRPr lang="en-US" dirty="0"/>
          </a:p>
        </p:txBody>
      </p:sp>
      <p:cxnSp>
        <p:nvCxnSpPr>
          <p:cNvPr id="8" name="Straight Arrow Connector 7"/>
          <p:cNvCxnSpPr/>
          <p:nvPr/>
        </p:nvCxnSpPr>
        <p:spPr>
          <a:xfrm>
            <a:off x="1428750" y="2000250"/>
            <a:ext cx="6255727"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1428750" y="1532873"/>
            <a:ext cx="738253" cy="253916"/>
          </a:xfrm>
          <a:prstGeom prst="rect">
            <a:avLst/>
          </a:prstGeom>
          <a:noFill/>
        </p:spPr>
        <p:txBody>
          <a:bodyPr wrap="square" lIns="0" tIns="0" rIns="0" bIns="0" rtlCol="0">
            <a:spAutoFit/>
          </a:bodyPr>
          <a:lstStyle/>
          <a:p>
            <a:r>
              <a:rPr lang="en-US" sz="1650" dirty="0">
                <a:latin typeface="Arial"/>
                <a:cs typeface="Arial"/>
              </a:rPr>
              <a:t>System</a:t>
            </a:r>
          </a:p>
        </p:txBody>
      </p:sp>
      <p:sp>
        <p:nvSpPr>
          <p:cNvPr id="10" name="TextBox 9"/>
          <p:cNvSpPr txBox="1"/>
          <p:nvPr/>
        </p:nvSpPr>
        <p:spPr>
          <a:xfrm>
            <a:off x="3398587" y="2751290"/>
            <a:ext cx="2511075" cy="253916"/>
          </a:xfrm>
          <a:prstGeom prst="rect">
            <a:avLst/>
          </a:prstGeom>
          <a:noFill/>
        </p:spPr>
        <p:txBody>
          <a:bodyPr wrap="square" lIns="0" tIns="0" rIns="0" bIns="0" rtlCol="0">
            <a:spAutoFit/>
          </a:bodyPr>
          <a:lstStyle/>
          <a:p>
            <a:r>
              <a:rPr lang="en-US" sz="1650" dirty="0">
                <a:latin typeface="Arial"/>
                <a:cs typeface="Arial"/>
              </a:rPr>
              <a:t>Component Software</a:t>
            </a:r>
          </a:p>
        </p:txBody>
      </p:sp>
      <p:sp>
        <p:nvSpPr>
          <p:cNvPr id="11" name="TextBox 10"/>
          <p:cNvSpPr txBox="1"/>
          <p:nvPr/>
        </p:nvSpPr>
        <p:spPr>
          <a:xfrm>
            <a:off x="6426564" y="2900816"/>
            <a:ext cx="968418" cy="253916"/>
          </a:xfrm>
          <a:prstGeom prst="rect">
            <a:avLst/>
          </a:prstGeom>
          <a:noFill/>
        </p:spPr>
        <p:txBody>
          <a:bodyPr wrap="square" lIns="0" tIns="0" rIns="0" bIns="0" rtlCol="0">
            <a:spAutoFit/>
          </a:bodyPr>
          <a:lstStyle/>
          <a:p>
            <a:r>
              <a:rPr lang="en-US" sz="1650" dirty="0">
                <a:latin typeface="Arial"/>
                <a:cs typeface="Arial"/>
              </a:rPr>
              <a:t>Processor</a:t>
            </a:r>
          </a:p>
        </p:txBody>
      </p:sp>
      <p:cxnSp>
        <p:nvCxnSpPr>
          <p:cNvPr id="13" name="Straight Arrow Connector 12"/>
          <p:cNvCxnSpPr/>
          <p:nvPr/>
        </p:nvCxnSpPr>
        <p:spPr>
          <a:xfrm>
            <a:off x="2400300" y="1400175"/>
            <a:ext cx="0" cy="600075"/>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2242159" y="1234617"/>
            <a:ext cx="347597" cy="184666"/>
          </a:xfrm>
          <a:prstGeom prst="rect">
            <a:avLst/>
          </a:prstGeom>
          <a:noFill/>
        </p:spPr>
        <p:txBody>
          <a:bodyPr wrap="square" lIns="0" tIns="0" rIns="0" bIns="0" rtlCol="0">
            <a:spAutoFit/>
          </a:bodyPr>
          <a:lstStyle/>
          <a:p>
            <a:r>
              <a:rPr lang="en-US" sz="1200" dirty="0">
                <a:latin typeface="Arial"/>
                <a:cs typeface="Arial"/>
              </a:rPr>
              <a:t>SRR</a:t>
            </a:r>
          </a:p>
        </p:txBody>
      </p:sp>
      <p:cxnSp>
        <p:nvCxnSpPr>
          <p:cNvPr id="15" name="Straight Arrow Connector 14"/>
          <p:cNvCxnSpPr/>
          <p:nvPr/>
        </p:nvCxnSpPr>
        <p:spPr>
          <a:xfrm>
            <a:off x="3726491" y="1401741"/>
            <a:ext cx="0" cy="600075"/>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3568350" y="1236183"/>
            <a:ext cx="347597" cy="184666"/>
          </a:xfrm>
          <a:prstGeom prst="rect">
            <a:avLst/>
          </a:prstGeom>
          <a:noFill/>
        </p:spPr>
        <p:txBody>
          <a:bodyPr wrap="square" lIns="0" tIns="0" rIns="0" bIns="0" rtlCol="0">
            <a:spAutoFit/>
          </a:bodyPr>
          <a:lstStyle/>
          <a:p>
            <a:r>
              <a:rPr lang="en-US" sz="1200" dirty="0">
                <a:latin typeface="Arial"/>
                <a:cs typeface="Arial"/>
              </a:rPr>
              <a:t>PDR</a:t>
            </a:r>
          </a:p>
        </p:txBody>
      </p:sp>
      <p:cxnSp>
        <p:nvCxnSpPr>
          <p:cNvPr id="17" name="Straight Arrow Connector 16"/>
          <p:cNvCxnSpPr/>
          <p:nvPr/>
        </p:nvCxnSpPr>
        <p:spPr>
          <a:xfrm>
            <a:off x="5268755" y="1403307"/>
            <a:ext cx="0" cy="600075"/>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5110614" y="1237749"/>
            <a:ext cx="347597" cy="184666"/>
          </a:xfrm>
          <a:prstGeom prst="rect">
            <a:avLst/>
          </a:prstGeom>
          <a:noFill/>
        </p:spPr>
        <p:txBody>
          <a:bodyPr wrap="square" lIns="0" tIns="0" rIns="0" bIns="0" rtlCol="0">
            <a:spAutoFit/>
          </a:bodyPr>
          <a:lstStyle/>
          <a:p>
            <a:r>
              <a:rPr lang="en-US" sz="1200" dirty="0">
                <a:latin typeface="Arial"/>
                <a:cs typeface="Arial"/>
              </a:rPr>
              <a:t>CDR</a:t>
            </a:r>
          </a:p>
        </p:txBody>
      </p:sp>
      <p:cxnSp>
        <p:nvCxnSpPr>
          <p:cNvPr id="22" name="Straight Arrow Connector 21"/>
          <p:cNvCxnSpPr/>
          <p:nvPr/>
        </p:nvCxnSpPr>
        <p:spPr>
          <a:xfrm flipV="1">
            <a:off x="4124585" y="2000250"/>
            <a:ext cx="0" cy="542925"/>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3950786" y="2556858"/>
            <a:ext cx="347597" cy="184666"/>
          </a:xfrm>
          <a:prstGeom prst="rect">
            <a:avLst/>
          </a:prstGeom>
          <a:noFill/>
        </p:spPr>
        <p:txBody>
          <a:bodyPr wrap="square" lIns="0" tIns="0" rIns="0" bIns="0" rtlCol="0">
            <a:spAutoFit/>
          </a:bodyPr>
          <a:lstStyle/>
          <a:p>
            <a:r>
              <a:rPr lang="en-US" sz="1200" dirty="0">
                <a:latin typeface="Arial"/>
                <a:cs typeface="Arial"/>
              </a:rPr>
              <a:t>PDR</a:t>
            </a:r>
          </a:p>
        </p:txBody>
      </p:sp>
      <p:cxnSp>
        <p:nvCxnSpPr>
          <p:cNvPr id="24" name="Straight Arrow Connector 23"/>
          <p:cNvCxnSpPr/>
          <p:nvPr/>
        </p:nvCxnSpPr>
        <p:spPr>
          <a:xfrm flipV="1">
            <a:off x="4811558" y="2011211"/>
            <a:ext cx="0" cy="542925"/>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4637760" y="2567818"/>
            <a:ext cx="347597" cy="184666"/>
          </a:xfrm>
          <a:prstGeom prst="rect">
            <a:avLst/>
          </a:prstGeom>
          <a:noFill/>
        </p:spPr>
        <p:txBody>
          <a:bodyPr wrap="square" lIns="0" tIns="0" rIns="0" bIns="0" rtlCol="0">
            <a:spAutoFit/>
          </a:bodyPr>
          <a:lstStyle/>
          <a:p>
            <a:r>
              <a:rPr lang="en-US" sz="1200" dirty="0">
                <a:latin typeface="Arial"/>
                <a:cs typeface="Arial"/>
              </a:rPr>
              <a:t>CDR</a:t>
            </a:r>
          </a:p>
        </p:txBody>
      </p:sp>
      <p:cxnSp>
        <p:nvCxnSpPr>
          <p:cNvPr id="30" name="Straight Arrow Connector 29"/>
          <p:cNvCxnSpPr/>
          <p:nvPr/>
        </p:nvCxnSpPr>
        <p:spPr>
          <a:xfrm>
            <a:off x="7520940" y="2066239"/>
            <a:ext cx="0" cy="1086111"/>
          </a:xfrm>
          <a:prstGeom prst="straightConnector1">
            <a:avLst/>
          </a:prstGeom>
          <a:ln w="38100">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1450671" y="3076703"/>
            <a:ext cx="2286780" cy="253916"/>
          </a:xfrm>
          <a:prstGeom prst="rect">
            <a:avLst/>
          </a:prstGeom>
          <a:noFill/>
        </p:spPr>
        <p:txBody>
          <a:bodyPr wrap="square" lIns="0" tIns="0" rIns="0" bIns="0" rtlCol="0">
            <a:spAutoFit/>
          </a:bodyPr>
          <a:lstStyle/>
          <a:p>
            <a:r>
              <a:rPr lang="en-US" sz="1650" dirty="0">
                <a:latin typeface="Arial"/>
                <a:cs typeface="Arial"/>
              </a:rPr>
              <a:t>Embedded Software</a:t>
            </a:r>
          </a:p>
        </p:txBody>
      </p:sp>
      <p:sp>
        <p:nvSpPr>
          <p:cNvPr id="26" name="TextBox 25"/>
          <p:cNvSpPr txBox="1"/>
          <p:nvPr/>
        </p:nvSpPr>
        <p:spPr>
          <a:xfrm>
            <a:off x="1433448" y="3530249"/>
            <a:ext cx="2286780" cy="507831"/>
          </a:xfrm>
          <a:prstGeom prst="rect">
            <a:avLst/>
          </a:prstGeom>
          <a:noFill/>
        </p:spPr>
        <p:txBody>
          <a:bodyPr wrap="square" lIns="0" tIns="0" rIns="0" bIns="0" rtlCol="0">
            <a:spAutoFit/>
          </a:bodyPr>
          <a:lstStyle/>
          <a:p>
            <a:r>
              <a:rPr lang="en-US" sz="1650" dirty="0">
                <a:latin typeface="Arial"/>
                <a:cs typeface="Arial"/>
              </a:rPr>
              <a:t>Test and Development Software?</a:t>
            </a:r>
          </a:p>
        </p:txBody>
      </p:sp>
      <p:sp>
        <p:nvSpPr>
          <p:cNvPr id="27" name="TextBox 26"/>
          <p:cNvSpPr txBox="1"/>
          <p:nvPr/>
        </p:nvSpPr>
        <p:spPr>
          <a:xfrm>
            <a:off x="4553146" y="3955094"/>
            <a:ext cx="4174653" cy="646331"/>
          </a:xfrm>
          <a:prstGeom prst="rect">
            <a:avLst/>
          </a:prstGeom>
          <a:solidFill>
            <a:schemeClr val="accent1">
              <a:lumMod val="20000"/>
              <a:lumOff val="80000"/>
            </a:schemeClr>
          </a:solidFill>
        </p:spPr>
        <p:txBody>
          <a:bodyPr wrap="square" lIns="0" tIns="0" rIns="0" bIns="0" rtlCol="0">
            <a:spAutoFit/>
          </a:bodyPr>
          <a:lstStyle/>
          <a:p>
            <a:r>
              <a:rPr lang="en-US" sz="2100" dirty="0">
                <a:latin typeface="Arial"/>
                <a:cs typeface="Arial"/>
              </a:rPr>
              <a:t>How/when will you get visibility </a:t>
            </a:r>
            <a:r>
              <a:rPr lang="en-US" sz="2100" dirty="0" smtClean="0">
                <a:latin typeface="Arial"/>
                <a:cs typeface="Arial"/>
              </a:rPr>
              <a:t>into </a:t>
            </a:r>
            <a:r>
              <a:rPr lang="en-US" sz="2100" dirty="0">
                <a:latin typeface="Arial"/>
                <a:cs typeface="Arial"/>
              </a:rPr>
              <a:t>your different software types?</a:t>
            </a:r>
            <a:endParaRPr lang="en-US" sz="1200" dirty="0">
              <a:latin typeface="Arial"/>
              <a:cs typeface="Arial"/>
            </a:endParaRPr>
          </a:p>
        </p:txBody>
      </p:sp>
      <p:cxnSp>
        <p:nvCxnSpPr>
          <p:cNvPr id="7" name="Straight Arrow Connector 6"/>
          <p:cNvCxnSpPr/>
          <p:nvPr/>
        </p:nvCxnSpPr>
        <p:spPr>
          <a:xfrm flipV="1">
            <a:off x="1857375" y="2011210"/>
            <a:ext cx="0" cy="1046315"/>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V="1">
            <a:off x="6172200" y="2020735"/>
            <a:ext cx="0" cy="1046315"/>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5047985" y="3105480"/>
            <a:ext cx="2286780" cy="253916"/>
          </a:xfrm>
          <a:prstGeom prst="rect">
            <a:avLst/>
          </a:prstGeom>
          <a:noFill/>
        </p:spPr>
        <p:txBody>
          <a:bodyPr wrap="square" lIns="0" tIns="0" rIns="0" bIns="0" rtlCol="0">
            <a:spAutoFit/>
          </a:bodyPr>
          <a:lstStyle/>
          <a:p>
            <a:r>
              <a:rPr lang="en-US" sz="1650" dirty="0">
                <a:latin typeface="Arial"/>
                <a:cs typeface="Arial"/>
              </a:rPr>
              <a:t>Embedded Software</a:t>
            </a:r>
          </a:p>
        </p:txBody>
      </p:sp>
    </p:spTree>
    <p:extLst>
      <p:ext uri="{BB962C8B-B14F-4D97-AF65-F5344CB8AC3E}">
        <p14:creationId xmlns:p14="http://schemas.microsoft.com/office/powerpoint/2010/main" val="959458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6"/>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23" grpId="0"/>
      <p:bldP spid="25" grpId="0"/>
      <p:bldP spid="21" grpId="0"/>
      <p:bldP spid="26" grpId="0"/>
      <p:bldP spid="27" grpId="0" animBg="1"/>
      <p:bldP spid="2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xmlns="" id="{43C84724-B039-8F44-853A-F68706953CC2}"/>
              </a:ext>
            </a:extLst>
          </p:cNvPr>
          <p:cNvPicPr>
            <a:picLocks noGrp="1" noChangeAspect="1"/>
          </p:cNvPicPr>
          <p:nvPr>
            <p:ph type="pic" sz="quarter" idx="11"/>
          </p:nvPr>
        </p:nvPicPr>
        <p:blipFill>
          <a:blip r:embed="rId3">
            <a:extLst>
              <a:ext uri="{28A0092B-C50C-407E-A947-70E740481C1C}">
                <a14:useLocalDpi xmlns:a14="http://schemas.microsoft.com/office/drawing/2010/main" val="0"/>
              </a:ext>
            </a:extLst>
          </a:blip>
          <a:srcRect l="12409" r="12409"/>
          <a:stretch>
            <a:fillRect/>
          </a:stretch>
        </p:blipFill>
        <p:spPr/>
      </p:pic>
      <p:sp>
        <p:nvSpPr>
          <p:cNvPr id="3" name="Text Placeholder 2"/>
          <p:cNvSpPr>
            <a:spLocks noGrp="1"/>
          </p:cNvSpPr>
          <p:nvPr>
            <p:ph type="body" sz="quarter" idx="10"/>
          </p:nvPr>
        </p:nvSpPr>
        <p:spPr/>
        <p:txBody>
          <a:bodyPr/>
          <a:lstStyle/>
          <a:p>
            <a:r>
              <a:rPr lang="en-US" dirty="0" smtClean="0"/>
              <a:t>Some Acquisition Considerations</a:t>
            </a:r>
            <a:endParaRPr lang="en-US" dirty="0"/>
          </a:p>
        </p:txBody>
      </p:sp>
      <p:sp>
        <p:nvSpPr>
          <p:cNvPr id="13" name="Text Placeholder 12">
            <a:extLst>
              <a:ext uri="{FF2B5EF4-FFF2-40B4-BE49-F238E27FC236}">
                <a16:creationId xmlns:a16="http://schemas.microsoft.com/office/drawing/2014/main" xmlns="" id="{FE73B69B-9C3D-0C43-A292-1BB6D8AEF3EF}"/>
              </a:ext>
            </a:extLst>
          </p:cNvPr>
          <p:cNvSpPr>
            <a:spLocks noGrp="1"/>
          </p:cNvSpPr>
          <p:nvPr>
            <p:ph type="body" sz="quarter" idx="13"/>
          </p:nvPr>
        </p:nvSpPr>
        <p:spPr/>
        <p:txBody>
          <a:bodyPr/>
          <a:lstStyle/>
          <a:p>
            <a:r>
              <a:rPr lang="en-US" dirty="0" smtClean="0"/>
              <a:t>The Software Dilemma</a:t>
            </a:r>
            <a:endParaRPr lang="en-US" dirty="0"/>
          </a:p>
        </p:txBody>
      </p:sp>
    </p:spTree>
    <p:extLst>
      <p:ext uri="{BB962C8B-B14F-4D97-AF65-F5344CB8AC3E}">
        <p14:creationId xmlns:p14="http://schemas.microsoft.com/office/powerpoint/2010/main" val="229139219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Acquisition Strategy Considerations</a:t>
            </a:r>
            <a:endParaRPr lang="en-US" dirty="0"/>
          </a:p>
        </p:txBody>
      </p:sp>
      <p:sp>
        <p:nvSpPr>
          <p:cNvPr id="3" name="Content Placeholder 2"/>
          <p:cNvSpPr>
            <a:spLocks noGrp="1"/>
          </p:cNvSpPr>
          <p:nvPr>
            <p:ph idx="1"/>
          </p:nvPr>
        </p:nvSpPr>
        <p:spPr>
          <a:xfrm>
            <a:off x="381000" y="931098"/>
            <a:ext cx="8343900" cy="3650030"/>
          </a:xfrm>
        </p:spPr>
        <p:txBody>
          <a:bodyPr/>
          <a:lstStyle/>
          <a:p>
            <a:r>
              <a:rPr lang="en-US" dirty="0" smtClean="0"/>
              <a:t>Where is the software in your system? What types?</a:t>
            </a:r>
          </a:p>
          <a:p>
            <a:r>
              <a:rPr lang="en-US" dirty="0" smtClean="0"/>
              <a:t>Who </a:t>
            </a:r>
            <a:r>
              <a:rPr lang="en-US" dirty="0"/>
              <a:t>are </a:t>
            </a:r>
            <a:r>
              <a:rPr lang="en-US" dirty="0" smtClean="0"/>
              <a:t>your </a:t>
            </a:r>
            <a:r>
              <a:rPr lang="en-US" dirty="0"/>
              <a:t>stakeholder </a:t>
            </a:r>
            <a:r>
              <a:rPr lang="en-US" dirty="0" smtClean="0"/>
              <a:t>organizations, </a:t>
            </a:r>
            <a:r>
              <a:rPr lang="en-US" dirty="0"/>
              <a:t>and how will they flow down dependent </a:t>
            </a:r>
            <a:r>
              <a:rPr lang="en-US" dirty="0" smtClean="0"/>
              <a:t>requirements?</a:t>
            </a:r>
          </a:p>
          <a:p>
            <a:pPr lvl="1"/>
            <a:r>
              <a:rPr lang="en-US" dirty="0" smtClean="0"/>
              <a:t>Who </a:t>
            </a:r>
            <a:r>
              <a:rPr lang="en-US" dirty="0"/>
              <a:t>has the authority to halt </a:t>
            </a:r>
            <a:r>
              <a:rPr lang="en-US" dirty="0" smtClean="0"/>
              <a:t>progress, </a:t>
            </a:r>
            <a:r>
              <a:rPr lang="en-US" dirty="0"/>
              <a:t>and what value </a:t>
            </a:r>
            <a:r>
              <a:rPr lang="en-US" dirty="0" smtClean="0"/>
              <a:t>do </a:t>
            </a:r>
            <a:r>
              <a:rPr lang="en-US" dirty="0"/>
              <a:t>they add?</a:t>
            </a:r>
          </a:p>
          <a:p>
            <a:r>
              <a:rPr lang="en-US" dirty="0" smtClean="0"/>
              <a:t>Does </a:t>
            </a:r>
            <a:r>
              <a:rPr lang="en-US" dirty="0"/>
              <a:t>the PMO </a:t>
            </a:r>
            <a:r>
              <a:rPr lang="en-US" dirty="0" smtClean="0"/>
              <a:t>have </a:t>
            </a:r>
            <a:r>
              <a:rPr lang="en-US" dirty="0"/>
              <a:t>the necessary software expertise?</a:t>
            </a:r>
          </a:p>
          <a:p>
            <a:pPr lvl="1"/>
            <a:r>
              <a:rPr lang="en-US" dirty="0" smtClean="0"/>
              <a:t>Do you need to contract for software expertise? </a:t>
            </a:r>
          </a:p>
          <a:p>
            <a:r>
              <a:rPr lang="en-US" dirty="0" smtClean="0"/>
              <a:t>Do </a:t>
            </a:r>
            <a:r>
              <a:rPr lang="en-US" dirty="0"/>
              <a:t>the potential offerors have the necessary software expertise</a:t>
            </a:r>
            <a:r>
              <a:rPr lang="en-US" dirty="0" smtClean="0"/>
              <a:t>? </a:t>
            </a:r>
          </a:p>
          <a:p>
            <a:pPr lvl="1"/>
            <a:r>
              <a:rPr lang="en-US" dirty="0" smtClean="0"/>
              <a:t>How will they execute the system’s different software domains?</a:t>
            </a:r>
          </a:p>
          <a:p>
            <a:pPr lvl="1"/>
            <a:r>
              <a:rPr lang="en-US" dirty="0" smtClean="0"/>
              <a:t>What visibility will the PMO have into software development?</a:t>
            </a:r>
          </a:p>
          <a:p>
            <a:r>
              <a:rPr lang="en-US" dirty="0"/>
              <a:t>How </a:t>
            </a:r>
            <a:r>
              <a:rPr lang="en-US" dirty="0" smtClean="0"/>
              <a:t>will the </a:t>
            </a:r>
            <a:r>
              <a:rPr lang="en-US" dirty="0"/>
              <a:t>software </a:t>
            </a:r>
            <a:r>
              <a:rPr lang="en-US" dirty="0" smtClean="0"/>
              <a:t>be sustained </a:t>
            </a:r>
            <a:r>
              <a:rPr lang="en-US" dirty="0"/>
              <a:t>for the next 50 years?</a:t>
            </a:r>
          </a:p>
        </p:txBody>
      </p:sp>
      <p:sp>
        <p:nvSpPr>
          <p:cNvPr id="4" name="Picture Placeholder 3"/>
          <p:cNvSpPr>
            <a:spLocks noGrp="1"/>
          </p:cNvSpPr>
          <p:nvPr>
            <p:ph type="pic" sz="quarter" idx="11"/>
          </p:nvPr>
        </p:nvSpPr>
        <p:spPr/>
      </p:sp>
      <p:sp>
        <p:nvSpPr>
          <p:cNvPr id="5" name="Text Placeholder 4"/>
          <p:cNvSpPr>
            <a:spLocks noGrp="1"/>
          </p:cNvSpPr>
          <p:nvPr>
            <p:ph type="body" sz="quarter" idx="10"/>
          </p:nvPr>
        </p:nvSpPr>
        <p:spPr/>
        <p:txBody>
          <a:bodyPr/>
          <a:lstStyle/>
          <a:p>
            <a:endParaRPr lang="en-US" dirty="0"/>
          </a:p>
        </p:txBody>
      </p:sp>
      <p:sp>
        <p:nvSpPr>
          <p:cNvPr id="6" name="TextBox 5"/>
          <p:cNvSpPr txBox="1"/>
          <p:nvPr/>
        </p:nvSpPr>
        <p:spPr>
          <a:xfrm>
            <a:off x="1150070" y="4246992"/>
            <a:ext cx="7574829" cy="323165"/>
          </a:xfrm>
          <a:prstGeom prst="rect">
            <a:avLst/>
          </a:prstGeom>
          <a:solidFill>
            <a:schemeClr val="accent1">
              <a:lumMod val="20000"/>
              <a:lumOff val="80000"/>
            </a:schemeClr>
          </a:solidFill>
        </p:spPr>
        <p:txBody>
          <a:bodyPr wrap="square" lIns="0" tIns="0" rIns="0" bIns="0" rtlCol="0">
            <a:spAutoFit/>
          </a:bodyPr>
          <a:lstStyle/>
          <a:p>
            <a:r>
              <a:rPr lang="en-US" sz="2100" dirty="0">
                <a:latin typeface="Arial" panose="020B0604020202020204" pitchFamily="34" charset="0"/>
                <a:cs typeface="Arial" panose="020B0604020202020204" pitchFamily="34" charset="0"/>
              </a:rPr>
              <a:t>Plan for continuous engineering, development, </a:t>
            </a:r>
            <a:r>
              <a:rPr lang="en-US" sz="2100" dirty="0" smtClean="0">
                <a:latin typeface="Arial" panose="020B0604020202020204" pitchFamily="34" charset="0"/>
                <a:cs typeface="Arial" panose="020B0604020202020204" pitchFamily="34" charset="0"/>
              </a:rPr>
              <a:t>and deployment</a:t>
            </a:r>
            <a:endParaRPr lang="en-U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10896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RFP Considerations</a:t>
            </a:r>
            <a:endParaRPr lang="en-US" dirty="0"/>
          </a:p>
        </p:txBody>
      </p:sp>
      <p:sp>
        <p:nvSpPr>
          <p:cNvPr id="3" name="Content Placeholder 2"/>
          <p:cNvSpPr>
            <a:spLocks noGrp="1"/>
          </p:cNvSpPr>
          <p:nvPr>
            <p:ph idx="1"/>
          </p:nvPr>
        </p:nvSpPr>
        <p:spPr/>
        <p:txBody>
          <a:bodyPr/>
          <a:lstStyle/>
          <a:p>
            <a:r>
              <a:rPr lang="en-US" dirty="0" smtClean="0"/>
              <a:t>PWS</a:t>
            </a:r>
          </a:p>
          <a:p>
            <a:pPr lvl="1"/>
            <a:r>
              <a:rPr lang="en-US" dirty="0" smtClean="0"/>
              <a:t>Are tasks outcome based? </a:t>
            </a:r>
            <a:endParaRPr lang="en-US" dirty="0"/>
          </a:p>
          <a:p>
            <a:pPr lvl="2"/>
            <a:r>
              <a:rPr lang="en-US" dirty="0" smtClean="0"/>
              <a:t>For example, delivery of a minimally </a:t>
            </a:r>
            <a:r>
              <a:rPr lang="en-US" dirty="0" smtClean="0"/>
              <a:t>viable </a:t>
            </a:r>
            <a:r>
              <a:rPr lang="en-US" dirty="0" smtClean="0"/>
              <a:t>product in 6 months with new features every 30 days thereafter</a:t>
            </a:r>
          </a:p>
          <a:p>
            <a:r>
              <a:rPr lang="en-US" dirty="0" smtClean="0"/>
              <a:t>QASP</a:t>
            </a:r>
          </a:p>
          <a:p>
            <a:pPr lvl="1"/>
            <a:r>
              <a:rPr lang="en-US" dirty="0" smtClean="0"/>
              <a:t>How will performance be measured?</a:t>
            </a:r>
          </a:p>
          <a:p>
            <a:pPr lvl="1"/>
            <a:r>
              <a:rPr lang="en-US" dirty="0" smtClean="0"/>
              <a:t>Has legacy performance been benchmarked?</a:t>
            </a:r>
          </a:p>
          <a:p>
            <a:r>
              <a:rPr lang="en-US" dirty="0" smtClean="0"/>
              <a:t>CDRLs</a:t>
            </a:r>
            <a:endParaRPr lang="en-US" dirty="0"/>
          </a:p>
          <a:p>
            <a:pPr lvl="1"/>
            <a:r>
              <a:rPr lang="en-US" dirty="0" smtClean="0"/>
              <a:t>Do you have all/only the data you need?  </a:t>
            </a:r>
          </a:p>
          <a:p>
            <a:pPr lvl="1"/>
            <a:r>
              <a:rPr lang="en-US" dirty="0" smtClean="0"/>
              <a:t>Do you have a plan for review of the data?</a:t>
            </a:r>
          </a:p>
          <a:p>
            <a:pPr lvl="1"/>
            <a:r>
              <a:rPr lang="en-US" dirty="0" smtClean="0"/>
              <a:t>How </a:t>
            </a:r>
            <a:r>
              <a:rPr lang="en-US" dirty="0"/>
              <a:t>will you verify the data deliveries?</a:t>
            </a:r>
          </a:p>
          <a:p>
            <a:pPr lvl="1"/>
            <a:endParaRPr lang="en-US" dirty="0"/>
          </a:p>
        </p:txBody>
      </p:sp>
      <p:sp>
        <p:nvSpPr>
          <p:cNvPr id="4" name="Picture Placeholder 3"/>
          <p:cNvSpPr>
            <a:spLocks noGrp="1"/>
          </p:cNvSpPr>
          <p:nvPr>
            <p:ph type="pic" sz="quarter" idx="11"/>
          </p:nvPr>
        </p:nvSpPr>
        <p:spPr/>
      </p:sp>
      <p:sp>
        <p:nvSpPr>
          <p:cNvPr id="5" name="Text Placeholder 4"/>
          <p:cNvSpPr>
            <a:spLocks noGrp="1"/>
          </p:cNvSpPr>
          <p:nvPr>
            <p:ph type="body" sz="quarter" idx="10"/>
          </p:nvPr>
        </p:nvSpPr>
        <p:spPr/>
        <p:txBody>
          <a:bodyPr/>
          <a:lstStyle/>
          <a:p>
            <a:endParaRPr lang="en-US" dirty="0"/>
          </a:p>
        </p:txBody>
      </p:sp>
    </p:spTree>
    <p:extLst>
      <p:ext uri="{BB962C8B-B14F-4D97-AF65-F5344CB8AC3E}">
        <p14:creationId xmlns:p14="http://schemas.microsoft.com/office/powerpoint/2010/main" val="176880801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Source Selection Considerations</a:t>
            </a:r>
            <a:endParaRPr lang="en-US" dirty="0"/>
          </a:p>
        </p:txBody>
      </p:sp>
      <p:sp>
        <p:nvSpPr>
          <p:cNvPr id="3" name="Content Placeholder 2"/>
          <p:cNvSpPr>
            <a:spLocks noGrp="1"/>
          </p:cNvSpPr>
          <p:nvPr>
            <p:ph idx="1"/>
          </p:nvPr>
        </p:nvSpPr>
        <p:spPr>
          <a:xfrm>
            <a:off x="381000" y="921970"/>
            <a:ext cx="8276615" cy="2964230"/>
          </a:xfrm>
        </p:spPr>
        <p:txBody>
          <a:bodyPr>
            <a:normAutofit/>
          </a:bodyPr>
          <a:lstStyle/>
          <a:p>
            <a:r>
              <a:rPr lang="en-US" dirty="0"/>
              <a:t>Have the offeror write a story </a:t>
            </a:r>
            <a:r>
              <a:rPr lang="en-US" dirty="0" smtClean="0"/>
              <a:t>about</a:t>
            </a:r>
            <a:endParaRPr lang="en-US" dirty="0"/>
          </a:p>
          <a:p>
            <a:pPr lvl="1"/>
            <a:r>
              <a:rPr lang="en-US" dirty="0" smtClean="0"/>
              <a:t>how </a:t>
            </a:r>
            <a:r>
              <a:rPr lang="en-US" dirty="0"/>
              <a:t>software will function in the operational environment </a:t>
            </a:r>
            <a:r>
              <a:rPr lang="en-US" dirty="0" smtClean="0"/>
              <a:t>(understanding </a:t>
            </a:r>
            <a:r>
              <a:rPr lang="en-US" dirty="0"/>
              <a:t>of </a:t>
            </a:r>
            <a:r>
              <a:rPr lang="en-US" dirty="0" smtClean="0"/>
              <a:t>need</a:t>
            </a:r>
            <a:r>
              <a:rPr lang="en-US" dirty="0"/>
              <a:t>)</a:t>
            </a:r>
          </a:p>
          <a:p>
            <a:pPr lvl="1"/>
            <a:r>
              <a:rPr lang="en-US" dirty="0" smtClean="0"/>
              <a:t>how </a:t>
            </a:r>
            <a:r>
              <a:rPr lang="en-US" dirty="0"/>
              <a:t>offeror will interact with the PMO in managing this contract</a:t>
            </a:r>
          </a:p>
          <a:p>
            <a:pPr lvl="1"/>
            <a:r>
              <a:rPr lang="en-US" dirty="0" smtClean="0"/>
              <a:t>how </a:t>
            </a:r>
            <a:r>
              <a:rPr lang="en-US" dirty="0"/>
              <a:t>offeror will interact with other stakeholders </a:t>
            </a:r>
            <a:r>
              <a:rPr lang="en-US" dirty="0" smtClean="0"/>
              <a:t>to validate </a:t>
            </a:r>
            <a:r>
              <a:rPr lang="en-US" dirty="0"/>
              <a:t>software changes</a:t>
            </a:r>
          </a:p>
          <a:p>
            <a:pPr lvl="1"/>
            <a:r>
              <a:rPr lang="en-US" dirty="0" smtClean="0"/>
              <a:t>how </a:t>
            </a:r>
            <a:r>
              <a:rPr lang="en-US" dirty="0"/>
              <a:t>offeror will build, test, and deploy the software in the program</a:t>
            </a:r>
          </a:p>
          <a:p>
            <a:pPr lvl="1"/>
            <a:r>
              <a:rPr lang="en-US" dirty="0" smtClean="0"/>
              <a:t>how </a:t>
            </a:r>
            <a:r>
              <a:rPr lang="en-US" dirty="0"/>
              <a:t>the software will be </a:t>
            </a:r>
            <a:r>
              <a:rPr lang="en-US" dirty="0" smtClean="0"/>
              <a:t>sustained </a:t>
            </a:r>
            <a:r>
              <a:rPr lang="en-US" dirty="0"/>
              <a:t>for the next 50 years</a:t>
            </a:r>
          </a:p>
        </p:txBody>
      </p:sp>
      <p:sp>
        <p:nvSpPr>
          <p:cNvPr id="4" name="Picture Placeholder 3"/>
          <p:cNvSpPr>
            <a:spLocks noGrp="1"/>
          </p:cNvSpPr>
          <p:nvPr>
            <p:ph type="pic" sz="quarter" idx="11"/>
          </p:nvPr>
        </p:nvSpPr>
        <p:spPr/>
      </p:sp>
      <p:sp>
        <p:nvSpPr>
          <p:cNvPr id="5" name="Text Placeholder 4"/>
          <p:cNvSpPr>
            <a:spLocks noGrp="1"/>
          </p:cNvSpPr>
          <p:nvPr>
            <p:ph type="body" sz="quarter" idx="10"/>
          </p:nvPr>
        </p:nvSpPr>
        <p:spPr/>
        <p:txBody>
          <a:bodyPr/>
          <a:lstStyle/>
          <a:p>
            <a:endParaRPr lang="en-US" dirty="0"/>
          </a:p>
        </p:txBody>
      </p:sp>
      <p:sp>
        <p:nvSpPr>
          <p:cNvPr id="6" name="TextBox 5"/>
          <p:cNvSpPr txBox="1"/>
          <p:nvPr/>
        </p:nvSpPr>
        <p:spPr>
          <a:xfrm>
            <a:off x="1809946" y="3842460"/>
            <a:ext cx="6847669" cy="646331"/>
          </a:xfrm>
          <a:prstGeom prst="rect">
            <a:avLst/>
          </a:prstGeom>
          <a:solidFill>
            <a:schemeClr val="accent1">
              <a:lumMod val="20000"/>
              <a:lumOff val="80000"/>
            </a:schemeClr>
          </a:solidFill>
        </p:spPr>
        <p:txBody>
          <a:bodyPr wrap="square" lIns="0" tIns="0" rIns="0" bIns="0" rtlCol="0">
            <a:spAutoFit/>
          </a:bodyPr>
          <a:lstStyle/>
          <a:p>
            <a:r>
              <a:rPr lang="en-US" sz="2100" dirty="0">
                <a:latin typeface="Arial"/>
                <a:cs typeface="Arial"/>
              </a:rPr>
              <a:t>How will you know the offeror is competent? </a:t>
            </a:r>
            <a:r>
              <a:rPr lang="en-US" sz="2100" dirty="0" smtClean="0">
                <a:latin typeface="Arial"/>
                <a:cs typeface="Arial"/>
              </a:rPr>
              <a:t/>
            </a:r>
            <a:br>
              <a:rPr lang="en-US" sz="2100" dirty="0" smtClean="0">
                <a:latin typeface="Arial"/>
                <a:cs typeface="Arial"/>
              </a:rPr>
            </a:br>
            <a:r>
              <a:rPr lang="en-US" sz="2100" dirty="0" smtClean="0">
                <a:latin typeface="Arial"/>
                <a:cs typeface="Arial"/>
              </a:rPr>
              <a:t>How </a:t>
            </a:r>
            <a:r>
              <a:rPr lang="en-US" sz="2100" dirty="0">
                <a:latin typeface="Arial"/>
                <a:cs typeface="Arial"/>
              </a:rPr>
              <a:t>will you distinguish between </a:t>
            </a:r>
            <a:r>
              <a:rPr lang="en-US" sz="2100" dirty="0" smtClean="0">
                <a:latin typeface="Arial"/>
                <a:cs typeface="Arial"/>
              </a:rPr>
              <a:t>two </a:t>
            </a:r>
            <a:r>
              <a:rPr lang="en-US" sz="2100" dirty="0">
                <a:latin typeface="Arial"/>
                <a:cs typeface="Arial"/>
              </a:rPr>
              <a:t>competent offerors? </a:t>
            </a:r>
            <a:endParaRPr lang="en-US" sz="1200" dirty="0">
              <a:latin typeface="Arial"/>
              <a:cs typeface="Arial"/>
            </a:endParaRPr>
          </a:p>
        </p:txBody>
      </p:sp>
    </p:spTree>
    <p:extLst>
      <p:ext uri="{BB962C8B-B14F-4D97-AF65-F5344CB8AC3E}">
        <p14:creationId xmlns:p14="http://schemas.microsoft.com/office/powerpoint/2010/main" val="2650750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Contract Execution Considerations</a:t>
            </a:r>
            <a:endParaRPr lang="en-US" dirty="0"/>
          </a:p>
        </p:txBody>
      </p:sp>
      <p:sp>
        <p:nvSpPr>
          <p:cNvPr id="3" name="Content Placeholder 2"/>
          <p:cNvSpPr>
            <a:spLocks noGrp="1"/>
          </p:cNvSpPr>
          <p:nvPr>
            <p:ph idx="1"/>
          </p:nvPr>
        </p:nvSpPr>
        <p:spPr/>
        <p:txBody>
          <a:bodyPr/>
          <a:lstStyle/>
          <a:p>
            <a:r>
              <a:rPr lang="en-US" dirty="0" smtClean="0"/>
              <a:t>How does the PMO interact with the contractor?  </a:t>
            </a:r>
            <a:br>
              <a:rPr lang="en-US" dirty="0" smtClean="0"/>
            </a:br>
            <a:r>
              <a:rPr lang="en-US" dirty="0" smtClean="0"/>
              <a:t>With the subcontractors?</a:t>
            </a:r>
          </a:p>
          <a:p>
            <a:endParaRPr lang="en-US" dirty="0"/>
          </a:p>
          <a:p>
            <a:r>
              <a:rPr lang="en-US" dirty="0" smtClean="0"/>
              <a:t>What metrics will the contractor use to track software development progress?</a:t>
            </a:r>
          </a:p>
          <a:p>
            <a:endParaRPr lang="en-US" dirty="0" smtClean="0"/>
          </a:p>
          <a:p>
            <a:r>
              <a:rPr lang="en-US" dirty="0" smtClean="0"/>
              <a:t>What metrics will the contractor use to track software system performance?</a:t>
            </a:r>
          </a:p>
          <a:p>
            <a:endParaRPr lang="en-US" dirty="0"/>
          </a:p>
        </p:txBody>
      </p:sp>
      <p:sp>
        <p:nvSpPr>
          <p:cNvPr id="4" name="Picture Placeholder 3"/>
          <p:cNvSpPr>
            <a:spLocks noGrp="1"/>
          </p:cNvSpPr>
          <p:nvPr>
            <p:ph type="pic" sz="quarter" idx="11"/>
          </p:nvPr>
        </p:nvSpPr>
        <p:spPr/>
      </p:sp>
      <p:sp>
        <p:nvSpPr>
          <p:cNvPr id="5" name="Text Placeholder 4"/>
          <p:cNvSpPr>
            <a:spLocks noGrp="1"/>
          </p:cNvSpPr>
          <p:nvPr>
            <p:ph type="body" sz="quarter" idx="10"/>
          </p:nvPr>
        </p:nvSpPr>
        <p:spPr/>
        <p:txBody>
          <a:bodyPr/>
          <a:lstStyle/>
          <a:p>
            <a:endParaRPr lang="en-US" dirty="0"/>
          </a:p>
        </p:txBody>
      </p:sp>
      <p:sp>
        <p:nvSpPr>
          <p:cNvPr id="6" name="TextBox 5"/>
          <p:cNvSpPr txBox="1"/>
          <p:nvPr/>
        </p:nvSpPr>
        <p:spPr>
          <a:xfrm>
            <a:off x="2121030" y="4040425"/>
            <a:ext cx="6536585" cy="323165"/>
          </a:xfrm>
          <a:prstGeom prst="rect">
            <a:avLst/>
          </a:prstGeom>
          <a:solidFill>
            <a:schemeClr val="accent1">
              <a:lumMod val="20000"/>
              <a:lumOff val="80000"/>
            </a:schemeClr>
          </a:solidFill>
        </p:spPr>
        <p:txBody>
          <a:bodyPr wrap="square" lIns="0" tIns="0" rIns="0" bIns="0" rtlCol="0">
            <a:spAutoFit/>
          </a:bodyPr>
          <a:lstStyle/>
          <a:p>
            <a:r>
              <a:rPr lang="en-US" sz="2100" dirty="0">
                <a:latin typeface="Arial"/>
                <a:cs typeface="Arial"/>
              </a:rPr>
              <a:t>Work out how the PMO will participate in design trades </a:t>
            </a:r>
            <a:endParaRPr lang="en-US" sz="1200" dirty="0">
              <a:latin typeface="Arial"/>
              <a:cs typeface="Arial"/>
            </a:endParaRPr>
          </a:p>
        </p:txBody>
      </p:sp>
    </p:spTree>
    <p:extLst>
      <p:ext uri="{BB962C8B-B14F-4D97-AF65-F5344CB8AC3E}">
        <p14:creationId xmlns:p14="http://schemas.microsoft.com/office/powerpoint/2010/main" val="827887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xmlns="" id="{43C84724-B039-8F44-853A-F68706953CC2}"/>
              </a:ext>
            </a:extLst>
          </p:cNvPr>
          <p:cNvPicPr>
            <a:picLocks noGrp="1" noChangeAspect="1"/>
          </p:cNvPicPr>
          <p:nvPr>
            <p:ph type="pic" sz="quarter" idx="11"/>
          </p:nvPr>
        </p:nvPicPr>
        <p:blipFill>
          <a:blip r:embed="rId3">
            <a:extLst>
              <a:ext uri="{28A0092B-C50C-407E-A947-70E740481C1C}">
                <a14:useLocalDpi xmlns:a14="http://schemas.microsoft.com/office/drawing/2010/main" val="0"/>
              </a:ext>
            </a:extLst>
          </a:blip>
          <a:srcRect l="12409" r="12409"/>
          <a:stretch>
            <a:fillRect/>
          </a:stretch>
        </p:blipFill>
        <p:spPr/>
      </p:pic>
      <p:sp>
        <p:nvSpPr>
          <p:cNvPr id="3" name="Text Placeholder 2"/>
          <p:cNvSpPr>
            <a:spLocks noGrp="1"/>
          </p:cNvSpPr>
          <p:nvPr>
            <p:ph type="body" sz="quarter" idx="10"/>
          </p:nvPr>
        </p:nvSpPr>
        <p:spPr/>
        <p:txBody>
          <a:bodyPr/>
          <a:lstStyle/>
          <a:p>
            <a:r>
              <a:rPr lang="en-US" dirty="0" smtClean="0"/>
              <a:t>Moving Forward</a:t>
            </a:r>
            <a:endParaRPr lang="en-US" dirty="0"/>
          </a:p>
        </p:txBody>
      </p:sp>
      <p:sp>
        <p:nvSpPr>
          <p:cNvPr id="13" name="Text Placeholder 12">
            <a:extLst>
              <a:ext uri="{FF2B5EF4-FFF2-40B4-BE49-F238E27FC236}">
                <a16:creationId xmlns:a16="http://schemas.microsoft.com/office/drawing/2014/main" xmlns="" id="{FE73B69B-9C3D-0C43-A292-1BB6D8AEF3EF}"/>
              </a:ext>
            </a:extLst>
          </p:cNvPr>
          <p:cNvSpPr>
            <a:spLocks noGrp="1"/>
          </p:cNvSpPr>
          <p:nvPr>
            <p:ph type="body" sz="quarter" idx="13"/>
          </p:nvPr>
        </p:nvSpPr>
        <p:spPr/>
        <p:txBody>
          <a:bodyPr/>
          <a:lstStyle/>
          <a:p>
            <a:r>
              <a:rPr lang="en-US" dirty="0" smtClean="0"/>
              <a:t>The Software Dilemma</a:t>
            </a:r>
            <a:endParaRPr lang="en-US" dirty="0"/>
          </a:p>
        </p:txBody>
      </p:sp>
    </p:spTree>
    <p:extLst>
      <p:ext uri="{BB962C8B-B14F-4D97-AF65-F5344CB8AC3E}">
        <p14:creationId xmlns:p14="http://schemas.microsoft.com/office/powerpoint/2010/main" val="32597148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dirty="0"/>
          </a:p>
        </p:txBody>
      </p:sp>
      <p:sp>
        <p:nvSpPr>
          <p:cNvPr id="5" name="Content Placeholder 4"/>
          <p:cNvSpPr>
            <a:spLocks noGrp="1"/>
          </p:cNvSpPr>
          <p:nvPr>
            <p:ph idx="1"/>
          </p:nvPr>
        </p:nvSpPr>
        <p:spPr/>
        <p:txBody>
          <a:bodyPr>
            <a:normAutofit/>
          </a:bodyPr>
          <a:lstStyle/>
          <a:p>
            <a:r>
              <a:rPr lang="en-US" sz="1050" dirty="0"/>
              <a:t>Copyright 2019 Carnegie Mellon University. All Rights Reserved.</a:t>
            </a:r>
          </a:p>
          <a:p>
            <a:r>
              <a:rPr lang="en-US" sz="1050" dirty="0"/>
              <a:t>This material is based upon work funded and supported by the Department of Defense under Contract No. FA8702-15-D-0002 with Carnegie Mellon University for the operation of the Software Engineering Institute, a federally funded research and development center.</a:t>
            </a:r>
          </a:p>
          <a:p>
            <a:r>
              <a:rPr lang="en-US" sz="1050" dirty="0"/>
              <a:t>NO WARRANTY. THIS CARNEGIE MELLON UNIVERSITY AND SOFTWARE ENGINEERING INSTITUTE MATERIAL IS FURNISHED ON AN "AS-IS" BASIS. CARNEGIE MELLON UNIVERSITY MAKES NO WARRANTIES OF ANY KIND, EITHER EXPRESSED OR IMPLIED, AS TO ANY MATTER INCLUDING, BUT NOT LIMITED TO, WARRANTY OF FITNESS FOR PURPOSE OR MERCHANTABILITY, EXCLUSIVITY, OR RESULTS OBTAINED FROM USE OF THE MATERIAL. CARNEGIE MELLON UNIVERSITY DOES NOT MAKE ANY WARRANTY OF ANY KIND WITH RESPECT TO FREEDOM FROM PATENT, TRADEMARK, OR COPYRIGHT INFRINGEMENT.</a:t>
            </a:r>
          </a:p>
          <a:p>
            <a:r>
              <a:rPr lang="en-US" sz="1050" dirty="0"/>
              <a:t>[DISTRIBUTION STATEMENT A] This material has been approved for public release and unlimited distribution.  Please see Copyright notice for non-US Government use and distribution.</a:t>
            </a:r>
          </a:p>
          <a:p>
            <a:r>
              <a:rPr lang="en-US" sz="1050" dirty="0"/>
              <a:t>This material may be reproduced in its entirety, without modification, and freely distributed in written or electronic form without requesting formal permission. Permission is required for any other use.  Requests for permission should be directed to the Software Engineering Institute at permission@sei.cmu.edu.</a:t>
            </a:r>
          </a:p>
          <a:p>
            <a:r>
              <a:rPr lang="en-US" sz="1050" dirty="0"/>
              <a:t>DM19-0138</a:t>
            </a:r>
          </a:p>
        </p:txBody>
      </p:sp>
      <p:sp>
        <p:nvSpPr>
          <p:cNvPr id="6" name="Picture Placeholder 5"/>
          <p:cNvSpPr>
            <a:spLocks noGrp="1"/>
          </p:cNvSpPr>
          <p:nvPr>
            <p:ph type="pic" sz="quarter" idx="11"/>
          </p:nvPr>
        </p:nvSpPr>
        <p:spPr/>
      </p:sp>
      <p:sp>
        <p:nvSpPr>
          <p:cNvPr id="4" name="Text Placeholder 3"/>
          <p:cNvSpPr>
            <a:spLocks noGrp="1"/>
          </p:cNvSpPr>
          <p:nvPr>
            <p:ph type="body" sz="quarter" idx="10"/>
          </p:nvPr>
        </p:nvSpPr>
        <p:spPr/>
        <p:txBody>
          <a:bodyPr/>
          <a:lstStyle/>
          <a:p>
            <a:endParaRPr lang="en-US" dirty="0"/>
          </a:p>
        </p:txBody>
      </p:sp>
    </p:spTree>
    <p:extLst>
      <p:ext uri="{BB962C8B-B14F-4D97-AF65-F5344CB8AC3E}">
        <p14:creationId xmlns:p14="http://schemas.microsoft.com/office/powerpoint/2010/main" val="380025130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Moving Forward</a:t>
            </a:r>
            <a:endParaRPr lang="en-US" dirty="0"/>
          </a:p>
        </p:txBody>
      </p:sp>
      <p:sp>
        <p:nvSpPr>
          <p:cNvPr id="3" name="Content Placeholder 2"/>
          <p:cNvSpPr>
            <a:spLocks noGrp="1"/>
          </p:cNvSpPr>
          <p:nvPr>
            <p:ph idx="1"/>
          </p:nvPr>
        </p:nvSpPr>
        <p:spPr/>
        <p:txBody>
          <a:bodyPr/>
          <a:lstStyle/>
          <a:p>
            <a:r>
              <a:rPr lang="en-US" dirty="0" smtClean="0"/>
              <a:t>Software-controlled everything has added a new level of complexity to system acquisition without taking any of the old challenges away</a:t>
            </a:r>
            <a:endParaRPr lang="en-US" dirty="0" smtClean="0"/>
          </a:p>
          <a:p>
            <a:endParaRPr lang="en-US" dirty="0" smtClean="0"/>
          </a:p>
          <a:p>
            <a:r>
              <a:rPr lang="en-US" dirty="0" smtClean="0"/>
              <a:t>One size does NOT fit all – and your system may have many types of </a:t>
            </a:r>
            <a:r>
              <a:rPr lang="en-US" dirty="0" smtClean="0"/>
              <a:t>software</a:t>
            </a:r>
          </a:p>
          <a:p>
            <a:endParaRPr lang="en-US" dirty="0" smtClean="0"/>
          </a:p>
          <a:p>
            <a:r>
              <a:rPr lang="en-US" dirty="0" smtClean="0"/>
              <a:t>We no longer have a software crisis, we have an ongoing dilemma</a:t>
            </a:r>
            <a:endParaRPr lang="en-US" dirty="0" smtClean="0"/>
          </a:p>
          <a:p>
            <a:endParaRPr lang="en-US" dirty="0"/>
          </a:p>
        </p:txBody>
      </p:sp>
      <p:sp>
        <p:nvSpPr>
          <p:cNvPr id="4" name="Picture Placeholder 3"/>
          <p:cNvSpPr>
            <a:spLocks noGrp="1"/>
          </p:cNvSpPr>
          <p:nvPr>
            <p:ph type="pic" sz="quarter" idx="11"/>
          </p:nvPr>
        </p:nvSpPr>
        <p:spPr/>
      </p:sp>
      <p:sp>
        <p:nvSpPr>
          <p:cNvPr id="5" name="Text Placeholder 4"/>
          <p:cNvSpPr>
            <a:spLocks noGrp="1"/>
          </p:cNvSpPr>
          <p:nvPr>
            <p:ph type="body" sz="quarter" idx="10"/>
          </p:nvPr>
        </p:nvSpPr>
        <p:spPr/>
        <p:txBody>
          <a:bodyPr/>
          <a:lstStyle/>
          <a:p>
            <a:endParaRPr lang="en-US" dirty="0"/>
          </a:p>
        </p:txBody>
      </p:sp>
      <p:sp>
        <p:nvSpPr>
          <p:cNvPr id="6" name="TextBox 5"/>
          <p:cNvSpPr txBox="1"/>
          <p:nvPr/>
        </p:nvSpPr>
        <p:spPr>
          <a:xfrm>
            <a:off x="5771072" y="4002719"/>
            <a:ext cx="2949294" cy="323165"/>
          </a:xfrm>
          <a:prstGeom prst="rect">
            <a:avLst/>
          </a:prstGeom>
          <a:solidFill>
            <a:schemeClr val="accent1">
              <a:lumMod val="20000"/>
              <a:lumOff val="80000"/>
            </a:schemeClr>
          </a:solidFill>
        </p:spPr>
        <p:txBody>
          <a:bodyPr wrap="square" lIns="0" tIns="0" rIns="0" bIns="0" rtlCol="0">
            <a:spAutoFit/>
          </a:bodyPr>
          <a:lstStyle/>
          <a:p>
            <a:r>
              <a:rPr lang="en-US" sz="2100" dirty="0">
                <a:latin typeface="Arial" panose="020B0604020202020204" pitchFamily="34" charset="0"/>
                <a:cs typeface="Arial" panose="020B0604020202020204" pitchFamily="34" charset="0"/>
              </a:rPr>
              <a:t>Beware of silver </a:t>
            </a:r>
            <a:r>
              <a:rPr lang="en-US" sz="2100" dirty="0" smtClean="0">
                <a:latin typeface="Arial" panose="020B0604020202020204" pitchFamily="34" charset="0"/>
                <a:cs typeface="Arial" panose="020B0604020202020204" pitchFamily="34" charset="0"/>
              </a:rPr>
              <a:t>bullets!</a:t>
            </a:r>
            <a:endParaRPr lang="en-US" sz="2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272468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You Care</a:t>
            </a:r>
            <a:endParaRPr lang="en-US" dirty="0"/>
          </a:p>
        </p:txBody>
      </p:sp>
      <p:sp>
        <p:nvSpPr>
          <p:cNvPr id="3" name="Content Placeholder 2"/>
          <p:cNvSpPr>
            <a:spLocks noGrp="1"/>
          </p:cNvSpPr>
          <p:nvPr>
            <p:ph idx="1"/>
          </p:nvPr>
        </p:nvSpPr>
        <p:spPr/>
        <p:txBody>
          <a:bodyPr/>
          <a:lstStyle/>
          <a:p>
            <a:r>
              <a:rPr lang="en-US" dirty="0" smtClean="0"/>
              <a:t>The system needs software to meet objectives</a:t>
            </a:r>
          </a:p>
          <a:p>
            <a:pPr lvl="1"/>
            <a:r>
              <a:rPr lang="en-US" dirty="0" smtClean="0"/>
              <a:t>Software is everywhere in your system</a:t>
            </a:r>
          </a:p>
          <a:p>
            <a:endParaRPr lang="en-US" dirty="0" smtClean="0"/>
          </a:p>
          <a:p>
            <a:r>
              <a:rPr lang="en-US" dirty="0" smtClean="0"/>
              <a:t>Lifecycle costs are a big deal</a:t>
            </a:r>
          </a:p>
          <a:p>
            <a:pPr lvl="1"/>
            <a:r>
              <a:rPr lang="en-US" dirty="0" smtClean="0"/>
              <a:t>Software will be continuously engineered, developed, integrated, tested, and deployed for a </a:t>
            </a:r>
            <a:r>
              <a:rPr lang="en-US" u="sng" dirty="0" smtClean="0"/>
              <a:t>very</a:t>
            </a:r>
            <a:r>
              <a:rPr lang="en-US" dirty="0" smtClean="0"/>
              <a:t> long time</a:t>
            </a:r>
          </a:p>
          <a:p>
            <a:endParaRPr lang="en-US" dirty="0" smtClean="0"/>
          </a:p>
          <a:p>
            <a:r>
              <a:rPr lang="en-US" dirty="0" smtClean="0"/>
              <a:t>You need to comply with cyber requirements</a:t>
            </a:r>
          </a:p>
          <a:p>
            <a:endParaRPr lang="en-US" dirty="0" smtClean="0"/>
          </a:p>
          <a:p>
            <a:pPr lvl="1"/>
            <a:endParaRPr lang="en-US" dirty="0"/>
          </a:p>
        </p:txBody>
      </p:sp>
      <p:sp>
        <p:nvSpPr>
          <p:cNvPr id="4" name="Picture Placeholder 3"/>
          <p:cNvSpPr>
            <a:spLocks noGrp="1"/>
          </p:cNvSpPr>
          <p:nvPr>
            <p:ph type="pic" sz="quarter" idx="11"/>
          </p:nvPr>
        </p:nvSpPr>
        <p:spPr/>
      </p:sp>
      <p:sp>
        <p:nvSpPr>
          <p:cNvPr id="5" name="Text Placeholder 4"/>
          <p:cNvSpPr>
            <a:spLocks noGrp="1"/>
          </p:cNvSpPr>
          <p:nvPr>
            <p:ph type="body" sz="quarter" idx="10"/>
          </p:nvPr>
        </p:nvSpPr>
        <p:spPr/>
        <p:txBody>
          <a:bodyPr/>
          <a:lstStyle/>
          <a:p>
            <a:endParaRPr lang="en-US" dirty="0"/>
          </a:p>
        </p:txBody>
      </p:sp>
      <p:sp>
        <p:nvSpPr>
          <p:cNvPr id="6" name="TextBox 5"/>
          <p:cNvSpPr txBox="1"/>
          <p:nvPr/>
        </p:nvSpPr>
        <p:spPr>
          <a:xfrm>
            <a:off x="4647413" y="3991329"/>
            <a:ext cx="4074555" cy="507831"/>
          </a:xfrm>
          <a:prstGeom prst="rect">
            <a:avLst/>
          </a:prstGeom>
          <a:solidFill>
            <a:schemeClr val="accent1">
              <a:lumMod val="20000"/>
              <a:lumOff val="80000"/>
            </a:schemeClr>
          </a:solidFill>
        </p:spPr>
        <p:txBody>
          <a:bodyPr wrap="square" lIns="0" tIns="0" rIns="0" bIns="0" rtlCol="0">
            <a:spAutoFit/>
          </a:bodyPr>
          <a:lstStyle/>
          <a:p>
            <a:r>
              <a:rPr lang="en-US" sz="2100" dirty="0">
                <a:latin typeface="Arial"/>
                <a:cs typeface="Arial"/>
              </a:rPr>
              <a:t>“Software is eating the </a:t>
            </a:r>
            <a:r>
              <a:rPr lang="en-US" sz="2100" dirty="0" smtClean="0">
                <a:latin typeface="Arial"/>
                <a:cs typeface="Arial"/>
              </a:rPr>
              <a:t>world</a:t>
            </a:r>
            <a:r>
              <a:rPr lang="en-US" sz="2100" dirty="0">
                <a:latin typeface="Arial"/>
                <a:cs typeface="Arial"/>
              </a:rPr>
              <a:t>”</a:t>
            </a:r>
          </a:p>
          <a:p>
            <a:pPr algn="r"/>
            <a:r>
              <a:rPr lang="en-US" sz="1200" dirty="0" smtClean="0">
                <a:latin typeface="Arial"/>
                <a:cs typeface="Arial"/>
              </a:rPr>
              <a:t>—Marc </a:t>
            </a:r>
            <a:r>
              <a:rPr lang="en-US" sz="1200" dirty="0">
                <a:latin typeface="Arial"/>
                <a:cs typeface="Arial"/>
              </a:rPr>
              <a:t>Andreessen, </a:t>
            </a:r>
            <a:r>
              <a:rPr lang="en-US" sz="1200" i="1" dirty="0">
                <a:latin typeface="Arial"/>
                <a:cs typeface="Arial"/>
              </a:rPr>
              <a:t>WSJ</a:t>
            </a:r>
            <a:r>
              <a:rPr lang="en-US" sz="1200" dirty="0">
                <a:latin typeface="Arial"/>
                <a:cs typeface="Arial"/>
              </a:rPr>
              <a:t>, 2011</a:t>
            </a:r>
          </a:p>
        </p:txBody>
      </p:sp>
    </p:spTree>
    <p:extLst>
      <p:ext uri="{BB962C8B-B14F-4D97-AF65-F5344CB8AC3E}">
        <p14:creationId xmlns:p14="http://schemas.microsoft.com/office/powerpoint/2010/main" val="1737681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5" name="Content Placeholder 4"/>
          <p:cNvSpPr>
            <a:spLocks noGrp="1"/>
          </p:cNvSpPr>
          <p:nvPr>
            <p:ph sz="half" idx="2"/>
          </p:nvPr>
        </p:nvSpPr>
        <p:spPr>
          <a:xfrm>
            <a:off x="381001" y="942675"/>
            <a:ext cx="8343900" cy="3600450"/>
          </a:xfrm>
        </p:spPr>
        <p:txBody>
          <a:bodyPr>
            <a:normAutofit/>
          </a:bodyPr>
          <a:lstStyle/>
          <a:p>
            <a:r>
              <a:rPr lang="en-US" dirty="0">
                <a:solidFill>
                  <a:schemeClr val="tx1">
                    <a:lumMod val="50000"/>
                    <a:lumOff val="50000"/>
                  </a:schemeClr>
                </a:solidFill>
              </a:rPr>
              <a:t>Different Kinds of Software in Your System</a:t>
            </a:r>
          </a:p>
          <a:p>
            <a:endParaRPr lang="en-US" dirty="0" smtClean="0">
              <a:solidFill>
                <a:schemeClr val="tx1">
                  <a:lumMod val="50000"/>
                  <a:lumOff val="50000"/>
                </a:schemeClr>
              </a:solidFill>
            </a:endParaRPr>
          </a:p>
          <a:p>
            <a:r>
              <a:rPr lang="en-US" dirty="0" smtClean="0">
                <a:solidFill>
                  <a:schemeClr val="tx1">
                    <a:lumMod val="50000"/>
                    <a:lumOff val="50000"/>
                  </a:schemeClr>
                </a:solidFill>
              </a:rPr>
              <a:t>Clashing Development Lifecycles</a:t>
            </a:r>
          </a:p>
          <a:p>
            <a:endParaRPr lang="en-US" dirty="0" smtClean="0">
              <a:solidFill>
                <a:schemeClr val="tx1">
                  <a:lumMod val="50000"/>
                  <a:lumOff val="50000"/>
                </a:schemeClr>
              </a:solidFill>
            </a:endParaRPr>
          </a:p>
          <a:p>
            <a:r>
              <a:rPr lang="en-US" dirty="0" smtClean="0">
                <a:solidFill>
                  <a:schemeClr val="tx1">
                    <a:lumMod val="50000"/>
                    <a:lumOff val="50000"/>
                  </a:schemeClr>
                </a:solidFill>
              </a:rPr>
              <a:t>Some Acquisition Considerations</a:t>
            </a:r>
          </a:p>
          <a:p>
            <a:endParaRPr lang="en-US" dirty="0">
              <a:solidFill>
                <a:schemeClr val="tx1">
                  <a:lumMod val="50000"/>
                  <a:lumOff val="50000"/>
                </a:schemeClr>
              </a:solidFill>
            </a:endParaRPr>
          </a:p>
          <a:p>
            <a:r>
              <a:rPr lang="en-US" dirty="0" smtClean="0">
                <a:solidFill>
                  <a:schemeClr val="tx1">
                    <a:lumMod val="50000"/>
                    <a:lumOff val="50000"/>
                  </a:schemeClr>
                </a:solidFill>
              </a:rPr>
              <a:t>Moving Forward…</a:t>
            </a:r>
          </a:p>
        </p:txBody>
      </p:sp>
      <p:sp>
        <p:nvSpPr>
          <p:cNvPr id="16" name="Text Placeholder 15">
            <a:extLst>
              <a:ext uri="{FF2B5EF4-FFF2-40B4-BE49-F238E27FC236}">
                <a16:creationId xmlns:a16="http://schemas.microsoft.com/office/drawing/2014/main" xmlns="" id="{DC03C696-0CF7-6041-A129-62A7C53926A2}"/>
              </a:ext>
            </a:extLst>
          </p:cNvPr>
          <p:cNvSpPr>
            <a:spLocks noGrp="1"/>
          </p:cNvSpPr>
          <p:nvPr>
            <p:ph type="body" sz="quarter" idx="10"/>
          </p:nvPr>
        </p:nvSpPr>
        <p:spPr/>
        <p:txBody>
          <a:bodyPr/>
          <a:lstStyle/>
          <a:p>
            <a:endParaRPr lang="en-US" dirty="0"/>
          </a:p>
        </p:txBody>
      </p:sp>
      <p:sp>
        <p:nvSpPr>
          <p:cNvPr id="17" name="Picture Placeholder 16">
            <a:extLst>
              <a:ext uri="{FF2B5EF4-FFF2-40B4-BE49-F238E27FC236}">
                <a16:creationId xmlns:a16="http://schemas.microsoft.com/office/drawing/2014/main" xmlns="" id="{46041B0B-4B21-FB4F-979A-A48B3D1E177D}"/>
              </a:ext>
            </a:extLst>
          </p:cNvPr>
          <p:cNvSpPr>
            <a:spLocks noGrp="1"/>
          </p:cNvSpPr>
          <p:nvPr>
            <p:ph type="pic" sz="quarter" idx="11"/>
          </p:nvPr>
        </p:nvSpPr>
        <p:spPr/>
      </p:sp>
    </p:spTree>
    <p:extLst>
      <p:ext uri="{BB962C8B-B14F-4D97-AF65-F5344CB8AC3E}">
        <p14:creationId xmlns:p14="http://schemas.microsoft.com/office/powerpoint/2010/main" val="125001425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xmlns="" id="{43C84724-B039-8F44-853A-F68706953CC2}"/>
              </a:ext>
            </a:extLst>
          </p:cNvPr>
          <p:cNvPicPr>
            <a:picLocks noGrp="1" noChangeAspect="1"/>
          </p:cNvPicPr>
          <p:nvPr>
            <p:ph type="pic" sz="quarter" idx="11"/>
          </p:nvPr>
        </p:nvPicPr>
        <p:blipFill>
          <a:blip r:embed="rId3">
            <a:extLst>
              <a:ext uri="{28A0092B-C50C-407E-A947-70E740481C1C}">
                <a14:useLocalDpi xmlns:a14="http://schemas.microsoft.com/office/drawing/2010/main" val="0"/>
              </a:ext>
            </a:extLst>
          </a:blip>
          <a:srcRect l="12409" r="12409"/>
          <a:stretch>
            <a:fillRect/>
          </a:stretch>
        </p:blipFill>
        <p:spPr/>
      </p:pic>
      <p:sp>
        <p:nvSpPr>
          <p:cNvPr id="3" name="Text Placeholder 2"/>
          <p:cNvSpPr>
            <a:spLocks noGrp="1"/>
          </p:cNvSpPr>
          <p:nvPr>
            <p:ph type="body" sz="quarter" idx="10"/>
          </p:nvPr>
        </p:nvSpPr>
        <p:spPr>
          <a:xfrm>
            <a:off x="381000" y="2705100"/>
            <a:ext cx="5191125" cy="352425"/>
          </a:xfrm>
        </p:spPr>
        <p:txBody>
          <a:bodyPr/>
          <a:lstStyle/>
          <a:p>
            <a:r>
              <a:rPr lang="en-US" dirty="0" smtClean="0"/>
              <a:t>Different Kinds of Software in Your System</a:t>
            </a:r>
            <a:endParaRPr lang="en-US" dirty="0"/>
          </a:p>
        </p:txBody>
      </p:sp>
      <p:sp>
        <p:nvSpPr>
          <p:cNvPr id="13" name="Text Placeholder 12">
            <a:extLst>
              <a:ext uri="{FF2B5EF4-FFF2-40B4-BE49-F238E27FC236}">
                <a16:creationId xmlns:a16="http://schemas.microsoft.com/office/drawing/2014/main" xmlns="" id="{FE73B69B-9C3D-0C43-A292-1BB6D8AEF3EF}"/>
              </a:ext>
            </a:extLst>
          </p:cNvPr>
          <p:cNvSpPr>
            <a:spLocks noGrp="1"/>
          </p:cNvSpPr>
          <p:nvPr>
            <p:ph type="body" sz="quarter" idx="13"/>
          </p:nvPr>
        </p:nvSpPr>
        <p:spPr/>
        <p:txBody>
          <a:bodyPr/>
          <a:lstStyle/>
          <a:p>
            <a:r>
              <a:rPr lang="en-US" dirty="0" smtClean="0"/>
              <a:t>The Software Dilemma</a:t>
            </a:r>
            <a:endParaRPr lang="en-US" dirty="0"/>
          </a:p>
        </p:txBody>
      </p:sp>
    </p:spTree>
    <p:extLst>
      <p:ext uri="{BB962C8B-B14F-4D97-AF65-F5344CB8AC3E}">
        <p14:creationId xmlns:p14="http://schemas.microsoft.com/office/powerpoint/2010/main" val="8439694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Processing Software</a:t>
            </a:r>
            <a:endParaRPr lang="en-US" dirty="0"/>
          </a:p>
        </p:txBody>
      </p:sp>
      <p:sp>
        <p:nvSpPr>
          <p:cNvPr id="3" name="Content Placeholder 2"/>
          <p:cNvSpPr>
            <a:spLocks noGrp="1"/>
          </p:cNvSpPr>
          <p:nvPr>
            <p:ph idx="1"/>
          </p:nvPr>
        </p:nvSpPr>
        <p:spPr>
          <a:xfrm>
            <a:off x="381000" y="924503"/>
            <a:ext cx="8461341" cy="3662653"/>
          </a:xfrm>
        </p:spPr>
        <p:txBody>
          <a:bodyPr/>
          <a:lstStyle/>
          <a:p>
            <a:r>
              <a:rPr lang="en-US" dirty="0" smtClean="0"/>
              <a:t>What we are talking about:</a:t>
            </a:r>
          </a:p>
          <a:p>
            <a:pPr lvl="1"/>
            <a:r>
              <a:rPr lang="en-US" dirty="0" smtClean="0"/>
              <a:t>Software that connects the system to the outside world</a:t>
            </a:r>
          </a:p>
          <a:p>
            <a:pPr lvl="1"/>
            <a:r>
              <a:rPr lang="en-US" dirty="0" smtClean="0"/>
              <a:t>Software that plans and directs system operation</a:t>
            </a:r>
          </a:p>
          <a:p>
            <a:pPr lvl="1"/>
            <a:r>
              <a:rPr lang="en-US" dirty="0" smtClean="0"/>
              <a:t>Software that processes business/mission data</a:t>
            </a:r>
          </a:p>
          <a:p>
            <a:pPr lvl="1"/>
            <a:endParaRPr lang="en-US" dirty="0"/>
          </a:p>
          <a:p>
            <a:r>
              <a:rPr lang="en-US" dirty="0" smtClean="0"/>
              <a:t>This software uses commodity processing hardware and infrastructure that change frequently</a:t>
            </a:r>
          </a:p>
        </p:txBody>
      </p:sp>
      <p:sp>
        <p:nvSpPr>
          <p:cNvPr id="4" name="Picture Placeholder 3"/>
          <p:cNvSpPr>
            <a:spLocks noGrp="1"/>
          </p:cNvSpPr>
          <p:nvPr>
            <p:ph type="pic" sz="quarter" idx="11"/>
          </p:nvPr>
        </p:nvSpPr>
        <p:spPr/>
      </p:sp>
      <p:sp>
        <p:nvSpPr>
          <p:cNvPr id="5" name="Text Placeholder 4"/>
          <p:cNvSpPr>
            <a:spLocks noGrp="1"/>
          </p:cNvSpPr>
          <p:nvPr>
            <p:ph type="body" sz="quarter" idx="10"/>
          </p:nvPr>
        </p:nvSpPr>
        <p:spPr/>
        <p:txBody>
          <a:bodyPr/>
          <a:lstStyle/>
          <a:p>
            <a:endParaRPr lang="en-US" dirty="0"/>
          </a:p>
        </p:txBody>
      </p:sp>
    </p:spTree>
    <p:extLst>
      <p:ext uri="{BB962C8B-B14F-4D97-AF65-F5344CB8AC3E}">
        <p14:creationId xmlns:p14="http://schemas.microsoft.com/office/powerpoint/2010/main" val="348017279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Embedded Software</a:t>
            </a:r>
            <a:endParaRPr lang="en-US" dirty="0"/>
          </a:p>
        </p:txBody>
      </p:sp>
      <p:sp>
        <p:nvSpPr>
          <p:cNvPr id="3" name="Content Placeholder 2"/>
          <p:cNvSpPr>
            <a:spLocks noGrp="1"/>
          </p:cNvSpPr>
          <p:nvPr>
            <p:ph idx="1"/>
          </p:nvPr>
        </p:nvSpPr>
        <p:spPr/>
        <p:txBody>
          <a:bodyPr/>
          <a:lstStyle/>
          <a:p>
            <a:r>
              <a:rPr lang="en-US" dirty="0" smtClean="0"/>
              <a:t>What we are talking about: </a:t>
            </a:r>
          </a:p>
          <a:p>
            <a:pPr lvl="1"/>
            <a:r>
              <a:rPr lang="en-US" dirty="0" smtClean="0"/>
              <a:t>The software that controls the behavior of or processes data from the system hardware</a:t>
            </a:r>
            <a:r>
              <a:rPr lang="en-US" dirty="0"/>
              <a:t>, especially unique elements in weapon systems that also need to address anti-tamper </a:t>
            </a:r>
            <a:r>
              <a:rPr lang="en-US" dirty="0" smtClean="0"/>
              <a:t>requirements</a:t>
            </a:r>
          </a:p>
          <a:p>
            <a:pPr lvl="2"/>
            <a:r>
              <a:rPr lang="en-US" dirty="0" smtClean="0"/>
              <a:t>Performance critical</a:t>
            </a:r>
          </a:p>
          <a:p>
            <a:pPr lvl="2"/>
            <a:r>
              <a:rPr lang="en-US" dirty="0" smtClean="0"/>
              <a:t>Mission critical</a:t>
            </a:r>
          </a:p>
          <a:p>
            <a:pPr lvl="2"/>
            <a:r>
              <a:rPr lang="en-US" dirty="0" smtClean="0"/>
              <a:t>Safety critical</a:t>
            </a:r>
          </a:p>
          <a:p>
            <a:pPr lvl="2"/>
            <a:endParaRPr lang="en-US" dirty="0"/>
          </a:p>
          <a:p>
            <a:pPr indent="-127397"/>
            <a:r>
              <a:rPr lang="en-US" dirty="0" smtClean="0"/>
              <a:t>Software development is closely tied to </a:t>
            </a:r>
            <a:r>
              <a:rPr lang="en-US" dirty="0"/>
              <a:t>the </a:t>
            </a:r>
            <a:r>
              <a:rPr lang="en-US" dirty="0" smtClean="0"/>
              <a:t>hardware component development</a:t>
            </a:r>
          </a:p>
          <a:p>
            <a:pPr lvl="1"/>
            <a:r>
              <a:rPr lang="en-US" dirty="0" smtClean="0"/>
              <a:t>Required for proof of concept</a:t>
            </a:r>
          </a:p>
          <a:p>
            <a:pPr marL="128588" lvl="1" indent="0">
              <a:buNone/>
            </a:pPr>
            <a:endParaRPr lang="en-US" dirty="0" smtClean="0"/>
          </a:p>
          <a:p>
            <a:endParaRPr lang="en-US" dirty="0"/>
          </a:p>
        </p:txBody>
      </p:sp>
      <p:sp>
        <p:nvSpPr>
          <p:cNvPr id="4" name="Picture Placeholder 3"/>
          <p:cNvSpPr>
            <a:spLocks noGrp="1"/>
          </p:cNvSpPr>
          <p:nvPr>
            <p:ph type="pic" sz="quarter" idx="11"/>
          </p:nvPr>
        </p:nvSpPr>
        <p:spPr/>
      </p:sp>
      <p:sp>
        <p:nvSpPr>
          <p:cNvPr id="5" name="Text Placeholder 4"/>
          <p:cNvSpPr>
            <a:spLocks noGrp="1"/>
          </p:cNvSpPr>
          <p:nvPr>
            <p:ph type="body" sz="quarter" idx="10"/>
          </p:nvPr>
        </p:nvSpPr>
        <p:spPr/>
        <p:txBody>
          <a:bodyPr/>
          <a:lstStyle/>
          <a:p>
            <a:endParaRPr lang="en-US" dirty="0"/>
          </a:p>
        </p:txBody>
      </p:sp>
    </p:spTree>
    <p:extLst>
      <p:ext uri="{BB962C8B-B14F-4D97-AF65-F5344CB8AC3E}">
        <p14:creationId xmlns:p14="http://schemas.microsoft.com/office/powerpoint/2010/main" val="6721571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 and Development Software</a:t>
            </a:r>
            <a:endParaRPr lang="en-US" dirty="0"/>
          </a:p>
        </p:txBody>
      </p:sp>
      <p:sp>
        <p:nvSpPr>
          <p:cNvPr id="3" name="Content Placeholder 2"/>
          <p:cNvSpPr>
            <a:spLocks noGrp="1"/>
          </p:cNvSpPr>
          <p:nvPr>
            <p:ph idx="1"/>
          </p:nvPr>
        </p:nvSpPr>
        <p:spPr/>
        <p:txBody>
          <a:bodyPr/>
          <a:lstStyle/>
          <a:p>
            <a:r>
              <a:rPr lang="en-US" dirty="0" smtClean="0"/>
              <a:t>What we are talking about:</a:t>
            </a:r>
          </a:p>
          <a:p>
            <a:pPr lvl="1"/>
            <a:r>
              <a:rPr lang="en-US" dirty="0" smtClean="0"/>
              <a:t>Automated tools that support the software development pipeline</a:t>
            </a:r>
          </a:p>
          <a:p>
            <a:pPr lvl="1"/>
            <a:r>
              <a:rPr lang="en-US" dirty="0" smtClean="0"/>
              <a:t>Software that systematically looks for common coding errors</a:t>
            </a:r>
          </a:p>
          <a:p>
            <a:pPr lvl="1"/>
            <a:r>
              <a:rPr lang="en-US" dirty="0" smtClean="0"/>
              <a:t>Software that systematically measures software performance</a:t>
            </a:r>
          </a:p>
          <a:p>
            <a:pPr lvl="1"/>
            <a:endParaRPr lang="en-US" dirty="0"/>
          </a:p>
          <a:p>
            <a:r>
              <a:rPr lang="en-US" dirty="0" smtClean="0"/>
              <a:t>Tools are closely linked to the developer’s culture and processes but will be needed for sustainment of the software</a:t>
            </a:r>
            <a:endParaRPr lang="en-US" dirty="0"/>
          </a:p>
        </p:txBody>
      </p:sp>
      <p:sp>
        <p:nvSpPr>
          <p:cNvPr id="4" name="Picture Placeholder 3"/>
          <p:cNvSpPr>
            <a:spLocks noGrp="1"/>
          </p:cNvSpPr>
          <p:nvPr>
            <p:ph type="pic" sz="quarter" idx="11"/>
          </p:nvPr>
        </p:nvSpPr>
        <p:spPr/>
      </p:sp>
      <p:sp>
        <p:nvSpPr>
          <p:cNvPr id="5" name="Text Placeholder 4"/>
          <p:cNvSpPr>
            <a:spLocks noGrp="1"/>
          </p:cNvSpPr>
          <p:nvPr>
            <p:ph type="body" sz="quarter" idx="10"/>
          </p:nvPr>
        </p:nvSpPr>
        <p:spPr/>
        <p:txBody>
          <a:bodyPr/>
          <a:lstStyle/>
          <a:p>
            <a:endParaRPr lang="en-US" dirty="0"/>
          </a:p>
        </p:txBody>
      </p:sp>
      <p:sp>
        <p:nvSpPr>
          <p:cNvPr id="6" name="TextBox 5"/>
          <p:cNvSpPr txBox="1"/>
          <p:nvPr/>
        </p:nvSpPr>
        <p:spPr>
          <a:xfrm>
            <a:off x="3538890" y="3812219"/>
            <a:ext cx="5183079" cy="323165"/>
          </a:xfrm>
          <a:prstGeom prst="rect">
            <a:avLst/>
          </a:prstGeom>
          <a:solidFill>
            <a:schemeClr val="accent1">
              <a:lumMod val="20000"/>
              <a:lumOff val="80000"/>
            </a:schemeClr>
          </a:solidFill>
        </p:spPr>
        <p:txBody>
          <a:bodyPr wrap="square" lIns="0" tIns="0" rIns="0" bIns="0" rtlCol="0">
            <a:spAutoFit/>
          </a:bodyPr>
          <a:lstStyle/>
          <a:p>
            <a:r>
              <a:rPr lang="en-US" sz="2100" dirty="0">
                <a:latin typeface="Arial"/>
                <a:cs typeface="Arial"/>
              </a:rPr>
              <a:t>What types of software are in your system?</a:t>
            </a:r>
            <a:endParaRPr lang="en-US" sz="1200" dirty="0">
              <a:latin typeface="Arial"/>
              <a:cs typeface="Arial"/>
            </a:endParaRPr>
          </a:p>
        </p:txBody>
      </p:sp>
    </p:spTree>
    <p:extLst>
      <p:ext uri="{BB962C8B-B14F-4D97-AF65-F5344CB8AC3E}">
        <p14:creationId xmlns:p14="http://schemas.microsoft.com/office/powerpoint/2010/main" val="2916136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xmlns="" id="{43C84724-B039-8F44-853A-F68706953CC2}"/>
              </a:ext>
            </a:extLst>
          </p:cNvPr>
          <p:cNvPicPr>
            <a:picLocks noGrp="1" noChangeAspect="1"/>
          </p:cNvPicPr>
          <p:nvPr>
            <p:ph type="pic" sz="quarter" idx="11"/>
          </p:nvPr>
        </p:nvPicPr>
        <p:blipFill>
          <a:blip r:embed="rId3">
            <a:extLst>
              <a:ext uri="{28A0092B-C50C-407E-A947-70E740481C1C}">
                <a14:useLocalDpi xmlns:a14="http://schemas.microsoft.com/office/drawing/2010/main" val="0"/>
              </a:ext>
            </a:extLst>
          </a:blip>
          <a:srcRect l="12409" r="12409"/>
          <a:stretch>
            <a:fillRect/>
          </a:stretch>
        </p:blipFill>
        <p:spPr/>
      </p:pic>
      <p:sp>
        <p:nvSpPr>
          <p:cNvPr id="3" name="Text Placeholder 2"/>
          <p:cNvSpPr>
            <a:spLocks noGrp="1"/>
          </p:cNvSpPr>
          <p:nvPr>
            <p:ph type="body" sz="quarter" idx="10"/>
          </p:nvPr>
        </p:nvSpPr>
        <p:spPr>
          <a:xfrm>
            <a:off x="381000" y="2730932"/>
            <a:ext cx="5524500" cy="352425"/>
          </a:xfrm>
          <a:prstGeom prst="rect">
            <a:avLst/>
          </a:prstGeom>
        </p:spPr>
        <p:txBody>
          <a:bodyPr>
            <a:noAutofit/>
          </a:bodyPr>
          <a:lstStyle/>
          <a:p>
            <a:r>
              <a:rPr lang="en-US" dirty="0" smtClean="0"/>
              <a:t>Clashing Development Lifecycles</a:t>
            </a:r>
            <a:endParaRPr lang="en-US" dirty="0"/>
          </a:p>
        </p:txBody>
      </p:sp>
      <p:sp>
        <p:nvSpPr>
          <p:cNvPr id="9" name="Text Placeholder 8">
            <a:extLst>
              <a:ext uri="{FF2B5EF4-FFF2-40B4-BE49-F238E27FC236}">
                <a16:creationId xmlns:a16="http://schemas.microsoft.com/office/drawing/2014/main" xmlns="" id="{EFE789A0-9C9A-6542-9A08-FD3AD0C1F39E}"/>
              </a:ext>
            </a:extLst>
          </p:cNvPr>
          <p:cNvSpPr>
            <a:spLocks noGrp="1"/>
          </p:cNvSpPr>
          <p:nvPr>
            <p:ph type="body" sz="quarter" idx="12"/>
          </p:nvPr>
        </p:nvSpPr>
        <p:spPr>
          <a:xfrm>
            <a:off x="381000" y="2286172"/>
            <a:ext cx="5524500" cy="182165"/>
          </a:xfrm>
        </p:spPr>
        <p:txBody>
          <a:bodyPr/>
          <a:lstStyle/>
          <a:p>
            <a:r>
              <a:rPr lang="en-US" dirty="0" smtClean="0"/>
              <a:t>The Software Dilemma</a:t>
            </a:r>
            <a:endParaRPr lang="en-US" dirty="0"/>
          </a:p>
        </p:txBody>
      </p:sp>
    </p:spTree>
    <p:extLst>
      <p:ext uri="{BB962C8B-B14F-4D97-AF65-F5344CB8AC3E}">
        <p14:creationId xmlns:p14="http://schemas.microsoft.com/office/powerpoint/2010/main" val="554571770"/>
      </p:ext>
    </p:extLst>
  </p:cSld>
  <p:clrMapOvr>
    <a:masterClrMapping/>
  </p:clrMapOvr>
  <p:timing>
    <p:tnLst>
      <p:par>
        <p:cTn id="1" dur="indefinite" restart="never" nodeType="tmRoot"/>
      </p:par>
    </p:tnLst>
  </p:timing>
</p:sld>
</file>

<file path=ppt/theme/theme1.xml><?xml version="1.0" encoding="utf-8"?>
<a:theme xmlns:a="http://schemas.openxmlformats.org/drawingml/2006/main" name="2. Content Slides">
  <a:themeElements>
    <a:clrScheme name="Custom 11">
      <a:dk1>
        <a:srgbClr val="000000"/>
      </a:dk1>
      <a:lt1>
        <a:srgbClr val="FFFFFF"/>
      </a:lt1>
      <a:dk2>
        <a:srgbClr val="1D4477"/>
      </a:dk2>
      <a:lt2>
        <a:srgbClr val="A4A4A4"/>
      </a:lt2>
      <a:accent1>
        <a:srgbClr val="1D4477"/>
      </a:accent1>
      <a:accent2>
        <a:srgbClr val="996729"/>
      </a:accent2>
      <a:accent3>
        <a:srgbClr val="28773C"/>
      </a:accent3>
      <a:accent4>
        <a:srgbClr val="E8A813"/>
      </a:accent4>
      <a:accent5>
        <a:srgbClr val="178AA0"/>
      </a:accent5>
      <a:accent6>
        <a:srgbClr val="B73529"/>
      </a:accent6>
      <a:hlink>
        <a:srgbClr val="0A50E1"/>
      </a:hlink>
      <a:folHlink>
        <a:srgbClr val="6EB2E6"/>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spAutoFit/>
      </a:bodyPr>
      <a:lstStyle>
        <a:defPPr>
          <a:defRPr sz="2200" dirty="0" smtClean="0">
            <a:latin typeface="Arial"/>
            <a:cs typeface="Arial"/>
          </a:defRPr>
        </a:defPPr>
      </a:lstStyle>
    </a:txDef>
  </a:objectDefaults>
  <a:extraClrSchemeLst/>
  <a:extLst>
    <a:ext uri="{05A4C25C-085E-4340-85A3-A5531E510DB2}">
      <thm15:themeFamily xmlns:thm15="http://schemas.microsoft.com/office/thememl/2012/main" name="SCSS" id="{DB611B57-DF9B-2547-923D-4EEC30AA3D8E}" vid="{A9AA99CF-2B8B-E74C-AE45-7B86745ADF9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SCSS_2019</Template>
  <TotalTime>277</TotalTime>
  <Words>1775</Words>
  <Application>Microsoft Office PowerPoint</Application>
  <PresentationFormat>On-screen Show (16:9)</PresentationFormat>
  <Paragraphs>250</Paragraphs>
  <Slides>20</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2. Content Slides</vt:lpstr>
      <vt:lpstr>The Software Dilemma</vt:lpstr>
      <vt:lpstr>PowerPoint Presentation</vt:lpstr>
      <vt:lpstr>Why You Care</vt:lpstr>
      <vt:lpstr>Outline</vt:lpstr>
      <vt:lpstr>PowerPoint Presentation</vt:lpstr>
      <vt:lpstr>Data Processing Software</vt:lpstr>
      <vt:lpstr>Embedded Software</vt:lpstr>
      <vt:lpstr>Test and Development Software</vt:lpstr>
      <vt:lpstr>PowerPoint Presentation</vt:lpstr>
      <vt:lpstr>System Hardware Development Lifecycle</vt:lpstr>
      <vt:lpstr>Processing Hardware Lifecycle</vt:lpstr>
      <vt:lpstr>Software Lifecycle</vt:lpstr>
      <vt:lpstr>System Design</vt:lpstr>
      <vt:lpstr>PowerPoint Presentation</vt:lpstr>
      <vt:lpstr>Acquisition Strategy Considerations</vt:lpstr>
      <vt:lpstr>RFP Considerations</vt:lpstr>
      <vt:lpstr>Source Selection Considerations</vt:lpstr>
      <vt:lpstr>Contract Execution Considerations</vt:lpstr>
      <vt:lpstr>PowerPoint Presentation</vt:lpstr>
      <vt:lpstr>Moving Forward</vt:lpstr>
    </vt:vector>
  </TitlesOfParts>
  <Company>Software Engineering Institute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Software Dilemma</dc:title>
  <dc:creator>Tamara</dc:creator>
  <cp:lastModifiedBy>Cecilia Albert</cp:lastModifiedBy>
  <cp:revision>13</cp:revision>
  <cp:lastPrinted>2017-10-19T17:37:26Z</cp:lastPrinted>
  <dcterms:created xsi:type="dcterms:W3CDTF">2019-02-12T14:27:00Z</dcterms:created>
  <dcterms:modified xsi:type="dcterms:W3CDTF">2019-02-12T19:32:13Z</dcterms:modified>
</cp:coreProperties>
</file>