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5"/>
    <p:sldMasterId id="2147483700" r:id="rId6"/>
    <p:sldMasterId id="2147483709" r:id="rId7"/>
  </p:sldMasterIdLst>
  <p:notesMasterIdLst>
    <p:notesMasterId r:id="rId48"/>
  </p:notesMasterIdLst>
  <p:handoutMasterIdLst>
    <p:handoutMasterId r:id="rId49"/>
  </p:handoutMasterIdLst>
  <p:sldIdLst>
    <p:sldId id="760" r:id="rId8"/>
    <p:sldId id="588" r:id="rId9"/>
    <p:sldId id="790" r:id="rId10"/>
    <p:sldId id="793" r:id="rId11"/>
    <p:sldId id="822" r:id="rId12"/>
    <p:sldId id="761" r:id="rId13"/>
    <p:sldId id="762" r:id="rId14"/>
    <p:sldId id="788" r:id="rId15"/>
    <p:sldId id="523" r:id="rId16"/>
    <p:sldId id="524" r:id="rId17"/>
    <p:sldId id="525" r:id="rId18"/>
    <p:sldId id="797" r:id="rId19"/>
    <p:sldId id="590" r:id="rId20"/>
    <p:sldId id="779" r:id="rId21"/>
    <p:sldId id="763" r:id="rId22"/>
    <p:sldId id="798" r:id="rId23"/>
    <p:sldId id="811" r:id="rId24"/>
    <p:sldId id="812" r:id="rId25"/>
    <p:sldId id="782" r:id="rId26"/>
    <p:sldId id="814" r:id="rId27"/>
    <p:sldId id="825" r:id="rId28"/>
    <p:sldId id="819" r:id="rId29"/>
    <p:sldId id="823" r:id="rId30"/>
    <p:sldId id="826" r:id="rId31"/>
    <p:sldId id="827" r:id="rId32"/>
    <p:sldId id="549" r:id="rId33"/>
    <p:sldId id="807" r:id="rId34"/>
    <p:sldId id="570" r:id="rId35"/>
    <p:sldId id="818" r:id="rId36"/>
    <p:sldId id="817" r:id="rId37"/>
    <p:sldId id="766" r:id="rId38"/>
    <p:sldId id="767" r:id="rId39"/>
    <p:sldId id="808" r:id="rId40"/>
    <p:sldId id="768" r:id="rId41"/>
    <p:sldId id="770" r:id="rId42"/>
    <p:sldId id="813" r:id="rId43"/>
    <p:sldId id="759" r:id="rId44"/>
    <p:sldId id="803" r:id="rId45"/>
    <p:sldId id="336" r:id="rId46"/>
    <p:sldId id="780" r:id="rId47"/>
  </p:sldIdLst>
  <p:sldSz cx="9144000" cy="6858000" type="screen4x3"/>
  <p:notesSz cx="6946900" cy="92202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521415D9-36F7-43E2-AB2F-B90AF26B5E84}">
      <p14:sectionLst xmlns:p14="http://schemas.microsoft.com/office/powerpoint/2010/main">
        <p14:section name="SGMM Overview" id="{DC3B0694-89D1-2149-8344-D507885D63B9}">
          <p14:sldIdLst>
            <p14:sldId id="760"/>
            <p14:sldId id="588"/>
            <p14:sldId id="790"/>
            <p14:sldId id="793"/>
            <p14:sldId id="822"/>
            <p14:sldId id="761"/>
            <p14:sldId id="762"/>
            <p14:sldId id="788"/>
            <p14:sldId id="523"/>
            <p14:sldId id="524"/>
            <p14:sldId id="525"/>
            <p14:sldId id="797"/>
            <p14:sldId id="590"/>
            <p14:sldId id="779"/>
            <p14:sldId id="763"/>
            <p14:sldId id="798"/>
            <p14:sldId id="811"/>
            <p14:sldId id="812"/>
            <p14:sldId id="782"/>
            <p14:sldId id="814"/>
            <p14:sldId id="825"/>
            <p14:sldId id="819"/>
            <p14:sldId id="823"/>
            <p14:sldId id="826"/>
            <p14:sldId id="827"/>
            <p14:sldId id="549"/>
            <p14:sldId id="807"/>
            <p14:sldId id="570"/>
            <p14:sldId id="818"/>
            <p14:sldId id="817"/>
            <p14:sldId id="766"/>
            <p14:sldId id="767"/>
            <p14:sldId id="808"/>
            <p14:sldId id="768"/>
            <p14:sldId id="770"/>
            <p14:sldId id="813"/>
            <p14:sldId id="759"/>
            <p14:sldId id="803"/>
            <p14:sldId id="336"/>
            <p14:sldId id="780"/>
          </p14:sldIdLst>
        </p14:section>
      </p14:sectionLst>
    </p:ext>
    <p:ext uri="{EFAFB233-063F-42B5-8137-9DF3F51BA10A}">
      <p15:sldGuideLst xmlns:p15="http://schemas.microsoft.com/office/powerpoint/2012/main">
        <p15:guide id="1" orient="horz" pos="3504">
          <p15:clr>
            <a:srgbClr val="A4A3A4"/>
          </p15:clr>
        </p15:guide>
        <p15:guide id="2" orient="horz" pos="768">
          <p15:clr>
            <a:srgbClr val="A4A3A4"/>
          </p15:clr>
        </p15:guide>
        <p15:guide id="3" pos="4176" userDrawn="1">
          <p15:clr>
            <a:srgbClr val="A4A3A4"/>
          </p15:clr>
        </p15:guide>
        <p15:guide id="4" pos="336" userDrawn="1">
          <p15:clr>
            <a:srgbClr val="A4A3A4"/>
          </p15:clr>
        </p15:guide>
        <p15:guide id="5" pos="2880" userDrawn="1">
          <p15:clr>
            <a:srgbClr val="A4A3A4"/>
          </p15:clr>
        </p15:guide>
        <p15:guide id="6" pos="5520" userDrawn="1">
          <p15:clr>
            <a:srgbClr val="A4A3A4"/>
          </p15:clr>
        </p15:guide>
        <p15:guide id="7" pos="1488" userDrawn="1">
          <p15:clr>
            <a:srgbClr val="A4A3A4"/>
          </p15:clr>
        </p15:guide>
        <p15:guide id="8" pos="1536" userDrawn="1">
          <p15:clr>
            <a:srgbClr val="A4A3A4"/>
          </p15:clr>
        </p15:guide>
        <p15:guide id="9" pos="2832" userDrawn="1">
          <p15:clr>
            <a:srgbClr val="A4A3A4"/>
          </p15:clr>
        </p15:guide>
        <p15:guide id="10" pos="4224"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White" initials="DW" lastIdx="0" clrIdx="0"/>
  <p:cmAuthor id="7" name="kurt60" initials="k" lastIdx="2" clrIdx="7">
    <p:extLst>
      <p:ext uri="{19B8F6BF-5375-455C-9EA6-DF929625EA0E}">
        <p15:presenceInfo xmlns:p15="http://schemas.microsoft.com/office/powerpoint/2012/main" userId="918d098d-c3ec-49d6-820f-5306b6036165" providerId="Windows Live"/>
      </p:ext>
    </p:extLst>
  </p:cmAuthor>
  <p:cmAuthor id="1" name="Julia Mullaney" initials="JM" lastIdx="19" clrIdx="1"/>
  <p:cmAuthor id="2" name="Tracey Kelly" initials="TK" lastIdx="35" clrIdx="2">
    <p:extLst/>
  </p:cmAuthor>
  <p:cmAuthor id="3" name="Nancy M Ott" initials="NMO" lastIdx="16" clrIdx="3">
    <p:extLst/>
  </p:cmAuthor>
  <p:cmAuthor id="4" name="Paul Ruggiero" initials="PR" lastIdx="39" clrIdx="4">
    <p:extLst>
      <p:ext uri="{19B8F6BF-5375-455C-9EA6-DF929625EA0E}">
        <p15:presenceInfo xmlns:p15="http://schemas.microsoft.com/office/powerpoint/2012/main" userId="S-1-5-21-79331101-1198936889-320618023-21786" providerId="AD"/>
      </p:ext>
    </p:extLst>
  </p:cmAuthor>
  <p:cmAuthor id="5" name="Kyle R Shellhammer" initials="KRS" lastIdx="14" clrIdx="5">
    <p:extLst>
      <p:ext uri="{19B8F6BF-5375-455C-9EA6-DF929625EA0E}">
        <p15:presenceInfo xmlns:p15="http://schemas.microsoft.com/office/powerpoint/2012/main" userId="S-1-5-21-79331101-1198936889-320618023-22403" providerId="AD"/>
      </p:ext>
    </p:extLst>
  </p:cmAuthor>
  <p:cmAuthor id="6" name="Julia Mullaney" initials="jlg" lastIdx="9" clrIdx="6">
    <p:extLst>
      <p:ext uri="{19B8F6BF-5375-455C-9EA6-DF929625EA0E}">
        <p15:presenceInfo xmlns:p15="http://schemas.microsoft.com/office/powerpoint/2012/main" userId="Julia Mulla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3E5E3"/>
    <a:srgbClr val="4178BD"/>
    <a:srgbClr val="B46F25"/>
    <a:srgbClr val="E8EAE8"/>
    <a:srgbClr val="F7941E"/>
    <a:srgbClr val="FFFFFF"/>
    <a:srgbClr val="FF0000"/>
    <a:srgbClr val="2349A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autoAdjust="0"/>
    <p:restoredTop sz="81241" autoAdjust="0"/>
  </p:normalViewPr>
  <p:slideViewPr>
    <p:cSldViewPr snapToGrid="0">
      <p:cViewPr varScale="1">
        <p:scale>
          <a:sx n="79" d="100"/>
          <a:sy n="79" d="100"/>
        </p:scale>
        <p:origin x="1382" y="77"/>
      </p:cViewPr>
      <p:guideLst>
        <p:guide orient="horz" pos="3504"/>
        <p:guide orient="horz" pos="768"/>
        <p:guide pos="4176"/>
        <p:guide pos="336"/>
        <p:guide pos="2880"/>
        <p:guide pos="5520"/>
        <p:guide pos="1488"/>
        <p:guide pos="1536"/>
        <p:guide pos="2832"/>
        <p:guide pos="4224"/>
      </p:guideLst>
    </p:cSldViewPr>
  </p:slideViewPr>
  <p:outlineViewPr>
    <p:cViewPr>
      <p:scale>
        <a:sx n="33" d="100"/>
        <a:sy n="33" d="100"/>
      </p:scale>
      <p:origin x="0" y="3732"/>
    </p:cViewPr>
  </p:outlineViewPr>
  <p:notesTextViewPr>
    <p:cViewPr>
      <p:scale>
        <a:sx n="100" d="100"/>
        <a:sy n="100" d="100"/>
      </p:scale>
      <p:origin x="0" y="0"/>
    </p:cViewPr>
  </p:notesTextViewPr>
  <p:sorterViewPr>
    <p:cViewPr>
      <p:scale>
        <a:sx n="100" d="100"/>
        <a:sy n="100" d="100"/>
      </p:scale>
      <p:origin x="0" y="-6845"/>
    </p:cViewPr>
  </p:sorterViewPr>
  <p:notesViewPr>
    <p:cSldViewPr snapToGrid="0">
      <p:cViewPr varScale="1">
        <p:scale>
          <a:sx n="94" d="100"/>
          <a:sy n="94" d="100"/>
        </p:scale>
        <p:origin x="-2526" y="-11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dfs\Users\nmott\Documents\Work\SEI%20partners\powerpoint\gt%20250k-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50000"/>
              </a:schemeClr>
            </a:solidFill>
          </c:spPr>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798C-AF47-ACA9-ED8B857BA3CA}"/>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798C-AF47-ACA9-ED8B857BA3CA}"/>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798C-AF47-ACA9-ED8B857BA3CA}"/>
              </c:ext>
            </c:extLst>
          </c:dPt>
          <c:dPt>
            <c:idx val="3"/>
            <c:bubble3D val="0"/>
            <c:spPr>
              <a:solidFill>
                <a:schemeClr val="accent6">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98C-AF47-ACA9-ED8B857BA3CA}"/>
              </c:ext>
            </c:extLst>
          </c:dPt>
          <c:cat>
            <c:strRef>
              <c:f>Sheet1!$A$2:$A$5</c:f>
              <c:strCache>
                <c:ptCount val="4"/>
                <c:pt idx="0">
                  <c:v>USA</c:v>
                </c:pt>
                <c:pt idx="1">
                  <c:v>Europe, Middle East &amp; Africa</c:v>
                </c:pt>
                <c:pt idx="2">
                  <c:v>Asia-Pacific</c:v>
                </c:pt>
                <c:pt idx="3">
                  <c:v>Other</c:v>
                </c:pt>
              </c:strCache>
            </c:strRef>
          </c:cat>
          <c:val>
            <c:numRef>
              <c:f>Sheet1!$B$2:$B$5</c:f>
              <c:numCache>
                <c:formatCode>General</c:formatCode>
                <c:ptCount val="4"/>
                <c:pt idx="0">
                  <c:v>36</c:v>
                </c:pt>
                <c:pt idx="1">
                  <c:v>22</c:v>
                </c:pt>
                <c:pt idx="2">
                  <c:v>29</c:v>
                </c:pt>
                <c:pt idx="3">
                  <c:v>13</c:v>
                </c:pt>
              </c:numCache>
            </c:numRef>
          </c:val>
          <c:extLst xmlns:c16r2="http://schemas.microsoft.com/office/drawing/2015/06/chart">
            <c:ext xmlns:c16="http://schemas.microsoft.com/office/drawing/2014/chart" uri="{C3380CC4-5D6E-409C-BE32-E72D297353CC}">
              <c16:uniqueId val="{00000000-798C-AF47-ACA9-ED8B857BA3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Meter count</c:v>
          </c:tx>
          <c:spPr>
            <a:ln w="28575">
              <a:noFill/>
            </a:ln>
          </c:spPr>
          <c:marker>
            <c:spPr>
              <a:solidFill>
                <a:srgbClr val="0070C0"/>
              </a:solidFill>
              <a:ln>
                <a:solidFill>
                  <a:srgbClr val="0070C0"/>
                </a:solidFill>
              </a:ln>
            </c:spPr>
          </c:marker>
          <c:yVal>
            <c:numRef>
              <c:f>[0]!c_meterCount</c:f>
              <c:numCache>
                <c:formatCode>General</c:formatCode>
                <c:ptCount val="155"/>
                <c:pt idx="0">
                  <c:v>40194371</c:v>
                </c:pt>
                <c:pt idx="1">
                  <c:v>34000000</c:v>
                </c:pt>
                <c:pt idx="2">
                  <c:v>19350000</c:v>
                </c:pt>
                <c:pt idx="3">
                  <c:v>18311471</c:v>
                </c:pt>
                <c:pt idx="4">
                  <c:v>15000000</c:v>
                </c:pt>
                <c:pt idx="5">
                  <c:v>15000000</c:v>
                </c:pt>
                <c:pt idx="6">
                  <c:v>13336700</c:v>
                </c:pt>
                <c:pt idx="7">
                  <c:v>13000000</c:v>
                </c:pt>
                <c:pt idx="8">
                  <c:v>8674049</c:v>
                </c:pt>
                <c:pt idx="9">
                  <c:v>8000000</c:v>
                </c:pt>
                <c:pt idx="10">
                  <c:v>7624000</c:v>
                </c:pt>
                <c:pt idx="11">
                  <c:v>7600000</c:v>
                </c:pt>
                <c:pt idx="12">
                  <c:v>7115253</c:v>
                </c:pt>
                <c:pt idx="13">
                  <c:v>6613447</c:v>
                </c:pt>
                <c:pt idx="14">
                  <c:v>6118000</c:v>
                </c:pt>
                <c:pt idx="15">
                  <c:v>5426000</c:v>
                </c:pt>
                <c:pt idx="16">
                  <c:v>4838000</c:v>
                </c:pt>
                <c:pt idx="17">
                  <c:v>4400000</c:v>
                </c:pt>
                <c:pt idx="18">
                  <c:v>4400000</c:v>
                </c:pt>
                <c:pt idx="19">
                  <c:v>4100000</c:v>
                </c:pt>
                <c:pt idx="20">
                  <c:v>4000000</c:v>
                </c:pt>
                <c:pt idx="21">
                  <c:v>4000000</c:v>
                </c:pt>
                <c:pt idx="22">
                  <c:v>4000000</c:v>
                </c:pt>
                <c:pt idx="23">
                  <c:v>3580000</c:v>
                </c:pt>
                <c:pt idx="24">
                  <c:v>3415046</c:v>
                </c:pt>
                <c:pt idx="25">
                  <c:v>3400000</c:v>
                </c:pt>
                <c:pt idx="26">
                  <c:v>3000000</c:v>
                </c:pt>
                <c:pt idx="27">
                  <c:v>2900000</c:v>
                </c:pt>
                <c:pt idx="28">
                  <c:v>2900000</c:v>
                </c:pt>
                <c:pt idx="29">
                  <c:v>2723278</c:v>
                </c:pt>
                <c:pt idx="30">
                  <c:v>2700000</c:v>
                </c:pt>
                <c:pt idx="31">
                  <c:v>2700000</c:v>
                </c:pt>
                <c:pt idx="32">
                  <c:v>2637256</c:v>
                </c:pt>
                <c:pt idx="33">
                  <c:v>2569000</c:v>
                </c:pt>
                <c:pt idx="34">
                  <c:v>2500000</c:v>
                </c:pt>
                <c:pt idx="35">
                  <c:v>2444926</c:v>
                </c:pt>
                <c:pt idx="36">
                  <c:v>2400000</c:v>
                </c:pt>
                <c:pt idx="37">
                  <c:v>2300000</c:v>
                </c:pt>
                <c:pt idx="38">
                  <c:v>2283010</c:v>
                </c:pt>
                <c:pt idx="39">
                  <c:v>2188000</c:v>
                </c:pt>
                <c:pt idx="40">
                  <c:v>2000000</c:v>
                </c:pt>
                <c:pt idx="41">
                  <c:v>1899249</c:v>
                </c:pt>
                <c:pt idx="42">
                  <c:v>1895923</c:v>
                </c:pt>
                <c:pt idx="43">
                  <c:v>1800000</c:v>
                </c:pt>
                <c:pt idx="44">
                  <c:v>1664839</c:v>
                </c:pt>
                <c:pt idx="45">
                  <c:v>1600000</c:v>
                </c:pt>
                <c:pt idx="46">
                  <c:v>1600000</c:v>
                </c:pt>
                <c:pt idx="47">
                  <c:v>1600000</c:v>
                </c:pt>
                <c:pt idx="48">
                  <c:v>1589400</c:v>
                </c:pt>
                <c:pt idx="49">
                  <c:v>1512493</c:v>
                </c:pt>
                <c:pt idx="50">
                  <c:v>1500000</c:v>
                </c:pt>
                <c:pt idx="51">
                  <c:v>1412224</c:v>
                </c:pt>
                <c:pt idx="52">
                  <c:v>1400000</c:v>
                </c:pt>
                <c:pt idx="53">
                  <c:v>1400000</c:v>
                </c:pt>
                <c:pt idx="54">
                  <c:v>1400000</c:v>
                </c:pt>
                <c:pt idx="55">
                  <c:v>1347407</c:v>
                </c:pt>
                <c:pt idx="56">
                  <c:v>1300000</c:v>
                </c:pt>
                <c:pt idx="57">
                  <c:v>1254530</c:v>
                </c:pt>
                <c:pt idx="58">
                  <c:v>1215476</c:v>
                </c:pt>
                <c:pt idx="59">
                  <c:v>1200000</c:v>
                </c:pt>
                <c:pt idx="60">
                  <c:v>1200000</c:v>
                </c:pt>
                <c:pt idx="61">
                  <c:v>1200000</c:v>
                </c:pt>
                <c:pt idx="62">
                  <c:v>1122124</c:v>
                </c:pt>
                <c:pt idx="63">
                  <c:v>1022300</c:v>
                </c:pt>
                <c:pt idx="64">
                  <c:v>1000000</c:v>
                </c:pt>
                <c:pt idx="65">
                  <c:v>978259</c:v>
                </c:pt>
                <c:pt idx="66">
                  <c:v>965543</c:v>
                </c:pt>
                <c:pt idx="67">
                  <c:v>940000</c:v>
                </c:pt>
                <c:pt idx="68">
                  <c:v>854462</c:v>
                </c:pt>
                <c:pt idx="69">
                  <c:v>766965</c:v>
                </c:pt>
                <c:pt idx="70">
                  <c:v>713969</c:v>
                </c:pt>
                <c:pt idx="71">
                  <c:v>704535</c:v>
                </c:pt>
                <c:pt idx="72">
                  <c:v>704000</c:v>
                </c:pt>
                <c:pt idx="73">
                  <c:v>650612</c:v>
                </c:pt>
                <c:pt idx="74">
                  <c:v>600000</c:v>
                </c:pt>
                <c:pt idx="75">
                  <c:v>560000</c:v>
                </c:pt>
                <c:pt idx="76">
                  <c:v>512504</c:v>
                </c:pt>
                <c:pt idx="77">
                  <c:v>504299</c:v>
                </c:pt>
                <c:pt idx="78">
                  <c:v>500729</c:v>
                </c:pt>
                <c:pt idx="79">
                  <c:v>467570</c:v>
                </c:pt>
                <c:pt idx="80">
                  <c:v>455430</c:v>
                </c:pt>
                <c:pt idx="81">
                  <c:v>436193</c:v>
                </c:pt>
                <c:pt idx="82">
                  <c:v>400000</c:v>
                </c:pt>
                <c:pt idx="83">
                  <c:v>398000</c:v>
                </c:pt>
                <c:pt idx="84">
                  <c:v>388000</c:v>
                </c:pt>
                <c:pt idx="85">
                  <c:v>375000</c:v>
                </c:pt>
                <c:pt idx="86">
                  <c:v>362337</c:v>
                </c:pt>
                <c:pt idx="87">
                  <c:v>336057</c:v>
                </c:pt>
                <c:pt idx="88">
                  <c:v>330918</c:v>
                </c:pt>
                <c:pt idx="89">
                  <c:v>311019</c:v>
                </c:pt>
                <c:pt idx="90">
                  <c:v>309770</c:v>
                </c:pt>
                <c:pt idx="91">
                  <c:v>300000</c:v>
                </c:pt>
                <c:pt idx="92">
                  <c:v>300000</c:v>
                </c:pt>
                <c:pt idx="93">
                  <c:v>292120</c:v>
                </c:pt>
                <c:pt idx="94">
                  <c:v>290000</c:v>
                </c:pt>
                <c:pt idx="95">
                  <c:v>250000</c:v>
                </c:pt>
                <c:pt idx="96">
                  <c:v>209000</c:v>
                </c:pt>
                <c:pt idx="97">
                  <c:v>166809</c:v>
                </c:pt>
                <c:pt idx="98">
                  <c:v>166518</c:v>
                </c:pt>
                <c:pt idx="99">
                  <c:v>160000</c:v>
                </c:pt>
                <c:pt idx="100">
                  <c:v>145626</c:v>
                </c:pt>
                <c:pt idx="101">
                  <c:v>112500</c:v>
                </c:pt>
                <c:pt idx="102">
                  <c:v>106385</c:v>
                </c:pt>
                <c:pt idx="103">
                  <c:v>90116</c:v>
                </c:pt>
                <c:pt idx="104">
                  <c:v>85596</c:v>
                </c:pt>
                <c:pt idx="105">
                  <c:v>84678</c:v>
                </c:pt>
                <c:pt idx="106">
                  <c:v>78000</c:v>
                </c:pt>
                <c:pt idx="107">
                  <c:v>78000</c:v>
                </c:pt>
                <c:pt idx="108">
                  <c:v>72759</c:v>
                </c:pt>
                <c:pt idx="109">
                  <c:v>72000</c:v>
                </c:pt>
                <c:pt idx="110">
                  <c:v>69012</c:v>
                </c:pt>
                <c:pt idx="111">
                  <c:v>62300</c:v>
                </c:pt>
                <c:pt idx="112">
                  <c:v>62300</c:v>
                </c:pt>
                <c:pt idx="113">
                  <c:v>55338</c:v>
                </c:pt>
                <c:pt idx="114">
                  <c:v>52000</c:v>
                </c:pt>
                <c:pt idx="115">
                  <c:v>52000</c:v>
                </c:pt>
                <c:pt idx="116">
                  <c:v>50000</c:v>
                </c:pt>
                <c:pt idx="117">
                  <c:v>50000</c:v>
                </c:pt>
                <c:pt idx="118">
                  <c:v>45218</c:v>
                </c:pt>
                <c:pt idx="119">
                  <c:v>45000</c:v>
                </c:pt>
                <c:pt idx="120">
                  <c:v>43000</c:v>
                </c:pt>
                <c:pt idx="121">
                  <c:v>42686</c:v>
                </c:pt>
                <c:pt idx="122">
                  <c:v>42669</c:v>
                </c:pt>
                <c:pt idx="123">
                  <c:v>41274</c:v>
                </c:pt>
                <c:pt idx="124">
                  <c:v>36000</c:v>
                </c:pt>
                <c:pt idx="125">
                  <c:v>34688</c:v>
                </c:pt>
                <c:pt idx="126">
                  <c:v>31229</c:v>
                </c:pt>
                <c:pt idx="127">
                  <c:v>29312</c:v>
                </c:pt>
                <c:pt idx="128">
                  <c:v>27706</c:v>
                </c:pt>
                <c:pt idx="129">
                  <c:v>24876</c:v>
                </c:pt>
                <c:pt idx="130">
                  <c:v>16198</c:v>
                </c:pt>
                <c:pt idx="131">
                  <c:v>12984</c:v>
                </c:pt>
                <c:pt idx="132">
                  <c:v>12954</c:v>
                </c:pt>
                <c:pt idx="133">
                  <c:v>12500</c:v>
                </c:pt>
                <c:pt idx="134">
                  <c:v>12056</c:v>
                </c:pt>
                <c:pt idx="135">
                  <c:v>11263</c:v>
                </c:pt>
                <c:pt idx="136">
                  <c:v>10998</c:v>
                </c:pt>
                <c:pt idx="137">
                  <c:v>7227</c:v>
                </c:pt>
                <c:pt idx="138">
                  <c:v>6922</c:v>
                </c:pt>
                <c:pt idx="139">
                  <c:v>6900</c:v>
                </c:pt>
                <c:pt idx="140">
                  <c:v>6692</c:v>
                </c:pt>
                <c:pt idx="141">
                  <c:v>6594</c:v>
                </c:pt>
                <c:pt idx="142">
                  <c:v>6519</c:v>
                </c:pt>
                <c:pt idx="143">
                  <c:v>5920</c:v>
                </c:pt>
                <c:pt idx="144">
                  <c:v>5343</c:v>
                </c:pt>
                <c:pt idx="145">
                  <c:v>4170</c:v>
                </c:pt>
                <c:pt idx="146">
                  <c:v>3931</c:v>
                </c:pt>
                <c:pt idx="147">
                  <c:v>3000</c:v>
                </c:pt>
                <c:pt idx="148">
                  <c:v>2073</c:v>
                </c:pt>
                <c:pt idx="149">
                  <c:v>1867</c:v>
                </c:pt>
                <c:pt idx="150">
                  <c:v>1785</c:v>
                </c:pt>
                <c:pt idx="151">
                  <c:v>1494</c:v>
                </c:pt>
                <c:pt idx="152">
                  <c:v>872</c:v>
                </c:pt>
                <c:pt idx="153">
                  <c:v>40</c:v>
                </c:pt>
                <c:pt idx="154">
                  <c:v>0</c:v>
                </c:pt>
              </c:numCache>
            </c:numRef>
          </c:yVal>
          <c:smooth val="0"/>
          <c:extLst xmlns:c16r2="http://schemas.microsoft.com/office/drawing/2015/06/chart">
            <c:ext xmlns:c16="http://schemas.microsoft.com/office/drawing/2014/chart" uri="{C3380CC4-5D6E-409C-BE32-E72D297353CC}">
              <c16:uniqueId val="{00000000-7C9B-414D-9870-2DC246D70BD0}"/>
            </c:ext>
          </c:extLst>
        </c:ser>
        <c:dLbls>
          <c:showLegendKey val="0"/>
          <c:showVal val="0"/>
          <c:showCatName val="0"/>
          <c:showSerName val="0"/>
          <c:showPercent val="0"/>
          <c:showBubbleSize val="0"/>
        </c:dLbls>
        <c:axId val="305907056"/>
        <c:axId val="305912152"/>
      </c:scatterChart>
      <c:valAx>
        <c:axId val="305907056"/>
        <c:scaling>
          <c:orientation val="minMax"/>
        </c:scaling>
        <c:delete val="1"/>
        <c:axPos val="b"/>
        <c:title>
          <c:tx>
            <c:rich>
              <a:bodyPr/>
              <a:lstStyle/>
              <a:p>
                <a:pPr>
                  <a:defRPr sz="1800"/>
                </a:pPr>
                <a:r>
                  <a:rPr lang="en-US" sz="1800" dirty="0" err="1"/>
                  <a:t>SGMM</a:t>
                </a:r>
                <a:r>
                  <a:rPr lang="en-US" sz="1800" dirty="0"/>
                  <a:t> Community</a:t>
                </a:r>
              </a:p>
            </c:rich>
          </c:tx>
          <c:overlay val="0"/>
        </c:title>
        <c:majorTickMark val="out"/>
        <c:minorTickMark val="none"/>
        <c:tickLblPos val="nextTo"/>
        <c:crossAx val="305912152"/>
        <c:crosses val="autoZero"/>
        <c:crossBetween val="midCat"/>
      </c:valAx>
      <c:valAx>
        <c:axId val="305912152"/>
        <c:scaling>
          <c:logBase val="10"/>
          <c:orientation val="minMax"/>
          <c:max val="100000000"/>
          <c:min val="10"/>
        </c:scaling>
        <c:delete val="0"/>
        <c:axPos val="l"/>
        <c:majorGridlines/>
        <c:title>
          <c:tx>
            <c:rich>
              <a:bodyPr rot="-5400000" vert="horz"/>
              <a:lstStyle/>
              <a:p>
                <a:pPr>
                  <a:defRPr sz="1800"/>
                </a:pPr>
                <a:r>
                  <a:rPr lang="en-US" sz="1800"/>
                  <a:t>Meter Count</a:t>
                </a:r>
              </a:p>
            </c:rich>
          </c:tx>
          <c:layout>
            <c:manualLayout>
              <c:xMode val="edge"/>
              <c:yMode val="edge"/>
              <c:x val="4.0678754067875397E-2"/>
              <c:y val="0.41087581816494501"/>
            </c:manualLayout>
          </c:layout>
          <c:overlay val="0"/>
        </c:title>
        <c:numFmt formatCode="#,##0" sourceLinked="0"/>
        <c:majorTickMark val="out"/>
        <c:minorTickMark val="none"/>
        <c:tickLblPos val="nextTo"/>
        <c:txPr>
          <a:bodyPr/>
          <a:lstStyle/>
          <a:p>
            <a:pPr>
              <a:defRPr sz="1800"/>
            </a:pPr>
            <a:endParaRPr lang="en-US"/>
          </a:p>
        </c:txPr>
        <c:crossAx val="305907056"/>
        <c:crosses val="autoZero"/>
        <c:crossBetween val="midCat"/>
      </c:valAx>
      <c:spPr>
        <a:noFill/>
      </c:spPr>
    </c:plotArea>
    <c:plotVisOnly val="1"/>
    <c:dispBlanksAs val="gap"/>
    <c:showDLblsOverMax val="0"/>
  </c:chart>
  <c:spPr>
    <a:noFill/>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99A26-27D9-4240-8AD9-D1A19BEF9D51}" type="doc">
      <dgm:prSet loTypeId="urn:microsoft.com/office/officeart/2005/8/layout/gear1" loCatId="relationship" qsTypeId="urn:microsoft.com/office/officeart/2005/8/quickstyle/simple5" qsCatId="simple" csTypeId="urn:microsoft.com/office/officeart/2005/8/colors/accent1_2" csCatId="accent1" phldr="1"/>
      <dgm:spPr/>
    </dgm:pt>
    <dgm:pt modelId="{518DF893-66B2-B44C-BB65-3364275EE473}">
      <dgm:prSet phldrT="[Text]"/>
      <dgm:spPr>
        <a:solidFill>
          <a:srgbClr val="00534C"/>
        </a:solidFill>
      </dgm:spPr>
      <dgm:t>
        <a:bodyPr/>
        <a:lstStyle/>
        <a:p>
          <a:r>
            <a:rPr lang="en-US" dirty="0"/>
            <a:t> </a:t>
          </a:r>
        </a:p>
      </dgm:t>
    </dgm:pt>
    <dgm:pt modelId="{87F8CCA5-6939-F846-97B4-3A791428E15F}" type="parTrans" cxnId="{3DF9D970-CADB-F540-B4DD-CF654CD0F030}">
      <dgm:prSet/>
      <dgm:spPr/>
      <dgm:t>
        <a:bodyPr/>
        <a:lstStyle/>
        <a:p>
          <a:endParaRPr lang="en-US"/>
        </a:p>
      </dgm:t>
    </dgm:pt>
    <dgm:pt modelId="{0673D7BF-F39A-4247-BD39-C38546613712}" type="sibTrans" cxnId="{3DF9D970-CADB-F540-B4DD-CF654CD0F030}">
      <dgm:prSet/>
      <dgm:spPr>
        <a:solidFill>
          <a:srgbClr val="6F9F9A"/>
        </a:solidFill>
      </dgm:spPr>
      <dgm:t>
        <a:bodyPr/>
        <a:lstStyle/>
        <a:p>
          <a:endParaRPr lang="en-US"/>
        </a:p>
      </dgm:t>
    </dgm:pt>
    <dgm:pt modelId="{7B1C7239-695C-2743-B166-64CB7B617B55}">
      <dgm:prSet phldrT="[Text]"/>
      <dgm:spPr>
        <a:solidFill>
          <a:srgbClr val="00534C"/>
        </a:solidFill>
      </dgm:spPr>
      <dgm:t>
        <a:bodyPr/>
        <a:lstStyle/>
        <a:p>
          <a:r>
            <a:rPr lang="en-US" dirty="0"/>
            <a:t> </a:t>
          </a:r>
        </a:p>
      </dgm:t>
    </dgm:pt>
    <dgm:pt modelId="{E6C69957-2D3D-7942-8F3A-EC340B795F52}" type="parTrans" cxnId="{7FF635C6-0A83-6048-BD45-28858DA850FE}">
      <dgm:prSet/>
      <dgm:spPr/>
      <dgm:t>
        <a:bodyPr/>
        <a:lstStyle/>
        <a:p>
          <a:endParaRPr lang="en-US"/>
        </a:p>
      </dgm:t>
    </dgm:pt>
    <dgm:pt modelId="{5910C982-4F50-5A46-A29B-FC4E86465646}" type="sibTrans" cxnId="{7FF635C6-0A83-6048-BD45-28858DA850FE}">
      <dgm:prSet/>
      <dgm:spPr>
        <a:solidFill>
          <a:srgbClr val="6F9F9A"/>
        </a:solidFill>
      </dgm:spPr>
      <dgm:t>
        <a:bodyPr/>
        <a:lstStyle/>
        <a:p>
          <a:endParaRPr lang="en-US"/>
        </a:p>
      </dgm:t>
    </dgm:pt>
    <dgm:pt modelId="{72916BDB-9EC0-3D46-ACD2-8F31D4E1EB2F}">
      <dgm:prSet phldrT="[Text]"/>
      <dgm:spPr>
        <a:solidFill>
          <a:srgbClr val="00534C"/>
        </a:solidFill>
      </dgm:spPr>
      <dgm:t>
        <a:bodyPr/>
        <a:lstStyle/>
        <a:p>
          <a:r>
            <a:rPr lang="en-US" dirty="0"/>
            <a:t> </a:t>
          </a:r>
        </a:p>
      </dgm:t>
    </dgm:pt>
    <dgm:pt modelId="{AC090044-A111-BA4A-A553-25C215D0A4E9}" type="parTrans" cxnId="{58C190DA-ABE7-9F4F-8EFF-C1DB2D3A7F96}">
      <dgm:prSet/>
      <dgm:spPr/>
      <dgm:t>
        <a:bodyPr/>
        <a:lstStyle/>
        <a:p>
          <a:endParaRPr lang="en-US"/>
        </a:p>
      </dgm:t>
    </dgm:pt>
    <dgm:pt modelId="{2BC26D65-B530-354F-A2BA-AFA0DE1F430F}" type="sibTrans" cxnId="{58C190DA-ABE7-9F4F-8EFF-C1DB2D3A7F96}">
      <dgm:prSet/>
      <dgm:spPr>
        <a:solidFill>
          <a:srgbClr val="6F9F9A"/>
        </a:solidFill>
      </dgm:spPr>
      <dgm:t>
        <a:bodyPr/>
        <a:lstStyle/>
        <a:p>
          <a:endParaRPr lang="en-US"/>
        </a:p>
      </dgm:t>
    </dgm:pt>
    <dgm:pt modelId="{ABA96845-311E-AF4F-BA94-3001C523637C}" type="pres">
      <dgm:prSet presAssocID="{F1499A26-27D9-4240-8AD9-D1A19BEF9D51}" presName="composite" presStyleCnt="0">
        <dgm:presLayoutVars>
          <dgm:chMax val="3"/>
          <dgm:animLvl val="lvl"/>
          <dgm:resizeHandles val="exact"/>
        </dgm:presLayoutVars>
      </dgm:prSet>
      <dgm:spPr/>
    </dgm:pt>
    <dgm:pt modelId="{E3303D01-1D4C-F543-891C-198255A73A7B}" type="pres">
      <dgm:prSet presAssocID="{518DF893-66B2-B44C-BB65-3364275EE473}" presName="gear1" presStyleLbl="node1" presStyleIdx="0" presStyleCnt="3">
        <dgm:presLayoutVars>
          <dgm:chMax val="1"/>
          <dgm:bulletEnabled val="1"/>
        </dgm:presLayoutVars>
      </dgm:prSet>
      <dgm:spPr/>
      <dgm:t>
        <a:bodyPr/>
        <a:lstStyle/>
        <a:p>
          <a:endParaRPr lang="en-US"/>
        </a:p>
      </dgm:t>
    </dgm:pt>
    <dgm:pt modelId="{1823D305-66BD-4448-9D04-39BFC9AB5491}" type="pres">
      <dgm:prSet presAssocID="{518DF893-66B2-B44C-BB65-3364275EE473}" presName="gear1srcNode" presStyleLbl="node1" presStyleIdx="0" presStyleCnt="3"/>
      <dgm:spPr/>
      <dgm:t>
        <a:bodyPr/>
        <a:lstStyle/>
        <a:p>
          <a:endParaRPr lang="en-US"/>
        </a:p>
      </dgm:t>
    </dgm:pt>
    <dgm:pt modelId="{B59EB3DE-8FB4-8241-A2F3-6CFF1527A107}" type="pres">
      <dgm:prSet presAssocID="{518DF893-66B2-B44C-BB65-3364275EE473}" presName="gear1dstNode" presStyleLbl="node1" presStyleIdx="0" presStyleCnt="3"/>
      <dgm:spPr/>
      <dgm:t>
        <a:bodyPr/>
        <a:lstStyle/>
        <a:p>
          <a:endParaRPr lang="en-US"/>
        </a:p>
      </dgm:t>
    </dgm:pt>
    <dgm:pt modelId="{BA09A057-7403-9C49-964E-66B72624F61C}" type="pres">
      <dgm:prSet presAssocID="{7B1C7239-695C-2743-B166-64CB7B617B55}" presName="gear2" presStyleLbl="node1" presStyleIdx="1" presStyleCnt="3">
        <dgm:presLayoutVars>
          <dgm:chMax val="1"/>
          <dgm:bulletEnabled val="1"/>
        </dgm:presLayoutVars>
      </dgm:prSet>
      <dgm:spPr/>
      <dgm:t>
        <a:bodyPr/>
        <a:lstStyle/>
        <a:p>
          <a:endParaRPr lang="en-US"/>
        </a:p>
      </dgm:t>
    </dgm:pt>
    <dgm:pt modelId="{899B2BD0-E0F8-D64B-9E55-52C534F0F289}" type="pres">
      <dgm:prSet presAssocID="{7B1C7239-695C-2743-B166-64CB7B617B55}" presName="gear2srcNode" presStyleLbl="node1" presStyleIdx="1" presStyleCnt="3"/>
      <dgm:spPr/>
      <dgm:t>
        <a:bodyPr/>
        <a:lstStyle/>
        <a:p>
          <a:endParaRPr lang="en-US"/>
        </a:p>
      </dgm:t>
    </dgm:pt>
    <dgm:pt modelId="{4DC4EC68-E2B0-9B4B-848B-CE7788828311}" type="pres">
      <dgm:prSet presAssocID="{7B1C7239-695C-2743-B166-64CB7B617B55}" presName="gear2dstNode" presStyleLbl="node1" presStyleIdx="1" presStyleCnt="3"/>
      <dgm:spPr/>
      <dgm:t>
        <a:bodyPr/>
        <a:lstStyle/>
        <a:p>
          <a:endParaRPr lang="en-US"/>
        </a:p>
      </dgm:t>
    </dgm:pt>
    <dgm:pt modelId="{A2E27BD6-94CF-4043-907E-19A4E384F2DD}" type="pres">
      <dgm:prSet presAssocID="{72916BDB-9EC0-3D46-ACD2-8F31D4E1EB2F}" presName="gear3" presStyleLbl="node1" presStyleIdx="2" presStyleCnt="3"/>
      <dgm:spPr/>
      <dgm:t>
        <a:bodyPr/>
        <a:lstStyle/>
        <a:p>
          <a:endParaRPr lang="en-US"/>
        </a:p>
      </dgm:t>
    </dgm:pt>
    <dgm:pt modelId="{1BFE1CCF-6608-C141-A54D-EB4773F3187E}" type="pres">
      <dgm:prSet presAssocID="{72916BDB-9EC0-3D46-ACD2-8F31D4E1EB2F}" presName="gear3tx" presStyleLbl="node1" presStyleIdx="2" presStyleCnt="3">
        <dgm:presLayoutVars>
          <dgm:chMax val="1"/>
          <dgm:bulletEnabled val="1"/>
        </dgm:presLayoutVars>
      </dgm:prSet>
      <dgm:spPr/>
      <dgm:t>
        <a:bodyPr/>
        <a:lstStyle/>
        <a:p>
          <a:endParaRPr lang="en-US"/>
        </a:p>
      </dgm:t>
    </dgm:pt>
    <dgm:pt modelId="{85C6708A-1F3F-ED44-9EAF-CC62B9FA2FFB}" type="pres">
      <dgm:prSet presAssocID="{72916BDB-9EC0-3D46-ACD2-8F31D4E1EB2F}" presName="gear3srcNode" presStyleLbl="node1" presStyleIdx="2" presStyleCnt="3"/>
      <dgm:spPr/>
      <dgm:t>
        <a:bodyPr/>
        <a:lstStyle/>
        <a:p>
          <a:endParaRPr lang="en-US"/>
        </a:p>
      </dgm:t>
    </dgm:pt>
    <dgm:pt modelId="{9FD1289E-1D01-9546-B3F0-1AABCE970F56}" type="pres">
      <dgm:prSet presAssocID="{72916BDB-9EC0-3D46-ACD2-8F31D4E1EB2F}" presName="gear3dstNode" presStyleLbl="node1" presStyleIdx="2" presStyleCnt="3"/>
      <dgm:spPr/>
      <dgm:t>
        <a:bodyPr/>
        <a:lstStyle/>
        <a:p>
          <a:endParaRPr lang="en-US"/>
        </a:p>
      </dgm:t>
    </dgm:pt>
    <dgm:pt modelId="{73F5E635-C0C3-4546-AF32-E05708B8D8E3}" type="pres">
      <dgm:prSet presAssocID="{0673D7BF-F39A-4247-BD39-C38546613712}" presName="connector1" presStyleLbl="sibTrans2D1" presStyleIdx="0" presStyleCnt="3"/>
      <dgm:spPr/>
      <dgm:t>
        <a:bodyPr/>
        <a:lstStyle/>
        <a:p>
          <a:endParaRPr lang="en-US"/>
        </a:p>
      </dgm:t>
    </dgm:pt>
    <dgm:pt modelId="{396A0285-D367-DE44-A27A-31B7D4F49CC7}" type="pres">
      <dgm:prSet presAssocID="{5910C982-4F50-5A46-A29B-FC4E86465646}" presName="connector2" presStyleLbl="sibTrans2D1" presStyleIdx="1" presStyleCnt="3"/>
      <dgm:spPr/>
      <dgm:t>
        <a:bodyPr/>
        <a:lstStyle/>
        <a:p>
          <a:endParaRPr lang="en-US"/>
        </a:p>
      </dgm:t>
    </dgm:pt>
    <dgm:pt modelId="{32C6AFA4-2F88-4E4E-9EAE-231D5FC3156C}" type="pres">
      <dgm:prSet presAssocID="{2BC26D65-B530-354F-A2BA-AFA0DE1F430F}" presName="connector3" presStyleLbl="sibTrans2D1" presStyleIdx="2" presStyleCnt="3"/>
      <dgm:spPr/>
      <dgm:t>
        <a:bodyPr/>
        <a:lstStyle/>
        <a:p>
          <a:endParaRPr lang="en-US"/>
        </a:p>
      </dgm:t>
    </dgm:pt>
  </dgm:ptLst>
  <dgm:cxnLst>
    <dgm:cxn modelId="{CCD96F2E-D962-2848-BB2D-D5B3256DFD3E}" type="presOf" srcId="{2BC26D65-B530-354F-A2BA-AFA0DE1F430F}" destId="{32C6AFA4-2F88-4E4E-9EAE-231D5FC3156C}" srcOrd="0" destOrd="0" presId="urn:microsoft.com/office/officeart/2005/8/layout/gear1"/>
    <dgm:cxn modelId="{85F22F9B-B71F-F043-A480-C12B37CDD5B7}" type="presOf" srcId="{0673D7BF-F39A-4247-BD39-C38546613712}" destId="{73F5E635-C0C3-4546-AF32-E05708B8D8E3}" srcOrd="0" destOrd="0" presId="urn:microsoft.com/office/officeart/2005/8/layout/gear1"/>
    <dgm:cxn modelId="{2783F16C-7113-F448-B471-2A385DB71CC6}" type="presOf" srcId="{F1499A26-27D9-4240-8AD9-D1A19BEF9D51}" destId="{ABA96845-311E-AF4F-BA94-3001C523637C}" srcOrd="0" destOrd="0" presId="urn:microsoft.com/office/officeart/2005/8/layout/gear1"/>
    <dgm:cxn modelId="{3DF9D970-CADB-F540-B4DD-CF654CD0F030}" srcId="{F1499A26-27D9-4240-8AD9-D1A19BEF9D51}" destId="{518DF893-66B2-B44C-BB65-3364275EE473}" srcOrd="0" destOrd="0" parTransId="{87F8CCA5-6939-F846-97B4-3A791428E15F}" sibTransId="{0673D7BF-F39A-4247-BD39-C38546613712}"/>
    <dgm:cxn modelId="{D776A0A5-A707-4845-A2FB-EF54180C2FD3}" type="presOf" srcId="{7B1C7239-695C-2743-B166-64CB7B617B55}" destId="{BA09A057-7403-9C49-964E-66B72624F61C}" srcOrd="0" destOrd="0" presId="urn:microsoft.com/office/officeart/2005/8/layout/gear1"/>
    <dgm:cxn modelId="{7FF635C6-0A83-6048-BD45-28858DA850FE}" srcId="{F1499A26-27D9-4240-8AD9-D1A19BEF9D51}" destId="{7B1C7239-695C-2743-B166-64CB7B617B55}" srcOrd="1" destOrd="0" parTransId="{E6C69957-2D3D-7942-8F3A-EC340B795F52}" sibTransId="{5910C982-4F50-5A46-A29B-FC4E86465646}"/>
    <dgm:cxn modelId="{28F1A12B-B0AA-E548-8934-8C654562EF51}" type="presOf" srcId="{7B1C7239-695C-2743-B166-64CB7B617B55}" destId="{899B2BD0-E0F8-D64B-9E55-52C534F0F289}" srcOrd="1" destOrd="0" presId="urn:microsoft.com/office/officeart/2005/8/layout/gear1"/>
    <dgm:cxn modelId="{770015C9-F8AA-0F47-B9E5-7FDF39C4D20E}" type="presOf" srcId="{518DF893-66B2-B44C-BB65-3364275EE473}" destId="{B59EB3DE-8FB4-8241-A2F3-6CFF1527A107}" srcOrd="2" destOrd="0" presId="urn:microsoft.com/office/officeart/2005/8/layout/gear1"/>
    <dgm:cxn modelId="{C39840F6-4207-C745-9E72-6BF137CBD8A8}" type="presOf" srcId="{7B1C7239-695C-2743-B166-64CB7B617B55}" destId="{4DC4EC68-E2B0-9B4B-848B-CE7788828311}" srcOrd="2" destOrd="0" presId="urn:microsoft.com/office/officeart/2005/8/layout/gear1"/>
    <dgm:cxn modelId="{0860397B-61EB-714B-A7F0-515B02093705}" type="presOf" srcId="{5910C982-4F50-5A46-A29B-FC4E86465646}" destId="{396A0285-D367-DE44-A27A-31B7D4F49CC7}" srcOrd="0" destOrd="0" presId="urn:microsoft.com/office/officeart/2005/8/layout/gear1"/>
    <dgm:cxn modelId="{C65EFD42-1475-A146-B598-B9CD181D60DB}" type="presOf" srcId="{72916BDB-9EC0-3D46-ACD2-8F31D4E1EB2F}" destId="{9FD1289E-1D01-9546-B3F0-1AABCE970F56}" srcOrd="3" destOrd="0" presId="urn:microsoft.com/office/officeart/2005/8/layout/gear1"/>
    <dgm:cxn modelId="{0358A26F-CD2F-B549-893C-22F97197CD12}" type="presOf" srcId="{518DF893-66B2-B44C-BB65-3364275EE473}" destId="{1823D305-66BD-4448-9D04-39BFC9AB5491}" srcOrd="1" destOrd="0" presId="urn:microsoft.com/office/officeart/2005/8/layout/gear1"/>
    <dgm:cxn modelId="{9DAFCC31-7802-014C-9EFF-FC5AD26D23DC}" type="presOf" srcId="{72916BDB-9EC0-3D46-ACD2-8F31D4E1EB2F}" destId="{85C6708A-1F3F-ED44-9EAF-CC62B9FA2FFB}" srcOrd="2" destOrd="0" presId="urn:microsoft.com/office/officeart/2005/8/layout/gear1"/>
    <dgm:cxn modelId="{9D2095D4-09A9-8C4B-930F-C5C3EF4128CA}" type="presOf" srcId="{72916BDB-9EC0-3D46-ACD2-8F31D4E1EB2F}" destId="{A2E27BD6-94CF-4043-907E-19A4E384F2DD}" srcOrd="0" destOrd="0" presId="urn:microsoft.com/office/officeart/2005/8/layout/gear1"/>
    <dgm:cxn modelId="{3AC02390-8C36-DC41-9930-8B0DDEE45C77}" type="presOf" srcId="{518DF893-66B2-B44C-BB65-3364275EE473}" destId="{E3303D01-1D4C-F543-891C-198255A73A7B}" srcOrd="0" destOrd="0" presId="urn:microsoft.com/office/officeart/2005/8/layout/gear1"/>
    <dgm:cxn modelId="{370B692C-4B8F-5D40-91B6-3B2E8EF93C78}" type="presOf" srcId="{72916BDB-9EC0-3D46-ACD2-8F31D4E1EB2F}" destId="{1BFE1CCF-6608-C141-A54D-EB4773F3187E}" srcOrd="1" destOrd="0" presId="urn:microsoft.com/office/officeart/2005/8/layout/gear1"/>
    <dgm:cxn modelId="{58C190DA-ABE7-9F4F-8EFF-C1DB2D3A7F96}" srcId="{F1499A26-27D9-4240-8AD9-D1A19BEF9D51}" destId="{72916BDB-9EC0-3D46-ACD2-8F31D4E1EB2F}" srcOrd="2" destOrd="0" parTransId="{AC090044-A111-BA4A-A553-25C215D0A4E9}" sibTransId="{2BC26D65-B530-354F-A2BA-AFA0DE1F430F}"/>
    <dgm:cxn modelId="{B727E990-F616-634D-87DC-95457F92C20F}" type="presParOf" srcId="{ABA96845-311E-AF4F-BA94-3001C523637C}" destId="{E3303D01-1D4C-F543-891C-198255A73A7B}" srcOrd="0" destOrd="0" presId="urn:microsoft.com/office/officeart/2005/8/layout/gear1"/>
    <dgm:cxn modelId="{5A803C05-330D-674F-94BA-EDDEBBF050CF}" type="presParOf" srcId="{ABA96845-311E-AF4F-BA94-3001C523637C}" destId="{1823D305-66BD-4448-9D04-39BFC9AB5491}" srcOrd="1" destOrd="0" presId="urn:microsoft.com/office/officeart/2005/8/layout/gear1"/>
    <dgm:cxn modelId="{A8DD9612-DB92-0346-A646-7CCFA1A1D5DE}" type="presParOf" srcId="{ABA96845-311E-AF4F-BA94-3001C523637C}" destId="{B59EB3DE-8FB4-8241-A2F3-6CFF1527A107}" srcOrd="2" destOrd="0" presId="urn:microsoft.com/office/officeart/2005/8/layout/gear1"/>
    <dgm:cxn modelId="{9A925184-D739-6E49-AC62-0D1FCAF3F589}" type="presParOf" srcId="{ABA96845-311E-AF4F-BA94-3001C523637C}" destId="{BA09A057-7403-9C49-964E-66B72624F61C}" srcOrd="3" destOrd="0" presId="urn:microsoft.com/office/officeart/2005/8/layout/gear1"/>
    <dgm:cxn modelId="{E73E1C7B-F88C-E847-BBCC-3927C6AECE84}" type="presParOf" srcId="{ABA96845-311E-AF4F-BA94-3001C523637C}" destId="{899B2BD0-E0F8-D64B-9E55-52C534F0F289}" srcOrd="4" destOrd="0" presId="urn:microsoft.com/office/officeart/2005/8/layout/gear1"/>
    <dgm:cxn modelId="{E19927EA-5B88-FA40-BE87-43C405037A89}" type="presParOf" srcId="{ABA96845-311E-AF4F-BA94-3001C523637C}" destId="{4DC4EC68-E2B0-9B4B-848B-CE7788828311}" srcOrd="5" destOrd="0" presId="urn:microsoft.com/office/officeart/2005/8/layout/gear1"/>
    <dgm:cxn modelId="{ACF19BED-D8BE-3245-9E0C-E3D3EA59B6CB}" type="presParOf" srcId="{ABA96845-311E-AF4F-BA94-3001C523637C}" destId="{A2E27BD6-94CF-4043-907E-19A4E384F2DD}" srcOrd="6" destOrd="0" presId="urn:microsoft.com/office/officeart/2005/8/layout/gear1"/>
    <dgm:cxn modelId="{5931C36F-1C8D-804C-9789-5BE44174FFA3}" type="presParOf" srcId="{ABA96845-311E-AF4F-BA94-3001C523637C}" destId="{1BFE1CCF-6608-C141-A54D-EB4773F3187E}" srcOrd="7" destOrd="0" presId="urn:microsoft.com/office/officeart/2005/8/layout/gear1"/>
    <dgm:cxn modelId="{74434263-80CD-6747-8372-1697FF690ED6}" type="presParOf" srcId="{ABA96845-311E-AF4F-BA94-3001C523637C}" destId="{85C6708A-1F3F-ED44-9EAF-CC62B9FA2FFB}" srcOrd="8" destOrd="0" presId="urn:microsoft.com/office/officeart/2005/8/layout/gear1"/>
    <dgm:cxn modelId="{BBEFAA60-8F49-9F45-91E9-06E02A64BA6C}" type="presParOf" srcId="{ABA96845-311E-AF4F-BA94-3001C523637C}" destId="{9FD1289E-1D01-9546-B3F0-1AABCE970F56}" srcOrd="9" destOrd="0" presId="urn:microsoft.com/office/officeart/2005/8/layout/gear1"/>
    <dgm:cxn modelId="{4292E321-C486-564C-8A6F-ABCE320B8AF6}" type="presParOf" srcId="{ABA96845-311E-AF4F-BA94-3001C523637C}" destId="{73F5E635-C0C3-4546-AF32-E05708B8D8E3}" srcOrd="10" destOrd="0" presId="urn:microsoft.com/office/officeart/2005/8/layout/gear1"/>
    <dgm:cxn modelId="{49E1904A-58EB-4C45-973D-57684A94C16A}" type="presParOf" srcId="{ABA96845-311E-AF4F-BA94-3001C523637C}" destId="{396A0285-D367-DE44-A27A-31B7D4F49CC7}" srcOrd="11" destOrd="0" presId="urn:microsoft.com/office/officeart/2005/8/layout/gear1"/>
    <dgm:cxn modelId="{0A4CABF0-54BA-F445-9C86-D8EC454F5F17}" type="presParOf" srcId="{ABA96845-311E-AF4F-BA94-3001C523637C}" destId="{32C6AFA4-2F88-4E4E-9EAE-231D5FC315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03D01-1D4C-F543-891C-198255A73A7B}">
      <dsp:nvSpPr>
        <dsp:cNvPr id="0" name=""/>
        <dsp:cNvSpPr/>
      </dsp:nvSpPr>
      <dsp:spPr>
        <a:xfrm>
          <a:off x="457200" y="342900"/>
          <a:ext cx="419100" cy="419100"/>
        </a:xfrm>
        <a:prstGeom prst="gear9">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541458" y="441072"/>
        <a:ext cx="250584" cy="215426"/>
      </dsp:txXfrm>
    </dsp:sp>
    <dsp:sp modelId="{BA09A057-7403-9C49-964E-66B72624F61C}">
      <dsp:nvSpPr>
        <dsp:cNvPr id="0" name=""/>
        <dsp:cNvSpPr/>
      </dsp:nvSpPr>
      <dsp:spPr>
        <a:xfrm>
          <a:off x="213360" y="243840"/>
          <a:ext cx="304800" cy="304800"/>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290094" y="321038"/>
        <a:ext cx="151332" cy="150404"/>
      </dsp:txXfrm>
    </dsp:sp>
    <dsp:sp modelId="{A2E27BD6-94CF-4043-907E-19A4E384F2DD}">
      <dsp:nvSpPr>
        <dsp:cNvPr id="0" name=""/>
        <dsp:cNvSpPr/>
      </dsp:nvSpPr>
      <dsp:spPr>
        <a:xfrm rot="20700000">
          <a:off x="384079" y="33559"/>
          <a:ext cx="298641" cy="298641"/>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rot="-20700000">
        <a:off x="449580" y="99060"/>
        <a:ext cx="167640" cy="167640"/>
      </dsp:txXfrm>
    </dsp:sp>
    <dsp:sp modelId="{73F5E635-C0C3-4546-AF32-E05708B8D8E3}">
      <dsp:nvSpPr>
        <dsp:cNvPr id="0" name=""/>
        <dsp:cNvSpPr/>
      </dsp:nvSpPr>
      <dsp:spPr>
        <a:xfrm>
          <a:off x="396888" y="293172"/>
          <a:ext cx="536448" cy="536448"/>
        </a:xfrm>
        <a:prstGeom prst="circularArrow">
          <a:avLst>
            <a:gd name="adj1" fmla="val 4687"/>
            <a:gd name="adj2" fmla="val 299029"/>
            <a:gd name="adj3" fmla="val 2245134"/>
            <a:gd name="adj4" fmla="val 16684161"/>
            <a:gd name="adj5" fmla="val 5469"/>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6A0285-D367-DE44-A27A-31B7D4F49CC7}">
      <dsp:nvSpPr>
        <dsp:cNvPr id="0" name=""/>
        <dsp:cNvSpPr/>
      </dsp:nvSpPr>
      <dsp:spPr>
        <a:xfrm>
          <a:off x="159380" y="191129"/>
          <a:ext cx="389763" cy="389763"/>
        </a:xfrm>
        <a:prstGeom prst="leftCircularArrow">
          <a:avLst>
            <a:gd name="adj1" fmla="val 6452"/>
            <a:gd name="adj2" fmla="val 429999"/>
            <a:gd name="adj3" fmla="val 10489124"/>
            <a:gd name="adj4" fmla="val 14837806"/>
            <a:gd name="adj5" fmla="val 7527"/>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C6AFA4-2F88-4E4E-9EAE-231D5FC3156C}">
      <dsp:nvSpPr>
        <dsp:cNvPr id="0" name=""/>
        <dsp:cNvSpPr/>
      </dsp:nvSpPr>
      <dsp:spPr>
        <a:xfrm>
          <a:off x="315000" y="-17124"/>
          <a:ext cx="420243" cy="420243"/>
        </a:xfrm>
        <a:prstGeom prst="circularArrow">
          <a:avLst>
            <a:gd name="adj1" fmla="val 5984"/>
            <a:gd name="adj2" fmla="val 394124"/>
            <a:gd name="adj3" fmla="val 13313824"/>
            <a:gd name="adj4" fmla="val 10508221"/>
            <a:gd name="adj5" fmla="val 6981"/>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0.01923</cdr:x>
      <cdr:y>0.90316</cdr:y>
    </cdr:from>
    <cdr:to>
      <cdr:x>0.13699</cdr:x>
      <cdr:y>0.98814</cdr:y>
    </cdr:to>
    <cdr:sp macro="" textlink="">
      <cdr:nvSpPr>
        <cdr:cNvPr id="2" name="TextBox 1"/>
        <cdr:cNvSpPr txBox="1"/>
      </cdr:nvSpPr>
      <cdr:spPr>
        <a:xfrm xmlns:a="http://schemas.openxmlformats.org/drawingml/2006/main">
          <a:off x="217715" y="6218465"/>
          <a:ext cx="1333500" cy="585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1"/>
          <p:cNvSpPr>
            <a:spLocks noChangeArrowheads="1"/>
          </p:cNvSpPr>
          <p:nvPr/>
        </p:nvSpPr>
        <p:spPr bwMode="auto">
          <a:xfrm>
            <a:off x="6325801" y="8862416"/>
            <a:ext cx="335270"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8E959640-3EC2-45B7-8FBE-5A952E3B3D55}" type="slidenum">
              <a:rPr lang="en-US" sz="1000"/>
              <a:pPr defTabSz="901700" eaLnBrk="0" hangingPunct="0">
                <a:lnSpc>
                  <a:spcPct val="90000"/>
                </a:lnSpc>
                <a:spcBef>
                  <a:spcPct val="0"/>
                </a:spcBef>
              </a:pPr>
              <a:t>‹#›</a:t>
            </a:fld>
            <a:endParaRPr lang="en-US" sz="1000"/>
          </a:p>
        </p:txBody>
      </p:sp>
      <p:sp>
        <p:nvSpPr>
          <p:cNvPr id="6" name="Line 22"/>
          <p:cNvSpPr>
            <a:spLocks noChangeShapeType="1"/>
          </p:cNvSpPr>
          <p:nvPr/>
        </p:nvSpPr>
        <p:spPr bwMode="auto">
          <a:xfrm flipH="1">
            <a:off x="224395" y="8745535"/>
            <a:ext cx="6357863" cy="0"/>
          </a:xfrm>
          <a:prstGeom prst="line">
            <a:avLst/>
          </a:prstGeom>
          <a:noFill/>
          <a:ln w="6350">
            <a:solidFill>
              <a:schemeClr val="tx1"/>
            </a:solidFill>
            <a:round/>
            <a:headEnd/>
            <a:tailEnd/>
          </a:ln>
          <a:effectLst/>
        </p:spPr>
        <p:txBody>
          <a:bodyPr wrap="none" anchor="ctr">
            <a:spAutoFit/>
          </a:bodyPr>
          <a:lstStyle/>
          <a:p>
            <a:endParaRPr lang="en-US"/>
          </a:p>
        </p:txBody>
      </p:sp>
      <p:pic>
        <p:nvPicPr>
          <p:cNvPr id="7" name="Picture 23" descr="SEI_CMU_1Line_Bl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561" y="8842935"/>
            <a:ext cx="3658888" cy="227266"/>
          </a:xfrm>
          <a:prstGeom prst="rect">
            <a:avLst/>
          </a:prstGeom>
          <a:noFill/>
        </p:spPr>
      </p:pic>
    </p:spTree>
    <p:extLst>
      <p:ext uri="{BB962C8B-B14F-4D97-AF65-F5344CB8AC3E}">
        <p14:creationId xmlns:p14="http://schemas.microsoft.com/office/powerpoint/2010/main" val="3206609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25618" y="4380229"/>
            <a:ext cx="5095665" cy="4147188"/>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a:t>Click to edit Master text styles</a:t>
            </a:r>
          </a:p>
        </p:txBody>
      </p:sp>
      <p:sp>
        <p:nvSpPr>
          <p:cNvPr id="10" name="Rectangle 21"/>
          <p:cNvSpPr>
            <a:spLocks noChangeArrowheads="1"/>
          </p:cNvSpPr>
          <p:nvPr/>
        </p:nvSpPr>
        <p:spPr bwMode="auto">
          <a:xfrm>
            <a:off x="6325801" y="8862416"/>
            <a:ext cx="335270"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8E959640-3EC2-45B7-8FBE-5A952E3B3D55}" type="slidenum">
              <a:rPr lang="en-US" sz="1000"/>
              <a:pPr defTabSz="901700" eaLnBrk="0" hangingPunct="0">
                <a:lnSpc>
                  <a:spcPct val="90000"/>
                </a:lnSpc>
                <a:spcBef>
                  <a:spcPct val="0"/>
                </a:spcBef>
              </a:pPr>
              <a:t>‹#›</a:t>
            </a:fld>
            <a:endParaRPr lang="en-US" sz="1000"/>
          </a:p>
        </p:txBody>
      </p:sp>
      <p:sp>
        <p:nvSpPr>
          <p:cNvPr id="11" name="Line 22"/>
          <p:cNvSpPr>
            <a:spLocks noChangeShapeType="1"/>
          </p:cNvSpPr>
          <p:nvPr/>
        </p:nvSpPr>
        <p:spPr bwMode="auto">
          <a:xfrm flipH="1">
            <a:off x="224395" y="8745535"/>
            <a:ext cx="6357863" cy="0"/>
          </a:xfrm>
          <a:prstGeom prst="line">
            <a:avLst/>
          </a:prstGeom>
          <a:noFill/>
          <a:ln w="6350">
            <a:solidFill>
              <a:schemeClr val="tx1"/>
            </a:solidFill>
            <a:round/>
            <a:headEnd/>
            <a:tailEnd/>
          </a:ln>
          <a:effectLst/>
        </p:spPr>
        <p:txBody>
          <a:bodyPr wrap="none" anchor="ctr">
            <a:spAutoFit/>
          </a:bodyPr>
          <a:lstStyle/>
          <a:p>
            <a:endParaRPr lang="en-US"/>
          </a:p>
        </p:txBody>
      </p:sp>
      <p:pic>
        <p:nvPicPr>
          <p:cNvPr id="12" name="Picture 23" descr="SEI_CMU_1Line_Blk"/>
          <p:cNvPicPr>
            <a:picLocks noChangeAspect="1" noChangeArrowheads="1"/>
          </p:cNvPicPr>
          <p:nvPr/>
        </p:nvPicPr>
        <p:blipFill>
          <a:blip r:embed="rId2" cstate="print"/>
          <a:srcRect/>
          <a:stretch>
            <a:fillRect/>
          </a:stretch>
        </p:blipFill>
        <p:spPr bwMode="auto">
          <a:xfrm>
            <a:off x="255561" y="8842935"/>
            <a:ext cx="3658888" cy="227266"/>
          </a:xfrm>
          <a:prstGeom prst="rect">
            <a:avLst/>
          </a:prstGeom>
          <a:noFill/>
        </p:spPr>
      </p:pic>
    </p:spTree>
    <p:extLst>
      <p:ext uri="{BB962C8B-B14F-4D97-AF65-F5344CB8AC3E}">
        <p14:creationId xmlns:p14="http://schemas.microsoft.com/office/powerpoint/2010/main" val="408701845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normAutofit/>
          </a:bodyPr>
          <a:lstStyle/>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04842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06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094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2166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73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048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428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27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50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7466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28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9438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977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775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02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380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latin typeface="Arial" charset="0"/>
                <a:ea typeface="ＭＳ Ｐゴシック" pitchFamily="1" charset="-128"/>
                <a:cs typeface="+mn-cs"/>
              </a:rPr>
              <a:t>Webinar</a:t>
            </a:r>
            <a:r>
              <a:rPr lang="en-US" sz="1000" kern="1200" dirty="0">
                <a:solidFill>
                  <a:schemeClr val="tx1"/>
                </a:solidFill>
                <a:latin typeface="Arial" charset="0"/>
                <a:ea typeface="ＭＳ Ｐゴシック" pitchFamily="1" charset="-128"/>
                <a:cs typeface="+mn-cs"/>
              </a:rPr>
              <a:t>: 519 registered;</a:t>
            </a:r>
            <a:r>
              <a:rPr lang="en-US" sz="1000" kern="1200" baseline="0" dirty="0">
                <a:solidFill>
                  <a:schemeClr val="tx1"/>
                </a:solidFill>
                <a:latin typeface="Arial" charset="0"/>
                <a:ea typeface="ＭＳ Ｐゴシック" pitchFamily="1" charset="-128"/>
                <a:cs typeface="+mn-cs"/>
              </a:rPr>
              <a:t> </a:t>
            </a:r>
            <a:r>
              <a:rPr lang="en-US" sz="1000" kern="1200" dirty="0">
                <a:solidFill>
                  <a:schemeClr val="tx1"/>
                </a:solidFill>
                <a:latin typeface="Arial" charset="0"/>
                <a:ea typeface="ＭＳ Ｐゴシック" pitchFamily="1" charset="-128"/>
                <a:cs typeface="+mn-cs"/>
              </a:rPr>
              <a:t>180 joined live. 81 attendees filled out the follow-up survey.</a:t>
            </a:r>
            <a:r>
              <a:rPr lang="en-US" sz="1000" b="1" i="1"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This webinar lead to a number of current SGMM partners.</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  </a:t>
            </a:r>
          </a:p>
          <a:p>
            <a:pPr lvl="0"/>
            <a:r>
              <a:rPr lang="en-US" sz="1050" b="1" i="0" kern="1200" dirty="0">
                <a:solidFill>
                  <a:schemeClr val="tx1"/>
                </a:solidFill>
                <a:latin typeface="Arial" charset="0"/>
                <a:ea typeface="ＭＳ Ｐゴシック" pitchFamily="1" charset="-128"/>
                <a:cs typeface="+mn-cs"/>
              </a:rPr>
              <a:t>Tech</a:t>
            </a:r>
            <a:r>
              <a:rPr lang="en-US" sz="1050" b="1" i="0" kern="1200" baseline="0" dirty="0">
                <a:solidFill>
                  <a:schemeClr val="tx1"/>
                </a:solidFill>
                <a:latin typeface="Arial" charset="0"/>
                <a:ea typeface="ＭＳ Ｐゴシック" pitchFamily="1" charset="-128"/>
                <a:cs typeface="+mn-cs"/>
              </a:rPr>
              <a:t> Forum:</a:t>
            </a:r>
          </a:p>
          <a:p>
            <a:pPr lvl="0"/>
            <a:r>
              <a:rPr lang="en-US" sz="1050" b="0" i="0" kern="1200" baseline="0" dirty="0">
                <a:solidFill>
                  <a:schemeClr val="tx1"/>
                </a:solidFill>
                <a:latin typeface="Arial" charset="0"/>
                <a:ea typeface="ＭＳ Ｐゴシック" pitchFamily="1" charset="-128"/>
                <a:cs typeface="+mn-cs"/>
              </a:rPr>
              <a:t>729 registered for the event, 53 countries; 421 people participated live (at various times)</a:t>
            </a:r>
          </a:p>
          <a:p>
            <a:pPr lvl="0"/>
            <a:endParaRPr lang="en-US" sz="1050" b="0" i="0" kern="1200" baseline="0" dirty="0">
              <a:solidFill>
                <a:schemeClr val="tx1"/>
              </a:solidFill>
              <a:latin typeface="Arial" charset="0"/>
              <a:ea typeface="ＭＳ Ｐゴシック" pitchFamily="1" charset="-128"/>
              <a:cs typeface="+mn-cs"/>
            </a:endParaRPr>
          </a:p>
          <a:p>
            <a:pPr lvl="0"/>
            <a:r>
              <a:rPr lang="en-US" sz="1050" b="1" i="0" kern="1200" baseline="0" dirty="0">
                <a:solidFill>
                  <a:schemeClr val="tx1"/>
                </a:solidFill>
                <a:latin typeface="Arial" charset="0"/>
                <a:ea typeface="ＭＳ Ｐゴシック" pitchFamily="1" charset="-128"/>
                <a:cs typeface="+mn-cs"/>
              </a:rPr>
              <a:t>Webinar</a:t>
            </a:r>
            <a:r>
              <a:rPr lang="en-US" sz="1050" b="0" i="0" kern="1200" baseline="0" dirty="0">
                <a:solidFill>
                  <a:schemeClr val="tx1"/>
                </a:solidFill>
                <a:latin typeface="Arial" charset="0"/>
                <a:ea typeface="ＭＳ Ｐゴシック" pitchFamily="1" charset="-128"/>
                <a:cs typeface="+mn-cs"/>
              </a:rPr>
              <a:t>:</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Attendees rated the value of the presentation a 3.6 /(out of) 5 (quite well considering the technical problem of losing final five minutes)</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36% of those participating in the polls responding of first hearing about the SGMM from this webinar</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5% of those participating in the polls responding of hearing about webinar from </a:t>
            </a:r>
            <a:r>
              <a:rPr lang="en-US" sz="1000" b="0" i="0" kern="1200" dirty="0" err="1">
                <a:solidFill>
                  <a:schemeClr val="tx1"/>
                </a:solidFill>
                <a:latin typeface="Arial" charset="0"/>
                <a:ea typeface="ＭＳ Ｐゴシック" pitchFamily="1" charset="-128"/>
                <a:cs typeface="+mn-cs"/>
              </a:rPr>
              <a:t>DistribuTECH</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When asked: “Are you interested in becoming an SEI-Certified SGMM Navigator</a:t>
            </a:r>
            <a:r>
              <a:rPr lang="en-US" sz="1000" b="0" i="1" kern="1200" dirty="0">
                <a:solidFill>
                  <a:schemeClr val="tx1"/>
                </a:solidFill>
                <a:latin typeface="Arial" charset="0"/>
                <a:ea typeface="ＭＳ Ｐゴシック" pitchFamily="1" charset="-128"/>
                <a:cs typeface="+mn-cs"/>
              </a:rPr>
              <a:t>?</a:t>
            </a:r>
            <a:r>
              <a:rPr lang="en-US" sz="1000" b="0" i="0" kern="1200" dirty="0">
                <a:solidFill>
                  <a:schemeClr val="tx1"/>
                </a:solidFill>
                <a:latin typeface="Arial" charset="0"/>
                <a:ea typeface="ＭＳ Ｐゴシック" pitchFamily="1" charset="-128"/>
                <a:cs typeface="+mn-cs"/>
              </a:rPr>
              <a:t>”  19 responded with “yes”  and 25 responded with “maybe” (all on </a:t>
            </a:r>
            <a:r>
              <a:rPr lang="en-US" sz="1000" b="0" i="0" kern="1200" dirty="0" err="1">
                <a:solidFill>
                  <a:schemeClr val="tx1"/>
                </a:solidFill>
                <a:latin typeface="Arial" charset="0"/>
                <a:ea typeface="ＭＳ Ｐゴシック" pitchFamily="1" charset="-128"/>
                <a:cs typeface="+mn-cs"/>
              </a:rPr>
              <a:t>need_followup.xlsx</a:t>
            </a:r>
            <a:r>
              <a:rPr lang="en-US" sz="1000" b="0" i="0" kern="1200" dirty="0">
                <a:solidFill>
                  <a:schemeClr val="tx1"/>
                </a:solidFill>
                <a:latin typeface="Arial" charset="0"/>
                <a:ea typeface="ＭＳ Ｐゴシック" pitchFamily="1" charset="-128"/>
                <a:cs typeface="+mn-cs"/>
              </a:rPr>
              <a:t>)</a:t>
            </a:r>
            <a:endParaRPr lang="en-US" sz="1050" b="0" i="0" kern="1200" dirty="0">
              <a:solidFill>
                <a:schemeClr val="tx1"/>
              </a:solidFill>
              <a:latin typeface="Arial" charset="0"/>
              <a:ea typeface="ＭＳ Ｐゴシック" pitchFamily="1" charset="-128"/>
              <a:cs typeface="+mn-cs"/>
            </a:endParaRPr>
          </a:p>
          <a:p>
            <a:r>
              <a:rPr lang="en-US" sz="1000" b="0" i="1" kern="1200" dirty="0">
                <a:solidFill>
                  <a:schemeClr val="tx1"/>
                </a:solidFill>
                <a:latin typeface="Arial" charset="0"/>
                <a:ea typeface="ＭＳ Ｐゴシック" pitchFamily="1" charset="-128"/>
                <a:cs typeface="+mn-cs"/>
              </a:rPr>
              <a:t> </a:t>
            </a:r>
            <a:endParaRPr lang="en-US" sz="1050" b="0" i="0" kern="1200" dirty="0">
              <a:solidFill>
                <a:schemeClr val="tx1"/>
              </a:solidFill>
              <a:latin typeface="Arial" charset="0"/>
              <a:ea typeface="ＭＳ Ｐゴシック" pitchFamily="1" charset="-128"/>
              <a:cs typeface="+mn-cs"/>
            </a:endParaRPr>
          </a:p>
          <a:p>
            <a:r>
              <a:rPr lang="en-US" sz="1000" b="0" i="0" kern="1200" dirty="0">
                <a:solidFill>
                  <a:schemeClr val="tx1"/>
                </a:solidFill>
                <a:latin typeface="Arial" charset="0"/>
                <a:ea typeface="ＭＳ Ｐゴシック" pitchFamily="1" charset="-128"/>
                <a:cs typeface="+mn-cs"/>
              </a:rPr>
              <a:t>Some sample comments when asked “</a:t>
            </a:r>
            <a:r>
              <a:rPr lang="en-US" sz="1000" b="0" i="1" kern="1200" dirty="0">
                <a:solidFill>
                  <a:schemeClr val="tx1"/>
                </a:solidFill>
                <a:latin typeface="Arial" charset="0"/>
                <a:ea typeface="ＭＳ Ｐゴシック" pitchFamily="1" charset="-128"/>
                <a:cs typeface="+mn-cs"/>
              </a:rPr>
              <a:t>Has this webinar caused you to take any actions? If so, what actions</a:t>
            </a:r>
            <a:r>
              <a:rPr lang="en-US" sz="1000" b="0" i="0" kern="1200" dirty="0">
                <a:solidFill>
                  <a:schemeClr val="tx1"/>
                </a:solidFill>
                <a:latin typeface="Arial" charset="0"/>
                <a:ea typeface="ＭＳ Ｐゴシック" pitchFamily="1" charset="-128"/>
                <a:cs typeface="+mn-cs"/>
              </a:rPr>
              <a:t>?”:</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Think about which UK clients of ours would be interested</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Follow up on becoming an SEI-Certified SGMM Navigator</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To dial back in... we were all cut off. Great stuff... but technology killed us</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Can I get a copy of the presentation?  I would like to introduce SGMM to my organization</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We will start an internal initiative to get certified for this offering</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I could not complete the webinar due to technical difficulties with the host's computer.  I am interested in learning more about Smart Grid initiatives through SEI and other sources</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Follow-up with my customer to see if they participated in the webinar.</a:t>
            </a:r>
            <a:endParaRPr lang="en-US" sz="1050" b="0" i="0" kern="1200" dirty="0">
              <a:solidFill>
                <a:schemeClr val="tx1"/>
              </a:solidFill>
              <a:latin typeface="Arial" charset="0"/>
              <a:ea typeface="ＭＳ Ｐゴシック" pitchFamily="1" charset="-128"/>
              <a:cs typeface="+mn-cs"/>
            </a:endParaRPr>
          </a:p>
          <a:p>
            <a:pPr lvl="1"/>
            <a:r>
              <a:rPr lang="en-US" sz="1000" b="0" i="0" kern="1200" dirty="0">
                <a:solidFill>
                  <a:schemeClr val="tx1"/>
                </a:solidFill>
                <a:latin typeface="Arial" charset="0"/>
                <a:ea typeface="ＭＳ Ｐゴシック" pitchFamily="1" charset="-128"/>
                <a:cs typeface="+mn-cs"/>
              </a:rPr>
              <a:t>o</a:t>
            </a:r>
            <a:r>
              <a:rPr lang="en-US" sz="800" b="0" i="0" kern="1200" dirty="0">
                <a:solidFill>
                  <a:schemeClr val="tx1"/>
                </a:solidFill>
                <a:latin typeface="Arial" charset="0"/>
                <a:ea typeface="ＭＳ Ｐゴシック" pitchFamily="1" charset="-128"/>
                <a:cs typeface="+mn-cs"/>
              </a:rPr>
              <a:t>    </a:t>
            </a:r>
            <a:r>
              <a:rPr lang="en-US" sz="1000" b="0" i="0" kern="1200" dirty="0">
                <a:solidFill>
                  <a:schemeClr val="tx1"/>
                </a:solidFill>
                <a:latin typeface="Arial" charset="0"/>
                <a:ea typeface="ＭＳ Ｐゴシック" pitchFamily="1" charset="-128"/>
                <a:cs typeface="+mn-cs"/>
              </a:rPr>
              <a:t>Review SGMM opportunities with colleagues</a:t>
            </a:r>
          </a:p>
          <a:p>
            <a:pPr lvl="0"/>
            <a:endParaRPr lang="en-US" sz="1000" b="0" i="0" kern="1200" dirty="0">
              <a:solidFill>
                <a:schemeClr val="tx1"/>
              </a:solidFill>
              <a:latin typeface="Arial" charset="0"/>
              <a:ea typeface="ＭＳ Ｐゴシック" pitchFamily="1" charset="-128"/>
              <a:cs typeface="+mn-cs"/>
            </a:endParaRPr>
          </a:p>
        </p:txBody>
      </p:sp>
    </p:spTree>
    <p:extLst>
      <p:ext uri="{BB962C8B-B14F-4D97-AF65-F5344CB8AC3E}">
        <p14:creationId xmlns:p14="http://schemas.microsoft.com/office/powerpoint/2010/main" val="126022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4"/>
          <p:cNvSpPr>
            <a:spLocks noGrp="1" noChangeArrowheads="1"/>
          </p:cNvSpPr>
          <p:nvPr>
            <p:ph type="hdr" sz="quarter"/>
          </p:nvPr>
        </p:nvSpPr>
        <p:spPr>
          <a:xfrm>
            <a:off x="0" y="2"/>
            <a:ext cx="3010642" cy="461327"/>
          </a:xfrm>
          <a:prstGeom prst="rect">
            <a:avLst/>
          </a:prstGeom>
          <a:noFill/>
        </p:spPr>
        <p:txBody>
          <a:bodyPr/>
          <a:lstStyle/>
          <a:p>
            <a:r>
              <a:rPr lang="en-US" dirty="0">
                <a:ea typeface="ＭＳ Ｐゴシック"/>
                <a:cs typeface="ＭＳ Ｐゴシック"/>
              </a:rPr>
              <a:t>Name</a:t>
            </a:r>
          </a:p>
          <a:p>
            <a:r>
              <a:rPr lang="en-US" dirty="0">
                <a:ea typeface="ＭＳ Ｐゴシック"/>
                <a:cs typeface="ＭＳ Ｐゴシック"/>
              </a:rPr>
              <a:t>Program Name</a:t>
            </a:r>
          </a:p>
        </p:txBody>
      </p:sp>
      <p:sp>
        <p:nvSpPr>
          <p:cNvPr id="135170" name="Rectangle 25"/>
          <p:cNvSpPr>
            <a:spLocks noGrp="1" noChangeArrowheads="1"/>
          </p:cNvSpPr>
          <p:nvPr>
            <p:ph type="dt" sz="quarter" idx="1"/>
          </p:nvPr>
        </p:nvSpPr>
        <p:spPr>
          <a:xfrm>
            <a:off x="3934668" y="2"/>
            <a:ext cx="3010642" cy="461327"/>
          </a:xfrm>
          <a:prstGeom prst="rect">
            <a:avLst/>
          </a:prstGeom>
          <a:noFill/>
        </p:spPr>
        <p:txBody>
          <a:bodyPr/>
          <a:lstStyle/>
          <a:p>
            <a:fld id="{960AAF7A-CAF3-4242-9D8B-3266CE018C83}" type="datetime1">
              <a:rPr lang="en-US" smtClean="0">
                <a:ea typeface="ＭＳ Ｐゴシック"/>
                <a:cs typeface="ＭＳ Ｐゴシック"/>
              </a:rPr>
              <a:pPr/>
              <a:t>9/6/2018</a:t>
            </a:fld>
            <a:endParaRPr lang="en-US" dirty="0">
              <a:ea typeface="ＭＳ Ｐゴシック"/>
              <a:cs typeface="ＭＳ Ｐゴシック"/>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dirty="0">
              <a:ea typeface="ＭＳ Ｐゴシック"/>
            </a:endParaRPr>
          </a:p>
        </p:txBody>
      </p:sp>
    </p:spTree>
    <p:extLst>
      <p:ext uri="{BB962C8B-B14F-4D97-AF65-F5344CB8AC3E}">
        <p14:creationId xmlns:p14="http://schemas.microsoft.com/office/powerpoint/2010/main" val="864138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25630" y="4377645"/>
            <a:ext cx="5095640" cy="4150065"/>
          </a:xfrm>
          <a:noFill/>
          <a:ln/>
        </p:spPr>
        <p:txBody>
          <a:bodyPr lIns="86043" tIns="41427" rIns="86043" bIns="41427"/>
          <a:lstStyle/>
          <a:p>
            <a:pPr eaLnBrk="1" hangingPunct="1">
              <a:tabLst/>
            </a:pPr>
            <a:endParaRPr lang="en-US" dirty="0">
              <a:latin typeface="Arial" pitchFamily="-108" charset="0"/>
              <a:ea typeface="ＭＳ Ｐゴシック" pitchFamily="-108" charset="-128"/>
            </a:endParaRPr>
          </a:p>
        </p:txBody>
      </p:sp>
      <p:sp>
        <p:nvSpPr>
          <p:cNvPr id="4" name="Rectangle 24"/>
          <p:cNvSpPr>
            <a:spLocks noGrp="1" noChangeArrowheads="1"/>
          </p:cNvSpPr>
          <p:nvPr>
            <p:ph type="hdr" sz="quarter"/>
          </p:nvPr>
        </p:nvSpPr>
        <p:spPr>
          <a:xfrm>
            <a:off x="574138" y="296456"/>
            <a:ext cx="2708463" cy="466083"/>
          </a:xfrm>
          <a:prstGeom prst="rect">
            <a:avLst/>
          </a:prstGeom>
        </p:spPr>
        <p:txBody>
          <a:bodyPr/>
          <a:lstStyle>
            <a:lvl1pPr algn="l" defTabSz="949325">
              <a:lnSpc>
                <a:spcPct val="90000"/>
              </a:lnSpc>
              <a:defRPr sz="900"/>
            </a:lvl1pPr>
          </a:lstStyle>
          <a:p>
            <a:r>
              <a:rPr lang="en-US"/>
              <a:t>SGMM Navigation Process: Survey Workshop</a:t>
            </a:r>
            <a:endParaRPr lang="en-US" dirty="0"/>
          </a:p>
        </p:txBody>
      </p:sp>
      <p:sp>
        <p:nvSpPr>
          <p:cNvPr id="5" name="Rectangle 25"/>
          <p:cNvSpPr>
            <a:spLocks noGrp="1" noChangeArrowheads="1"/>
          </p:cNvSpPr>
          <p:nvPr>
            <p:ph type="dt" idx="1"/>
          </p:nvPr>
        </p:nvSpPr>
        <p:spPr>
          <a:xfrm>
            <a:off x="3740640" y="296456"/>
            <a:ext cx="2708464" cy="466083"/>
          </a:xfrm>
          <a:prstGeom prst="rect">
            <a:avLst/>
          </a:prstGeom>
        </p:spPr>
        <p:txBody>
          <a:bodyPr/>
          <a:lstStyle>
            <a:lvl1pPr algn="r" defTabSz="949325" eaLnBrk="0" hangingPunct="0">
              <a:spcBef>
                <a:spcPct val="0"/>
              </a:spcBef>
              <a:defRPr sz="1000" b="0"/>
            </a:lvl1pPr>
          </a:lstStyle>
          <a:p>
            <a:fld id="{9D5BDD6F-B80E-8C4B-A0F6-A9E407C4F110}" type="datetime1">
              <a:rPr lang="en-US" smtClean="0"/>
              <a:pPr/>
              <a:t>9/6/2018</a:t>
            </a:fld>
            <a:endParaRPr lang="en-US"/>
          </a:p>
        </p:txBody>
      </p:sp>
    </p:spTree>
    <p:extLst>
      <p:ext uri="{BB962C8B-B14F-4D97-AF65-F5344CB8AC3E}">
        <p14:creationId xmlns:p14="http://schemas.microsoft.com/office/powerpoint/2010/main" val="2869423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ChangeArrowheads="1" noTextEdit="1"/>
          </p:cNvSpPr>
          <p:nvPr>
            <p:ph type="sldImg"/>
          </p:nvPr>
        </p:nvSpPr>
        <p:spPr>
          <a:xfrm>
            <a:off x="1168400" y="692150"/>
            <a:ext cx="4610100" cy="3457575"/>
          </a:xfrm>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38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4697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3871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a:latin typeface="Arial" pitchFamily="-108" charset="0"/>
              <a:ea typeface="ＭＳ Ｐゴシック" pitchFamily="-108" charset="-128"/>
            </a:endParaRPr>
          </a:p>
        </p:txBody>
      </p:sp>
    </p:spTree>
    <p:extLst>
      <p:ext uri="{BB962C8B-B14F-4D97-AF65-F5344CB8AC3E}">
        <p14:creationId xmlns:p14="http://schemas.microsoft.com/office/powerpoint/2010/main" val="336733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2750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a:latin typeface="Arial" pitchFamily="-108" charset="0"/>
              <a:ea typeface="ＭＳ Ｐゴシック" pitchFamily="-108" charset="-128"/>
            </a:endParaRPr>
          </a:p>
        </p:txBody>
      </p:sp>
    </p:spTree>
    <p:extLst>
      <p:ext uri="{BB962C8B-B14F-4D97-AF65-F5344CB8AC3E}">
        <p14:creationId xmlns:p14="http://schemas.microsoft.com/office/powerpoint/2010/main" val="318497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8798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sz="1000" b="0" i="0" u="none" strike="noStrike" kern="1200" dirty="0">
                <a:solidFill>
                  <a:schemeClr val="tx1"/>
                </a:solidFill>
                <a:effectLst/>
                <a:latin typeface="Arial" charset="0"/>
                <a:ea typeface="ＭＳ Ｐゴシック" pitchFamily="1" charset="-128"/>
                <a:cs typeface="+mn-cs"/>
              </a:rPr>
              <a:t>To achieve a maturity level, the organization must achieve all the previous maturity levels.  In the dashboard above, the organization is Level 0 for SE since level 1 has not been achieved.</a:t>
            </a:r>
          </a:p>
        </p:txBody>
      </p:sp>
    </p:spTree>
    <p:extLst>
      <p:ext uri="{BB962C8B-B14F-4D97-AF65-F5344CB8AC3E}">
        <p14:creationId xmlns:p14="http://schemas.microsoft.com/office/powerpoint/2010/main" val="53370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5" name="Picture 4" descr="SGMM_Powerpoin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7"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dirty="0"/>
              <a:t>Click to edit Master text styles</a:t>
            </a:r>
          </a:p>
        </p:txBody>
      </p:sp>
      <p:grpSp>
        <p:nvGrpSpPr>
          <p:cNvPr id="4" name="Group 3"/>
          <p:cNvGrpSpPr/>
          <p:nvPr userDrawn="1"/>
        </p:nvGrpSpPr>
        <p:grpSpPr>
          <a:xfrm>
            <a:off x="4114800" y="6358939"/>
            <a:ext cx="3581400" cy="457200"/>
            <a:chOff x="4114800" y="6358939"/>
            <a:chExt cx="3581400" cy="457200"/>
          </a:xfrm>
        </p:grpSpPr>
        <p:sp>
          <p:nvSpPr>
            <p:cNvPr id="3" name="Rectangle 2"/>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5166121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1663239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9211102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204393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dirty="0"/>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3029485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dirty="0"/>
              <a:t>Click to edit Master title style</a:t>
            </a:r>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930729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3435582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9988"/>
            <a:ext cx="1905000" cy="455612"/>
          </a:xfrm>
          <a:prstGeom prst="rect">
            <a:avLst/>
          </a:prstGeom>
        </p:spPr>
        <p:txBody>
          <a:bodyPr/>
          <a:lstStyle>
            <a:lvl1pPr>
              <a:defRPr/>
            </a:lvl1pPr>
          </a:lstStyle>
          <a:p>
            <a:fld id="{53A8A92B-4786-4203-B0E3-E75E959A88F4}" type="datetimeFigureOut">
              <a:rPr lang="en-US">
                <a:solidFill>
                  <a:srgbClr val="000000"/>
                </a:solidFill>
              </a:rPr>
              <a:pPr/>
              <a:t>9/6/2018</a:t>
            </a:fld>
            <a:endParaRPr lang="en-US">
              <a:solidFill>
                <a:srgbClr val="000000"/>
              </a:solidFill>
            </a:endParaRP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0264686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20825"/>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5685442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0350" y="1219200"/>
            <a:ext cx="85026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878337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9501354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8179953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dirty="0"/>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8677306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dirty="0"/>
              <a:t>Click to edit Master title style</a:t>
            </a:r>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309700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727428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9988"/>
            <a:ext cx="1905000" cy="455612"/>
          </a:xfrm>
          <a:prstGeom prst="rect">
            <a:avLst/>
          </a:prstGeom>
        </p:spPr>
        <p:txBody>
          <a:bodyPr/>
          <a:lstStyle>
            <a:lvl1pPr>
              <a:defRPr/>
            </a:lvl1pPr>
          </a:lstStyle>
          <a:p>
            <a:fld id="{53A8A92B-4786-4203-B0E3-E75E959A88F4}" type="datetimeFigureOut">
              <a:rPr lang="en-US">
                <a:solidFill>
                  <a:srgbClr val="000000"/>
                </a:solidFill>
              </a:rPr>
              <a:pPr/>
              <a:t>9/6/2018</a:t>
            </a:fld>
            <a:endParaRPr lang="en-US">
              <a:solidFill>
                <a:srgbClr val="000000"/>
              </a:solidFill>
            </a:endParaRP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78038225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20825"/>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13623489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0350" y="1219200"/>
            <a:ext cx="85026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31909652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Vertical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ical 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p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42545204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GMM Matrix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
        <p:nvSpPr>
          <p:cNvPr id="7"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6938971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emf"/><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Rectangle 10"/>
          <p:cNvSpPr>
            <a:spLocks noGrp="1" noChangeArrowheads="1"/>
          </p:cNvSpPr>
          <p:nvPr>
            <p:ph type="title"/>
          </p:nvPr>
        </p:nvSpPr>
        <p:spPr bwMode="auto">
          <a:xfrm>
            <a:off x="533400" y="422275"/>
            <a:ext cx="81534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8"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sp>
        <p:nvSpPr>
          <p:cNvPr id="7"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sp>
        <p:nvSpPr>
          <p:cNvPr id="2"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9" name="Picture 8">
            <a:extLst>
              <a:ext uri="{FF2B5EF4-FFF2-40B4-BE49-F238E27FC236}">
                <a16:creationId xmlns:a16="http://schemas.microsoft.com/office/drawing/2014/main" xmlns="" id="{96C9E7FF-4D58-F64E-B158-9366B6C820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86" r:id="rId10"/>
    <p:sldLayoutId id="2147483699" r:id="rId11"/>
  </p:sldLayoutIdLst>
  <p:transition/>
  <p:hf hdr="0" ftr="0" dt="0"/>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1200"/>
        </a:spcBef>
        <a:spcAft>
          <a:spcPts val="4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ct val="25000"/>
        </a:spcAft>
        <a:buFont typeface="Times" pitchFamily="1" charset="0"/>
        <a:buChar char="•"/>
        <a:defRPr sz="2000"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5016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1"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8" name="Rectangle 72"/>
          <p:cNvSpPr>
            <a:spLocks noChangeArrowheads="1"/>
          </p:cNvSpPr>
          <p:nvPr userDrawn="1"/>
        </p:nvSpPr>
        <p:spPr bwMode="auto">
          <a:xfrm>
            <a:off x="5410200" y="6553200"/>
            <a:ext cx="2895600" cy="244682"/>
          </a:xfrm>
          <a:prstGeom prst="rect">
            <a:avLst/>
          </a:prstGeom>
          <a:noFill/>
          <a:ln w="6350">
            <a:noFill/>
            <a:miter lim="800000"/>
            <a:headEnd/>
            <a:tailEnd/>
          </a:ln>
          <a:effectLst/>
        </p:spPr>
        <p:txBody>
          <a:bodyPr anchor="ctr">
            <a:spAutoFit/>
          </a:bodyPr>
          <a:lstStyle/>
          <a:p>
            <a:pPr marL="177800" indent="-177800" algn="r" eaLnBrk="0" hangingPunct="0">
              <a:lnSpc>
                <a:spcPct val="110000"/>
              </a:lnSpc>
              <a:spcBef>
                <a:spcPct val="0"/>
              </a:spcBef>
            </a:pPr>
            <a:r>
              <a:rPr lang="en-US" sz="900" dirty="0">
                <a:solidFill>
                  <a:srgbClr val="FFFFFF">
                    <a:lumMod val="50000"/>
                  </a:srgbClr>
                </a:solidFill>
              </a:rPr>
              <a:t>© 2013 Carnegie Mellon University</a:t>
            </a:r>
          </a:p>
        </p:txBody>
      </p:sp>
      <p:sp>
        <p:nvSpPr>
          <p:cNvPr id="9"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12" name="Picture 11">
            <a:extLst>
              <a:ext uri="{FF2B5EF4-FFF2-40B4-BE49-F238E27FC236}">
                <a16:creationId xmlns:a16="http://schemas.microsoft.com/office/drawing/2014/main" xmlns="" id="{0E2AFD88-9395-7742-8386-A32ED5B48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40002935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ransition/>
  <p:txStyles>
    <p:title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Arial" charset="0"/>
        </a:defRPr>
      </a:lvl2pPr>
      <a:lvl3pPr algn="l" rtl="0" fontAlgn="base">
        <a:lnSpc>
          <a:spcPct val="90000"/>
        </a:lnSpc>
        <a:spcBef>
          <a:spcPct val="0"/>
        </a:spcBef>
        <a:spcAft>
          <a:spcPct val="0"/>
        </a:spcAft>
        <a:defRPr sz="2800" b="1">
          <a:solidFill>
            <a:schemeClr val="tx1"/>
          </a:solidFill>
          <a:latin typeface="Arial" charset="0"/>
        </a:defRPr>
      </a:lvl3pPr>
      <a:lvl4pPr algn="l" rtl="0" fontAlgn="base">
        <a:lnSpc>
          <a:spcPct val="90000"/>
        </a:lnSpc>
        <a:spcBef>
          <a:spcPct val="0"/>
        </a:spcBef>
        <a:spcAft>
          <a:spcPct val="0"/>
        </a:spcAft>
        <a:defRPr sz="2800" b="1">
          <a:solidFill>
            <a:schemeClr val="tx1"/>
          </a:solidFill>
          <a:latin typeface="Arial" charset="0"/>
        </a:defRPr>
      </a:lvl4pPr>
      <a:lvl5pPr algn="l" rtl="0" fontAlgn="base">
        <a:lnSpc>
          <a:spcPct val="90000"/>
        </a:lnSpc>
        <a:spcBef>
          <a:spcPct val="0"/>
        </a:spcBef>
        <a:spcAft>
          <a:spcPct val="0"/>
        </a:spcAft>
        <a:defRPr sz="2800" b="1">
          <a:solidFill>
            <a:schemeClr val="tx1"/>
          </a:solidFill>
          <a:latin typeface="Arial" charset="0"/>
        </a:defRPr>
      </a:lvl5pPr>
      <a:lvl6pPr marL="457200" algn="l" rtl="0" fontAlgn="base">
        <a:lnSpc>
          <a:spcPct val="90000"/>
        </a:lnSpc>
        <a:spcBef>
          <a:spcPct val="0"/>
        </a:spcBef>
        <a:spcAft>
          <a:spcPct val="0"/>
        </a:spcAft>
        <a:defRPr sz="2800" b="1">
          <a:solidFill>
            <a:schemeClr val="tx1"/>
          </a:solidFill>
          <a:latin typeface="Arial" charset="0"/>
        </a:defRPr>
      </a:lvl6pPr>
      <a:lvl7pPr marL="914400" algn="l" rtl="0" fontAlgn="base">
        <a:lnSpc>
          <a:spcPct val="90000"/>
        </a:lnSpc>
        <a:spcBef>
          <a:spcPct val="0"/>
        </a:spcBef>
        <a:spcAft>
          <a:spcPct val="0"/>
        </a:spcAft>
        <a:defRPr sz="2800" b="1">
          <a:solidFill>
            <a:schemeClr val="tx1"/>
          </a:solidFill>
          <a:latin typeface="Arial" charset="0"/>
        </a:defRPr>
      </a:lvl7pPr>
      <a:lvl8pPr marL="1371600" algn="l" rtl="0" fontAlgn="base">
        <a:lnSpc>
          <a:spcPct val="90000"/>
        </a:lnSpc>
        <a:spcBef>
          <a:spcPct val="0"/>
        </a:spcBef>
        <a:spcAft>
          <a:spcPct val="0"/>
        </a:spcAft>
        <a:defRPr sz="2800" b="1">
          <a:solidFill>
            <a:schemeClr val="tx1"/>
          </a:solidFill>
          <a:latin typeface="Arial" charset="0"/>
        </a:defRPr>
      </a:lvl8pPr>
      <a:lvl9pPr marL="1828800" algn="l" rtl="0" fontAlgn="base">
        <a:lnSpc>
          <a:spcPct val="90000"/>
        </a:lnSpc>
        <a:spcBef>
          <a:spcPct val="0"/>
        </a:spcBef>
        <a:spcAft>
          <a:spcPct val="0"/>
        </a:spcAft>
        <a:defRPr sz="2800" b="1">
          <a:solidFill>
            <a:schemeClr val="tx1"/>
          </a:solidFill>
          <a:latin typeface="Arial" charset="0"/>
        </a:defRPr>
      </a:lvl9pPr>
    </p:titleStyle>
    <p:bodyStyle>
      <a:lvl1pPr algn="l" rtl="0" fontAlgn="base">
        <a:lnSpc>
          <a:spcPct val="95000"/>
        </a:lnSpc>
        <a:spcBef>
          <a:spcPts val="400"/>
        </a:spcBef>
        <a:spcAft>
          <a:spcPts val="800"/>
        </a:spcAft>
        <a:buSzPct val="70000"/>
        <a:defRPr sz="2200">
          <a:solidFill>
            <a:schemeClr val="tx1"/>
          </a:solidFill>
          <a:latin typeface="+mn-lt"/>
          <a:ea typeface="+mn-ea"/>
          <a:cs typeface="+mn-cs"/>
        </a:defRPr>
      </a:lvl1pPr>
      <a:lvl2pPr marL="284163" indent="-169863" algn="l" rtl="0" fontAlgn="base">
        <a:lnSpc>
          <a:spcPct val="95000"/>
        </a:lnSpc>
        <a:spcBef>
          <a:spcPts val="300"/>
        </a:spcBef>
        <a:spcAft>
          <a:spcPts val="600"/>
        </a:spcAft>
        <a:buFont typeface="Times" pitchFamily="1" charset="0"/>
        <a:buChar char="•"/>
        <a:defRPr sz="2000">
          <a:solidFill>
            <a:srgbClr val="3C4F82"/>
          </a:solidFill>
          <a:latin typeface="+mn-lt"/>
        </a:defRPr>
      </a:lvl2pPr>
      <a:lvl3pPr marL="576263" indent="-177800" algn="l" rtl="0" fontAlgn="base">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fontAlgn="base">
        <a:lnSpc>
          <a:spcPct val="95000"/>
        </a:lnSpc>
        <a:spcBef>
          <a:spcPct val="0"/>
        </a:spcBef>
        <a:spcAft>
          <a:spcPct val="25000"/>
        </a:spcAft>
        <a:buChar char="•"/>
        <a:defRPr>
          <a:solidFill>
            <a:srgbClr val="727272"/>
          </a:solidFill>
          <a:latin typeface="+mn-lt"/>
        </a:defRPr>
      </a:lvl4pPr>
      <a:lvl5pPr marL="1143000" indent="-169863" algn="l" rtl="0" fontAlgn="base">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fontAlgn="base">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fontAlgn="base">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fontAlgn="base">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fontAlgn="base">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5016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1"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7"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9" name="Picture 8">
            <a:extLst>
              <a:ext uri="{FF2B5EF4-FFF2-40B4-BE49-F238E27FC236}">
                <a16:creationId xmlns:a16="http://schemas.microsoft.com/office/drawing/2014/main" xmlns="" id="{0FC23FF8-C9A9-4E41-969E-0E7C0B7AE12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176542512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ransition/>
  <p:txStyles>
    <p:titleStyle>
      <a:lvl1pPr algn="l" rtl="0" fontAlgn="base">
        <a:lnSpc>
          <a:spcPct val="90000"/>
        </a:lnSpc>
        <a:spcBef>
          <a:spcPct val="0"/>
        </a:spcBef>
        <a:spcAft>
          <a:spcPct val="0"/>
        </a:spcAft>
        <a:defRPr sz="2800" b="1">
          <a:solidFill>
            <a:schemeClr val="tx1"/>
          </a:solidFill>
          <a:latin typeface="+mj-lt"/>
          <a:ea typeface="+mj-ea"/>
          <a:cs typeface="+mj-cs"/>
        </a:defRPr>
      </a:lvl1pPr>
      <a:lvl2pPr algn="l" rtl="0" fontAlgn="base">
        <a:lnSpc>
          <a:spcPct val="90000"/>
        </a:lnSpc>
        <a:spcBef>
          <a:spcPct val="0"/>
        </a:spcBef>
        <a:spcAft>
          <a:spcPct val="0"/>
        </a:spcAft>
        <a:defRPr sz="2800" b="1">
          <a:solidFill>
            <a:schemeClr val="tx1"/>
          </a:solidFill>
          <a:latin typeface="Arial" charset="0"/>
        </a:defRPr>
      </a:lvl2pPr>
      <a:lvl3pPr algn="l" rtl="0" fontAlgn="base">
        <a:lnSpc>
          <a:spcPct val="90000"/>
        </a:lnSpc>
        <a:spcBef>
          <a:spcPct val="0"/>
        </a:spcBef>
        <a:spcAft>
          <a:spcPct val="0"/>
        </a:spcAft>
        <a:defRPr sz="2800" b="1">
          <a:solidFill>
            <a:schemeClr val="tx1"/>
          </a:solidFill>
          <a:latin typeface="Arial" charset="0"/>
        </a:defRPr>
      </a:lvl3pPr>
      <a:lvl4pPr algn="l" rtl="0" fontAlgn="base">
        <a:lnSpc>
          <a:spcPct val="90000"/>
        </a:lnSpc>
        <a:spcBef>
          <a:spcPct val="0"/>
        </a:spcBef>
        <a:spcAft>
          <a:spcPct val="0"/>
        </a:spcAft>
        <a:defRPr sz="2800" b="1">
          <a:solidFill>
            <a:schemeClr val="tx1"/>
          </a:solidFill>
          <a:latin typeface="Arial" charset="0"/>
        </a:defRPr>
      </a:lvl4pPr>
      <a:lvl5pPr algn="l" rtl="0" fontAlgn="base">
        <a:lnSpc>
          <a:spcPct val="90000"/>
        </a:lnSpc>
        <a:spcBef>
          <a:spcPct val="0"/>
        </a:spcBef>
        <a:spcAft>
          <a:spcPct val="0"/>
        </a:spcAft>
        <a:defRPr sz="2800" b="1">
          <a:solidFill>
            <a:schemeClr val="tx1"/>
          </a:solidFill>
          <a:latin typeface="Arial" charset="0"/>
        </a:defRPr>
      </a:lvl5pPr>
      <a:lvl6pPr marL="457200" algn="l" rtl="0" fontAlgn="base">
        <a:lnSpc>
          <a:spcPct val="90000"/>
        </a:lnSpc>
        <a:spcBef>
          <a:spcPct val="0"/>
        </a:spcBef>
        <a:spcAft>
          <a:spcPct val="0"/>
        </a:spcAft>
        <a:defRPr sz="2800" b="1">
          <a:solidFill>
            <a:schemeClr val="tx1"/>
          </a:solidFill>
          <a:latin typeface="Arial" charset="0"/>
        </a:defRPr>
      </a:lvl6pPr>
      <a:lvl7pPr marL="914400" algn="l" rtl="0" fontAlgn="base">
        <a:lnSpc>
          <a:spcPct val="90000"/>
        </a:lnSpc>
        <a:spcBef>
          <a:spcPct val="0"/>
        </a:spcBef>
        <a:spcAft>
          <a:spcPct val="0"/>
        </a:spcAft>
        <a:defRPr sz="2800" b="1">
          <a:solidFill>
            <a:schemeClr val="tx1"/>
          </a:solidFill>
          <a:latin typeface="Arial" charset="0"/>
        </a:defRPr>
      </a:lvl7pPr>
      <a:lvl8pPr marL="1371600" algn="l" rtl="0" fontAlgn="base">
        <a:lnSpc>
          <a:spcPct val="90000"/>
        </a:lnSpc>
        <a:spcBef>
          <a:spcPct val="0"/>
        </a:spcBef>
        <a:spcAft>
          <a:spcPct val="0"/>
        </a:spcAft>
        <a:defRPr sz="2800" b="1">
          <a:solidFill>
            <a:schemeClr val="tx1"/>
          </a:solidFill>
          <a:latin typeface="Arial" charset="0"/>
        </a:defRPr>
      </a:lvl8pPr>
      <a:lvl9pPr marL="1828800" algn="l" rtl="0" fontAlgn="base">
        <a:lnSpc>
          <a:spcPct val="90000"/>
        </a:lnSpc>
        <a:spcBef>
          <a:spcPct val="0"/>
        </a:spcBef>
        <a:spcAft>
          <a:spcPct val="0"/>
        </a:spcAft>
        <a:defRPr sz="2800" b="1">
          <a:solidFill>
            <a:schemeClr val="tx1"/>
          </a:solidFill>
          <a:latin typeface="Arial" charset="0"/>
        </a:defRPr>
      </a:lvl9pPr>
    </p:titleStyle>
    <p:bodyStyle>
      <a:lvl1pPr algn="l" rtl="0" fontAlgn="base">
        <a:lnSpc>
          <a:spcPct val="95000"/>
        </a:lnSpc>
        <a:spcBef>
          <a:spcPts val="400"/>
        </a:spcBef>
        <a:spcAft>
          <a:spcPts val="800"/>
        </a:spcAft>
        <a:buSzPct val="70000"/>
        <a:defRPr sz="2200">
          <a:solidFill>
            <a:schemeClr val="tx1"/>
          </a:solidFill>
          <a:latin typeface="+mn-lt"/>
          <a:ea typeface="+mn-ea"/>
          <a:cs typeface="+mn-cs"/>
        </a:defRPr>
      </a:lvl1pPr>
      <a:lvl2pPr marL="284163" indent="-169863" algn="l" rtl="0" fontAlgn="base">
        <a:lnSpc>
          <a:spcPct val="95000"/>
        </a:lnSpc>
        <a:spcBef>
          <a:spcPts val="300"/>
        </a:spcBef>
        <a:spcAft>
          <a:spcPts val="600"/>
        </a:spcAft>
        <a:buFont typeface="Times" pitchFamily="1" charset="0"/>
        <a:buChar char="•"/>
        <a:defRPr sz="2000">
          <a:solidFill>
            <a:srgbClr val="3C4F82"/>
          </a:solidFill>
          <a:latin typeface="+mn-lt"/>
        </a:defRPr>
      </a:lvl2pPr>
      <a:lvl3pPr marL="576263" indent="-177800" algn="l" rtl="0" fontAlgn="base">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fontAlgn="base">
        <a:lnSpc>
          <a:spcPct val="95000"/>
        </a:lnSpc>
        <a:spcBef>
          <a:spcPct val="0"/>
        </a:spcBef>
        <a:spcAft>
          <a:spcPct val="25000"/>
        </a:spcAft>
        <a:buChar char="•"/>
        <a:defRPr>
          <a:solidFill>
            <a:srgbClr val="727272"/>
          </a:solidFill>
          <a:latin typeface="+mn-lt"/>
        </a:defRPr>
      </a:lvl4pPr>
      <a:lvl5pPr marL="1143000" indent="-169863" algn="l" rtl="0" fontAlgn="base">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fontAlgn="base">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fontAlgn="base">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fontAlgn="base">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fontAlgn="base">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sei.cmu.edu/library/asset-view.cfm?assetid=51275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gif"/><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resources.sei.cmu.edu/library/asset-view.cfm?assetid=303532" TargetMode="External"/><Relationship Id="rId7"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resources.sei.cmu.edu/library/asset-view.cfm?assetid=21502" TargetMode="External"/><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hyperlink" Target="https://resources.sei.cmu.edu/library/asset-view.cfm?assetid=21966"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gif"/><Relationship Id="rId7" Type="http://schemas.openxmlformats.org/officeDocument/2006/relationships/image" Target="../media/image55.png"/><Relationship Id="rId2" Type="http://schemas.openxmlformats.org/officeDocument/2006/relationships/hyperlink" Target="https://resources.sei.cmu.edu/library/asset-view.cfm?assetID=524444" TargetMode="External"/><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hyperlink" Target="https://resources.sei.cmu.edu/library/asset-view.cfm?assetid=512758"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hyperlink" Target="mailto:email@email.emai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mailto:info@sei.cmu.edu" TargetMode="External"/><Relationship Id="rId5" Type="http://schemas.openxmlformats.org/officeDocument/2006/relationships/hyperlink" Target="https://www.apqc.org/smartgrid" TargetMode="External"/><Relationship Id="rId4" Type="http://schemas.openxmlformats.org/officeDocument/2006/relationships/hyperlink" Target="http://www.sei.cmu.edu/go/sgm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2800" dirty="0"/>
              <a:t>Overview</a:t>
            </a:r>
            <a:endParaRPr lang="en-US" dirty="0"/>
          </a:p>
          <a:p>
            <a:r>
              <a:rPr lang="en-US" sz="1600" dirty="0"/>
              <a:t>DD Month YYYY</a:t>
            </a:r>
          </a:p>
        </p:txBody>
      </p:sp>
    </p:spTree>
    <p:extLst>
      <p:ext uri="{BB962C8B-B14F-4D97-AF65-F5344CB8AC3E}">
        <p14:creationId xmlns:p14="http://schemas.microsoft.com/office/powerpoint/2010/main" val="31875102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itle 19"/>
          <p:cNvSpPr>
            <a:spLocks noGrp="1"/>
          </p:cNvSpPr>
          <p:nvPr>
            <p:ph type="title"/>
          </p:nvPr>
        </p:nvSpPr>
        <p:spPr>
          <a:xfrm>
            <a:off x="533400" y="422275"/>
            <a:ext cx="8153400" cy="394980"/>
          </a:xfrm>
        </p:spPr>
        <p:txBody>
          <a:bodyPr/>
          <a:lstStyle/>
          <a:p>
            <a:r>
              <a:rPr lang="en-US" dirty="0"/>
              <a:t>Smart Grid Maturity Model: domains</a:t>
            </a:r>
          </a:p>
        </p:txBody>
      </p:sp>
      <p:grpSp>
        <p:nvGrpSpPr>
          <p:cNvPr id="2" name="Group 27"/>
          <p:cNvGrpSpPr/>
          <p:nvPr/>
        </p:nvGrpSpPr>
        <p:grpSpPr>
          <a:xfrm>
            <a:off x="533400" y="1145868"/>
            <a:ext cx="4038600" cy="1219200"/>
            <a:chOff x="533400" y="990600"/>
            <a:chExt cx="4038600" cy="1219200"/>
          </a:xfrm>
        </p:grpSpPr>
        <p:sp>
          <p:nvSpPr>
            <p:cNvPr id="36866" name="Rectangle 4"/>
            <p:cNvSpPr>
              <a:spLocks noChangeArrowheads="1"/>
            </p:cNvSpPr>
            <p:nvPr/>
          </p:nvSpPr>
          <p:spPr bwMode="auto">
            <a:xfrm>
              <a:off x="9906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Strategy, Mgmt &amp; Regulatory</a:t>
              </a:r>
            </a:p>
          </p:txBody>
        </p:sp>
        <p:sp>
          <p:nvSpPr>
            <p:cNvPr id="3" name="Rectangle 2"/>
            <p:cNvSpPr/>
            <p:nvPr/>
          </p:nvSpPr>
          <p:spPr bwMode="auto">
            <a:xfrm>
              <a:off x="533400" y="990600"/>
              <a:ext cx="457200" cy="1219200"/>
            </a:xfrm>
            <a:prstGeom prst="rect">
              <a:avLst/>
            </a:prstGeom>
            <a:solidFill>
              <a:schemeClr val="accent1"/>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noFill/>
                  </a:ln>
                  <a:solidFill>
                    <a:schemeClr val="bg1"/>
                  </a:solidFill>
                  <a:effectLst>
                    <a:outerShdw blurRad="50800" dist="39000" dir="5460000" algn="tl">
                      <a:srgbClr val="000000">
                        <a:alpha val="38000"/>
                      </a:srgbClr>
                    </a:outerShdw>
                  </a:effectLst>
                  <a:latin typeface="Arial"/>
                  <a:cs typeface="Arial"/>
                </a:rPr>
                <a:t>SMR</a:t>
              </a:r>
            </a:p>
          </p:txBody>
        </p:sp>
        <p:sp>
          <p:nvSpPr>
            <p:cNvPr id="20" name="TextBox 19"/>
            <p:cNvSpPr txBox="1"/>
            <p:nvPr/>
          </p:nvSpPr>
          <p:spPr>
            <a:xfrm>
              <a:off x="1143000" y="1447800"/>
              <a:ext cx="3352800" cy="685800"/>
            </a:xfrm>
            <a:prstGeom prst="rect">
              <a:avLst/>
            </a:prstGeom>
            <a:noFill/>
          </p:spPr>
          <p:txBody>
            <a:bodyPr wrap="square" rtlCol="0">
              <a:noAutofit/>
            </a:bodyPr>
            <a:lstStyle/>
            <a:p>
              <a:r>
                <a:rPr lang="en-US" sz="1600" b="0" i="1" dirty="0">
                  <a:solidFill>
                    <a:srgbClr val="1B6C6D"/>
                  </a:solidFill>
                </a:rPr>
                <a:t>Vision, planning, governance, stakeholder collaboration</a:t>
              </a:r>
            </a:p>
          </p:txBody>
        </p:sp>
      </p:grpSp>
      <p:grpSp>
        <p:nvGrpSpPr>
          <p:cNvPr id="4" name="Group 28"/>
          <p:cNvGrpSpPr/>
          <p:nvPr/>
        </p:nvGrpSpPr>
        <p:grpSpPr>
          <a:xfrm>
            <a:off x="533400" y="2441268"/>
            <a:ext cx="4038600" cy="1219200"/>
            <a:chOff x="533400" y="2286000"/>
            <a:chExt cx="4038600" cy="1219200"/>
          </a:xfrm>
        </p:grpSpPr>
        <p:sp>
          <p:nvSpPr>
            <p:cNvPr id="36867" name="Rectangle 5"/>
            <p:cNvSpPr>
              <a:spLocks noChangeArrowheads="1"/>
            </p:cNvSpPr>
            <p:nvPr/>
          </p:nvSpPr>
          <p:spPr bwMode="auto">
            <a:xfrm>
              <a:off x="9906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Organization and Structure</a:t>
              </a:r>
            </a:p>
          </p:txBody>
        </p:sp>
        <p:sp>
          <p:nvSpPr>
            <p:cNvPr id="13" name="Rectangle 12"/>
            <p:cNvSpPr/>
            <p:nvPr/>
          </p:nvSpPr>
          <p:spPr bwMode="auto">
            <a:xfrm>
              <a:off x="5334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OS</a:t>
              </a:r>
            </a:p>
          </p:txBody>
        </p:sp>
        <p:sp>
          <p:nvSpPr>
            <p:cNvPr id="21" name="TextBox 20"/>
            <p:cNvSpPr txBox="1"/>
            <p:nvPr/>
          </p:nvSpPr>
          <p:spPr>
            <a:xfrm>
              <a:off x="1143000" y="2743200"/>
              <a:ext cx="3352800" cy="685800"/>
            </a:xfrm>
            <a:prstGeom prst="rect">
              <a:avLst/>
            </a:prstGeom>
            <a:noFill/>
          </p:spPr>
          <p:txBody>
            <a:bodyPr wrap="square" rtlCol="0">
              <a:noAutofit/>
            </a:bodyPr>
            <a:lstStyle/>
            <a:p>
              <a:r>
                <a:rPr lang="en-US" sz="1600" b="0" i="1" dirty="0">
                  <a:solidFill>
                    <a:srgbClr val="1B6C6D"/>
                  </a:solidFill>
                </a:rPr>
                <a:t>Culture, structure, training, communications, knowledge mgmt</a:t>
              </a:r>
            </a:p>
          </p:txBody>
        </p:sp>
      </p:grpSp>
      <p:grpSp>
        <p:nvGrpSpPr>
          <p:cNvPr id="5" name="Group 29"/>
          <p:cNvGrpSpPr/>
          <p:nvPr/>
        </p:nvGrpSpPr>
        <p:grpSpPr>
          <a:xfrm>
            <a:off x="533400" y="3736668"/>
            <a:ext cx="4038600" cy="1219200"/>
            <a:chOff x="533400" y="3581400"/>
            <a:chExt cx="4038600" cy="1219200"/>
          </a:xfrm>
        </p:grpSpPr>
        <p:sp>
          <p:nvSpPr>
            <p:cNvPr id="36868" name="Rectangle 6"/>
            <p:cNvSpPr>
              <a:spLocks noChangeArrowheads="1"/>
            </p:cNvSpPr>
            <p:nvPr/>
          </p:nvSpPr>
          <p:spPr bwMode="auto">
            <a:xfrm>
              <a:off x="9906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Grid Operations</a:t>
              </a:r>
            </a:p>
          </p:txBody>
        </p:sp>
        <p:sp>
          <p:nvSpPr>
            <p:cNvPr id="14" name="Rectangle 13"/>
            <p:cNvSpPr/>
            <p:nvPr/>
          </p:nvSpPr>
          <p:spPr bwMode="auto">
            <a:xfrm>
              <a:off x="5334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GO</a:t>
              </a:r>
            </a:p>
          </p:txBody>
        </p:sp>
        <p:sp>
          <p:nvSpPr>
            <p:cNvPr id="22" name="TextBox 21"/>
            <p:cNvSpPr txBox="1"/>
            <p:nvPr/>
          </p:nvSpPr>
          <p:spPr>
            <a:xfrm>
              <a:off x="1143000" y="4038600"/>
              <a:ext cx="3352800" cy="685800"/>
            </a:xfrm>
            <a:prstGeom prst="rect">
              <a:avLst/>
            </a:prstGeom>
            <a:noFill/>
          </p:spPr>
          <p:txBody>
            <a:bodyPr wrap="square" rtlCol="0">
              <a:noAutofit/>
            </a:bodyPr>
            <a:lstStyle/>
            <a:p>
              <a:r>
                <a:rPr lang="en-US" sz="1600" b="0" i="1" dirty="0">
                  <a:solidFill>
                    <a:srgbClr val="1B6C6D"/>
                  </a:solidFill>
                </a:rPr>
                <a:t>Reliability, efficiency, security, safety, </a:t>
              </a:r>
              <a:r>
                <a:rPr lang="en-US" sz="1600" b="0" i="1" dirty="0" err="1">
                  <a:solidFill>
                    <a:srgbClr val="1B6C6D"/>
                  </a:solidFill>
                </a:rPr>
                <a:t>observability</a:t>
              </a:r>
              <a:r>
                <a:rPr lang="en-US" sz="1600" b="0" i="1" dirty="0">
                  <a:solidFill>
                    <a:srgbClr val="1B6C6D"/>
                  </a:solidFill>
                </a:rPr>
                <a:t>, control</a:t>
              </a:r>
            </a:p>
          </p:txBody>
        </p:sp>
      </p:grpSp>
      <p:grpSp>
        <p:nvGrpSpPr>
          <p:cNvPr id="6" name="Group 30"/>
          <p:cNvGrpSpPr/>
          <p:nvPr/>
        </p:nvGrpSpPr>
        <p:grpSpPr>
          <a:xfrm>
            <a:off x="533400" y="5032068"/>
            <a:ext cx="4038600" cy="1219200"/>
            <a:chOff x="533400" y="4876800"/>
            <a:chExt cx="4038600" cy="1219200"/>
          </a:xfrm>
        </p:grpSpPr>
        <p:sp>
          <p:nvSpPr>
            <p:cNvPr id="36869" name="Rectangle 7"/>
            <p:cNvSpPr>
              <a:spLocks noChangeArrowheads="1"/>
            </p:cNvSpPr>
            <p:nvPr/>
          </p:nvSpPr>
          <p:spPr bwMode="auto">
            <a:xfrm>
              <a:off x="9906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Work &amp; Asset Management</a:t>
              </a:r>
            </a:p>
          </p:txBody>
        </p:sp>
        <p:sp>
          <p:nvSpPr>
            <p:cNvPr id="15" name="Rectangle 14"/>
            <p:cNvSpPr/>
            <p:nvPr/>
          </p:nvSpPr>
          <p:spPr bwMode="auto">
            <a:xfrm>
              <a:off x="5334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WAM</a:t>
              </a:r>
            </a:p>
          </p:txBody>
        </p:sp>
        <p:sp>
          <p:nvSpPr>
            <p:cNvPr id="23" name="TextBox 22"/>
            <p:cNvSpPr txBox="1"/>
            <p:nvPr/>
          </p:nvSpPr>
          <p:spPr>
            <a:xfrm>
              <a:off x="1143000" y="5334000"/>
              <a:ext cx="3352800" cy="685800"/>
            </a:xfrm>
            <a:prstGeom prst="rect">
              <a:avLst/>
            </a:prstGeom>
            <a:noFill/>
          </p:spPr>
          <p:txBody>
            <a:bodyPr wrap="square" rtlCol="0">
              <a:noAutofit/>
            </a:bodyPr>
            <a:lstStyle/>
            <a:p>
              <a:r>
                <a:rPr lang="en-US" sz="1600" b="0" i="1" dirty="0">
                  <a:solidFill>
                    <a:srgbClr val="1B6C6D"/>
                  </a:solidFill>
                </a:rPr>
                <a:t>Asset monitoring, tracking &amp; maintenance, mobile workforce</a:t>
              </a:r>
            </a:p>
          </p:txBody>
        </p:sp>
      </p:grpSp>
      <p:grpSp>
        <p:nvGrpSpPr>
          <p:cNvPr id="7" name="Group 31"/>
          <p:cNvGrpSpPr/>
          <p:nvPr/>
        </p:nvGrpSpPr>
        <p:grpSpPr>
          <a:xfrm>
            <a:off x="4648200" y="1145868"/>
            <a:ext cx="4038600" cy="1219200"/>
            <a:chOff x="4648200" y="990600"/>
            <a:chExt cx="4038600" cy="1219200"/>
          </a:xfrm>
        </p:grpSpPr>
        <p:sp>
          <p:nvSpPr>
            <p:cNvPr id="36870" name="Rectangle 8"/>
            <p:cNvSpPr>
              <a:spLocks noChangeArrowheads="1"/>
            </p:cNvSpPr>
            <p:nvPr/>
          </p:nvSpPr>
          <p:spPr bwMode="auto">
            <a:xfrm>
              <a:off x="51054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Technology</a:t>
              </a:r>
            </a:p>
          </p:txBody>
        </p:sp>
        <p:sp>
          <p:nvSpPr>
            <p:cNvPr id="16" name="Rectangle 15"/>
            <p:cNvSpPr/>
            <p:nvPr/>
          </p:nvSpPr>
          <p:spPr bwMode="auto">
            <a:xfrm>
              <a:off x="4648200" y="9906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TECH</a:t>
              </a:r>
            </a:p>
          </p:txBody>
        </p:sp>
        <p:sp>
          <p:nvSpPr>
            <p:cNvPr id="24" name="TextBox 23"/>
            <p:cNvSpPr txBox="1"/>
            <p:nvPr/>
          </p:nvSpPr>
          <p:spPr>
            <a:xfrm>
              <a:off x="5257800" y="1447800"/>
              <a:ext cx="3352800" cy="685800"/>
            </a:xfrm>
            <a:prstGeom prst="rect">
              <a:avLst/>
            </a:prstGeom>
            <a:noFill/>
          </p:spPr>
          <p:txBody>
            <a:bodyPr wrap="square" rtlCol="0">
              <a:noAutofit/>
            </a:bodyPr>
            <a:lstStyle/>
            <a:p>
              <a:r>
                <a:rPr lang="en-US" sz="1600" b="0" i="1" dirty="0">
                  <a:solidFill>
                    <a:srgbClr val="1B6C6D"/>
                  </a:solidFill>
                </a:rPr>
                <a:t>IT architecture, standards, infrastructure, integration, tools</a:t>
              </a:r>
            </a:p>
          </p:txBody>
        </p:sp>
      </p:grpSp>
      <p:grpSp>
        <p:nvGrpSpPr>
          <p:cNvPr id="8" name="Group 32"/>
          <p:cNvGrpSpPr/>
          <p:nvPr/>
        </p:nvGrpSpPr>
        <p:grpSpPr>
          <a:xfrm>
            <a:off x="4648200" y="2441268"/>
            <a:ext cx="4038600" cy="1219200"/>
            <a:chOff x="4648200" y="2286000"/>
            <a:chExt cx="4038600" cy="1219200"/>
          </a:xfrm>
        </p:grpSpPr>
        <p:sp>
          <p:nvSpPr>
            <p:cNvPr id="36871" name="Rectangle 9"/>
            <p:cNvSpPr>
              <a:spLocks noChangeArrowheads="1"/>
            </p:cNvSpPr>
            <p:nvPr/>
          </p:nvSpPr>
          <p:spPr bwMode="auto">
            <a:xfrm>
              <a:off x="51054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Customer</a:t>
              </a:r>
            </a:p>
          </p:txBody>
        </p:sp>
        <p:sp>
          <p:nvSpPr>
            <p:cNvPr id="17" name="Rectangle 16"/>
            <p:cNvSpPr/>
            <p:nvPr/>
          </p:nvSpPr>
          <p:spPr bwMode="auto">
            <a:xfrm>
              <a:off x="46482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CUST</a:t>
              </a:r>
            </a:p>
          </p:txBody>
        </p:sp>
        <p:sp>
          <p:nvSpPr>
            <p:cNvPr id="25" name="TextBox 24"/>
            <p:cNvSpPr txBox="1"/>
            <p:nvPr/>
          </p:nvSpPr>
          <p:spPr>
            <a:xfrm>
              <a:off x="5257800" y="2743200"/>
              <a:ext cx="3352800" cy="685800"/>
            </a:xfrm>
            <a:prstGeom prst="rect">
              <a:avLst/>
            </a:prstGeom>
            <a:noFill/>
          </p:spPr>
          <p:txBody>
            <a:bodyPr wrap="square" rtlCol="0">
              <a:noAutofit/>
            </a:bodyPr>
            <a:lstStyle/>
            <a:p>
              <a:r>
                <a:rPr lang="en-US" sz="1600" b="0" i="1" dirty="0">
                  <a:solidFill>
                    <a:srgbClr val="1B6C6D"/>
                  </a:solidFill>
                </a:rPr>
                <a:t>Pricing, customer participation &amp; experience, advanced services</a:t>
              </a:r>
            </a:p>
          </p:txBody>
        </p:sp>
      </p:grpSp>
      <p:grpSp>
        <p:nvGrpSpPr>
          <p:cNvPr id="9" name="Group 33"/>
          <p:cNvGrpSpPr/>
          <p:nvPr/>
        </p:nvGrpSpPr>
        <p:grpSpPr>
          <a:xfrm>
            <a:off x="4648200" y="3736668"/>
            <a:ext cx="4038600" cy="1219200"/>
            <a:chOff x="4648200" y="3581400"/>
            <a:chExt cx="4038600" cy="1219200"/>
          </a:xfrm>
        </p:grpSpPr>
        <p:sp>
          <p:nvSpPr>
            <p:cNvPr id="36872" name="Rectangle 10"/>
            <p:cNvSpPr>
              <a:spLocks noChangeArrowheads="1"/>
            </p:cNvSpPr>
            <p:nvPr/>
          </p:nvSpPr>
          <p:spPr bwMode="auto">
            <a:xfrm>
              <a:off x="51054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Value Chain Integration</a:t>
              </a:r>
            </a:p>
          </p:txBody>
        </p:sp>
        <p:sp>
          <p:nvSpPr>
            <p:cNvPr id="18" name="Rectangle 17"/>
            <p:cNvSpPr/>
            <p:nvPr/>
          </p:nvSpPr>
          <p:spPr bwMode="auto">
            <a:xfrm>
              <a:off x="46482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VCI</a:t>
              </a:r>
            </a:p>
          </p:txBody>
        </p:sp>
        <p:sp>
          <p:nvSpPr>
            <p:cNvPr id="26" name="TextBox 25"/>
            <p:cNvSpPr txBox="1"/>
            <p:nvPr/>
          </p:nvSpPr>
          <p:spPr>
            <a:xfrm>
              <a:off x="5257800" y="4038600"/>
              <a:ext cx="3352800" cy="685800"/>
            </a:xfrm>
            <a:prstGeom prst="rect">
              <a:avLst/>
            </a:prstGeom>
            <a:noFill/>
          </p:spPr>
          <p:txBody>
            <a:bodyPr wrap="square" rtlCol="0">
              <a:noAutofit/>
            </a:bodyPr>
            <a:lstStyle/>
            <a:p>
              <a:r>
                <a:rPr lang="en-US" sz="1600" b="0" i="1" dirty="0">
                  <a:solidFill>
                    <a:srgbClr val="1B6C6D"/>
                  </a:solidFill>
                </a:rPr>
                <a:t>Demand &amp; supply management, leveraging market opportunities </a:t>
              </a:r>
            </a:p>
          </p:txBody>
        </p:sp>
      </p:grpSp>
      <p:grpSp>
        <p:nvGrpSpPr>
          <p:cNvPr id="10" name="Group 34"/>
          <p:cNvGrpSpPr/>
          <p:nvPr/>
        </p:nvGrpSpPr>
        <p:grpSpPr>
          <a:xfrm>
            <a:off x="4648200" y="5032068"/>
            <a:ext cx="4038600" cy="1219200"/>
            <a:chOff x="4648200" y="4876800"/>
            <a:chExt cx="4038600" cy="1219200"/>
          </a:xfrm>
        </p:grpSpPr>
        <p:sp>
          <p:nvSpPr>
            <p:cNvPr id="36873" name="Rectangle 11"/>
            <p:cNvSpPr>
              <a:spLocks noChangeArrowheads="1"/>
            </p:cNvSpPr>
            <p:nvPr/>
          </p:nvSpPr>
          <p:spPr bwMode="auto">
            <a:xfrm>
              <a:off x="51054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Societal &amp; Environmental</a:t>
              </a:r>
            </a:p>
          </p:txBody>
        </p:sp>
        <p:sp>
          <p:nvSpPr>
            <p:cNvPr id="19" name="Rectangle 18"/>
            <p:cNvSpPr/>
            <p:nvPr/>
          </p:nvSpPr>
          <p:spPr bwMode="auto">
            <a:xfrm>
              <a:off x="46482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chemeClr val="bg1"/>
                  </a:solidFill>
                  <a:effectLst>
                    <a:outerShdw blurRad="50800" dist="39000" dir="5460000" algn="tl">
                      <a:srgbClr val="000000">
                        <a:alpha val="38000"/>
                      </a:srgbClr>
                    </a:outerShdw>
                  </a:effectLst>
                  <a:latin typeface="Arial"/>
                  <a:cs typeface="Arial"/>
                </a:rPr>
                <a:t>SE</a:t>
              </a:r>
            </a:p>
          </p:txBody>
        </p:sp>
        <p:sp>
          <p:nvSpPr>
            <p:cNvPr id="27" name="TextBox 26"/>
            <p:cNvSpPr txBox="1"/>
            <p:nvPr/>
          </p:nvSpPr>
          <p:spPr>
            <a:xfrm>
              <a:off x="5257800" y="5334000"/>
              <a:ext cx="3352800" cy="685800"/>
            </a:xfrm>
            <a:prstGeom prst="rect">
              <a:avLst/>
            </a:prstGeom>
            <a:noFill/>
          </p:spPr>
          <p:txBody>
            <a:bodyPr wrap="square" rtlCol="0">
              <a:noAutofit/>
            </a:bodyPr>
            <a:lstStyle/>
            <a:p>
              <a:r>
                <a:rPr lang="en-US" sz="1600" b="0" i="1" dirty="0">
                  <a:solidFill>
                    <a:srgbClr val="1B6C6D"/>
                  </a:solidFill>
                </a:rPr>
                <a:t>Responsibility, sustainability, critical infrastructure, efficiency </a:t>
              </a:r>
            </a:p>
          </p:txBody>
        </p:sp>
      </p:grpSp>
      <p:cxnSp>
        <p:nvCxnSpPr>
          <p:cNvPr id="36" name="Straight Connector 35"/>
          <p:cNvCxnSpPr/>
          <p:nvPr/>
        </p:nvCxnSpPr>
        <p:spPr bwMode="auto">
          <a:xfrm>
            <a:off x="489425" y="1146169"/>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39" name="Straight Connector 38"/>
          <p:cNvCxnSpPr/>
          <p:nvPr/>
        </p:nvCxnSpPr>
        <p:spPr bwMode="auto">
          <a:xfrm>
            <a:off x="493612" y="2445171"/>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0" name="Straight Connector 39"/>
          <p:cNvCxnSpPr/>
          <p:nvPr/>
        </p:nvCxnSpPr>
        <p:spPr bwMode="auto">
          <a:xfrm>
            <a:off x="497799" y="3735547"/>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1" name="Straight Connector 40"/>
          <p:cNvCxnSpPr/>
          <p:nvPr/>
        </p:nvCxnSpPr>
        <p:spPr bwMode="auto">
          <a:xfrm>
            <a:off x="501986" y="5025923"/>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sp>
        <p:nvSpPr>
          <p:cNvPr id="11" name="Slide Number Placeholder 10"/>
          <p:cNvSpPr>
            <a:spLocks noGrp="1"/>
          </p:cNvSpPr>
          <p:nvPr>
            <p:ph type="sldNum" sz="quarter" idx="4"/>
          </p:nvPr>
        </p:nvSpPr>
        <p:spPr>
          <a:xfrm>
            <a:off x="7848600" y="6516177"/>
            <a:ext cx="1066800" cy="273050"/>
          </a:xfrm>
        </p:spPr>
        <p:txBody>
          <a:bodyPr/>
          <a:lstStyle/>
          <a:p>
            <a:fld id="{FCB216F3-6BBE-C443-8C16-54FD34EEA445}" type="slidenum">
              <a:rPr lang="en-US" smtClean="0"/>
              <a:pPr/>
              <a:t>10</a:t>
            </a:fld>
            <a:endParaRPr lang="en-US" dirty="0"/>
          </a:p>
        </p:txBody>
      </p:sp>
    </p:spTree>
    <p:extLst>
      <p:ext uri="{BB962C8B-B14F-4D97-AF65-F5344CB8AC3E}">
        <p14:creationId xmlns:p14="http://schemas.microsoft.com/office/powerpoint/2010/main" val="22873271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Box 24"/>
          <p:cNvSpPr txBox="1">
            <a:spLocks noChangeArrowheads="1"/>
          </p:cNvSpPr>
          <p:nvPr/>
        </p:nvSpPr>
        <p:spPr bwMode="auto">
          <a:xfrm>
            <a:off x="145986" y="4700969"/>
            <a:ext cx="8845614" cy="1384995"/>
          </a:xfrm>
          <a:prstGeom prst="rect">
            <a:avLst/>
          </a:prstGeom>
          <a:noFill/>
          <a:ln w="9525">
            <a:noFill/>
            <a:miter lim="800000"/>
            <a:headEnd/>
            <a:tailEnd/>
          </a:ln>
        </p:spPr>
        <p:txBody>
          <a:bodyPr wrap="square">
            <a:prstTxWarp prst="textNoShape">
              <a:avLst/>
            </a:prstTxWarp>
            <a:spAutoFit/>
            <a:scene3d>
              <a:camera prst="orthographicFront"/>
              <a:lightRig rig="threePt" dir="t"/>
            </a:scene3d>
            <a:sp3d extrusionH="57150">
              <a:bevelT w="38100" h="38100"/>
            </a:sp3d>
          </a:bodyPr>
          <a:lstStyle/>
          <a:p>
            <a:r>
              <a:rPr lang="en-US" sz="2400" dirty="0">
                <a:latin typeface="+mn-lt"/>
                <a:ea typeface="+mn-ea"/>
              </a:rPr>
              <a:t>To download the SGMM product suite, go to</a:t>
            </a:r>
          </a:p>
          <a:p>
            <a:r>
              <a:rPr lang="en-US" sz="2400" dirty="0">
                <a:solidFill>
                  <a:srgbClr val="171E3C"/>
                </a:solidFill>
                <a:effectLst>
                  <a:outerShdw blurRad="50800" dist="38100" dir="2700000" algn="tl" rotWithShape="0">
                    <a:prstClr val="black">
                      <a:alpha val="40000"/>
                    </a:prstClr>
                  </a:outerShdw>
                </a:effectLst>
                <a:hlinkClick r:id="rId3"/>
              </a:rPr>
              <a:t>https://resources.sei.cmu.edu/library/asset-view.cfm?assetid=512758</a:t>
            </a:r>
            <a:endParaRPr lang="en-US" sz="2400" dirty="0">
              <a:solidFill>
                <a:srgbClr val="171E3C"/>
              </a:solidFill>
              <a:effectLst>
                <a:outerShdw blurRad="50800" dist="38100" dir="2700000" algn="tl" rotWithShape="0">
                  <a:prstClr val="black">
                    <a:alpha val="40000"/>
                  </a:prstClr>
                </a:outerShdw>
              </a:effectLst>
            </a:endParaRPr>
          </a:p>
        </p:txBody>
      </p:sp>
      <p:graphicFrame>
        <p:nvGraphicFramePr>
          <p:cNvPr id="19" name="Table 18"/>
          <p:cNvGraphicFramePr>
            <a:graphicFrameLocks noGrp="1"/>
          </p:cNvGraphicFramePr>
          <p:nvPr>
            <p:extLst>
              <p:ext uri="{D42A27DB-BD31-4B8C-83A1-F6EECF244321}">
                <p14:modId xmlns:p14="http://schemas.microsoft.com/office/powerpoint/2010/main" val="2825135366"/>
              </p:ext>
            </p:extLst>
          </p:nvPr>
        </p:nvGraphicFramePr>
        <p:xfrm>
          <a:off x="3505200" y="1081240"/>
          <a:ext cx="5105400" cy="3246096"/>
        </p:xfrm>
        <a:graphic>
          <a:graphicData uri="http://schemas.openxmlformats.org/drawingml/2006/table">
            <a:tbl>
              <a:tblPr firstRow="1" bandRow="1">
                <a:tableStyleId>{5C22544A-7EE6-4342-B048-85BDC9FD1C3A}</a:tableStyleId>
              </a:tblPr>
              <a:tblGrid>
                <a:gridCol w="1559983">
                  <a:extLst>
                    <a:ext uri="{9D8B030D-6E8A-4147-A177-3AD203B41FA5}">
                      <a16:colId xmlns:a16="http://schemas.microsoft.com/office/drawing/2014/main" xmlns="" val="20000"/>
                    </a:ext>
                  </a:extLst>
                </a:gridCol>
                <a:gridCol w="3545417">
                  <a:extLst>
                    <a:ext uri="{9D8B030D-6E8A-4147-A177-3AD203B41FA5}">
                      <a16:colId xmlns:a16="http://schemas.microsoft.com/office/drawing/2014/main" xmlns="" val="20001"/>
                    </a:ext>
                  </a:extLst>
                </a:gridCol>
              </a:tblGrid>
              <a:tr h="1082032">
                <a:tc>
                  <a:txBody>
                    <a:bodyPr/>
                    <a:lstStyle/>
                    <a:p>
                      <a:r>
                        <a:rPr lang="en-US" sz="2000" b="1" dirty="0">
                          <a:solidFill>
                            <a:schemeClr val="tx1"/>
                          </a:solidFill>
                          <a:effectLst>
                            <a:outerShdw blurRad="50800" dist="38100" dir="2700000" algn="tl" rotWithShape="0">
                              <a:schemeClr val="bg1">
                                <a:alpha val="40000"/>
                              </a:schemeClr>
                            </a:outerShdw>
                          </a:effectLst>
                        </a:rPr>
                        <a:t>Model</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270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Fully described in the Model Definition document</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082032">
                <a:tc>
                  <a:txBody>
                    <a:bodyPr/>
                    <a:lstStyle/>
                    <a:p>
                      <a:r>
                        <a:rPr lang="en-US" sz="2000" b="1" dirty="0">
                          <a:solidFill>
                            <a:schemeClr val="tx1"/>
                          </a:solidFill>
                          <a:effectLst>
                            <a:outerShdw blurRad="50800" dist="38100" dir="2700000" algn="tl" rotWithShape="0">
                              <a:schemeClr val="bg1">
                                <a:alpha val="43000"/>
                              </a:schemeClr>
                            </a:outerShdw>
                          </a:effectLst>
                        </a:rPr>
                        <a:t>Compass</a:t>
                      </a:r>
                      <a:r>
                        <a:rPr lang="en-US" sz="2000" b="1" baseline="0" dirty="0">
                          <a:solidFill>
                            <a:schemeClr val="tx1"/>
                          </a:solidFill>
                          <a:effectLst>
                            <a:outerShdw blurRad="50800" dist="38100" dir="2700000" algn="tl" rotWithShape="0">
                              <a:schemeClr val="bg1">
                                <a:alpha val="43000"/>
                              </a:schemeClr>
                            </a:outerShdw>
                          </a:effectLst>
                        </a:rPr>
                        <a:t> </a:t>
                      </a:r>
                      <a:r>
                        <a:rPr lang="en-US" sz="2000" b="1" dirty="0">
                          <a:solidFill>
                            <a:schemeClr val="tx1"/>
                          </a:solidFill>
                          <a:effectLst>
                            <a:outerShdw blurRad="50800" dist="38100" dir="2700000" algn="tl" rotWithShape="0">
                              <a:schemeClr val="bg1">
                                <a:alpha val="43000"/>
                              </a:schemeClr>
                            </a:outerShdw>
                          </a:effectLst>
                        </a:rPr>
                        <a:t>Survey</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Questionnaire-based assessment yields maturity ratings and comparisons</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82032">
                <a:tc>
                  <a:txBody>
                    <a:bodyPr/>
                    <a:lstStyle/>
                    <a:p>
                      <a:r>
                        <a:rPr lang="en-US" sz="2000" b="1" dirty="0">
                          <a:effectLst>
                            <a:outerShdw blurRad="50800" dist="38100" dir="2700000" algn="tl" rotWithShape="0">
                              <a:schemeClr val="bg1">
                                <a:alpha val="43000"/>
                              </a:schemeClr>
                            </a:outerShdw>
                          </a:effectLst>
                        </a:rPr>
                        <a:t>Navigation</a:t>
                      </a:r>
                      <a:br>
                        <a:rPr lang="en-US" sz="2000" b="1" dirty="0">
                          <a:effectLst>
                            <a:outerShdw blurRad="50800" dist="38100" dir="2700000" algn="tl" rotWithShape="0">
                              <a:schemeClr val="bg1">
                                <a:alpha val="43000"/>
                              </a:schemeClr>
                            </a:outerShdw>
                          </a:effectLst>
                        </a:rPr>
                      </a:br>
                      <a:r>
                        <a:rPr lang="en-US" sz="2000" b="1" dirty="0">
                          <a:effectLst>
                            <a:outerShdw blurRad="50800" dist="38100" dir="2700000" algn="tl" rotWithShape="0">
                              <a:schemeClr val="bg1">
                                <a:alpha val="43000"/>
                              </a:schemeClr>
                            </a:outerShdw>
                          </a:effectLst>
                        </a:rPr>
                        <a:t>Process</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2C4E5"/>
                    </a:solidFill>
                  </a:tcPr>
                </a:tc>
                <a:tc>
                  <a:txBody>
                    <a:bodyPr/>
                    <a:lstStyle/>
                    <a:p>
                      <a:pPr marL="1270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Defined process to complete Compass to build a common understanding and set aspirations across the organization</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cxnSp>
        <p:nvCxnSpPr>
          <p:cNvPr id="10" name="Straight Connector 9"/>
          <p:cNvCxnSpPr/>
          <p:nvPr/>
        </p:nvCxnSpPr>
        <p:spPr bwMode="auto">
          <a:xfrm>
            <a:off x="3510547" y="32942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6" name="TextBox 15"/>
          <p:cNvSpPr txBox="1">
            <a:spLocks noChangeAspect="1"/>
          </p:cNvSpPr>
          <p:nvPr/>
        </p:nvSpPr>
        <p:spPr>
          <a:xfrm>
            <a:off x="685981" y="3305746"/>
            <a:ext cx="2514600" cy="369332"/>
          </a:xfrm>
          <a:prstGeom prst="rect">
            <a:avLst/>
          </a:prstGeom>
          <a:solidFill>
            <a:srgbClr val="F7941E"/>
          </a:solidFill>
        </p:spPr>
        <p:txBody>
          <a:bodyPr wrap="square" rtlCol="0">
            <a:spAutoFit/>
          </a:bodyPr>
          <a:lstStyle/>
          <a:p>
            <a:r>
              <a:rPr lang="en-US" sz="1800" dirty="0">
                <a:solidFill>
                  <a:srgbClr val="FFFFFF"/>
                </a:solidFill>
              </a:rPr>
              <a:t>V 1.2 Product Suite</a:t>
            </a:r>
          </a:p>
        </p:txBody>
      </p:sp>
      <p:pic>
        <p:nvPicPr>
          <p:cNvPr id="2051" name="Picture 3" descr="Y:\project\info-team\shared_graphics\Smart Grid\Julia Mullaneys slides\SGMM graphi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2253090"/>
            <a:ext cx="2514600" cy="1028459"/>
          </a:xfrm>
          <a:prstGeom prst="rect">
            <a:avLst/>
          </a:prstGeom>
          <a:noFill/>
        </p:spPr>
      </p:pic>
      <p:cxnSp>
        <p:nvCxnSpPr>
          <p:cNvPr id="13" name="Straight Connector 12"/>
          <p:cNvCxnSpPr/>
          <p:nvPr/>
        </p:nvCxnSpPr>
        <p:spPr bwMode="auto">
          <a:xfrm>
            <a:off x="3510547" y="22147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bwMode="auto">
          <a:xfrm>
            <a:off x="3510547" y="1093940"/>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bwMode="auto">
          <a:xfrm>
            <a:off x="3505200" y="4317376"/>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11</a:t>
            </a:fld>
            <a:endParaRPr lang="en-US" dirty="0"/>
          </a:p>
        </p:txBody>
      </p:sp>
    </p:spTree>
    <p:extLst>
      <p:ext uri="{BB962C8B-B14F-4D97-AF65-F5344CB8AC3E}">
        <p14:creationId xmlns:p14="http://schemas.microsoft.com/office/powerpoint/2010/main" val="29013761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486400" cy="394980"/>
          </a:xfrm>
        </p:spPr>
        <p:txBody>
          <a:bodyPr/>
          <a:lstStyle/>
          <a:p>
            <a:r>
              <a:rPr lang="en-US" dirty="0"/>
              <a:t>SGMM Compass Survey</a:t>
            </a:r>
          </a:p>
        </p:txBody>
      </p:sp>
      <p:sp>
        <p:nvSpPr>
          <p:cNvPr id="35" name="Content Placeholder 34"/>
          <p:cNvSpPr>
            <a:spLocks noGrp="1"/>
          </p:cNvSpPr>
          <p:nvPr>
            <p:ph idx="1"/>
          </p:nvPr>
        </p:nvSpPr>
        <p:spPr>
          <a:xfrm>
            <a:off x="3200400" y="838200"/>
            <a:ext cx="5562600" cy="1600200"/>
          </a:xfrm>
        </p:spPr>
        <p:txBody>
          <a:bodyPr/>
          <a:lstStyle/>
          <a:p>
            <a:r>
              <a:rPr lang="en-US" dirty="0"/>
              <a:t>Contains</a:t>
            </a:r>
          </a:p>
          <a:p>
            <a:pPr lvl="1"/>
            <a:r>
              <a:rPr lang="en-US" dirty="0"/>
              <a:t>One question for each expected characteristic in the model and</a:t>
            </a:r>
          </a:p>
          <a:p>
            <a:pPr lvl="1"/>
            <a:r>
              <a:rPr lang="en-US" dirty="0"/>
              <a:t>Attribute and performance questions</a:t>
            </a:r>
          </a:p>
        </p:txBody>
      </p:sp>
      <p:sp>
        <p:nvSpPr>
          <p:cNvPr id="25" name="Content Placeholder 34"/>
          <p:cNvSpPr txBox="1">
            <a:spLocks/>
          </p:cNvSpPr>
          <p:nvPr/>
        </p:nvSpPr>
        <p:spPr bwMode="gray">
          <a:xfrm>
            <a:off x="3200400" y="2514600"/>
            <a:ext cx="5562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lgn="l">
              <a:lnSpc>
                <a:spcPct val="95000"/>
              </a:lnSpc>
              <a:spcBef>
                <a:spcPct val="0"/>
              </a:spcBef>
              <a:spcAft>
                <a:spcPct val="25000"/>
              </a:spcAft>
              <a:buSzPct val="70000"/>
              <a:defRPr/>
            </a:pPr>
            <a:r>
              <a:rPr lang="en-US" b="0" kern="0" dirty="0">
                <a:solidFill>
                  <a:srgbClr val="000000"/>
                </a:solidFill>
                <a:latin typeface="Arial"/>
                <a:ea typeface="ＭＳ Ｐゴシック" pitchFamily="-108" charset="-128"/>
                <a:cs typeface="ＭＳ Ｐゴシック" pitchFamily="-108" charset="-128"/>
              </a:rPr>
              <a:t>Example questions:</a:t>
            </a:r>
          </a:p>
        </p:txBody>
      </p:sp>
      <p:sp>
        <p:nvSpPr>
          <p:cNvPr id="5" name="Slide Number Placeholder 4"/>
          <p:cNvSpPr>
            <a:spLocks noGrp="1"/>
          </p:cNvSpPr>
          <p:nvPr>
            <p:ph type="sldNum" sz="quarter" idx="4"/>
          </p:nvPr>
        </p:nvSpPr>
        <p:spPr>
          <a:xfrm>
            <a:off x="7848600" y="6516177"/>
            <a:ext cx="1066800" cy="273050"/>
          </a:xfrm>
        </p:spPr>
        <p:txBody>
          <a:bodyPr/>
          <a:lstStyle/>
          <a:p>
            <a:fld id="{FCB216F3-6BBE-C443-8C16-54FD34EEA445}" type="slidenum">
              <a:rPr lang="en-US" smtClean="0"/>
              <a:pPr/>
              <a:t>12</a:t>
            </a:fld>
            <a:endParaRPr lang="en-US" dirty="0"/>
          </a:p>
        </p:txBody>
      </p:sp>
      <p:grpSp>
        <p:nvGrpSpPr>
          <p:cNvPr id="3" name="Group 2"/>
          <p:cNvGrpSpPr/>
          <p:nvPr/>
        </p:nvGrpSpPr>
        <p:grpSpPr>
          <a:xfrm>
            <a:off x="131211" y="131800"/>
            <a:ext cx="2717505" cy="6269000"/>
            <a:chOff x="131211" y="131800"/>
            <a:chExt cx="2717505" cy="6269000"/>
          </a:xfrm>
        </p:grpSpPr>
        <p:grpSp>
          <p:nvGrpSpPr>
            <p:cNvPr id="10" name="Group 9"/>
            <p:cNvGrpSpPr/>
            <p:nvPr/>
          </p:nvGrpSpPr>
          <p:grpSpPr>
            <a:xfrm>
              <a:off x="152400" y="250494"/>
              <a:ext cx="2696316" cy="6150306"/>
              <a:chOff x="2297814" y="597824"/>
              <a:chExt cx="2696316" cy="6150306"/>
            </a:xfrm>
          </p:grpSpPr>
          <p:sp>
            <p:nvSpPr>
              <p:cNvPr id="8" name="Rectangle 7"/>
              <p:cNvSpPr/>
              <p:nvPr/>
            </p:nvSpPr>
            <p:spPr bwMode="auto">
              <a:xfrm>
                <a:off x="2308530" y="597824"/>
                <a:ext cx="2685600" cy="6150305"/>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9" name="Group 8"/>
              <p:cNvGrpSpPr/>
              <p:nvPr/>
            </p:nvGrpSpPr>
            <p:grpSpPr>
              <a:xfrm>
                <a:off x="2297814" y="716012"/>
                <a:ext cx="2696159" cy="6032118"/>
                <a:chOff x="3543300" y="710105"/>
                <a:chExt cx="2696159" cy="6032118"/>
              </a:xfrm>
            </p:grpSpPr>
            <p:pic>
              <p:nvPicPr>
                <p:cNvPr id="6" name="Picture 5" descr="SGMM_Matrix_v1-2 W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3300" y="710105"/>
                  <a:ext cx="707100" cy="6032118"/>
                </a:xfrm>
                <a:prstGeom prst="rect">
                  <a:avLst/>
                </a:prstGeom>
              </p:spPr>
            </p:pic>
            <p:pic>
              <p:nvPicPr>
                <p:cNvPr id="18" name="Picture 17" descr="SGMM_Matrix_v1-2 W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9204" y="710105"/>
                  <a:ext cx="2100255" cy="6032118"/>
                </a:xfrm>
                <a:prstGeom prst="rect">
                  <a:avLst/>
                </a:prstGeom>
              </p:spPr>
            </p:pic>
          </p:grpSp>
        </p:grpSp>
        <p:sp>
          <p:nvSpPr>
            <p:cNvPr id="11" name="Rectangle 10"/>
            <p:cNvSpPr/>
            <p:nvPr/>
          </p:nvSpPr>
          <p:spPr bwMode="auto">
            <a:xfrm>
              <a:off x="168275" y="240326"/>
              <a:ext cx="2660650" cy="380423"/>
            </a:xfrm>
            <a:prstGeom prst="rect">
              <a:avLst/>
            </a:prstGeom>
            <a:solidFill>
              <a:schemeClr val="tx1">
                <a:lumMod val="65000"/>
                <a:lumOff val="35000"/>
              </a:schemeClr>
            </a:solidFill>
            <a:ln>
              <a:solidFill>
                <a:schemeClr val="tx1">
                  <a:lumMod val="65000"/>
                  <a:lumOff val="35000"/>
                </a:schemeClr>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dirty="0">
                <a:ln>
                  <a:noFill/>
                </a:ln>
                <a:solidFill>
                  <a:schemeClr val="tx1"/>
                </a:solidFill>
                <a:effectLst/>
                <a:latin typeface="Arial" charset="0"/>
                <a:ea typeface="ＭＳ Ｐゴシック" pitchFamily="1" charset="-128"/>
              </a:endParaRPr>
            </a:p>
          </p:txBody>
        </p:sp>
        <p:sp>
          <p:nvSpPr>
            <p:cNvPr id="12" name="TextBox 11"/>
            <p:cNvSpPr txBox="1"/>
            <p:nvPr/>
          </p:nvSpPr>
          <p:spPr>
            <a:xfrm>
              <a:off x="131211" y="131800"/>
              <a:ext cx="1187545" cy="584776"/>
            </a:xfrm>
            <a:prstGeom prst="rect">
              <a:avLst/>
            </a:prstGeom>
            <a:noFill/>
          </p:spPr>
          <p:txBody>
            <a:bodyPr wrap="none" rtlCol="0">
              <a:spAutoFit/>
            </a:bodyPr>
            <a:lstStyle/>
            <a:p>
              <a:r>
                <a:rPr lang="en-US" sz="3200" dirty="0">
                  <a:solidFill>
                    <a:srgbClr val="FFFFFF"/>
                  </a:solidFill>
                  <a:effectLst>
                    <a:outerShdw blurRad="50800" dist="38100" dir="2700000" algn="tl" rotWithShape="0">
                      <a:prstClr val="black">
                        <a:alpha val="40000"/>
                      </a:prstClr>
                    </a:outerShdw>
                  </a:effectLst>
                  <a:latin typeface="+mn-lt"/>
                  <a:cs typeface="Arial Narrow Bold"/>
                </a:rPr>
                <a:t>WAM</a:t>
              </a:r>
            </a:p>
          </p:txBody>
        </p:sp>
        <p:sp>
          <p:nvSpPr>
            <p:cNvPr id="23" name="TextBox 22"/>
            <p:cNvSpPr txBox="1"/>
            <p:nvPr/>
          </p:nvSpPr>
          <p:spPr>
            <a:xfrm>
              <a:off x="1315370" y="222250"/>
              <a:ext cx="1441420" cy="444224"/>
            </a:xfrm>
            <a:prstGeom prst="rect">
              <a:avLst/>
            </a:prstGeom>
            <a:noFill/>
          </p:spPr>
          <p:txBody>
            <a:bodyPr wrap="none" rtlCol="0">
              <a:spAutoFit/>
            </a:bodyPr>
            <a:lstStyle/>
            <a:p>
              <a:pPr algn="l">
                <a:lnSpc>
                  <a:spcPct val="80000"/>
                </a:lnSpc>
                <a:spcBef>
                  <a:spcPts val="0"/>
                </a:spcBef>
              </a:pPr>
              <a:r>
                <a:rPr lang="en-US" sz="1400" b="0" dirty="0">
                  <a:solidFill>
                    <a:srgbClr val="FFFFFF"/>
                  </a:solidFill>
                  <a:effectLst>
                    <a:outerShdw blurRad="50800" dist="38100" dir="2700000" algn="tl" rotWithShape="0">
                      <a:prstClr val="black">
                        <a:alpha val="40000"/>
                      </a:prstClr>
                    </a:outerShdw>
                  </a:effectLst>
                </a:rPr>
                <a:t>Work and Asset</a:t>
              </a:r>
              <a:br>
                <a:rPr lang="en-US" sz="1400" b="0" dirty="0">
                  <a:solidFill>
                    <a:srgbClr val="FFFFFF"/>
                  </a:solidFill>
                  <a:effectLst>
                    <a:outerShdw blurRad="50800" dist="38100" dir="2700000" algn="tl" rotWithShape="0">
                      <a:prstClr val="black">
                        <a:alpha val="40000"/>
                      </a:prstClr>
                    </a:outerShdw>
                  </a:effectLst>
                </a:rPr>
              </a:br>
              <a:r>
                <a:rPr lang="en-US" sz="1400" b="0" dirty="0">
                  <a:solidFill>
                    <a:srgbClr val="FFFFFF"/>
                  </a:solidFill>
                  <a:effectLst>
                    <a:outerShdw blurRad="50800" dist="38100" dir="2700000" algn="tl" rotWithShape="0">
                      <a:prstClr val="black">
                        <a:alpha val="40000"/>
                      </a:prstClr>
                    </a:outerShdw>
                  </a:effectLst>
                </a:rPr>
                <a:t>Management</a:t>
              </a:r>
            </a:p>
          </p:txBody>
        </p:sp>
      </p:grpSp>
      <p:grpSp>
        <p:nvGrpSpPr>
          <p:cNvPr id="47" name="Group 46"/>
          <p:cNvGrpSpPr/>
          <p:nvPr/>
        </p:nvGrpSpPr>
        <p:grpSpPr>
          <a:xfrm>
            <a:off x="697343" y="3873499"/>
            <a:ext cx="8302193" cy="2374901"/>
            <a:chOff x="697343" y="3873499"/>
            <a:chExt cx="8302193" cy="2374901"/>
          </a:xfrm>
        </p:grpSpPr>
        <p:grpSp>
          <p:nvGrpSpPr>
            <p:cNvPr id="27" name="Group 26"/>
            <p:cNvGrpSpPr/>
            <p:nvPr/>
          </p:nvGrpSpPr>
          <p:grpSpPr>
            <a:xfrm>
              <a:off x="697343" y="4138100"/>
              <a:ext cx="8302193" cy="2110300"/>
              <a:chOff x="697343" y="4138100"/>
              <a:chExt cx="8302193" cy="2110300"/>
            </a:xfrm>
          </p:grpSpPr>
          <p:pic>
            <p:nvPicPr>
              <p:cNvPr id="4" name="Picture 3" descr="WAM-2.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8797" y="4953000"/>
                <a:ext cx="5900739" cy="129540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20" name="Group 36"/>
              <p:cNvGrpSpPr/>
              <p:nvPr/>
            </p:nvGrpSpPr>
            <p:grpSpPr>
              <a:xfrm>
                <a:off x="697343" y="4138100"/>
                <a:ext cx="2710633" cy="1314514"/>
                <a:chOff x="558800" y="3740137"/>
                <a:chExt cx="2710633" cy="1314514"/>
              </a:xfrm>
            </p:grpSpPr>
            <p:cxnSp>
              <p:nvCxnSpPr>
                <p:cNvPr id="22" name="Shape 31"/>
                <p:cNvCxnSpPr>
                  <a:stCxn id="24" idx="2"/>
                </p:cNvCxnSpPr>
                <p:nvPr/>
              </p:nvCxnSpPr>
              <p:spPr bwMode="auto">
                <a:xfrm rot="16200000" flipH="1">
                  <a:off x="2222059" y="4007277"/>
                  <a:ext cx="552515" cy="1542233"/>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bwMode="auto">
                <a:xfrm>
                  <a:off x="558800" y="3740137"/>
                  <a:ext cx="2336800" cy="7620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85000"/>
                    </a:lnSpc>
                    <a:spcBef>
                      <a:spcPts val="0"/>
                    </a:spcBef>
                  </a:pPr>
                  <a:r>
                    <a:rPr lang="en-US" sz="1200" b="0" dirty="0">
                      <a:solidFill>
                        <a:srgbClr val="FFFFFF"/>
                      </a:solidFill>
                    </a:rPr>
                    <a:t>WAM-2.1  An approach to track, inventory, and maintain event histories of assets is in development. </a:t>
                  </a:r>
                </a:p>
              </p:txBody>
            </p:sp>
          </p:grpSp>
        </p:grpSp>
        <p:sp>
          <p:nvSpPr>
            <p:cNvPr id="30" name="Rectangle 29"/>
            <p:cNvSpPr/>
            <p:nvPr/>
          </p:nvSpPr>
          <p:spPr bwMode="auto">
            <a:xfrm>
              <a:off x="777874" y="3873499"/>
              <a:ext cx="2041525" cy="180975"/>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grpSp>
        <p:nvGrpSpPr>
          <p:cNvPr id="46" name="Group 45"/>
          <p:cNvGrpSpPr/>
          <p:nvPr/>
        </p:nvGrpSpPr>
        <p:grpSpPr>
          <a:xfrm>
            <a:off x="697344" y="2638426"/>
            <a:ext cx="8308954" cy="2066306"/>
            <a:chOff x="697344" y="2638426"/>
            <a:chExt cx="8308954" cy="2066306"/>
          </a:xfrm>
        </p:grpSpPr>
        <p:grpSp>
          <p:nvGrpSpPr>
            <p:cNvPr id="28" name="Group 27"/>
            <p:cNvGrpSpPr/>
            <p:nvPr/>
          </p:nvGrpSpPr>
          <p:grpSpPr>
            <a:xfrm>
              <a:off x="697344" y="2819400"/>
              <a:ext cx="8308954" cy="1885332"/>
              <a:chOff x="697344" y="2819400"/>
              <a:chExt cx="8308954" cy="1885332"/>
            </a:xfrm>
          </p:grpSpPr>
          <p:pic>
            <p:nvPicPr>
              <p:cNvPr id="7" name="Picture 6" descr="WAM-3.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8797" y="3276599"/>
                <a:ext cx="5907501" cy="142813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5" name="Group 35"/>
              <p:cNvGrpSpPr/>
              <p:nvPr/>
            </p:nvGrpSpPr>
            <p:grpSpPr>
              <a:xfrm>
                <a:off x="697344" y="2819400"/>
                <a:ext cx="2731658" cy="931614"/>
                <a:chOff x="558801" y="2590800"/>
                <a:chExt cx="2731658" cy="931614"/>
              </a:xfrm>
            </p:grpSpPr>
            <p:cxnSp>
              <p:nvCxnSpPr>
                <p:cNvPr id="17" name="Shape 27"/>
                <p:cNvCxnSpPr>
                  <a:stCxn id="19" idx="2"/>
                </p:cNvCxnSpPr>
                <p:nvPr/>
              </p:nvCxnSpPr>
              <p:spPr bwMode="auto">
                <a:xfrm rot="16200000" flipH="1">
                  <a:off x="2347823" y="2579778"/>
                  <a:ext cx="322014" cy="1563258"/>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bwMode="auto">
                <a:xfrm>
                  <a:off x="558801" y="2590800"/>
                  <a:ext cx="2336800" cy="6096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90000"/>
                    </a:lnSpc>
                    <a:spcBef>
                      <a:spcPts val="0"/>
                    </a:spcBef>
                  </a:pPr>
                  <a:r>
                    <a:rPr lang="en-US" sz="1200" b="0" dirty="0">
                      <a:solidFill>
                        <a:schemeClr val="bg1"/>
                      </a:solidFill>
                    </a:rPr>
                    <a:t>WAM-3.2  Condition-based maintenance programs for key components are in place. </a:t>
                  </a:r>
                </a:p>
              </p:txBody>
            </p:sp>
          </p:grpSp>
        </p:grpSp>
        <p:sp>
          <p:nvSpPr>
            <p:cNvPr id="40" name="Rectangle 39"/>
            <p:cNvSpPr/>
            <p:nvPr/>
          </p:nvSpPr>
          <p:spPr bwMode="auto">
            <a:xfrm>
              <a:off x="777875" y="2638426"/>
              <a:ext cx="2041525" cy="114299"/>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extLst>
      <p:ext uri="{BB962C8B-B14F-4D97-AF65-F5344CB8AC3E}">
        <p14:creationId xmlns:p14="http://schemas.microsoft.com/office/powerpoint/2010/main" val="575696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458200" cy="782778"/>
          </a:xfrm>
        </p:spPr>
        <p:txBody>
          <a:bodyPr/>
          <a:lstStyle/>
          <a:p>
            <a:r>
              <a:rPr lang="en-US" dirty="0"/>
              <a:t>SGMM Navigation: five-phase, expert-led process</a:t>
            </a:r>
          </a:p>
        </p:txBody>
      </p:sp>
      <p:grpSp>
        <p:nvGrpSpPr>
          <p:cNvPr id="10" name="Group 9"/>
          <p:cNvGrpSpPr/>
          <p:nvPr/>
        </p:nvGrpSpPr>
        <p:grpSpPr>
          <a:xfrm>
            <a:off x="533400" y="1031842"/>
            <a:ext cx="7998295" cy="1406558"/>
            <a:chOff x="533400" y="1066800"/>
            <a:chExt cx="6670957" cy="1173136"/>
          </a:xfrm>
        </p:grpSpPr>
        <p:pic>
          <p:nvPicPr>
            <p:cNvPr id="5" name="Picture 4" descr="Navigation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400" y="1066800"/>
              <a:ext cx="1184557" cy="1173136"/>
            </a:xfrm>
            <a:prstGeom prst="rect">
              <a:avLst/>
            </a:prstGeom>
          </p:spPr>
        </p:pic>
        <p:pic>
          <p:nvPicPr>
            <p:cNvPr id="6" name="Picture 5" descr="Navigation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05000" y="1066800"/>
              <a:ext cx="1184557" cy="1173136"/>
            </a:xfrm>
            <a:prstGeom prst="rect">
              <a:avLst/>
            </a:prstGeom>
          </p:spPr>
        </p:pic>
        <p:pic>
          <p:nvPicPr>
            <p:cNvPr id="7" name="Picture 6" descr="Navigation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6600" y="1066800"/>
              <a:ext cx="1184557" cy="1173136"/>
            </a:xfrm>
            <a:prstGeom prst="rect">
              <a:avLst/>
            </a:prstGeom>
          </p:spPr>
        </p:pic>
        <p:pic>
          <p:nvPicPr>
            <p:cNvPr id="8" name="Picture 7" descr="Navigation2.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48200" y="1066800"/>
              <a:ext cx="1184557" cy="1173136"/>
            </a:xfrm>
            <a:prstGeom prst="rect">
              <a:avLst/>
            </a:prstGeom>
          </p:spPr>
        </p:pic>
        <p:pic>
          <p:nvPicPr>
            <p:cNvPr id="9" name="Picture 8" descr="Navigation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9800" y="1066800"/>
              <a:ext cx="1184557" cy="1173136"/>
            </a:xfrm>
            <a:prstGeom prst="rect">
              <a:avLst/>
            </a:prstGeom>
          </p:spPr>
        </p:pic>
      </p:grpSp>
      <p:sp>
        <p:nvSpPr>
          <p:cNvPr id="13" name="Right Arrow 12"/>
          <p:cNvSpPr/>
          <p:nvPr/>
        </p:nvSpPr>
        <p:spPr bwMode="auto">
          <a:xfrm rot="16200000">
            <a:off x="243840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4" name="Right Arrow 13"/>
          <p:cNvSpPr/>
          <p:nvPr/>
        </p:nvSpPr>
        <p:spPr bwMode="auto">
          <a:xfrm rot="5400000">
            <a:off x="572382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5" name="TextBox 14"/>
          <p:cNvSpPr txBox="1"/>
          <p:nvPr/>
        </p:nvSpPr>
        <p:spPr>
          <a:xfrm>
            <a:off x="551040" y="3657600"/>
            <a:ext cx="3563760" cy="1905000"/>
          </a:xfrm>
          <a:prstGeom prst="rect">
            <a:avLst/>
          </a:prstGeom>
          <a:noFill/>
          <a:ln>
            <a:solidFill>
              <a:srgbClr val="E27027"/>
            </a:solidFill>
          </a:ln>
        </p:spPr>
        <p:txBody>
          <a:bodyPr wrap="square" rtlCol="0">
            <a:noAutofit/>
          </a:bodyPr>
          <a:lstStyle/>
          <a:p>
            <a:r>
              <a:rPr lang="en-US" dirty="0"/>
              <a:t>Stakeholders complete SGMM Compass survey</a:t>
            </a:r>
          </a:p>
          <a:p>
            <a:r>
              <a:rPr lang="en-US" b="0" dirty="0"/>
              <a:t>Discussion and consensus answers lead to internal alignment on current state</a:t>
            </a:r>
          </a:p>
        </p:txBody>
      </p:sp>
      <p:sp>
        <p:nvSpPr>
          <p:cNvPr id="16" name="TextBox 15"/>
          <p:cNvSpPr txBox="1"/>
          <p:nvPr/>
        </p:nvSpPr>
        <p:spPr>
          <a:xfrm>
            <a:off x="4267200" y="3657601"/>
            <a:ext cx="4240740" cy="1905000"/>
          </a:xfrm>
          <a:prstGeom prst="rect">
            <a:avLst/>
          </a:prstGeom>
          <a:noFill/>
          <a:ln>
            <a:solidFill>
              <a:srgbClr val="E27027"/>
            </a:solidFill>
          </a:ln>
        </p:spPr>
        <p:txBody>
          <a:bodyPr wrap="square" rtlCol="0">
            <a:noAutofit/>
          </a:bodyPr>
          <a:lstStyle/>
          <a:p>
            <a:r>
              <a:rPr lang="en-US" dirty="0"/>
              <a:t>Stakeholders review survey findings &amp; set aspirational profile</a:t>
            </a:r>
          </a:p>
          <a:p>
            <a:r>
              <a:rPr lang="en-US" b="0" dirty="0"/>
              <a:t>Consensus on aspirational state and identification of </a:t>
            </a:r>
            <a:r>
              <a:rPr lang="en-US" b="0" u="sng" dirty="0"/>
              <a:t>motivations</a:t>
            </a:r>
            <a:r>
              <a:rPr lang="en-US" b="0" dirty="0"/>
              <a:t>, </a:t>
            </a:r>
            <a:r>
              <a:rPr lang="en-US" b="0" u="sng" dirty="0"/>
              <a:t>actions</a:t>
            </a:r>
            <a:r>
              <a:rPr lang="en-US" b="0" dirty="0"/>
              <a:t>, and </a:t>
            </a:r>
            <a:r>
              <a:rPr lang="en-US" b="0" u="sng" dirty="0"/>
              <a:t>obstacles</a:t>
            </a:r>
            <a:r>
              <a:rPr lang="en-US" b="0" dirty="0"/>
              <a:t> to achieve it</a:t>
            </a:r>
          </a:p>
        </p:txBody>
      </p:sp>
      <p:sp>
        <p:nvSpPr>
          <p:cNvPr id="3" name="Slide Number Placeholder 2"/>
          <p:cNvSpPr>
            <a:spLocks noGrp="1"/>
          </p:cNvSpPr>
          <p:nvPr>
            <p:ph type="sldNum" sz="quarter" idx="4"/>
          </p:nvPr>
        </p:nvSpPr>
        <p:spPr>
          <a:xfrm>
            <a:off x="7848600" y="6516177"/>
            <a:ext cx="1066800" cy="273050"/>
          </a:xfrm>
        </p:spPr>
        <p:txBody>
          <a:bodyPr/>
          <a:lstStyle/>
          <a:p>
            <a:fld id="{FCB216F3-6BBE-C443-8C16-54FD34EEA445}" type="slidenum">
              <a:rPr lang="en-US" smtClean="0"/>
              <a:pPr/>
              <a:t>13</a:t>
            </a:fld>
            <a:endParaRPr lang="en-US" dirty="0"/>
          </a:p>
        </p:txBody>
      </p:sp>
    </p:spTree>
    <p:extLst>
      <p:ext uri="{BB962C8B-B14F-4D97-AF65-F5344CB8AC3E}">
        <p14:creationId xmlns:p14="http://schemas.microsoft.com/office/powerpoint/2010/main" val="28446952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Compass results: maturity profile</a:t>
            </a:r>
            <a:br>
              <a:rPr lang="en-US" dirty="0"/>
            </a:br>
            <a:r>
              <a:rPr lang="en-US" sz="1800" i="1" dirty="0">
                <a:solidFill>
                  <a:schemeClr val="bg1">
                    <a:lumMod val="50000"/>
                  </a:schemeClr>
                </a:solidFill>
              </a:rPr>
              <a:t>example results</a:t>
            </a:r>
            <a:endParaRPr lang="en-US" dirty="0"/>
          </a:p>
        </p:txBody>
      </p:sp>
      <p:cxnSp>
        <p:nvCxnSpPr>
          <p:cNvPr id="3" name="Straight Connector 128"/>
          <p:cNvCxnSpPr>
            <a:cxnSpLocks noChangeShapeType="1"/>
            <a:stCxn id="10" idx="6"/>
            <a:endCxn id="11" idx="2"/>
          </p:cNvCxnSpPr>
          <p:nvPr/>
        </p:nvCxnSpPr>
        <p:spPr bwMode="auto">
          <a:xfrm flipV="1">
            <a:off x="1611423"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564387"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6372"/>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23279" y="3048000"/>
            <a:ext cx="495764" cy="73837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a:off x="6376243" y="3786372"/>
            <a:ext cx="495764" cy="70942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329207" y="4495800"/>
            <a:ext cx="495765" cy="76200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1" name="Oval 10"/>
          <p:cNvSpPr/>
          <p:nvPr/>
        </p:nvSpPr>
        <p:spPr bwMode="auto">
          <a:xfrm>
            <a:off x="2107187"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2" name="Oval 11"/>
          <p:cNvSpPr/>
          <p:nvPr/>
        </p:nvSpPr>
        <p:spPr bwMode="auto">
          <a:xfrm>
            <a:off x="3060151"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3" name="Oval 12"/>
          <p:cNvSpPr/>
          <p:nvPr/>
        </p:nvSpPr>
        <p:spPr bwMode="auto">
          <a:xfrm>
            <a:off x="4013115"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4" name="Oval 13"/>
          <p:cNvSpPr/>
          <p:nvPr/>
        </p:nvSpPr>
        <p:spPr bwMode="auto">
          <a:xfrm>
            <a:off x="4966079"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5" name="Oval 14"/>
          <p:cNvSpPr/>
          <p:nvPr/>
        </p:nvSpPr>
        <p:spPr bwMode="auto">
          <a:xfrm>
            <a:off x="591904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6" name="Oval 15"/>
          <p:cNvSpPr/>
          <p:nvPr/>
        </p:nvSpPr>
        <p:spPr bwMode="auto">
          <a:xfrm>
            <a:off x="6872007" y="4267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1</a:t>
            </a:r>
          </a:p>
        </p:txBody>
      </p:sp>
      <p:sp>
        <p:nvSpPr>
          <p:cNvPr id="17" name="Oval 16"/>
          <p:cNvSpPr/>
          <p:nvPr/>
        </p:nvSpPr>
        <p:spPr bwMode="auto">
          <a:xfrm>
            <a:off x="7824972" y="5029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0</a:t>
            </a:r>
          </a:p>
        </p:txBody>
      </p:sp>
      <p:sp>
        <p:nvSpPr>
          <p:cNvPr id="18" name="TextBox 17"/>
          <p:cNvSpPr txBox="1"/>
          <p:nvPr/>
        </p:nvSpPr>
        <p:spPr>
          <a:xfrm>
            <a:off x="1066800" y="4473714"/>
            <a:ext cx="4419599" cy="707886"/>
          </a:xfrm>
          <a:prstGeom prst="rect">
            <a:avLst/>
          </a:prstGeom>
          <a:solidFill>
            <a:schemeClr val="bg1">
              <a:alpha val="65000"/>
            </a:schemeClr>
          </a:solidFill>
          <a:effectLst>
            <a:softEdge rad="38100"/>
          </a:effectLst>
        </p:spPr>
        <p:txBody>
          <a:bodyPr wrap="square">
            <a:spAutoFit/>
          </a:bodyPr>
          <a:lstStyle/>
          <a:p>
            <a:pPr>
              <a:defRPr/>
            </a:pPr>
            <a:r>
              <a:rPr lang="en-US" i="1" dirty="0">
                <a:solidFill>
                  <a:schemeClr val="tx1">
                    <a:lumMod val="65000"/>
                    <a:lumOff val="35000"/>
                  </a:schemeClr>
                </a:solidFill>
              </a:rPr>
              <a:t>SGMM maturity profile includes a maturity score for each domain</a:t>
            </a:r>
          </a:p>
        </p:txBody>
      </p:sp>
      <p:sp>
        <p:nvSpPr>
          <p:cNvPr id="19" name="Slide Number Placeholder 18"/>
          <p:cNvSpPr>
            <a:spLocks noGrp="1"/>
          </p:cNvSpPr>
          <p:nvPr>
            <p:ph type="sldNum" sz="quarter" idx="4"/>
          </p:nvPr>
        </p:nvSpPr>
        <p:spPr>
          <a:xfrm>
            <a:off x="7848600" y="6516177"/>
            <a:ext cx="1066800" cy="273050"/>
          </a:xfrm>
        </p:spPr>
        <p:txBody>
          <a:bodyPr/>
          <a:lstStyle/>
          <a:p>
            <a:fld id="{FCB216F3-6BBE-C443-8C16-54FD34EEA445}" type="slidenum">
              <a:rPr lang="en-US" smtClean="0"/>
              <a:pPr/>
              <a:t>14</a:t>
            </a:fld>
            <a:endParaRPr lang="en-US" dirty="0"/>
          </a:p>
        </p:txBody>
      </p:sp>
    </p:spTree>
    <p:extLst>
      <p:ext uri="{BB962C8B-B14F-4D97-AF65-F5344CB8AC3E}">
        <p14:creationId xmlns:p14="http://schemas.microsoft.com/office/powerpoint/2010/main" val="36386676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Compass results: dashboard</a:t>
            </a:r>
            <a:r>
              <a:rPr lang="en-US" sz="1800" dirty="0"/>
              <a:t/>
            </a:r>
            <a:br>
              <a:rPr lang="en-US" sz="1800" dirty="0"/>
            </a:br>
            <a:r>
              <a:rPr lang="en-US" sz="1800" i="1" dirty="0">
                <a:solidFill>
                  <a:schemeClr val="bg1">
                    <a:lumMod val="50000"/>
                  </a:schemeClr>
                </a:solidFill>
              </a:rPr>
              <a:t>example results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431445086"/>
              </p:ext>
            </p:extLst>
          </p:nvPr>
        </p:nvGraphicFramePr>
        <p:xfrm>
          <a:off x="381000" y="3300228"/>
          <a:ext cx="8458200" cy="3048000"/>
        </p:xfrm>
        <a:graphic>
          <a:graphicData uri="http://schemas.openxmlformats.org/drawingml/2006/table">
            <a:tbl>
              <a:tblPr>
                <a:tableStyleId>{3B4B98B0-60AC-42C2-AFA5-B58CD77FA1E5}</a:tableStyleId>
              </a:tblPr>
              <a:tblGrid>
                <a:gridCol w="990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5410200">
                  <a:extLst>
                    <a:ext uri="{9D8B030D-6E8A-4147-A177-3AD203B41FA5}">
                      <a16:colId xmlns:a16="http://schemas.microsoft.com/office/drawing/2014/main" xmlns="" val="20002"/>
                    </a:ext>
                  </a:extLst>
                </a:gridCol>
              </a:tblGrid>
              <a:tr h="487680">
                <a:tc>
                  <a:txBody>
                    <a:bodyPr/>
                    <a:lstStyle/>
                    <a:p>
                      <a:endParaRPr lang="en-US" sz="1800" u="sng" dirty="0">
                        <a:solidFill>
                          <a:schemeClr val="tx1">
                            <a:lumMod val="75000"/>
                            <a:lumOff val="25000"/>
                          </a:schemeClr>
                        </a:solidFill>
                      </a:endParaRPr>
                    </a:p>
                  </a:txBody>
                  <a:tcPr/>
                </a:tc>
                <a:tc>
                  <a:txBody>
                    <a:bodyPr/>
                    <a:lstStyle/>
                    <a:p>
                      <a:r>
                        <a:rPr lang="en-US" sz="1800" u="sng" dirty="0"/>
                        <a:t>Point Range</a:t>
                      </a:r>
                      <a:endParaRPr lang="en-US" sz="1800" u="sng" dirty="0">
                        <a:solidFill>
                          <a:schemeClr val="tx1">
                            <a:lumMod val="75000"/>
                            <a:lumOff val="25000"/>
                          </a:schemeClr>
                        </a:solidFill>
                      </a:endParaRPr>
                    </a:p>
                  </a:txBody>
                  <a:tcPr anchor="b"/>
                </a:tc>
                <a:tc>
                  <a:txBody>
                    <a:bodyPr/>
                    <a:lstStyle/>
                    <a:p>
                      <a:r>
                        <a:rPr lang="en-US" sz="1800" u="sng" dirty="0"/>
                        <a:t>Meaning</a:t>
                      </a:r>
                      <a:endParaRPr lang="en-US" sz="1800" u="sng" dirty="0">
                        <a:solidFill>
                          <a:schemeClr val="tx1">
                            <a:lumMod val="75000"/>
                            <a:lumOff val="25000"/>
                          </a:schemeClr>
                        </a:solidFill>
                      </a:endParaRPr>
                    </a:p>
                  </a:txBody>
                  <a:tcPr anchor="b"/>
                </a:tc>
                <a:extLst>
                  <a:ext uri="{0D108BD9-81ED-4DB2-BD59-A6C34878D82A}">
                    <a16:rowId xmlns:a16="http://schemas.microsoft.com/office/drawing/2014/main" xmlns="" val="10000"/>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0.70</a:t>
                      </a:r>
                      <a:endParaRPr lang="en-US" sz="1800" dirty="0">
                        <a:solidFill>
                          <a:schemeClr val="tx1">
                            <a:lumMod val="75000"/>
                            <a:lumOff val="25000"/>
                          </a:schemeClr>
                        </a:solidFill>
                      </a:endParaRPr>
                    </a:p>
                  </a:txBody>
                  <a:tcPr anchor="ctr"/>
                </a:tc>
                <a:tc>
                  <a:txBody>
                    <a:bodyPr/>
                    <a:lstStyle/>
                    <a:p>
                      <a:r>
                        <a:rPr lang="en-US" sz="1800" dirty="0"/>
                        <a:t>Green reflects level compliance within the domain</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1"/>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0.40 and &lt; 0.70</a:t>
                      </a:r>
                      <a:endParaRPr lang="en-US" sz="1800" dirty="0">
                        <a:solidFill>
                          <a:schemeClr val="tx1">
                            <a:lumMod val="75000"/>
                            <a:lumOff val="25000"/>
                          </a:schemeClr>
                        </a:solidFill>
                      </a:endParaRPr>
                    </a:p>
                  </a:txBody>
                  <a:tcPr anchor="ctr"/>
                </a:tc>
                <a:tc>
                  <a:txBody>
                    <a:bodyPr/>
                    <a:lstStyle/>
                    <a:p>
                      <a:r>
                        <a:rPr lang="en-US" sz="1800" dirty="0"/>
                        <a:t>Yellow reflects significant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2"/>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&lt; 0.40</a:t>
                      </a:r>
                      <a:endParaRPr lang="en-US" sz="1800" dirty="0">
                        <a:solidFill>
                          <a:schemeClr val="tx1">
                            <a:lumMod val="75000"/>
                            <a:lumOff val="25000"/>
                          </a:schemeClr>
                        </a:solidFill>
                      </a:endParaRPr>
                    </a:p>
                  </a:txBody>
                  <a:tcPr anchor="ctr"/>
                </a:tc>
                <a:tc>
                  <a:txBody>
                    <a:bodyPr/>
                    <a:lstStyle/>
                    <a:p>
                      <a:r>
                        <a:rPr lang="en-US" sz="1800" dirty="0"/>
                        <a:t>Red reflects initial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3"/>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solidFill>
                            <a:schemeClr val="tx1"/>
                          </a:solidFill>
                        </a:rPr>
                        <a:t>=</a:t>
                      </a:r>
                      <a:r>
                        <a:rPr lang="en-US" sz="1800" baseline="0" dirty="0">
                          <a:solidFill>
                            <a:schemeClr val="tx1"/>
                          </a:solidFill>
                        </a:rPr>
                        <a:t> 0</a:t>
                      </a:r>
                      <a:endParaRPr lang="en-US" sz="1800" dirty="0">
                        <a:solidFill>
                          <a:schemeClr val="tx1"/>
                        </a:solidFill>
                      </a:endParaRPr>
                    </a:p>
                  </a:txBody>
                  <a:tcPr anchor="ctr"/>
                </a:tc>
                <a:tc>
                  <a:txBody>
                    <a:bodyPr/>
                    <a:lstStyle/>
                    <a:p>
                      <a:r>
                        <a:rPr lang="en-US" sz="1800" dirty="0">
                          <a:solidFill>
                            <a:srgbClr val="000000"/>
                          </a:solidFill>
                        </a:rPr>
                        <a:t>Grey reflects has not started</a:t>
                      </a:r>
                    </a:p>
                  </a:txBody>
                  <a:tcPr anchor="ctr"/>
                </a:tc>
                <a:extLst>
                  <a:ext uri="{0D108BD9-81ED-4DB2-BD59-A6C34878D82A}">
                    <a16:rowId xmlns:a16="http://schemas.microsoft.com/office/drawing/2014/main" xmlns="" val="10004"/>
                  </a:ext>
                </a:extLst>
              </a:tr>
            </a:tbl>
          </a:graphicData>
        </a:graphic>
      </p:graphicFrame>
      <p:sp>
        <p:nvSpPr>
          <p:cNvPr id="14" name="Rectangle 13"/>
          <p:cNvSpPr/>
          <p:nvPr/>
        </p:nvSpPr>
        <p:spPr bwMode="auto">
          <a:xfrm>
            <a:off x="381000" y="3845443"/>
            <a:ext cx="914400" cy="533400"/>
          </a:xfrm>
          <a:prstGeom prst="rect">
            <a:avLst/>
          </a:prstGeom>
          <a:solidFill>
            <a:srgbClr val="008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5" name="Rectangle 14"/>
          <p:cNvSpPr/>
          <p:nvPr/>
        </p:nvSpPr>
        <p:spPr bwMode="auto">
          <a:xfrm>
            <a:off x="381000" y="4488122"/>
            <a:ext cx="914400" cy="533400"/>
          </a:xfrm>
          <a:prstGeom prst="rect">
            <a:avLst/>
          </a:prstGeom>
          <a:solidFill>
            <a:srgbClr val="FFFF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6" name="Rectangle 15"/>
          <p:cNvSpPr/>
          <p:nvPr/>
        </p:nvSpPr>
        <p:spPr bwMode="auto">
          <a:xfrm>
            <a:off x="381000" y="5130801"/>
            <a:ext cx="914400" cy="533400"/>
          </a:xfrm>
          <a:prstGeom prst="rect">
            <a:avLst/>
          </a:prstGeom>
          <a:solidFill>
            <a:srgbClr val="FF0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7" name="Rectangle 16"/>
          <p:cNvSpPr/>
          <p:nvPr/>
        </p:nvSpPr>
        <p:spPr bwMode="auto">
          <a:xfrm>
            <a:off x="381000" y="5773479"/>
            <a:ext cx="914400" cy="533400"/>
          </a:xfrm>
          <a:prstGeom prst="rect">
            <a:avLst/>
          </a:prstGeom>
          <a:solidFill>
            <a:srgbClr val="A5A5A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dirty="0">
              <a:solidFill>
                <a:srgbClr val="808080"/>
              </a:solidFill>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00" y="1166628"/>
            <a:ext cx="8928100" cy="2035357"/>
          </a:xfrm>
          <a:prstGeom prst="rect">
            <a:avLst/>
          </a:prstGeom>
        </p:spPr>
      </p:pic>
      <p:sp>
        <p:nvSpPr>
          <p:cNvPr id="3" name="Rectangle 2"/>
          <p:cNvSpPr/>
          <p:nvPr/>
        </p:nvSpPr>
        <p:spPr bwMode="auto">
          <a:xfrm>
            <a:off x="152400" y="1166628"/>
            <a:ext cx="8915400" cy="228600"/>
          </a:xfrm>
          <a:prstGeom prst="rect">
            <a:avLst/>
          </a:prstGeom>
          <a:solidFill>
            <a:srgbClr val="17371C"/>
          </a:solidFill>
          <a:ln w="12700"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en-US" sz="1400" i="1" dirty="0">
                <a:solidFill>
                  <a:srgbClr val="FFFFFF"/>
                </a:solidFill>
              </a:rPr>
              <a:t>Sample Results</a:t>
            </a: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15</a:t>
            </a:fld>
            <a:endParaRPr lang="en-US" dirty="0"/>
          </a:p>
        </p:txBody>
      </p:sp>
    </p:spTree>
    <p:extLst>
      <p:ext uri="{BB962C8B-B14F-4D97-AF65-F5344CB8AC3E}">
        <p14:creationId xmlns:p14="http://schemas.microsoft.com/office/powerpoint/2010/main" val="22286055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221" y="1135014"/>
            <a:ext cx="7782979" cy="5113386"/>
          </a:xfrm>
          <a:prstGeom prst="rect">
            <a:avLst/>
          </a:prstGeom>
        </p:spPr>
      </p:pic>
      <p:sp>
        <p:nvSpPr>
          <p:cNvPr id="2" name="Title 1"/>
          <p:cNvSpPr>
            <a:spLocks noGrp="1"/>
          </p:cNvSpPr>
          <p:nvPr>
            <p:ph type="title"/>
          </p:nvPr>
        </p:nvSpPr>
        <p:spPr>
          <a:xfrm>
            <a:off x="533400" y="422275"/>
            <a:ext cx="8153400" cy="641714"/>
          </a:xfrm>
        </p:spPr>
        <p:txBody>
          <a:bodyPr/>
          <a:lstStyle/>
          <a:p>
            <a:r>
              <a:rPr lang="en-US" dirty="0"/>
              <a:t>Compass results: peer community comparison</a:t>
            </a:r>
            <a:br>
              <a:rPr lang="en-US" dirty="0"/>
            </a:br>
            <a:r>
              <a:rPr lang="en-US" sz="1800" i="1" dirty="0">
                <a:solidFill>
                  <a:schemeClr val="bg1">
                    <a:lumMod val="50000"/>
                  </a:schemeClr>
                </a:solidFill>
              </a:rPr>
              <a:t>example results</a:t>
            </a:r>
            <a:endParaRPr lang="en-US" i="1" dirty="0">
              <a:solidFill>
                <a:schemeClr val="bg1">
                  <a:lumMod val="50000"/>
                </a:schemeClr>
              </a:solidFill>
            </a:endParaRPr>
          </a:p>
        </p:txBody>
      </p:sp>
      <p:sp>
        <p:nvSpPr>
          <p:cNvPr id="15" name="Rectangular Callout 14"/>
          <p:cNvSpPr/>
          <p:nvPr/>
        </p:nvSpPr>
        <p:spPr bwMode="auto">
          <a:xfrm>
            <a:off x="2490972" y="1219200"/>
            <a:ext cx="2004828" cy="457200"/>
          </a:xfrm>
          <a:prstGeom prst="wedgeRectCallout">
            <a:avLst>
              <a:gd name="adj1" fmla="val -52651"/>
              <a:gd name="adj2" fmla="val 10016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Orange bars are peer community ranges</a:t>
            </a:r>
          </a:p>
        </p:txBody>
      </p:sp>
      <p:sp>
        <p:nvSpPr>
          <p:cNvPr id="16" name="Rectangular Callout 15"/>
          <p:cNvSpPr/>
          <p:nvPr/>
        </p:nvSpPr>
        <p:spPr bwMode="auto">
          <a:xfrm>
            <a:off x="3505200" y="1981200"/>
            <a:ext cx="2438400" cy="457200"/>
          </a:xfrm>
          <a:prstGeom prst="wedgeRectCallout">
            <a:avLst>
              <a:gd name="adj1" fmla="val -54164"/>
              <a:gd name="adj2" fmla="val 37857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Orange diamonds are peer community averages</a:t>
            </a:r>
          </a:p>
        </p:txBody>
      </p:sp>
      <p:sp>
        <p:nvSpPr>
          <p:cNvPr id="17" name="Rectangular Callout 16"/>
          <p:cNvSpPr/>
          <p:nvPr/>
        </p:nvSpPr>
        <p:spPr bwMode="auto">
          <a:xfrm>
            <a:off x="6324600" y="1752600"/>
            <a:ext cx="1676400" cy="685800"/>
          </a:xfrm>
          <a:prstGeom prst="wedgeRectCallout">
            <a:avLst>
              <a:gd name="adj1" fmla="val -56092"/>
              <a:gd name="adj2" fmla="val 18043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90000"/>
              </a:lnSpc>
            </a:pPr>
            <a:r>
              <a:rPr lang="en-US" sz="1400" dirty="0">
                <a:solidFill>
                  <a:srgbClr val="000000"/>
                </a:solidFill>
                <a:latin typeface="Arial" charset="0"/>
                <a:ea typeface="ＭＳ Ｐゴシック" pitchFamily="1" charset="-128"/>
              </a:rPr>
              <a:t>Green squares are utility ratings</a:t>
            </a:r>
            <a:br>
              <a:rPr lang="en-US" sz="1400" dirty="0">
                <a:solidFill>
                  <a:srgbClr val="000000"/>
                </a:solidFill>
                <a:latin typeface="Arial" charset="0"/>
                <a:ea typeface="ＭＳ Ｐゴシック" pitchFamily="1" charset="-128"/>
              </a:rPr>
            </a:br>
            <a:r>
              <a:rPr lang="en-US" sz="1400" b="0" i="1" dirty="0">
                <a:solidFill>
                  <a:srgbClr val="000000"/>
                </a:solidFill>
                <a:latin typeface="Arial" charset="0"/>
                <a:ea typeface="ＭＳ Ｐゴシック" pitchFamily="1" charset="-128"/>
              </a:rPr>
              <a:t>(example results)</a:t>
            </a: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16</a:t>
            </a:fld>
            <a:endParaRPr lang="en-US" dirty="0"/>
          </a:p>
        </p:txBody>
      </p:sp>
    </p:spTree>
    <p:extLst>
      <p:ext uri="{BB962C8B-B14F-4D97-AF65-F5344CB8AC3E}">
        <p14:creationId xmlns:p14="http://schemas.microsoft.com/office/powerpoint/2010/main" val="3630006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3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1378389"/>
              </p:ext>
            </p:extLst>
          </p:nvPr>
        </p:nvGraphicFramePr>
        <p:xfrm>
          <a:off x="761998" y="376766"/>
          <a:ext cx="8001002" cy="6095999"/>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New business model opportunities emerge as a result of smart grid capabilities and are implemented.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Smart grid business activities provide sufficient financial resources to enable continued investment in smart grid sustainment and expansion.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Smart grid strategy capitalizes on smart grid as a foundation for the introduction of new services and product offerings.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Smart grid strategy is shared and revised collaboratively with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Smart grid is a core competency throughout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Smart grid vision and strategy drive the organization’s strategy and direction.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86766">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Required authorizations for smart grid investments have been secured.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Smart grid leaders with explicit authority across functions and lines of business are designated to ensure effective implementation of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1" u="none" strike="noStrike" dirty="0">
                          <a:solidFill>
                            <a:srgbClr val="FF0000"/>
                          </a:solidFill>
                          <a:latin typeface="Arial Narrow"/>
                        </a:rPr>
                        <a:t>3.2	A smart grid governance model is established.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3.1	The smart grid vision, strategy, and business case are incorporated into the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86766">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2.6	There is support and funding for conducting proof-of-concept projects to evaluate feasibility and alignment.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39652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There is collaboration with regulators and other stakeholders regarding implementation of the smart grid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Budgets are established specifically for funding the implementation of the smart grid vision.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Operational investment is explicitly aligned to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 common smart grid vision is accepted across the organization.</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initial smart grid strategy and a business plan are approved by management.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Discussions have been held with regulators about the organization’s smart grid vision.</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Experimental implementations of smart grid concepts are supported.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Smart grid vision is developed with a goal of operational improvement.</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4" name="Title 3"/>
          <p:cNvSpPr>
            <a:spLocks noGrp="1"/>
          </p:cNvSpPr>
          <p:nvPr>
            <p:ph type="title"/>
          </p:nvPr>
        </p:nvSpPr>
        <p:spPr/>
        <p:txBody>
          <a:bodyPr/>
          <a:lstStyle/>
          <a:p>
            <a:r>
              <a:rPr lang="en-US"/>
              <a:t>Strategy, Mgmt, &amp; Regulatory</a:t>
            </a:r>
            <a:endParaRPr lang="en-US" dirty="0"/>
          </a:p>
        </p:txBody>
      </p:sp>
      <p:grpSp>
        <p:nvGrpSpPr>
          <p:cNvPr id="5" name="Group 4"/>
          <p:cNvGrpSpPr/>
          <p:nvPr/>
        </p:nvGrpSpPr>
        <p:grpSpPr>
          <a:xfrm>
            <a:off x="1888776" y="44149"/>
            <a:ext cx="5724784" cy="296333"/>
            <a:chOff x="3195051" y="80433"/>
            <a:chExt cx="5724784" cy="296333"/>
          </a:xfrm>
        </p:grpSpPr>
        <p:sp>
          <p:nvSpPr>
            <p:cNvPr id="18" name="Rectangle 17"/>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19" name="Cross 18"/>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0" name="Down Arrow 19"/>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5-Point Star 20"/>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
        <p:nvSpPr>
          <p:cNvPr id="22" name="Cross 21"/>
          <p:cNvSpPr/>
          <p:nvPr/>
        </p:nvSpPr>
        <p:spPr bwMode="auto">
          <a:xfrm>
            <a:off x="1340757" y="385656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Down Arrow 22"/>
          <p:cNvSpPr/>
          <p:nvPr/>
        </p:nvSpPr>
        <p:spPr bwMode="auto">
          <a:xfrm>
            <a:off x="1326999" y="453148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4" name="5-Point Star 23"/>
          <p:cNvSpPr/>
          <p:nvPr/>
        </p:nvSpPr>
        <p:spPr bwMode="auto">
          <a:xfrm>
            <a:off x="1342876" y="5682946"/>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Rectangular Callout 24"/>
          <p:cNvSpPr/>
          <p:nvPr/>
        </p:nvSpPr>
        <p:spPr bwMode="auto">
          <a:xfrm>
            <a:off x="3124200" y="1828800"/>
            <a:ext cx="5503333" cy="2286000"/>
          </a:xfrm>
          <a:prstGeom prst="wedgeRectCallout">
            <a:avLst>
              <a:gd name="adj1" fmla="val -62246"/>
              <a:gd name="adj2" fmla="val -38323"/>
            </a:avLst>
          </a:prstGeom>
          <a:solidFill>
            <a:srgbClr val="FFAB53"/>
          </a:solidFill>
          <a:ln w="38100" cap="flat" cmpd="sng" algn="ctr">
            <a:solidFill>
              <a:srgbClr val="FF8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ctr" anchorCtr="0" compatLnSpc="1">
            <a:prstTxWarp prst="textNoShape">
              <a:avLst/>
            </a:prstTxWarp>
          </a:bodyPr>
          <a:lstStyle/>
          <a:p>
            <a:pPr algn="l">
              <a:lnSpc>
                <a:spcPct val="95000"/>
              </a:lnSpc>
            </a:pPr>
            <a:r>
              <a:rPr lang="en-US" dirty="0">
                <a:solidFill>
                  <a:srgbClr val="000000"/>
                </a:solidFill>
              </a:rPr>
              <a:t>Aspiration setting:</a:t>
            </a:r>
          </a:p>
          <a:p>
            <a:pPr marL="342900" indent="-342900" algn="l">
              <a:lnSpc>
                <a:spcPct val="95000"/>
              </a:lnSpc>
              <a:buFont typeface="+mj-lt"/>
              <a:buAutoNum type="arabicPeriod"/>
            </a:pPr>
            <a:r>
              <a:rPr lang="en-US" sz="1800" b="0" dirty="0">
                <a:solidFill>
                  <a:srgbClr val="000000"/>
                </a:solidFill>
              </a:rPr>
              <a:t>Model characteristics are sequentially reviewed, discussed, and considered for levels that have not yet been achieved.</a:t>
            </a:r>
          </a:p>
          <a:p>
            <a:pPr marL="342900" indent="-342900" algn="l">
              <a:lnSpc>
                <a:spcPct val="95000"/>
              </a:lnSpc>
              <a:buFont typeface="+mj-lt"/>
              <a:buAutoNum type="arabicPeriod"/>
            </a:pPr>
            <a:r>
              <a:rPr lang="en-US" sz="1800" b="0" dirty="0">
                <a:solidFill>
                  <a:srgbClr val="000000"/>
                </a:solidFill>
              </a:rPr>
              <a:t>Consensus on relevance and importance to organization for achieving characteristics is used to set aspiration.</a:t>
            </a:r>
          </a:p>
        </p:txBody>
      </p:sp>
      <p:sp>
        <p:nvSpPr>
          <p:cNvPr id="26" name="Right Brace 25"/>
          <p:cNvSpPr/>
          <p:nvPr/>
        </p:nvSpPr>
        <p:spPr bwMode="auto">
          <a:xfrm>
            <a:off x="1676400" y="381000"/>
            <a:ext cx="762000" cy="3352800"/>
          </a:xfrm>
          <a:prstGeom prst="rightBrace">
            <a:avLst>
              <a:gd name="adj1" fmla="val 50926"/>
              <a:gd name="adj2" fmla="val 49747"/>
            </a:avLst>
          </a:prstGeom>
          <a:noFill/>
          <a:ln w="76200" cap="rnd" cmpd="sng" algn="ctr">
            <a:solidFill>
              <a:srgbClr val="FF8000"/>
            </a:solidFill>
            <a:prstDash val="solid"/>
            <a:round/>
            <a:headEnd type="none" w="med" len="med"/>
            <a:tailEnd type="none" w="med" len="med"/>
          </a:ln>
          <a:effectLst>
            <a:glow rad="101600">
              <a:srgbClr val="B95D00">
                <a:alpha val="55000"/>
              </a:srgbClr>
            </a:glow>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28" name="Rounded Rectangle 27"/>
          <p:cNvSpPr/>
          <p:nvPr/>
        </p:nvSpPr>
        <p:spPr bwMode="auto">
          <a:xfrm>
            <a:off x="7010400" y="457200"/>
            <a:ext cx="2057400" cy="533400"/>
          </a:xfrm>
          <a:prstGeom prst="roundRect">
            <a:avLst>
              <a:gd name="adj" fmla="val 0"/>
            </a:avLst>
          </a:prstGeom>
          <a:solidFill>
            <a:srgbClr val="B9D4D3"/>
          </a:solidFill>
          <a:ln w="38100" cap="flat" cmpd="sng" algn="ctr">
            <a:solidFill>
              <a:srgbClr val="00554D"/>
            </a:solidFill>
            <a:prstDash val="solid"/>
            <a:round/>
            <a:headEnd type="none" w="med" len="med"/>
            <a:tailEnd type="none" w="med" len="med"/>
          </a:ln>
          <a:effectLst>
            <a:innerShdw blurRad="63500" dist="50800" dir="13500000">
              <a:srgbClr val="000000">
                <a:alpha val="50000"/>
              </a:srgbClr>
            </a:innerShdw>
          </a:effectLst>
        </p:spPr>
        <p:txBody>
          <a:bodyPr vert="horz" wrap="none" lIns="0" tIns="0" rIns="0" bIns="0" numCol="1" rtlCol="0" anchor="ctr" anchorCtr="0" compatLnSpc="1">
            <a:prstTxWarp prst="textNoShape">
              <a:avLst/>
            </a:prstTxWarp>
          </a:bodyPr>
          <a:lstStyle/>
          <a:p>
            <a:r>
              <a:rPr lang="en-US" sz="1600" b="0" i="1" dirty="0">
                <a:solidFill>
                  <a:srgbClr val="00554D"/>
                </a:solidFill>
              </a:rPr>
              <a:t>Example results</a:t>
            </a:r>
            <a:br>
              <a:rPr lang="en-US" sz="1600" b="0" i="1" dirty="0">
                <a:solidFill>
                  <a:srgbClr val="00554D"/>
                </a:solidFill>
              </a:rPr>
            </a:br>
            <a:r>
              <a:rPr lang="en-US" sz="1600" b="0" i="1" dirty="0">
                <a:solidFill>
                  <a:srgbClr val="00554D"/>
                </a:solidFill>
              </a:rPr>
              <a:t>Fictitious organization </a:t>
            </a:r>
          </a:p>
        </p:txBody>
      </p:sp>
      <p:sp>
        <p:nvSpPr>
          <p:cNvPr id="1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17</a:t>
            </a:fld>
            <a:endParaRPr lang="en-US" dirty="0"/>
          </a:p>
        </p:txBody>
      </p:sp>
    </p:spTree>
    <p:extLst>
      <p:ext uri="{BB962C8B-B14F-4D97-AF65-F5344CB8AC3E}">
        <p14:creationId xmlns:p14="http://schemas.microsoft.com/office/powerpoint/2010/main" val="6179685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22098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Strategy, Mgmt, &amp; Regulatory</a:t>
            </a:r>
          </a:p>
        </p:txBody>
      </p:sp>
      <p:sp>
        <p:nvSpPr>
          <p:cNvPr id="28" name="Content Placeholder 27"/>
          <p:cNvSpPr>
            <a:spLocks noGrp="1"/>
          </p:cNvSpPr>
          <p:nvPr>
            <p:ph idx="4294967295"/>
          </p:nvPr>
        </p:nvSpPr>
        <p:spPr>
          <a:xfrm>
            <a:off x="2745301" y="914400"/>
            <a:ext cx="6398699"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2828670615"/>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5306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sp>
        <p:nvSpPr>
          <p:cNvPr id="14" name="Rounded Rectangle 13"/>
          <p:cNvSpPr/>
          <p:nvPr/>
        </p:nvSpPr>
        <p:spPr bwMode="auto">
          <a:xfrm>
            <a:off x="7010400" y="76200"/>
            <a:ext cx="2057400" cy="533400"/>
          </a:xfrm>
          <a:prstGeom prst="roundRect">
            <a:avLst>
              <a:gd name="adj" fmla="val 0"/>
            </a:avLst>
          </a:prstGeom>
          <a:solidFill>
            <a:srgbClr val="B9D4D3"/>
          </a:solidFill>
          <a:ln w="38100" cap="flat" cmpd="sng" algn="ctr">
            <a:solidFill>
              <a:srgbClr val="00554D"/>
            </a:solidFill>
            <a:prstDash val="solid"/>
            <a:round/>
            <a:headEnd type="none" w="med" len="med"/>
            <a:tailEnd type="none" w="med" len="med"/>
          </a:ln>
          <a:effectLst>
            <a:innerShdw blurRad="63500" dist="50800" dir="13500000">
              <a:srgbClr val="000000">
                <a:alpha val="50000"/>
              </a:srgbClr>
            </a:innerShdw>
          </a:effectLst>
        </p:spPr>
        <p:txBody>
          <a:bodyPr vert="horz" wrap="none" lIns="0" tIns="0" rIns="0" bIns="0" numCol="1" rtlCol="0" anchor="ctr" anchorCtr="0" compatLnSpc="1">
            <a:prstTxWarp prst="textNoShape">
              <a:avLst/>
            </a:prstTxWarp>
          </a:bodyPr>
          <a:lstStyle/>
          <a:p>
            <a:r>
              <a:rPr lang="en-US" sz="1600" b="0" i="1" dirty="0">
                <a:solidFill>
                  <a:srgbClr val="00554D"/>
                </a:solidFill>
              </a:rPr>
              <a:t>Example results</a:t>
            </a:r>
            <a:br>
              <a:rPr lang="en-US" sz="1600" b="0" i="1" dirty="0">
                <a:solidFill>
                  <a:srgbClr val="00554D"/>
                </a:solidFill>
              </a:rPr>
            </a:br>
            <a:r>
              <a:rPr lang="en-US" sz="1600" b="0" i="1" dirty="0">
                <a:solidFill>
                  <a:srgbClr val="00554D"/>
                </a:solidFill>
              </a:rPr>
              <a:t>Fictitious organization </a:t>
            </a:r>
          </a:p>
        </p:txBody>
      </p:sp>
      <p:sp>
        <p:nvSpPr>
          <p:cNvPr id="9"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18</a:t>
            </a:fld>
            <a:endParaRPr lang="en-US" dirty="0"/>
          </a:p>
        </p:txBody>
      </p:sp>
    </p:spTree>
    <p:extLst>
      <p:ext uri="{BB962C8B-B14F-4D97-AF65-F5344CB8AC3E}">
        <p14:creationId xmlns:p14="http://schemas.microsoft.com/office/powerpoint/2010/main" val="5412754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41714"/>
          </a:xfrm>
        </p:spPr>
        <p:txBody>
          <a:bodyPr/>
          <a:lstStyle/>
          <a:p>
            <a:r>
              <a:rPr lang="en-US" dirty="0"/>
              <a:t>Navigation results: consensus aspirations</a:t>
            </a:r>
            <a:br>
              <a:rPr lang="en-US" dirty="0"/>
            </a:br>
            <a:r>
              <a:rPr lang="en-US" sz="1800" i="1" dirty="0">
                <a:solidFill>
                  <a:schemeClr val="bg1">
                    <a:lumMod val="50000"/>
                  </a:schemeClr>
                </a:solidFill>
              </a:rPr>
              <a:t>example results</a:t>
            </a:r>
            <a:endParaRPr lang="en-US" dirty="0"/>
          </a:p>
        </p:txBody>
      </p:sp>
      <p:cxnSp>
        <p:nvCxnSpPr>
          <p:cNvPr id="3" name="Straight Connector 128"/>
          <p:cNvCxnSpPr>
            <a:cxnSpLocks noChangeShapeType="1"/>
            <a:stCxn id="10" idx="6"/>
            <a:endCxn id="11" idx="2"/>
          </p:cNvCxnSpPr>
          <p:nvPr/>
        </p:nvCxnSpPr>
        <p:spPr bwMode="auto">
          <a:xfrm flipV="1">
            <a:off x="1611423" y="3048000"/>
            <a:ext cx="674577"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743200" y="3048000"/>
            <a:ext cx="316951"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0465"/>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048000"/>
            <a:ext cx="495764"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23279" y="3048000"/>
            <a:ext cx="495764" cy="73246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a:off x="6376243" y="3780465"/>
            <a:ext cx="495764" cy="71533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329207" y="4495800"/>
            <a:ext cx="495765" cy="76200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1" name="Oval 10"/>
          <p:cNvSpPr/>
          <p:nvPr/>
        </p:nvSpPr>
        <p:spPr bwMode="auto">
          <a:xfrm>
            <a:off x="2286000"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2" name="Oval 11"/>
          <p:cNvSpPr/>
          <p:nvPr/>
        </p:nvSpPr>
        <p:spPr bwMode="auto">
          <a:xfrm>
            <a:off x="3060151"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3" name="Oval 12"/>
          <p:cNvSpPr/>
          <p:nvPr/>
        </p:nvSpPr>
        <p:spPr bwMode="auto">
          <a:xfrm>
            <a:off x="4013115"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 </a:t>
            </a:r>
          </a:p>
        </p:txBody>
      </p:sp>
      <p:sp>
        <p:nvSpPr>
          <p:cNvPr id="14" name="Oval 13"/>
          <p:cNvSpPr/>
          <p:nvPr/>
        </p:nvSpPr>
        <p:spPr bwMode="auto">
          <a:xfrm>
            <a:off x="4966079" y="28194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15" name="Oval 14"/>
          <p:cNvSpPr/>
          <p:nvPr/>
        </p:nvSpPr>
        <p:spPr bwMode="auto">
          <a:xfrm>
            <a:off x="5919043" y="3551865"/>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16" name="Oval 15"/>
          <p:cNvSpPr/>
          <p:nvPr/>
        </p:nvSpPr>
        <p:spPr bwMode="auto">
          <a:xfrm>
            <a:off x="6872007" y="4267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1</a:t>
            </a:r>
          </a:p>
        </p:txBody>
      </p:sp>
      <p:sp>
        <p:nvSpPr>
          <p:cNvPr id="17" name="Oval 16"/>
          <p:cNvSpPr/>
          <p:nvPr/>
        </p:nvSpPr>
        <p:spPr bwMode="auto">
          <a:xfrm>
            <a:off x="7824972" y="5029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0</a:t>
            </a:r>
          </a:p>
        </p:txBody>
      </p:sp>
      <p:sp>
        <p:nvSpPr>
          <p:cNvPr id="18" name="TextBox 17"/>
          <p:cNvSpPr txBox="1"/>
          <p:nvPr/>
        </p:nvSpPr>
        <p:spPr>
          <a:xfrm>
            <a:off x="1600200" y="4267200"/>
            <a:ext cx="38861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chemeClr val="accent1"/>
                </a:solidFill>
              </a:rPr>
              <a:t>This is where we are today</a:t>
            </a:r>
          </a:p>
        </p:txBody>
      </p:sp>
      <p:cxnSp>
        <p:nvCxnSpPr>
          <p:cNvPr id="19" name="Straight Connector 128"/>
          <p:cNvCxnSpPr>
            <a:cxnSpLocks noChangeShapeType="1"/>
            <a:stCxn id="26" idx="6"/>
            <a:endCxn id="27" idx="2"/>
          </p:cNvCxnSpPr>
          <p:nvPr/>
        </p:nvCxnSpPr>
        <p:spPr bwMode="auto">
          <a:xfrm>
            <a:off x="1600200" y="3048000"/>
            <a:ext cx="304800"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0" name="Straight Connector 129"/>
          <p:cNvCxnSpPr>
            <a:cxnSpLocks noChangeShapeType="1"/>
            <a:stCxn id="28" idx="2"/>
            <a:endCxn id="27" idx="6"/>
          </p:cNvCxnSpPr>
          <p:nvPr/>
        </p:nvCxnSpPr>
        <p:spPr bwMode="auto">
          <a:xfrm flipH="1">
            <a:off x="2362200" y="2320851"/>
            <a:ext cx="686728" cy="727149"/>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1" name="Straight Connector 132"/>
          <p:cNvCxnSpPr>
            <a:cxnSpLocks noChangeShapeType="1"/>
            <a:stCxn id="29" idx="2"/>
            <a:endCxn id="28" idx="6"/>
          </p:cNvCxnSpPr>
          <p:nvPr/>
        </p:nvCxnSpPr>
        <p:spPr bwMode="auto">
          <a:xfrm flipH="1">
            <a:off x="3506128" y="2320851"/>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2" name="Straight Connector 135"/>
          <p:cNvCxnSpPr>
            <a:cxnSpLocks noChangeShapeType="1"/>
            <a:stCxn id="29" idx="6"/>
            <a:endCxn id="30" idx="2"/>
          </p:cNvCxnSpPr>
          <p:nvPr/>
        </p:nvCxnSpPr>
        <p:spPr bwMode="auto">
          <a:xfrm>
            <a:off x="4459092" y="2320851"/>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3" name="Straight Connector 138"/>
          <p:cNvCxnSpPr>
            <a:cxnSpLocks noChangeShapeType="1"/>
            <a:stCxn id="30" idx="6"/>
            <a:endCxn id="31" idx="2"/>
          </p:cNvCxnSpPr>
          <p:nvPr/>
        </p:nvCxnSpPr>
        <p:spPr bwMode="auto">
          <a:xfrm>
            <a:off x="5412056" y="2320851"/>
            <a:ext cx="495764" cy="727149"/>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4" name="Straight Connector 141"/>
          <p:cNvCxnSpPr>
            <a:cxnSpLocks noChangeShapeType="1"/>
            <a:stCxn id="31" idx="6"/>
            <a:endCxn id="32" idx="2"/>
          </p:cNvCxnSpPr>
          <p:nvPr/>
        </p:nvCxnSpPr>
        <p:spPr bwMode="auto">
          <a:xfrm>
            <a:off x="6365020" y="3048000"/>
            <a:ext cx="495764" cy="732465"/>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5" name="Straight Connector 144"/>
          <p:cNvCxnSpPr>
            <a:cxnSpLocks noChangeShapeType="1"/>
            <a:stCxn id="32" idx="6"/>
            <a:endCxn id="33" idx="2"/>
          </p:cNvCxnSpPr>
          <p:nvPr/>
        </p:nvCxnSpPr>
        <p:spPr bwMode="auto">
          <a:xfrm>
            <a:off x="7317984" y="3780465"/>
            <a:ext cx="495765"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sp>
        <p:nvSpPr>
          <p:cNvPr id="26" name="Oval 25"/>
          <p:cNvSpPr/>
          <p:nvPr/>
        </p:nvSpPr>
        <p:spPr bwMode="auto">
          <a:xfrm>
            <a:off x="114300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27" name="Oval 26"/>
          <p:cNvSpPr/>
          <p:nvPr/>
        </p:nvSpPr>
        <p:spPr bwMode="auto">
          <a:xfrm>
            <a:off x="190500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28" name="Oval 27"/>
          <p:cNvSpPr/>
          <p:nvPr/>
        </p:nvSpPr>
        <p:spPr bwMode="auto">
          <a:xfrm>
            <a:off x="3048928"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 </a:t>
            </a:r>
          </a:p>
        </p:txBody>
      </p:sp>
      <p:sp>
        <p:nvSpPr>
          <p:cNvPr id="29" name="Oval 28"/>
          <p:cNvSpPr/>
          <p:nvPr/>
        </p:nvSpPr>
        <p:spPr bwMode="auto">
          <a:xfrm>
            <a:off x="4001892"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 </a:t>
            </a:r>
          </a:p>
        </p:txBody>
      </p:sp>
      <p:sp>
        <p:nvSpPr>
          <p:cNvPr id="30" name="Oval 29"/>
          <p:cNvSpPr/>
          <p:nvPr/>
        </p:nvSpPr>
        <p:spPr bwMode="auto">
          <a:xfrm>
            <a:off x="4954856" y="2092251"/>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4</a:t>
            </a:r>
          </a:p>
        </p:txBody>
      </p:sp>
      <p:sp>
        <p:nvSpPr>
          <p:cNvPr id="31" name="Oval 30"/>
          <p:cNvSpPr/>
          <p:nvPr/>
        </p:nvSpPr>
        <p:spPr bwMode="auto">
          <a:xfrm>
            <a:off x="5907820" y="2819400"/>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3</a:t>
            </a:r>
          </a:p>
        </p:txBody>
      </p:sp>
      <p:sp>
        <p:nvSpPr>
          <p:cNvPr id="32" name="Oval 31"/>
          <p:cNvSpPr/>
          <p:nvPr/>
        </p:nvSpPr>
        <p:spPr bwMode="auto">
          <a:xfrm>
            <a:off x="6860784"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sp>
        <p:nvSpPr>
          <p:cNvPr id="33" name="Oval 32"/>
          <p:cNvSpPr/>
          <p:nvPr/>
        </p:nvSpPr>
        <p:spPr bwMode="auto">
          <a:xfrm>
            <a:off x="7813749"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2</a:t>
            </a:r>
          </a:p>
        </p:txBody>
      </p:sp>
      <p:grpSp>
        <p:nvGrpSpPr>
          <p:cNvPr id="34" name="Group 110"/>
          <p:cNvGrpSpPr/>
          <p:nvPr/>
        </p:nvGrpSpPr>
        <p:grpSpPr>
          <a:xfrm>
            <a:off x="1371600" y="2549451"/>
            <a:ext cx="6681972" cy="2479749"/>
            <a:chOff x="1371600" y="2549451"/>
            <a:chExt cx="6681972" cy="2479749"/>
          </a:xfrm>
        </p:grpSpPr>
        <p:cxnSp>
          <p:nvCxnSpPr>
            <p:cNvPr id="35" name="Straight Arrow Connector 34"/>
            <p:cNvCxnSpPr>
              <a:stCxn id="10" idx="0"/>
              <a:endCxn id="26" idx="4"/>
            </p:cNvCxnSpPr>
            <p:nvPr/>
          </p:nvCxnSpPr>
          <p:spPr bwMode="auto">
            <a:xfrm flipH="1" flipV="1">
              <a:off x="1371600" y="3276600"/>
              <a:ext cx="11223" cy="27526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6" name="Straight Arrow Connector 35"/>
            <p:cNvCxnSpPr>
              <a:stCxn id="13" idx="0"/>
              <a:endCxn id="29" idx="4"/>
            </p:cNvCxnSpPr>
            <p:nvPr/>
          </p:nvCxnSpPr>
          <p:spPr bwMode="auto">
            <a:xfrm flipH="1" flipV="1">
              <a:off x="4230492" y="2549451"/>
              <a:ext cx="11223" cy="1002414"/>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7" name="Straight Arrow Connector 36"/>
            <p:cNvCxnSpPr>
              <a:stCxn id="12" idx="0"/>
              <a:endCxn id="28" idx="4"/>
            </p:cNvCxnSpPr>
            <p:nvPr/>
          </p:nvCxnSpPr>
          <p:spPr bwMode="auto">
            <a:xfrm flipH="1" flipV="1">
              <a:off x="3277528" y="2549451"/>
              <a:ext cx="11223" cy="1002414"/>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8" name="Straight Arrow Connector 37"/>
            <p:cNvCxnSpPr>
              <a:stCxn id="14" idx="0"/>
              <a:endCxn id="30" idx="4"/>
            </p:cNvCxnSpPr>
            <p:nvPr/>
          </p:nvCxnSpPr>
          <p:spPr bwMode="auto">
            <a:xfrm flipH="1" flipV="1">
              <a:off x="5183456" y="2549451"/>
              <a:ext cx="11223" cy="269949"/>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39" name="Straight Arrow Connector 38"/>
            <p:cNvCxnSpPr>
              <a:stCxn id="15" idx="0"/>
              <a:endCxn id="31" idx="4"/>
            </p:cNvCxnSpPr>
            <p:nvPr/>
          </p:nvCxnSpPr>
          <p:spPr bwMode="auto">
            <a:xfrm flipH="1" flipV="1">
              <a:off x="6136420" y="3276600"/>
              <a:ext cx="11223" cy="27526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40" name="Straight Arrow Connector 39"/>
            <p:cNvCxnSpPr>
              <a:stCxn id="16" idx="0"/>
              <a:endCxn id="32" idx="4"/>
            </p:cNvCxnSpPr>
            <p:nvPr/>
          </p:nvCxnSpPr>
          <p:spPr bwMode="auto">
            <a:xfrm flipH="1" flipV="1">
              <a:off x="7089384" y="4009065"/>
              <a:ext cx="11223" cy="25813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cxnSp>
          <p:nvCxnSpPr>
            <p:cNvPr id="41" name="Straight Arrow Connector 40"/>
            <p:cNvCxnSpPr>
              <a:stCxn id="17" idx="0"/>
              <a:endCxn id="33" idx="4"/>
            </p:cNvCxnSpPr>
            <p:nvPr/>
          </p:nvCxnSpPr>
          <p:spPr bwMode="auto">
            <a:xfrm flipH="1" flipV="1">
              <a:off x="8042349" y="4009065"/>
              <a:ext cx="11223" cy="1020135"/>
            </a:xfrm>
            <a:prstGeom prst="straightConnector1">
              <a:avLst/>
            </a:prstGeom>
            <a:solidFill>
              <a:srgbClr val="5CA1FB"/>
            </a:solidFill>
            <a:ln w="38100" cap="flat" cmpd="sng" algn="ctr">
              <a:solidFill>
                <a:schemeClr val="tx1">
                  <a:lumMod val="75000"/>
                  <a:lumOff val="25000"/>
                </a:schemeClr>
              </a:solidFill>
              <a:prstDash val="solid"/>
              <a:round/>
              <a:headEnd type="none" w="med" len="med"/>
              <a:tailEnd type="arrow"/>
            </a:ln>
            <a:effectLst/>
          </p:spPr>
        </p:cxnSp>
      </p:grpSp>
      <p:sp>
        <p:nvSpPr>
          <p:cNvPr id="59" name="TextBox 58"/>
          <p:cNvSpPr txBox="1"/>
          <p:nvPr/>
        </p:nvSpPr>
        <p:spPr>
          <a:xfrm>
            <a:off x="1828801" y="1428690"/>
            <a:ext cx="51815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chemeClr val="accent4"/>
                </a:solidFill>
              </a:rPr>
              <a:t>This is where we aspire to be in X years</a:t>
            </a:r>
          </a:p>
        </p:txBody>
      </p:sp>
      <p:sp>
        <p:nvSpPr>
          <p:cNvPr id="60" name="TextBox 59"/>
          <p:cNvSpPr txBox="1"/>
          <p:nvPr/>
        </p:nvSpPr>
        <p:spPr>
          <a:xfrm>
            <a:off x="1295400" y="4876800"/>
            <a:ext cx="5105400" cy="584776"/>
          </a:xfrm>
          <a:prstGeom prst="rect">
            <a:avLst/>
          </a:prstGeom>
          <a:ln w="19050" cmpd="sng"/>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defRPr/>
            </a:pPr>
            <a:r>
              <a:rPr lang="en-US" sz="1600" i="1" dirty="0">
                <a:solidFill>
                  <a:srgbClr val="FFFFFF"/>
                </a:solidFill>
                <a:effectLst>
                  <a:outerShdw blurRad="50800" dist="38100" dir="2700000" algn="tl" rotWithShape="0">
                    <a:prstClr val="black">
                      <a:alpha val="40000"/>
                    </a:prstClr>
                  </a:outerShdw>
                </a:effectLst>
              </a:rPr>
              <a:t>NOTE: There is no “correct” target profile implied in the model; the optimal profile will vary by utility.</a:t>
            </a:r>
          </a:p>
        </p:txBody>
      </p:sp>
      <p:sp>
        <p:nvSpPr>
          <p:cNvPr id="42" name="Slide Number Placeholder 41"/>
          <p:cNvSpPr>
            <a:spLocks noGrp="1"/>
          </p:cNvSpPr>
          <p:nvPr>
            <p:ph type="sldNum" sz="quarter" idx="4"/>
          </p:nvPr>
        </p:nvSpPr>
        <p:spPr>
          <a:xfrm>
            <a:off x="7848600" y="6516177"/>
            <a:ext cx="1066800" cy="273050"/>
          </a:xfrm>
        </p:spPr>
        <p:txBody>
          <a:bodyPr/>
          <a:lstStyle/>
          <a:p>
            <a:fld id="{FCB216F3-6BBE-C443-8C16-54FD34EEA445}" type="slidenum">
              <a:rPr lang="en-US" smtClean="0"/>
              <a:pPr/>
              <a:t>19</a:t>
            </a:fld>
            <a:endParaRPr lang="en-US" dirty="0"/>
          </a:p>
        </p:txBody>
      </p:sp>
    </p:spTree>
    <p:extLst>
      <p:ext uri="{BB962C8B-B14F-4D97-AF65-F5344CB8AC3E}">
        <p14:creationId xmlns:p14="http://schemas.microsoft.com/office/powerpoint/2010/main" val="938931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 presetClass="entr" presetSubtype="4" accel="50000" decel="50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checkerboard(across)">
                                      <p:cBhvr>
                                        <p:cTn id="7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Outline</a:t>
            </a:r>
          </a:p>
        </p:txBody>
      </p:sp>
      <p:sp>
        <p:nvSpPr>
          <p:cNvPr id="3" name="Content Placeholder 2"/>
          <p:cNvSpPr>
            <a:spLocks noGrp="1"/>
          </p:cNvSpPr>
          <p:nvPr>
            <p:ph idx="1"/>
          </p:nvPr>
        </p:nvSpPr>
        <p:spPr/>
        <p:txBody>
          <a:bodyPr/>
          <a:lstStyle/>
          <a:p>
            <a:r>
              <a:rPr lang="en-US" b="1" dirty="0"/>
              <a:t>The Smart Grid Maturity Model</a:t>
            </a:r>
          </a:p>
          <a:p>
            <a:r>
              <a:rPr lang="en-US" dirty="0"/>
              <a:t>SGMM community baseline as of August 2018</a:t>
            </a:r>
          </a:p>
          <a:p>
            <a:r>
              <a:rPr lang="en-US" dirty="0"/>
              <a:t>Learning more</a:t>
            </a:r>
          </a:p>
        </p:txBody>
      </p:sp>
      <p:sp>
        <p:nvSpPr>
          <p:cNvPr id="4" name="Right Arrow 3"/>
          <p:cNvSpPr/>
          <p:nvPr/>
        </p:nvSpPr>
        <p:spPr bwMode="auto">
          <a:xfrm>
            <a:off x="188735" y="1306790"/>
            <a:ext cx="304800" cy="304800"/>
          </a:xfrm>
          <a:prstGeom prst="rightArrow">
            <a:avLst>
              <a:gd name="adj1" fmla="val 100000"/>
              <a:gd name="adj2" fmla="val 1238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7" name="Slide Number Placeholder 6"/>
          <p:cNvSpPr>
            <a:spLocks noGrp="1"/>
          </p:cNvSpPr>
          <p:nvPr>
            <p:ph type="sldNum" sz="quarter" idx="4"/>
          </p:nvPr>
        </p:nvSpPr>
        <p:spPr>
          <a:xfrm>
            <a:off x="7848600" y="6516177"/>
            <a:ext cx="1066800" cy="273050"/>
          </a:xfrm>
        </p:spPr>
        <p:txBody>
          <a:bodyPr/>
          <a:lstStyle/>
          <a:p>
            <a:fld id="{FCB216F3-6BBE-C443-8C16-54FD34EEA445}" type="slidenum">
              <a:rPr lang="en-US" smtClean="0"/>
              <a:pPr/>
              <a:t>2</a:t>
            </a:fld>
            <a:endParaRPr lang="en-US" dirty="0"/>
          </a:p>
        </p:txBody>
      </p:sp>
    </p:spTree>
    <p:extLst>
      <p:ext uri="{BB962C8B-B14F-4D97-AF65-F5344CB8AC3E}">
        <p14:creationId xmlns:p14="http://schemas.microsoft.com/office/powerpoint/2010/main" val="29865603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7" name="Slide Number Placeholder 2"/>
          <p:cNvSpPr>
            <a:spLocks noGrp="1"/>
          </p:cNvSpPr>
          <p:nvPr>
            <p:ph type="sldNum" sz="quarter" idx="4"/>
          </p:nvPr>
        </p:nvSpPr>
        <p:spPr/>
        <p:txBody>
          <a:bodyPr/>
          <a:lstStyle/>
          <a:p>
            <a:fld id="{FCB216F3-6BBE-C443-8C16-54FD34EEA445}" type="slidenum">
              <a:rPr lang="en-US" smtClean="0"/>
              <a:pPr/>
              <a:t>20</a:t>
            </a:fld>
            <a:endParaRPr lang="en-US" dirty="0"/>
          </a:p>
        </p:txBody>
      </p:sp>
      <p:sp>
        <p:nvSpPr>
          <p:cNvPr id="181" name="Title 1"/>
          <p:cNvSpPr txBox="1">
            <a:spLocks/>
          </p:cNvSpPr>
          <p:nvPr/>
        </p:nvSpPr>
        <p:spPr bwMode="auto">
          <a:xfrm>
            <a:off x="533400" y="422275"/>
            <a:ext cx="8153400" cy="7755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dirty="0"/>
              <a:t>SGMM community baseline: 384 utilities in 47 countries</a:t>
            </a:r>
          </a:p>
        </p:txBody>
      </p:sp>
      <p:sp>
        <p:nvSpPr>
          <p:cNvPr id="182" name="Slide Number Placeholder 2"/>
          <p:cNvSpPr txBox="1">
            <a:spLocks/>
          </p:cNvSpPr>
          <p:nvPr/>
        </p:nvSpPr>
        <p:spPr>
          <a:xfrm>
            <a:off x="7848600" y="6516177"/>
            <a:ext cx="1066800" cy="273050"/>
          </a:xfrm>
          <a:prstGeom prst="rect">
            <a:avLst/>
          </a:prstGeom>
        </p:spPr>
        <p:txBody>
          <a:bodyPr vert="horz" lIns="91440" tIns="45720" rIns="91440" bIns="45720" rtlCol="0" anchor="ctr"/>
          <a:lstStyle>
            <a:defPPr>
              <a:defRPr lang="en-US"/>
            </a:defPPr>
            <a:lvl1pPr algn="r" rtl="0" fontAlgn="base">
              <a:spcBef>
                <a:spcPts val="0"/>
              </a:spcBef>
              <a:spcAft>
                <a:spcPct val="0"/>
              </a:spcAft>
              <a:defRPr sz="1000" b="0"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a:lstStyle>
          <a:p>
            <a:fld id="{FCB216F3-6BBE-C443-8C16-54FD34EEA445}" type="slidenum">
              <a:rPr lang="en-US" smtClean="0"/>
              <a:pPr/>
              <a:t>20</a:t>
            </a:fld>
            <a:endParaRPr lang="en-US" dirty="0"/>
          </a:p>
        </p:txBody>
      </p:sp>
      <p:pic>
        <p:nvPicPr>
          <p:cNvPr id="185" name="Picture 184"/>
          <p:cNvPicPr>
            <a:picLocks noChangeAspect="1"/>
          </p:cNvPicPr>
          <p:nvPr/>
        </p:nvPicPr>
        <p:blipFill>
          <a:blip r:embed="rId4"/>
          <a:stretch>
            <a:fillRect/>
          </a:stretch>
        </p:blipFill>
        <p:spPr>
          <a:xfrm>
            <a:off x="8017079" y="4708744"/>
            <a:ext cx="172322" cy="312733"/>
          </a:xfrm>
          <a:prstGeom prst="rect">
            <a:avLst/>
          </a:prstGeom>
        </p:spPr>
      </p:pic>
      <p:pic>
        <p:nvPicPr>
          <p:cNvPr id="186" name="Picture 185"/>
          <p:cNvPicPr>
            <a:picLocks noChangeAspect="1"/>
          </p:cNvPicPr>
          <p:nvPr/>
        </p:nvPicPr>
        <p:blipFill>
          <a:blip r:embed="rId4"/>
          <a:stretch>
            <a:fillRect/>
          </a:stretch>
        </p:blipFill>
        <p:spPr>
          <a:xfrm flipH="1">
            <a:off x="7894837" y="4512482"/>
            <a:ext cx="116376" cy="312733"/>
          </a:xfrm>
          <a:prstGeom prst="rect">
            <a:avLst/>
          </a:prstGeom>
        </p:spPr>
      </p:pic>
      <p:pic>
        <p:nvPicPr>
          <p:cNvPr id="187" name="Picture 186"/>
          <p:cNvPicPr>
            <a:picLocks noChangeAspect="1"/>
          </p:cNvPicPr>
          <p:nvPr/>
        </p:nvPicPr>
        <p:blipFill>
          <a:blip r:embed="rId4"/>
          <a:stretch>
            <a:fillRect/>
          </a:stretch>
        </p:blipFill>
        <p:spPr>
          <a:xfrm>
            <a:off x="7484495" y="4452343"/>
            <a:ext cx="172322" cy="312733"/>
          </a:xfrm>
          <a:prstGeom prst="rect">
            <a:avLst/>
          </a:prstGeom>
        </p:spPr>
      </p:pic>
      <p:pic>
        <p:nvPicPr>
          <p:cNvPr id="188" name="Picture 187"/>
          <p:cNvPicPr>
            <a:picLocks noChangeAspect="1"/>
          </p:cNvPicPr>
          <p:nvPr/>
        </p:nvPicPr>
        <p:blipFill>
          <a:blip r:embed="rId4"/>
          <a:stretch>
            <a:fillRect/>
          </a:stretch>
        </p:blipFill>
        <p:spPr>
          <a:xfrm>
            <a:off x="6569650" y="2728307"/>
            <a:ext cx="275341" cy="499693"/>
          </a:xfrm>
          <a:prstGeom prst="rect">
            <a:avLst/>
          </a:prstGeom>
        </p:spPr>
      </p:pic>
      <p:pic>
        <p:nvPicPr>
          <p:cNvPr id="191" name="Picture 190"/>
          <p:cNvPicPr>
            <a:picLocks noChangeAspect="1"/>
          </p:cNvPicPr>
          <p:nvPr/>
        </p:nvPicPr>
        <p:blipFill>
          <a:blip r:embed="rId4"/>
          <a:stretch>
            <a:fillRect/>
          </a:stretch>
        </p:blipFill>
        <p:spPr>
          <a:xfrm>
            <a:off x="8555294" y="4957920"/>
            <a:ext cx="263012" cy="477319"/>
          </a:xfrm>
          <a:prstGeom prst="rect">
            <a:avLst/>
          </a:prstGeom>
        </p:spPr>
      </p:pic>
      <p:pic>
        <p:nvPicPr>
          <p:cNvPr id="192" name="Picture 191"/>
          <p:cNvPicPr>
            <a:picLocks noChangeAspect="1"/>
          </p:cNvPicPr>
          <p:nvPr/>
        </p:nvPicPr>
        <p:blipFill>
          <a:blip r:embed="rId4"/>
          <a:stretch>
            <a:fillRect/>
          </a:stretch>
        </p:blipFill>
        <p:spPr>
          <a:xfrm>
            <a:off x="7645175" y="4212569"/>
            <a:ext cx="275341" cy="499693"/>
          </a:xfrm>
          <a:prstGeom prst="rect">
            <a:avLst/>
          </a:prstGeom>
        </p:spPr>
      </p:pic>
      <p:pic>
        <p:nvPicPr>
          <p:cNvPr id="193" name="Picture 192"/>
          <p:cNvPicPr>
            <a:picLocks noChangeAspect="1"/>
          </p:cNvPicPr>
          <p:nvPr/>
        </p:nvPicPr>
        <p:blipFill>
          <a:blip r:embed="rId4"/>
          <a:stretch>
            <a:fillRect/>
          </a:stretch>
        </p:blipFill>
        <p:spPr>
          <a:xfrm>
            <a:off x="6438144" y="2718458"/>
            <a:ext cx="275341" cy="499693"/>
          </a:xfrm>
          <a:prstGeom prst="rect">
            <a:avLst/>
          </a:prstGeom>
        </p:spPr>
      </p:pic>
      <p:pic>
        <p:nvPicPr>
          <p:cNvPr id="194" name="Picture 193"/>
          <p:cNvPicPr>
            <a:picLocks noChangeAspect="1"/>
          </p:cNvPicPr>
          <p:nvPr/>
        </p:nvPicPr>
        <p:blipFill>
          <a:blip r:embed="rId4"/>
          <a:stretch>
            <a:fillRect/>
          </a:stretch>
        </p:blipFill>
        <p:spPr>
          <a:xfrm>
            <a:off x="5505465" y="2825971"/>
            <a:ext cx="172322" cy="312733"/>
          </a:xfrm>
          <a:prstGeom prst="rect">
            <a:avLst/>
          </a:prstGeom>
        </p:spPr>
      </p:pic>
      <p:pic>
        <p:nvPicPr>
          <p:cNvPr id="195" name="Picture 194"/>
          <p:cNvPicPr>
            <a:picLocks noChangeAspect="1"/>
          </p:cNvPicPr>
          <p:nvPr/>
        </p:nvPicPr>
        <p:blipFill>
          <a:blip r:embed="rId4"/>
          <a:stretch>
            <a:fillRect/>
          </a:stretch>
        </p:blipFill>
        <p:spPr>
          <a:xfrm>
            <a:off x="5450730" y="2801686"/>
            <a:ext cx="172322" cy="312733"/>
          </a:xfrm>
          <a:prstGeom prst="rect">
            <a:avLst/>
          </a:prstGeom>
        </p:spPr>
      </p:pic>
      <p:pic>
        <p:nvPicPr>
          <p:cNvPr id="196" name="Picture 195"/>
          <p:cNvPicPr>
            <a:picLocks noChangeAspect="1"/>
          </p:cNvPicPr>
          <p:nvPr/>
        </p:nvPicPr>
        <p:blipFill>
          <a:blip r:embed="rId4"/>
          <a:stretch>
            <a:fillRect/>
          </a:stretch>
        </p:blipFill>
        <p:spPr>
          <a:xfrm>
            <a:off x="4333067" y="2022484"/>
            <a:ext cx="172322" cy="312733"/>
          </a:xfrm>
          <a:prstGeom prst="rect">
            <a:avLst/>
          </a:prstGeom>
        </p:spPr>
      </p:pic>
      <p:pic>
        <p:nvPicPr>
          <p:cNvPr id="197" name="Picture 196"/>
          <p:cNvPicPr>
            <a:picLocks noChangeAspect="1"/>
          </p:cNvPicPr>
          <p:nvPr/>
        </p:nvPicPr>
        <p:blipFill>
          <a:blip r:embed="rId4"/>
          <a:stretch>
            <a:fillRect/>
          </a:stretch>
        </p:blipFill>
        <p:spPr>
          <a:xfrm>
            <a:off x="4112851" y="2417663"/>
            <a:ext cx="172322" cy="312733"/>
          </a:xfrm>
          <a:prstGeom prst="rect">
            <a:avLst/>
          </a:prstGeom>
        </p:spPr>
      </p:pic>
      <p:pic>
        <p:nvPicPr>
          <p:cNvPr id="198" name="Picture 197"/>
          <p:cNvPicPr>
            <a:picLocks noChangeAspect="1"/>
          </p:cNvPicPr>
          <p:nvPr/>
        </p:nvPicPr>
        <p:blipFill>
          <a:blip r:embed="rId4"/>
          <a:stretch>
            <a:fillRect/>
          </a:stretch>
        </p:blipFill>
        <p:spPr>
          <a:xfrm>
            <a:off x="4350699" y="2030561"/>
            <a:ext cx="172322" cy="312733"/>
          </a:xfrm>
          <a:prstGeom prst="rect">
            <a:avLst/>
          </a:prstGeom>
        </p:spPr>
      </p:pic>
      <p:pic>
        <p:nvPicPr>
          <p:cNvPr id="199" name="Picture 198"/>
          <p:cNvPicPr>
            <a:picLocks noChangeAspect="1"/>
          </p:cNvPicPr>
          <p:nvPr/>
        </p:nvPicPr>
        <p:blipFill>
          <a:blip r:embed="rId4"/>
          <a:stretch>
            <a:fillRect/>
          </a:stretch>
        </p:blipFill>
        <p:spPr>
          <a:xfrm>
            <a:off x="1111037" y="1761459"/>
            <a:ext cx="172322" cy="312733"/>
          </a:xfrm>
          <a:prstGeom prst="rect">
            <a:avLst/>
          </a:prstGeom>
        </p:spPr>
      </p:pic>
      <p:pic>
        <p:nvPicPr>
          <p:cNvPr id="200" name="Picture 199"/>
          <p:cNvPicPr>
            <a:picLocks noChangeAspect="1"/>
          </p:cNvPicPr>
          <p:nvPr/>
        </p:nvPicPr>
        <p:blipFill>
          <a:blip r:embed="rId4"/>
          <a:stretch>
            <a:fillRect/>
          </a:stretch>
        </p:blipFill>
        <p:spPr>
          <a:xfrm>
            <a:off x="2700985" y="3630697"/>
            <a:ext cx="172322" cy="312733"/>
          </a:xfrm>
          <a:prstGeom prst="rect">
            <a:avLst/>
          </a:prstGeom>
        </p:spPr>
      </p:pic>
      <p:pic>
        <p:nvPicPr>
          <p:cNvPr id="201" name="Picture 200"/>
          <p:cNvPicPr>
            <a:picLocks noChangeAspect="1"/>
          </p:cNvPicPr>
          <p:nvPr/>
        </p:nvPicPr>
        <p:blipFill>
          <a:blip r:embed="rId4"/>
          <a:stretch>
            <a:fillRect/>
          </a:stretch>
        </p:blipFill>
        <p:spPr>
          <a:xfrm>
            <a:off x="3015776" y="3806762"/>
            <a:ext cx="172322" cy="312733"/>
          </a:xfrm>
          <a:prstGeom prst="rect">
            <a:avLst/>
          </a:prstGeom>
        </p:spPr>
      </p:pic>
      <p:pic>
        <p:nvPicPr>
          <p:cNvPr id="202" name="Picture 201"/>
          <p:cNvPicPr>
            <a:picLocks noChangeAspect="1"/>
          </p:cNvPicPr>
          <p:nvPr/>
        </p:nvPicPr>
        <p:blipFill>
          <a:blip r:embed="rId4"/>
          <a:stretch>
            <a:fillRect/>
          </a:stretch>
        </p:blipFill>
        <p:spPr>
          <a:xfrm>
            <a:off x="2951837" y="4153613"/>
            <a:ext cx="172322" cy="312733"/>
          </a:xfrm>
          <a:prstGeom prst="rect">
            <a:avLst/>
          </a:prstGeom>
        </p:spPr>
      </p:pic>
      <p:pic>
        <p:nvPicPr>
          <p:cNvPr id="203" name="Picture 202"/>
          <p:cNvPicPr>
            <a:picLocks noChangeAspect="1"/>
          </p:cNvPicPr>
          <p:nvPr/>
        </p:nvPicPr>
        <p:blipFill>
          <a:blip r:embed="rId4"/>
          <a:stretch>
            <a:fillRect/>
          </a:stretch>
        </p:blipFill>
        <p:spPr>
          <a:xfrm>
            <a:off x="2770830" y="3984919"/>
            <a:ext cx="172322" cy="312733"/>
          </a:xfrm>
          <a:prstGeom prst="rect">
            <a:avLst/>
          </a:prstGeom>
        </p:spPr>
      </p:pic>
      <p:pic>
        <p:nvPicPr>
          <p:cNvPr id="204" name="Picture 203"/>
          <p:cNvPicPr>
            <a:picLocks noChangeAspect="1"/>
          </p:cNvPicPr>
          <p:nvPr/>
        </p:nvPicPr>
        <p:blipFill>
          <a:blip r:embed="rId4"/>
          <a:stretch>
            <a:fillRect/>
          </a:stretch>
        </p:blipFill>
        <p:spPr>
          <a:xfrm>
            <a:off x="2083405" y="2265670"/>
            <a:ext cx="275341" cy="499693"/>
          </a:xfrm>
          <a:prstGeom prst="rect">
            <a:avLst/>
          </a:prstGeom>
        </p:spPr>
      </p:pic>
      <p:pic>
        <p:nvPicPr>
          <p:cNvPr id="205" name="Picture 204"/>
          <p:cNvPicPr>
            <a:picLocks noChangeAspect="1"/>
          </p:cNvPicPr>
          <p:nvPr/>
        </p:nvPicPr>
        <p:blipFill>
          <a:blip r:embed="rId4"/>
          <a:stretch>
            <a:fillRect/>
          </a:stretch>
        </p:blipFill>
        <p:spPr>
          <a:xfrm>
            <a:off x="1632655" y="1830690"/>
            <a:ext cx="172322" cy="312733"/>
          </a:xfrm>
          <a:prstGeom prst="rect">
            <a:avLst/>
          </a:prstGeom>
        </p:spPr>
      </p:pic>
      <p:pic>
        <p:nvPicPr>
          <p:cNvPr id="206" name="Picture 205"/>
          <p:cNvPicPr>
            <a:picLocks noChangeAspect="1"/>
          </p:cNvPicPr>
          <p:nvPr/>
        </p:nvPicPr>
        <p:blipFill>
          <a:blip r:embed="rId4"/>
          <a:stretch>
            <a:fillRect/>
          </a:stretch>
        </p:blipFill>
        <p:spPr>
          <a:xfrm>
            <a:off x="1232062" y="1901886"/>
            <a:ext cx="172322" cy="312733"/>
          </a:xfrm>
          <a:prstGeom prst="rect">
            <a:avLst/>
          </a:prstGeom>
        </p:spPr>
      </p:pic>
      <p:pic>
        <p:nvPicPr>
          <p:cNvPr id="207" name="Picture 206"/>
          <p:cNvPicPr>
            <a:picLocks noChangeAspect="1"/>
          </p:cNvPicPr>
          <p:nvPr/>
        </p:nvPicPr>
        <p:blipFill>
          <a:blip r:embed="rId4"/>
          <a:stretch>
            <a:fillRect/>
          </a:stretch>
        </p:blipFill>
        <p:spPr>
          <a:xfrm>
            <a:off x="1488146" y="1941413"/>
            <a:ext cx="172322" cy="312733"/>
          </a:xfrm>
          <a:prstGeom prst="rect">
            <a:avLst/>
          </a:prstGeom>
        </p:spPr>
      </p:pic>
      <p:pic>
        <p:nvPicPr>
          <p:cNvPr id="208" name="Picture 207"/>
          <p:cNvPicPr>
            <a:picLocks noChangeAspect="1"/>
          </p:cNvPicPr>
          <p:nvPr/>
        </p:nvPicPr>
        <p:blipFill>
          <a:blip r:embed="rId4"/>
          <a:stretch>
            <a:fillRect/>
          </a:stretch>
        </p:blipFill>
        <p:spPr>
          <a:xfrm>
            <a:off x="1736914" y="2010623"/>
            <a:ext cx="172322" cy="312733"/>
          </a:xfrm>
          <a:prstGeom prst="rect">
            <a:avLst/>
          </a:prstGeom>
        </p:spPr>
      </p:pic>
      <p:pic>
        <p:nvPicPr>
          <p:cNvPr id="209" name="Picture 208"/>
          <p:cNvPicPr>
            <a:picLocks noChangeAspect="1"/>
          </p:cNvPicPr>
          <p:nvPr/>
        </p:nvPicPr>
        <p:blipFill>
          <a:blip r:embed="rId4"/>
          <a:stretch>
            <a:fillRect/>
          </a:stretch>
        </p:blipFill>
        <p:spPr>
          <a:xfrm>
            <a:off x="1841460" y="1686159"/>
            <a:ext cx="275341" cy="499693"/>
          </a:xfrm>
          <a:prstGeom prst="rect">
            <a:avLst/>
          </a:prstGeom>
        </p:spPr>
      </p:pic>
      <p:pic>
        <p:nvPicPr>
          <p:cNvPr id="210" name="Picture 209"/>
          <p:cNvPicPr>
            <a:picLocks noChangeAspect="1"/>
          </p:cNvPicPr>
          <p:nvPr/>
        </p:nvPicPr>
        <p:blipFill>
          <a:blip r:embed="rId4"/>
          <a:stretch>
            <a:fillRect/>
          </a:stretch>
        </p:blipFill>
        <p:spPr>
          <a:xfrm>
            <a:off x="2268555" y="1899857"/>
            <a:ext cx="275341" cy="499693"/>
          </a:xfrm>
          <a:prstGeom prst="rect">
            <a:avLst/>
          </a:prstGeom>
        </p:spPr>
      </p:pic>
      <p:pic>
        <p:nvPicPr>
          <p:cNvPr id="211" name="Picture 210"/>
          <p:cNvPicPr>
            <a:picLocks noChangeAspect="1"/>
          </p:cNvPicPr>
          <p:nvPr/>
        </p:nvPicPr>
        <p:blipFill>
          <a:blip r:embed="rId4"/>
          <a:stretch>
            <a:fillRect/>
          </a:stretch>
        </p:blipFill>
        <p:spPr>
          <a:xfrm>
            <a:off x="1981782" y="1822010"/>
            <a:ext cx="275341" cy="499693"/>
          </a:xfrm>
          <a:prstGeom prst="rect">
            <a:avLst/>
          </a:prstGeom>
        </p:spPr>
      </p:pic>
      <p:pic>
        <p:nvPicPr>
          <p:cNvPr id="212" name="Picture 211"/>
          <p:cNvPicPr>
            <a:picLocks noChangeAspect="1"/>
          </p:cNvPicPr>
          <p:nvPr/>
        </p:nvPicPr>
        <p:blipFill>
          <a:blip r:embed="rId4"/>
          <a:stretch>
            <a:fillRect/>
          </a:stretch>
        </p:blipFill>
        <p:spPr>
          <a:xfrm>
            <a:off x="2449265" y="1896300"/>
            <a:ext cx="172322" cy="312733"/>
          </a:xfrm>
          <a:prstGeom prst="rect">
            <a:avLst/>
          </a:prstGeom>
        </p:spPr>
      </p:pic>
      <p:pic>
        <p:nvPicPr>
          <p:cNvPr id="213" name="Picture 212"/>
          <p:cNvPicPr>
            <a:picLocks noChangeAspect="1"/>
          </p:cNvPicPr>
          <p:nvPr/>
        </p:nvPicPr>
        <p:blipFill>
          <a:blip r:embed="rId4"/>
          <a:stretch>
            <a:fillRect/>
          </a:stretch>
        </p:blipFill>
        <p:spPr>
          <a:xfrm>
            <a:off x="2610329" y="1941413"/>
            <a:ext cx="172322" cy="312733"/>
          </a:xfrm>
          <a:prstGeom prst="rect">
            <a:avLst/>
          </a:prstGeom>
        </p:spPr>
      </p:pic>
      <p:pic>
        <p:nvPicPr>
          <p:cNvPr id="214" name="Picture 213"/>
          <p:cNvPicPr>
            <a:picLocks noChangeAspect="1"/>
          </p:cNvPicPr>
          <p:nvPr/>
        </p:nvPicPr>
        <p:blipFill>
          <a:blip r:embed="rId4"/>
          <a:stretch>
            <a:fillRect/>
          </a:stretch>
        </p:blipFill>
        <p:spPr>
          <a:xfrm>
            <a:off x="7162800" y="2658856"/>
            <a:ext cx="172322" cy="312733"/>
          </a:xfrm>
          <a:prstGeom prst="rect">
            <a:avLst/>
          </a:prstGeom>
        </p:spPr>
      </p:pic>
      <p:pic>
        <p:nvPicPr>
          <p:cNvPr id="215" name="Picture 214"/>
          <p:cNvPicPr>
            <a:picLocks noChangeAspect="1"/>
          </p:cNvPicPr>
          <p:nvPr/>
        </p:nvPicPr>
        <p:blipFill>
          <a:blip r:embed="rId4"/>
          <a:stretch>
            <a:fillRect/>
          </a:stretch>
        </p:blipFill>
        <p:spPr>
          <a:xfrm>
            <a:off x="6429205" y="2585029"/>
            <a:ext cx="172322" cy="312733"/>
          </a:xfrm>
          <a:prstGeom prst="rect">
            <a:avLst/>
          </a:prstGeom>
        </p:spPr>
      </p:pic>
      <p:pic>
        <p:nvPicPr>
          <p:cNvPr id="216" name="Picture 215"/>
          <p:cNvPicPr>
            <a:picLocks noChangeAspect="1"/>
          </p:cNvPicPr>
          <p:nvPr/>
        </p:nvPicPr>
        <p:blipFill>
          <a:blip r:embed="rId4"/>
          <a:stretch>
            <a:fillRect/>
          </a:stretch>
        </p:blipFill>
        <p:spPr>
          <a:xfrm>
            <a:off x="6914966" y="2735301"/>
            <a:ext cx="172322" cy="312733"/>
          </a:xfrm>
          <a:prstGeom prst="rect">
            <a:avLst/>
          </a:prstGeom>
        </p:spPr>
      </p:pic>
      <p:pic>
        <p:nvPicPr>
          <p:cNvPr id="217" name="Picture 216"/>
          <p:cNvPicPr>
            <a:picLocks noChangeAspect="1"/>
          </p:cNvPicPr>
          <p:nvPr/>
        </p:nvPicPr>
        <p:blipFill>
          <a:blip r:embed="rId4"/>
          <a:stretch>
            <a:fillRect/>
          </a:stretch>
        </p:blipFill>
        <p:spPr>
          <a:xfrm>
            <a:off x="7812535" y="2395681"/>
            <a:ext cx="172322" cy="312733"/>
          </a:xfrm>
          <a:prstGeom prst="rect">
            <a:avLst/>
          </a:prstGeom>
        </p:spPr>
      </p:pic>
      <p:pic>
        <p:nvPicPr>
          <p:cNvPr id="218" name="Picture 217"/>
          <p:cNvPicPr>
            <a:picLocks noChangeAspect="1"/>
          </p:cNvPicPr>
          <p:nvPr/>
        </p:nvPicPr>
        <p:blipFill>
          <a:blip r:embed="rId4"/>
          <a:stretch>
            <a:fillRect/>
          </a:stretch>
        </p:blipFill>
        <p:spPr>
          <a:xfrm>
            <a:off x="4250764" y="2162079"/>
            <a:ext cx="172322" cy="312733"/>
          </a:xfrm>
          <a:prstGeom prst="rect">
            <a:avLst/>
          </a:prstGeom>
        </p:spPr>
      </p:pic>
      <p:pic>
        <p:nvPicPr>
          <p:cNvPr id="219" name="Picture 218"/>
          <p:cNvPicPr>
            <a:picLocks noChangeAspect="1"/>
          </p:cNvPicPr>
          <p:nvPr/>
        </p:nvPicPr>
        <p:blipFill>
          <a:blip r:embed="rId4"/>
          <a:stretch>
            <a:fillRect/>
          </a:stretch>
        </p:blipFill>
        <p:spPr>
          <a:xfrm>
            <a:off x="4640168" y="4428366"/>
            <a:ext cx="275341" cy="499693"/>
          </a:xfrm>
          <a:prstGeom prst="rect">
            <a:avLst/>
          </a:prstGeom>
        </p:spPr>
      </p:pic>
      <p:pic>
        <p:nvPicPr>
          <p:cNvPr id="220" name="Picture 219"/>
          <p:cNvPicPr>
            <a:picLocks noChangeAspect="1"/>
          </p:cNvPicPr>
          <p:nvPr/>
        </p:nvPicPr>
        <p:blipFill>
          <a:blip r:embed="rId4"/>
          <a:stretch>
            <a:fillRect/>
          </a:stretch>
        </p:blipFill>
        <p:spPr>
          <a:xfrm>
            <a:off x="4790548" y="4601708"/>
            <a:ext cx="172322" cy="312733"/>
          </a:xfrm>
          <a:prstGeom prst="rect">
            <a:avLst/>
          </a:prstGeom>
        </p:spPr>
      </p:pic>
      <p:pic>
        <p:nvPicPr>
          <p:cNvPr id="221" name="Picture 220"/>
          <p:cNvPicPr>
            <a:picLocks noChangeAspect="1"/>
          </p:cNvPicPr>
          <p:nvPr/>
        </p:nvPicPr>
        <p:blipFill>
          <a:blip r:embed="rId4"/>
          <a:stretch>
            <a:fillRect/>
          </a:stretch>
        </p:blipFill>
        <p:spPr>
          <a:xfrm>
            <a:off x="4896806" y="4559379"/>
            <a:ext cx="172322" cy="312733"/>
          </a:xfrm>
          <a:prstGeom prst="rect">
            <a:avLst/>
          </a:prstGeom>
        </p:spPr>
      </p:pic>
      <p:pic>
        <p:nvPicPr>
          <p:cNvPr id="222" name="Picture 221"/>
          <p:cNvPicPr>
            <a:picLocks noChangeAspect="1"/>
          </p:cNvPicPr>
          <p:nvPr/>
        </p:nvPicPr>
        <p:blipFill>
          <a:blip r:embed="rId4"/>
          <a:stretch>
            <a:fillRect/>
          </a:stretch>
        </p:blipFill>
        <p:spPr>
          <a:xfrm>
            <a:off x="4798314" y="4482123"/>
            <a:ext cx="186767" cy="338948"/>
          </a:xfrm>
          <a:prstGeom prst="rect">
            <a:avLst/>
          </a:prstGeom>
        </p:spPr>
      </p:pic>
      <p:pic>
        <p:nvPicPr>
          <p:cNvPr id="223" name="Picture 222"/>
          <p:cNvPicPr>
            <a:picLocks noChangeAspect="1"/>
          </p:cNvPicPr>
          <p:nvPr/>
        </p:nvPicPr>
        <p:blipFill>
          <a:blip r:embed="rId4"/>
          <a:stretch>
            <a:fillRect/>
          </a:stretch>
        </p:blipFill>
        <p:spPr>
          <a:xfrm>
            <a:off x="2103950" y="3441595"/>
            <a:ext cx="172322" cy="312733"/>
          </a:xfrm>
          <a:prstGeom prst="rect">
            <a:avLst/>
          </a:prstGeom>
        </p:spPr>
      </p:pic>
      <p:pic>
        <p:nvPicPr>
          <p:cNvPr id="224" name="Picture 223"/>
          <p:cNvPicPr>
            <a:picLocks noChangeAspect="1"/>
          </p:cNvPicPr>
          <p:nvPr/>
        </p:nvPicPr>
        <p:blipFill>
          <a:blip r:embed="rId4"/>
          <a:stretch>
            <a:fillRect/>
          </a:stretch>
        </p:blipFill>
        <p:spPr>
          <a:xfrm>
            <a:off x="1760357" y="2957470"/>
            <a:ext cx="275341" cy="499693"/>
          </a:xfrm>
          <a:prstGeom prst="rect">
            <a:avLst/>
          </a:prstGeom>
        </p:spPr>
      </p:pic>
      <p:pic>
        <p:nvPicPr>
          <p:cNvPr id="225" name="Picture 224"/>
          <p:cNvPicPr>
            <a:picLocks noChangeAspect="1"/>
          </p:cNvPicPr>
          <p:nvPr/>
        </p:nvPicPr>
        <p:blipFill>
          <a:blip r:embed="rId4"/>
          <a:stretch>
            <a:fillRect/>
          </a:stretch>
        </p:blipFill>
        <p:spPr>
          <a:xfrm>
            <a:off x="1894261" y="3157821"/>
            <a:ext cx="172322" cy="312733"/>
          </a:xfrm>
          <a:prstGeom prst="rect">
            <a:avLst/>
          </a:prstGeom>
        </p:spPr>
      </p:pic>
      <p:pic>
        <p:nvPicPr>
          <p:cNvPr id="226" name="Picture 225"/>
          <p:cNvPicPr>
            <a:picLocks noChangeAspect="1"/>
          </p:cNvPicPr>
          <p:nvPr/>
        </p:nvPicPr>
        <p:blipFill>
          <a:blip r:embed="rId4"/>
          <a:stretch>
            <a:fillRect/>
          </a:stretch>
        </p:blipFill>
        <p:spPr>
          <a:xfrm>
            <a:off x="1756823" y="3166459"/>
            <a:ext cx="172322" cy="312733"/>
          </a:xfrm>
          <a:prstGeom prst="rect">
            <a:avLst/>
          </a:prstGeom>
        </p:spPr>
      </p:pic>
      <p:pic>
        <p:nvPicPr>
          <p:cNvPr id="227" name="Picture 226"/>
          <p:cNvPicPr>
            <a:picLocks noChangeAspect="1"/>
          </p:cNvPicPr>
          <p:nvPr/>
        </p:nvPicPr>
        <p:blipFill>
          <a:blip r:embed="rId4"/>
          <a:stretch>
            <a:fillRect/>
          </a:stretch>
        </p:blipFill>
        <p:spPr>
          <a:xfrm>
            <a:off x="1839126" y="3208888"/>
            <a:ext cx="172322" cy="312733"/>
          </a:xfrm>
          <a:prstGeom prst="rect">
            <a:avLst/>
          </a:prstGeom>
        </p:spPr>
      </p:pic>
      <p:pic>
        <p:nvPicPr>
          <p:cNvPr id="228" name="Picture 227"/>
          <p:cNvPicPr>
            <a:picLocks noChangeAspect="1"/>
          </p:cNvPicPr>
          <p:nvPr/>
        </p:nvPicPr>
        <p:blipFill>
          <a:blip r:embed="rId4"/>
          <a:stretch>
            <a:fillRect/>
          </a:stretch>
        </p:blipFill>
        <p:spPr>
          <a:xfrm>
            <a:off x="7123826" y="2915267"/>
            <a:ext cx="172322" cy="312733"/>
          </a:xfrm>
          <a:prstGeom prst="rect">
            <a:avLst/>
          </a:prstGeom>
        </p:spPr>
      </p:pic>
      <p:pic>
        <p:nvPicPr>
          <p:cNvPr id="229" name="Picture 228"/>
          <p:cNvPicPr>
            <a:picLocks noChangeAspect="1"/>
          </p:cNvPicPr>
          <p:nvPr/>
        </p:nvPicPr>
        <p:blipFill>
          <a:blip r:embed="rId4"/>
          <a:stretch>
            <a:fillRect/>
          </a:stretch>
        </p:blipFill>
        <p:spPr>
          <a:xfrm>
            <a:off x="7190864" y="2884666"/>
            <a:ext cx="172322" cy="312733"/>
          </a:xfrm>
          <a:prstGeom prst="rect">
            <a:avLst/>
          </a:prstGeom>
        </p:spPr>
      </p:pic>
      <p:pic>
        <p:nvPicPr>
          <p:cNvPr id="230" name="Picture 229"/>
          <p:cNvPicPr>
            <a:picLocks noChangeAspect="1"/>
          </p:cNvPicPr>
          <p:nvPr/>
        </p:nvPicPr>
        <p:blipFill>
          <a:blip r:embed="rId4"/>
          <a:stretch>
            <a:fillRect/>
          </a:stretch>
        </p:blipFill>
        <p:spPr>
          <a:xfrm>
            <a:off x="4410405" y="1923767"/>
            <a:ext cx="172322" cy="312733"/>
          </a:xfrm>
          <a:prstGeom prst="rect">
            <a:avLst/>
          </a:prstGeom>
        </p:spPr>
      </p:pic>
      <p:pic>
        <p:nvPicPr>
          <p:cNvPr id="231" name="Picture 230"/>
          <p:cNvPicPr>
            <a:picLocks noChangeAspect="1"/>
          </p:cNvPicPr>
          <p:nvPr/>
        </p:nvPicPr>
        <p:blipFill>
          <a:blip r:embed="rId4"/>
          <a:stretch>
            <a:fillRect/>
          </a:stretch>
        </p:blipFill>
        <p:spPr>
          <a:xfrm>
            <a:off x="4451081" y="1958053"/>
            <a:ext cx="172322" cy="312733"/>
          </a:xfrm>
          <a:prstGeom prst="rect">
            <a:avLst/>
          </a:prstGeom>
        </p:spPr>
      </p:pic>
      <p:pic>
        <p:nvPicPr>
          <p:cNvPr id="232" name="Picture 231"/>
          <p:cNvPicPr>
            <a:picLocks noChangeAspect="1"/>
          </p:cNvPicPr>
          <p:nvPr/>
        </p:nvPicPr>
        <p:blipFill>
          <a:blip r:embed="rId4"/>
          <a:stretch>
            <a:fillRect/>
          </a:stretch>
        </p:blipFill>
        <p:spPr>
          <a:xfrm>
            <a:off x="2010577" y="3644782"/>
            <a:ext cx="172322" cy="312733"/>
          </a:xfrm>
          <a:prstGeom prst="rect">
            <a:avLst/>
          </a:prstGeom>
        </p:spPr>
      </p:pic>
      <p:pic>
        <p:nvPicPr>
          <p:cNvPr id="233" name="Picture 232"/>
          <p:cNvPicPr>
            <a:picLocks noChangeAspect="1"/>
          </p:cNvPicPr>
          <p:nvPr/>
        </p:nvPicPr>
        <p:blipFill>
          <a:blip r:embed="rId4"/>
          <a:stretch>
            <a:fillRect/>
          </a:stretch>
        </p:blipFill>
        <p:spPr>
          <a:xfrm>
            <a:off x="4746594" y="1675742"/>
            <a:ext cx="172322" cy="312733"/>
          </a:xfrm>
          <a:prstGeom prst="rect">
            <a:avLst/>
          </a:prstGeom>
        </p:spPr>
      </p:pic>
      <p:pic>
        <p:nvPicPr>
          <p:cNvPr id="234" name="Picture 233"/>
          <p:cNvPicPr>
            <a:picLocks noChangeAspect="1"/>
          </p:cNvPicPr>
          <p:nvPr/>
        </p:nvPicPr>
        <p:blipFill>
          <a:blip r:embed="rId4"/>
          <a:stretch>
            <a:fillRect/>
          </a:stretch>
        </p:blipFill>
        <p:spPr>
          <a:xfrm>
            <a:off x="4814503" y="1568293"/>
            <a:ext cx="172322" cy="312733"/>
          </a:xfrm>
          <a:prstGeom prst="rect">
            <a:avLst/>
          </a:prstGeom>
        </p:spPr>
      </p:pic>
      <p:pic>
        <p:nvPicPr>
          <p:cNvPr id="235" name="Picture 234"/>
          <p:cNvPicPr>
            <a:picLocks noChangeAspect="1"/>
          </p:cNvPicPr>
          <p:nvPr/>
        </p:nvPicPr>
        <p:blipFill>
          <a:blip r:embed="rId4"/>
          <a:stretch>
            <a:fillRect/>
          </a:stretch>
        </p:blipFill>
        <p:spPr>
          <a:xfrm>
            <a:off x="4868428" y="1647952"/>
            <a:ext cx="172322" cy="312733"/>
          </a:xfrm>
          <a:prstGeom prst="rect">
            <a:avLst/>
          </a:prstGeom>
        </p:spPr>
      </p:pic>
      <p:pic>
        <p:nvPicPr>
          <p:cNvPr id="236" name="Picture 235"/>
          <p:cNvPicPr>
            <a:picLocks noChangeAspect="1"/>
          </p:cNvPicPr>
          <p:nvPr/>
        </p:nvPicPr>
        <p:blipFill>
          <a:blip r:embed="rId4"/>
          <a:stretch>
            <a:fillRect/>
          </a:stretch>
        </p:blipFill>
        <p:spPr>
          <a:xfrm>
            <a:off x="1325449" y="2728306"/>
            <a:ext cx="275341" cy="499693"/>
          </a:xfrm>
          <a:prstGeom prst="rect">
            <a:avLst/>
          </a:prstGeom>
        </p:spPr>
      </p:pic>
      <p:pic>
        <p:nvPicPr>
          <p:cNvPr id="237" name="Picture 236"/>
          <p:cNvPicPr>
            <a:picLocks noChangeAspect="1"/>
          </p:cNvPicPr>
          <p:nvPr/>
        </p:nvPicPr>
        <p:blipFill>
          <a:blip r:embed="rId4"/>
          <a:stretch>
            <a:fillRect/>
          </a:stretch>
        </p:blipFill>
        <p:spPr>
          <a:xfrm>
            <a:off x="1221717" y="2744198"/>
            <a:ext cx="172322" cy="312733"/>
          </a:xfrm>
          <a:prstGeom prst="rect">
            <a:avLst/>
          </a:prstGeom>
        </p:spPr>
      </p:pic>
      <p:pic>
        <p:nvPicPr>
          <p:cNvPr id="238" name="Picture 237"/>
          <p:cNvPicPr>
            <a:picLocks noChangeAspect="1"/>
          </p:cNvPicPr>
          <p:nvPr/>
        </p:nvPicPr>
        <p:blipFill>
          <a:blip r:embed="rId4"/>
          <a:stretch>
            <a:fillRect/>
          </a:stretch>
        </p:blipFill>
        <p:spPr>
          <a:xfrm>
            <a:off x="4015486" y="1948854"/>
            <a:ext cx="172322" cy="312733"/>
          </a:xfrm>
          <a:prstGeom prst="rect">
            <a:avLst/>
          </a:prstGeom>
        </p:spPr>
      </p:pic>
      <p:pic>
        <p:nvPicPr>
          <p:cNvPr id="239" name="Picture 238"/>
          <p:cNvPicPr>
            <a:picLocks noChangeAspect="1"/>
          </p:cNvPicPr>
          <p:nvPr/>
        </p:nvPicPr>
        <p:blipFill>
          <a:blip r:embed="rId4"/>
          <a:stretch>
            <a:fillRect/>
          </a:stretch>
        </p:blipFill>
        <p:spPr>
          <a:xfrm>
            <a:off x="6173270" y="3081098"/>
            <a:ext cx="275341" cy="499693"/>
          </a:xfrm>
          <a:prstGeom prst="rect">
            <a:avLst/>
          </a:prstGeom>
        </p:spPr>
      </p:pic>
      <p:pic>
        <p:nvPicPr>
          <p:cNvPr id="240" name="Picture 239"/>
          <p:cNvPicPr>
            <a:picLocks noChangeAspect="1"/>
          </p:cNvPicPr>
          <p:nvPr/>
        </p:nvPicPr>
        <p:blipFill>
          <a:blip r:embed="rId4"/>
          <a:stretch>
            <a:fillRect/>
          </a:stretch>
        </p:blipFill>
        <p:spPr>
          <a:xfrm>
            <a:off x="6118135" y="3031975"/>
            <a:ext cx="275341" cy="499693"/>
          </a:xfrm>
          <a:prstGeom prst="rect">
            <a:avLst/>
          </a:prstGeom>
        </p:spPr>
      </p:pic>
      <p:pic>
        <p:nvPicPr>
          <p:cNvPr id="241" name="Picture 240"/>
          <p:cNvPicPr>
            <a:picLocks noChangeAspect="1"/>
          </p:cNvPicPr>
          <p:nvPr/>
        </p:nvPicPr>
        <p:blipFill>
          <a:blip r:embed="rId4"/>
          <a:stretch>
            <a:fillRect/>
          </a:stretch>
        </p:blipFill>
        <p:spPr>
          <a:xfrm>
            <a:off x="6226455" y="2924772"/>
            <a:ext cx="275341" cy="499693"/>
          </a:xfrm>
          <a:prstGeom prst="rect">
            <a:avLst/>
          </a:prstGeom>
        </p:spPr>
      </p:pic>
      <p:pic>
        <p:nvPicPr>
          <p:cNvPr id="242" name="Picture 241"/>
          <p:cNvPicPr>
            <a:picLocks noChangeAspect="1"/>
          </p:cNvPicPr>
          <p:nvPr/>
        </p:nvPicPr>
        <p:blipFill>
          <a:blip r:embed="rId4"/>
          <a:stretch>
            <a:fillRect/>
          </a:stretch>
        </p:blipFill>
        <p:spPr>
          <a:xfrm>
            <a:off x="6132167" y="2793315"/>
            <a:ext cx="275341" cy="499693"/>
          </a:xfrm>
          <a:prstGeom prst="rect">
            <a:avLst/>
          </a:prstGeom>
        </p:spPr>
      </p:pic>
      <p:pic>
        <p:nvPicPr>
          <p:cNvPr id="243" name="Picture 242"/>
          <p:cNvPicPr>
            <a:picLocks noChangeAspect="1"/>
          </p:cNvPicPr>
          <p:nvPr/>
        </p:nvPicPr>
        <p:blipFill>
          <a:blip r:embed="rId4"/>
          <a:stretch>
            <a:fillRect/>
          </a:stretch>
        </p:blipFill>
        <p:spPr>
          <a:xfrm>
            <a:off x="6066885" y="2829530"/>
            <a:ext cx="275341" cy="499693"/>
          </a:xfrm>
          <a:prstGeom prst="rect">
            <a:avLst/>
          </a:prstGeom>
        </p:spPr>
      </p:pic>
      <p:pic>
        <p:nvPicPr>
          <p:cNvPr id="244" name="Picture 243"/>
          <p:cNvPicPr>
            <a:picLocks noChangeAspect="1"/>
          </p:cNvPicPr>
          <p:nvPr/>
        </p:nvPicPr>
        <p:blipFill>
          <a:blip r:embed="rId4"/>
          <a:stretch>
            <a:fillRect/>
          </a:stretch>
        </p:blipFill>
        <p:spPr>
          <a:xfrm>
            <a:off x="5994595" y="2772030"/>
            <a:ext cx="275341" cy="499693"/>
          </a:xfrm>
          <a:prstGeom prst="rect">
            <a:avLst/>
          </a:prstGeom>
        </p:spPr>
      </p:pic>
      <p:pic>
        <p:nvPicPr>
          <p:cNvPr id="245" name="Picture 244"/>
          <p:cNvPicPr>
            <a:picLocks noChangeAspect="1"/>
          </p:cNvPicPr>
          <p:nvPr/>
        </p:nvPicPr>
        <p:blipFill>
          <a:blip r:embed="rId4"/>
          <a:stretch>
            <a:fillRect/>
          </a:stretch>
        </p:blipFill>
        <p:spPr>
          <a:xfrm>
            <a:off x="6038821" y="2625837"/>
            <a:ext cx="275341" cy="499693"/>
          </a:xfrm>
          <a:prstGeom prst="rect">
            <a:avLst/>
          </a:prstGeom>
        </p:spPr>
      </p:pic>
      <p:pic>
        <p:nvPicPr>
          <p:cNvPr id="246" name="Picture 245"/>
          <p:cNvPicPr>
            <a:picLocks noChangeAspect="1"/>
          </p:cNvPicPr>
          <p:nvPr/>
        </p:nvPicPr>
        <p:blipFill>
          <a:blip r:embed="rId4"/>
          <a:stretch>
            <a:fillRect/>
          </a:stretch>
        </p:blipFill>
        <p:spPr>
          <a:xfrm>
            <a:off x="6183135" y="2630761"/>
            <a:ext cx="275341" cy="499693"/>
          </a:xfrm>
          <a:prstGeom prst="rect">
            <a:avLst/>
          </a:prstGeom>
        </p:spPr>
      </p:pic>
      <p:pic>
        <p:nvPicPr>
          <p:cNvPr id="247" name="Picture 246"/>
          <p:cNvPicPr>
            <a:picLocks noChangeAspect="1"/>
          </p:cNvPicPr>
          <p:nvPr/>
        </p:nvPicPr>
        <p:blipFill>
          <a:blip r:embed="rId4"/>
          <a:stretch>
            <a:fillRect/>
          </a:stretch>
        </p:blipFill>
        <p:spPr>
          <a:xfrm>
            <a:off x="6357961" y="2752193"/>
            <a:ext cx="275341" cy="499693"/>
          </a:xfrm>
          <a:prstGeom prst="rect">
            <a:avLst/>
          </a:prstGeom>
        </p:spPr>
      </p:pic>
      <p:pic>
        <p:nvPicPr>
          <p:cNvPr id="248" name="Picture 247"/>
          <p:cNvPicPr>
            <a:picLocks noChangeAspect="1"/>
          </p:cNvPicPr>
          <p:nvPr/>
        </p:nvPicPr>
        <p:blipFill>
          <a:blip r:embed="rId4"/>
          <a:stretch>
            <a:fillRect/>
          </a:stretch>
        </p:blipFill>
        <p:spPr>
          <a:xfrm>
            <a:off x="6290793" y="2774674"/>
            <a:ext cx="275341" cy="499693"/>
          </a:xfrm>
          <a:prstGeom prst="rect">
            <a:avLst/>
          </a:prstGeom>
        </p:spPr>
      </p:pic>
      <p:pic>
        <p:nvPicPr>
          <p:cNvPr id="249" name="Picture 248"/>
          <p:cNvPicPr>
            <a:picLocks noChangeAspect="1"/>
          </p:cNvPicPr>
          <p:nvPr/>
        </p:nvPicPr>
        <p:blipFill>
          <a:blip r:embed="rId4"/>
          <a:stretch>
            <a:fillRect/>
          </a:stretch>
        </p:blipFill>
        <p:spPr>
          <a:xfrm>
            <a:off x="6304776" y="2599738"/>
            <a:ext cx="275341" cy="499693"/>
          </a:xfrm>
          <a:prstGeom prst="rect">
            <a:avLst/>
          </a:prstGeom>
        </p:spPr>
      </p:pic>
      <p:pic>
        <p:nvPicPr>
          <p:cNvPr id="250" name="Picture 249"/>
          <p:cNvPicPr>
            <a:picLocks noChangeAspect="1"/>
          </p:cNvPicPr>
          <p:nvPr/>
        </p:nvPicPr>
        <p:blipFill>
          <a:blip r:embed="rId4"/>
          <a:stretch>
            <a:fillRect/>
          </a:stretch>
        </p:blipFill>
        <p:spPr>
          <a:xfrm>
            <a:off x="6313348" y="2631739"/>
            <a:ext cx="172322" cy="312733"/>
          </a:xfrm>
          <a:prstGeom prst="rect">
            <a:avLst/>
          </a:prstGeom>
        </p:spPr>
      </p:pic>
      <p:pic>
        <p:nvPicPr>
          <p:cNvPr id="251" name="Picture 250"/>
          <p:cNvPicPr>
            <a:picLocks noChangeAspect="1"/>
          </p:cNvPicPr>
          <p:nvPr/>
        </p:nvPicPr>
        <p:blipFill>
          <a:blip r:embed="rId4"/>
          <a:stretch>
            <a:fillRect/>
          </a:stretch>
        </p:blipFill>
        <p:spPr>
          <a:xfrm>
            <a:off x="6263674" y="2589631"/>
            <a:ext cx="172322" cy="312733"/>
          </a:xfrm>
          <a:prstGeom prst="rect">
            <a:avLst/>
          </a:prstGeom>
        </p:spPr>
      </p:pic>
      <p:pic>
        <p:nvPicPr>
          <p:cNvPr id="252" name="Picture 251"/>
          <p:cNvPicPr>
            <a:picLocks noChangeAspect="1"/>
          </p:cNvPicPr>
          <p:nvPr/>
        </p:nvPicPr>
        <p:blipFill>
          <a:blip r:embed="rId4"/>
          <a:stretch>
            <a:fillRect/>
          </a:stretch>
        </p:blipFill>
        <p:spPr>
          <a:xfrm>
            <a:off x="7079572" y="3768710"/>
            <a:ext cx="172322" cy="312733"/>
          </a:xfrm>
          <a:prstGeom prst="rect">
            <a:avLst/>
          </a:prstGeom>
        </p:spPr>
      </p:pic>
      <p:pic>
        <p:nvPicPr>
          <p:cNvPr id="253" name="Picture 252"/>
          <p:cNvPicPr>
            <a:picLocks noChangeAspect="1"/>
          </p:cNvPicPr>
          <p:nvPr/>
        </p:nvPicPr>
        <p:blipFill>
          <a:blip r:embed="rId4"/>
          <a:stretch>
            <a:fillRect/>
          </a:stretch>
        </p:blipFill>
        <p:spPr>
          <a:xfrm>
            <a:off x="7259822" y="3600785"/>
            <a:ext cx="172322" cy="312733"/>
          </a:xfrm>
          <a:prstGeom prst="rect">
            <a:avLst/>
          </a:prstGeom>
        </p:spPr>
      </p:pic>
      <p:pic>
        <p:nvPicPr>
          <p:cNvPr id="254" name="Picture 253"/>
          <p:cNvPicPr>
            <a:picLocks noChangeAspect="1"/>
          </p:cNvPicPr>
          <p:nvPr/>
        </p:nvPicPr>
        <p:blipFill>
          <a:blip r:embed="rId4"/>
          <a:stretch>
            <a:fillRect/>
          </a:stretch>
        </p:blipFill>
        <p:spPr>
          <a:xfrm>
            <a:off x="5378908" y="2676606"/>
            <a:ext cx="172322" cy="312733"/>
          </a:xfrm>
          <a:prstGeom prst="rect">
            <a:avLst/>
          </a:prstGeom>
        </p:spPr>
      </p:pic>
      <p:pic>
        <p:nvPicPr>
          <p:cNvPr id="255" name="Picture 254"/>
          <p:cNvPicPr>
            <a:picLocks noChangeAspect="1"/>
          </p:cNvPicPr>
          <p:nvPr/>
        </p:nvPicPr>
        <p:blipFill>
          <a:blip r:embed="rId4"/>
          <a:stretch>
            <a:fillRect/>
          </a:stretch>
        </p:blipFill>
        <p:spPr>
          <a:xfrm>
            <a:off x="1868147" y="2505603"/>
            <a:ext cx="172322" cy="312733"/>
          </a:xfrm>
          <a:prstGeom prst="rect">
            <a:avLst/>
          </a:prstGeom>
        </p:spPr>
      </p:pic>
      <p:pic>
        <p:nvPicPr>
          <p:cNvPr id="256" name="Picture 255"/>
          <p:cNvPicPr>
            <a:picLocks noChangeAspect="1"/>
          </p:cNvPicPr>
          <p:nvPr/>
        </p:nvPicPr>
        <p:blipFill>
          <a:blip r:embed="rId4"/>
          <a:stretch>
            <a:fillRect/>
          </a:stretch>
        </p:blipFill>
        <p:spPr>
          <a:xfrm>
            <a:off x="5065448" y="2687331"/>
            <a:ext cx="172322" cy="312733"/>
          </a:xfrm>
          <a:prstGeom prst="rect">
            <a:avLst/>
          </a:prstGeom>
        </p:spPr>
      </p:pic>
      <p:pic>
        <p:nvPicPr>
          <p:cNvPr id="257" name="Picture 256"/>
          <p:cNvPicPr>
            <a:picLocks noChangeAspect="1"/>
          </p:cNvPicPr>
          <p:nvPr/>
        </p:nvPicPr>
        <p:blipFill>
          <a:blip r:embed="rId4"/>
          <a:stretch>
            <a:fillRect/>
          </a:stretch>
        </p:blipFill>
        <p:spPr>
          <a:xfrm>
            <a:off x="5115623" y="2726829"/>
            <a:ext cx="172322" cy="312733"/>
          </a:xfrm>
          <a:prstGeom prst="rect">
            <a:avLst/>
          </a:prstGeom>
        </p:spPr>
      </p:pic>
      <p:pic>
        <p:nvPicPr>
          <p:cNvPr id="258" name="Picture 257"/>
          <p:cNvPicPr>
            <a:picLocks noChangeAspect="1"/>
          </p:cNvPicPr>
          <p:nvPr/>
        </p:nvPicPr>
        <p:blipFill>
          <a:blip r:embed="rId4"/>
          <a:stretch>
            <a:fillRect/>
          </a:stretch>
        </p:blipFill>
        <p:spPr>
          <a:xfrm>
            <a:off x="7056788" y="3193805"/>
            <a:ext cx="172322" cy="312733"/>
          </a:xfrm>
          <a:prstGeom prst="rect">
            <a:avLst/>
          </a:prstGeom>
        </p:spPr>
      </p:pic>
      <p:pic>
        <p:nvPicPr>
          <p:cNvPr id="259" name="Picture 258"/>
          <p:cNvPicPr>
            <a:picLocks noChangeAspect="1"/>
          </p:cNvPicPr>
          <p:nvPr/>
        </p:nvPicPr>
        <p:blipFill>
          <a:blip r:embed="rId4"/>
          <a:stretch>
            <a:fillRect/>
          </a:stretch>
        </p:blipFill>
        <p:spPr>
          <a:xfrm>
            <a:off x="6705603" y="3006608"/>
            <a:ext cx="172322" cy="312733"/>
          </a:xfrm>
          <a:prstGeom prst="rect">
            <a:avLst/>
          </a:prstGeom>
        </p:spPr>
      </p:pic>
      <p:pic>
        <p:nvPicPr>
          <p:cNvPr id="260" name="Picture 259"/>
          <p:cNvPicPr>
            <a:picLocks noChangeAspect="1"/>
          </p:cNvPicPr>
          <p:nvPr/>
        </p:nvPicPr>
        <p:blipFill>
          <a:blip r:embed="rId4"/>
          <a:stretch>
            <a:fillRect/>
          </a:stretch>
        </p:blipFill>
        <p:spPr>
          <a:xfrm>
            <a:off x="4281830" y="2037216"/>
            <a:ext cx="172322" cy="312733"/>
          </a:xfrm>
          <a:prstGeom prst="rect">
            <a:avLst/>
          </a:prstGeom>
        </p:spPr>
      </p:pic>
      <p:pic>
        <p:nvPicPr>
          <p:cNvPr id="261" name="Picture 260"/>
          <p:cNvPicPr>
            <a:picLocks noChangeAspect="1"/>
          </p:cNvPicPr>
          <p:nvPr/>
        </p:nvPicPr>
        <p:blipFill>
          <a:blip r:embed="rId4"/>
          <a:stretch>
            <a:fillRect/>
          </a:stretch>
        </p:blipFill>
        <p:spPr>
          <a:xfrm>
            <a:off x="4319013" y="1980055"/>
            <a:ext cx="172322" cy="312733"/>
          </a:xfrm>
          <a:prstGeom prst="rect">
            <a:avLst/>
          </a:prstGeom>
        </p:spPr>
      </p:pic>
      <p:pic>
        <p:nvPicPr>
          <p:cNvPr id="262" name="Picture 261"/>
          <p:cNvPicPr>
            <a:picLocks noChangeAspect="1"/>
          </p:cNvPicPr>
          <p:nvPr/>
        </p:nvPicPr>
        <p:blipFill>
          <a:blip r:embed="rId4"/>
          <a:stretch>
            <a:fillRect/>
          </a:stretch>
        </p:blipFill>
        <p:spPr>
          <a:xfrm>
            <a:off x="8084867" y="4288278"/>
            <a:ext cx="275341" cy="499693"/>
          </a:xfrm>
          <a:prstGeom prst="rect">
            <a:avLst/>
          </a:prstGeom>
        </p:spPr>
      </p:pic>
      <p:pic>
        <p:nvPicPr>
          <p:cNvPr id="263" name="Picture 262"/>
          <p:cNvPicPr>
            <a:picLocks noChangeAspect="1"/>
          </p:cNvPicPr>
          <p:nvPr/>
        </p:nvPicPr>
        <p:blipFill>
          <a:blip r:embed="rId4"/>
          <a:stretch>
            <a:fillRect/>
          </a:stretch>
        </p:blipFill>
        <p:spPr>
          <a:xfrm>
            <a:off x="8691075" y="5013692"/>
            <a:ext cx="172322" cy="312733"/>
          </a:xfrm>
          <a:prstGeom prst="rect">
            <a:avLst/>
          </a:prstGeom>
        </p:spPr>
      </p:pic>
      <p:pic>
        <p:nvPicPr>
          <p:cNvPr id="264" name="Picture 263"/>
          <p:cNvPicPr>
            <a:picLocks noChangeAspect="1"/>
          </p:cNvPicPr>
          <p:nvPr/>
        </p:nvPicPr>
        <p:blipFill>
          <a:blip r:embed="rId4"/>
          <a:stretch>
            <a:fillRect/>
          </a:stretch>
        </p:blipFill>
        <p:spPr>
          <a:xfrm>
            <a:off x="8915400" y="4834504"/>
            <a:ext cx="172322" cy="312733"/>
          </a:xfrm>
          <a:prstGeom prst="rect">
            <a:avLst/>
          </a:prstGeom>
        </p:spPr>
      </p:pic>
      <p:pic>
        <p:nvPicPr>
          <p:cNvPr id="265" name="Picture 264"/>
          <p:cNvPicPr>
            <a:picLocks noChangeAspect="1"/>
          </p:cNvPicPr>
          <p:nvPr/>
        </p:nvPicPr>
        <p:blipFill>
          <a:blip r:embed="rId4"/>
          <a:stretch>
            <a:fillRect/>
          </a:stretch>
        </p:blipFill>
        <p:spPr>
          <a:xfrm>
            <a:off x="8855681" y="4943917"/>
            <a:ext cx="172322" cy="312733"/>
          </a:xfrm>
          <a:prstGeom prst="rect">
            <a:avLst/>
          </a:prstGeom>
        </p:spPr>
      </p:pic>
      <p:pic>
        <p:nvPicPr>
          <p:cNvPr id="266" name="Picture 265"/>
          <p:cNvPicPr>
            <a:picLocks noChangeAspect="1"/>
          </p:cNvPicPr>
          <p:nvPr/>
        </p:nvPicPr>
        <p:blipFill>
          <a:blip r:embed="rId4"/>
          <a:stretch>
            <a:fillRect/>
          </a:stretch>
        </p:blipFill>
        <p:spPr>
          <a:xfrm>
            <a:off x="4260076" y="3320049"/>
            <a:ext cx="172322" cy="312733"/>
          </a:xfrm>
          <a:prstGeom prst="rect">
            <a:avLst/>
          </a:prstGeom>
        </p:spPr>
      </p:pic>
      <p:pic>
        <p:nvPicPr>
          <p:cNvPr id="267" name="Picture 266"/>
          <p:cNvPicPr>
            <a:picLocks noChangeAspect="1"/>
          </p:cNvPicPr>
          <p:nvPr/>
        </p:nvPicPr>
        <p:blipFill>
          <a:blip r:embed="rId4"/>
          <a:stretch>
            <a:fillRect/>
          </a:stretch>
        </p:blipFill>
        <p:spPr>
          <a:xfrm>
            <a:off x="4346799" y="3235115"/>
            <a:ext cx="172322" cy="312733"/>
          </a:xfrm>
          <a:prstGeom prst="rect">
            <a:avLst/>
          </a:prstGeom>
        </p:spPr>
      </p:pic>
      <p:pic>
        <p:nvPicPr>
          <p:cNvPr id="268" name="Picture 267"/>
          <p:cNvPicPr>
            <a:picLocks noChangeAspect="1"/>
          </p:cNvPicPr>
          <p:nvPr/>
        </p:nvPicPr>
        <p:blipFill>
          <a:blip r:embed="rId4"/>
          <a:stretch>
            <a:fillRect/>
          </a:stretch>
        </p:blipFill>
        <p:spPr>
          <a:xfrm>
            <a:off x="4461433" y="3320049"/>
            <a:ext cx="172322" cy="312733"/>
          </a:xfrm>
          <a:prstGeom prst="rect">
            <a:avLst/>
          </a:prstGeom>
        </p:spPr>
      </p:pic>
      <p:pic>
        <p:nvPicPr>
          <p:cNvPr id="269" name="Picture 268"/>
          <p:cNvPicPr>
            <a:picLocks noChangeAspect="1"/>
          </p:cNvPicPr>
          <p:nvPr/>
        </p:nvPicPr>
        <p:blipFill>
          <a:blip r:embed="rId4"/>
          <a:stretch>
            <a:fillRect/>
          </a:stretch>
        </p:blipFill>
        <p:spPr>
          <a:xfrm>
            <a:off x="4374053" y="3384295"/>
            <a:ext cx="172322" cy="312733"/>
          </a:xfrm>
          <a:prstGeom prst="rect">
            <a:avLst/>
          </a:prstGeom>
        </p:spPr>
      </p:pic>
      <p:pic>
        <p:nvPicPr>
          <p:cNvPr id="270" name="Picture 269"/>
          <p:cNvPicPr>
            <a:picLocks noChangeAspect="1"/>
          </p:cNvPicPr>
          <p:nvPr/>
        </p:nvPicPr>
        <p:blipFill>
          <a:blip r:embed="rId4"/>
          <a:stretch>
            <a:fillRect/>
          </a:stretch>
        </p:blipFill>
        <p:spPr>
          <a:xfrm>
            <a:off x="5580229" y="2882345"/>
            <a:ext cx="275341" cy="499693"/>
          </a:xfrm>
          <a:prstGeom prst="rect">
            <a:avLst/>
          </a:prstGeom>
        </p:spPr>
      </p:pic>
      <p:pic>
        <p:nvPicPr>
          <p:cNvPr id="271" name="Picture 270"/>
          <p:cNvPicPr>
            <a:picLocks noChangeAspect="1"/>
          </p:cNvPicPr>
          <p:nvPr/>
        </p:nvPicPr>
        <p:blipFill>
          <a:blip r:embed="rId4"/>
          <a:stretch>
            <a:fillRect/>
          </a:stretch>
        </p:blipFill>
        <p:spPr>
          <a:xfrm>
            <a:off x="5572789" y="3016490"/>
            <a:ext cx="172322" cy="312733"/>
          </a:xfrm>
          <a:prstGeom prst="rect">
            <a:avLst/>
          </a:prstGeom>
        </p:spPr>
      </p:pic>
      <p:pic>
        <p:nvPicPr>
          <p:cNvPr id="272" name="Picture 271"/>
          <p:cNvPicPr>
            <a:picLocks noChangeAspect="1"/>
          </p:cNvPicPr>
          <p:nvPr/>
        </p:nvPicPr>
        <p:blipFill>
          <a:blip r:embed="rId4"/>
          <a:stretch>
            <a:fillRect/>
          </a:stretch>
        </p:blipFill>
        <p:spPr>
          <a:xfrm>
            <a:off x="5522087" y="3054783"/>
            <a:ext cx="172322" cy="312733"/>
          </a:xfrm>
          <a:prstGeom prst="rect">
            <a:avLst/>
          </a:prstGeom>
        </p:spPr>
      </p:pic>
      <p:pic>
        <p:nvPicPr>
          <p:cNvPr id="273" name="Picture 272"/>
          <p:cNvPicPr>
            <a:picLocks noChangeAspect="1"/>
          </p:cNvPicPr>
          <p:nvPr/>
        </p:nvPicPr>
        <p:blipFill>
          <a:blip r:embed="rId4"/>
          <a:stretch>
            <a:fillRect/>
          </a:stretch>
        </p:blipFill>
        <p:spPr>
          <a:xfrm>
            <a:off x="4611290" y="1977849"/>
            <a:ext cx="172322" cy="312733"/>
          </a:xfrm>
          <a:prstGeom prst="rect">
            <a:avLst/>
          </a:prstGeom>
        </p:spPr>
      </p:pic>
      <p:pic>
        <p:nvPicPr>
          <p:cNvPr id="274" name="Picture 273"/>
          <p:cNvPicPr>
            <a:picLocks noChangeAspect="1"/>
          </p:cNvPicPr>
          <p:nvPr/>
        </p:nvPicPr>
        <p:blipFill>
          <a:blip r:embed="rId4"/>
          <a:stretch>
            <a:fillRect/>
          </a:stretch>
        </p:blipFill>
        <p:spPr>
          <a:xfrm>
            <a:off x="4136510" y="1803918"/>
            <a:ext cx="275341" cy="499693"/>
          </a:xfrm>
          <a:prstGeom prst="rect">
            <a:avLst/>
          </a:prstGeom>
        </p:spPr>
      </p:pic>
      <p:pic>
        <p:nvPicPr>
          <p:cNvPr id="275" name="Picture 274"/>
          <p:cNvPicPr>
            <a:picLocks noChangeAspect="1"/>
          </p:cNvPicPr>
          <p:nvPr/>
        </p:nvPicPr>
        <p:blipFill>
          <a:blip r:embed="rId4"/>
          <a:stretch>
            <a:fillRect/>
          </a:stretch>
        </p:blipFill>
        <p:spPr>
          <a:xfrm>
            <a:off x="4133247" y="1855983"/>
            <a:ext cx="172322" cy="312733"/>
          </a:xfrm>
          <a:prstGeom prst="rect">
            <a:avLst/>
          </a:prstGeom>
        </p:spPr>
      </p:pic>
      <p:pic>
        <p:nvPicPr>
          <p:cNvPr id="276" name="Picture 275"/>
          <p:cNvPicPr>
            <a:picLocks noChangeAspect="1"/>
          </p:cNvPicPr>
          <p:nvPr/>
        </p:nvPicPr>
        <p:blipFill>
          <a:blip r:embed="rId4"/>
          <a:stretch>
            <a:fillRect/>
          </a:stretch>
        </p:blipFill>
        <p:spPr>
          <a:xfrm>
            <a:off x="4517828" y="1626535"/>
            <a:ext cx="275341" cy="499693"/>
          </a:xfrm>
          <a:prstGeom prst="rect">
            <a:avLst/>
          </a:prstGeom>
        </p:spPr>
      </p:pic>
      <p:pic>
        <p:nvPicPr>
          <p:cNvPr id="277" name="Picture 276"/>
          <p:cNvPicPr>
            <a:picLocks noChangeAspect="1"/>
          </p:cNvPicPr>
          <p:nvPr/>
        </p:nvPicPr>
        <p:blipFill>
          <a:blip r:embed="rId4"/>
          <a:stretch>
            <a:fillRect/>
          </a:stretch>
        </p:blipFill>
        <p:spPr>
          <a:xfrm>
            <a:off x="4465346" y="1484048"/>
            <a:ext cx="275341" cy="499693"/>
          </a:xfrm>
          <a:prstGeom prst="rect">
            <a:avLst/>
          </a:prstGeom>
        </p:spPr>
      </p:pic>
      <p:pic>
        <p:nvPicPr>
          <p:cNvPr id="278" name="Picture 277"/>
          <p:cNvPicPr>
            <a:picLocks noChangeAspect="1"/>
          </p:cNvPicPr>
          <p:nvPr/>
        </p:nvPicPr>
        <p:blipFill>
          <a:blip r:embed="rId4"/>
          <a:stretch>
            <a:fillRect/>
          </a:stretch>
        </p:blipFill>
        <p:spPr>
          <a:xfrm>
            <a:off x="4561595" y="1402342"/>
            <a:ext cx="275341" cy="499693"/>
          </a:xfrm>
          <a:prstGeom prst="rect">
            <a:avLst/>
          </a:prstGeom>
        </p:spPr>
      </p:pic>
      <p:pic>
        <p:nvPicPr>
          <p:cNvPr id="279" name="Picture 278"/>
          <p:cNvPicPr>
            <a:picLocks noChangeAspect="1"/>
          </p:cNvPicPr>
          <p:nvPr/>
        </p:nvPicPr>
        <p:blipFill>
          <a:blip r:embed="rId4"/>
          <a:stretch>
            <a:fillRect/>
          </a:stretch>
        </p:blipFill>
        <p:spPr>
          <a:xfrm>
            <a:off x="4921759" y="4349019"/>
            <a:ext cx="172322" cy="312733"/>
          </a:xfrm>
          <a:prstGeom prst="rect">
            <a:avLst/>
          </a:prstGeom>
        </p:spPr>
      </p:pic>
      <p:pic>
        <p:nvPicPr>
          <p:cNvPr id="280" name="Picture 279"/>
          <p:cNvPicPr>
            <a:picLocks noChangeAspect="1"/>
          </p:cNvPicPr>
          <p:nvPr/>
        </p:nvPicPr>
        <p:blipFill>
          <a:blip r:embed="rId4"/>
          <a:stretch>
            <a:fillRect/>
          </a:stretch>
        </p:blipFill>
        <p:spPr>
          <a:xfrm>
            <a:off x="7473884" y="2453677"/>
            <a:ext cx="172322" cy="312733"/>
          </a:xfrm>
          <a:prstGeom prst="rect">
            <a:avLst/>
          </a:prstGeom>
        </p:spPr>
      </p:pic>
      <p:pic>
        <p:nvPicPr>
          <p:cNvPr id="281" name="Picture 280"/>
          <p:cNvPicPr>
            <a:picLocks noChangeAspect="1"/>
          </p:cNvPicPr>
          <p:nvPr/>
        </p:nvPicPr>
        <p:blipFill>
          <a:blip r:embed="rId4"/>
          <a:stretch>
            <a:fillRect/>
          </a:stretch>
        </p:blipFill>
        <p:spPr>
          <a:xfrm>
            <a:off x="1980559" y="3319329"/>
            <a:ext cx="172322" cy="312733"/>
          </a:xfrm>
          <a:prstGeom prst="rect">
            <a:avLst/>
          </a:prstGeom>
        </p:spPr>
      </p:pic>
      <p:pic>
        <p:nvPicPr>
          <p:cNvPr id="282" name="Picture 281"/>
          <p:cNvPicPr>
            <a:picLocks noChangeAspect="1"/>
          </p:cNvPicPr>
          <p:nvPr/>
        </p:nvPicPr>
        <p:blipFill>
          <a:blip r:embed="rId4"/>
          <a:stretch>
            <a:fillRect/>
          </a:stretch>
        </p:blipFill>
        <p:spPr>
          <a:xfrm>
            <a:off x="5931942" y="2812087"/>
            <a:ext cx="172322" cy="312733"/>
          </a:xfrm>
          <a:prstGeom prst="rect">
            <a:avLst/>
          </a:prstGeom>
        </p:spPr>
      </p:pic>
      <p:pic>
        <p:nvPicPr>
          <p:cNvPr id="283" name="Picture 282"/>
          <p:cNvPicPr>
            <a:picLocks noChangeAspect="1"/>
          </p:cNvPicPr>
          <p:nvPr/>
        </p:nvPicPr>
        <p:blipFill>
          <a:blip r:embed="rId4"/>
          <a:stretch>
            <a:fillRect/>
          </a:stretch>
        </p:blipFill>
        <p:spPr>
          <a:xfrm>
            <a:off x="6974485" y="3490172"/>
            <a:ext cx="172322" cy="312733"/>
          </a:xfrm>
          <a:prstGeom prst="rect">
            <a:avLst/>
          </a:prstGeom>
        </p:spPr>
      </p:pic>
      <p:pic>
        <p:nvPicPr>
          <p:cNvPr id="284" name="Picture 283"/>
          <p:cNvPicPr>
            <a:picLocks noChangeAspect="1"/>
          </p:cNvPicPr>
          <p:nvPr/>
        </p:nvPicPr>
        <p:blipFill>
          <a:blip r:embed="rId4"/>
          <a:stretch>
            <a:fillRect/>
          </a:stretch>
        </p:blipFill>
        <p:spPr>
          <a:xfrm>
            <a:off x="7436385" y="3100416"/>
            <a:ext cx="172322" cy="312733"/>
          </a:xfrm>
          <a:prstGeom prst="rect">
            <a:avLst/>
          </a:prstGeom>
        </p:spPr>
      </p:pic>
      <p:pic>
        <p:nvPicPr>
          <p:cNvPr id="285" name="Picture 284"/>
          <p:cNvPicPr>
            <a:picLocks noChangeAspect="1"/>
          </p:cNvPicPr>
          <p:nvPr/>
        </p:nvPicPr>
        <p:blipFill>
          <a:blip r:embed="rId4"/>
          <a:stretch>
            <a:fillRect/>
          </a:stretch>
        </p:blipFill>
        <p:spPr>
          <a:xfrm>
            <a:off x="7594990" y="3337297"/>
            <a:ext cx="172322" cy="312733"/>
          </a:xfrm>
          <a:prstGeom prst="rect">
            <a:avLst/>
          </a:prstGeom>
        </p:spPr>
      </p:pic>
      <p:pic>
        <p:nvPicPr>
          <p:cNvPr id="286" name="Picture 285"/>
          <p:cNvPicPr>
            <a:picLocks noChangeAspect="1"/>
          </p:cNvPicPr>
          <p:nvPr/>
        </p:nvPicPr>
        <p:blipFill>
          <a:blip r:embed="rId4"/>
          <a:stretch>
            <a:fillRect/>
          </a:stretch>
        </p:blipFill>
        <p:spPr>
          <a:xfrm>
            <a:off x="7527569" y="3235115"/>
            <a:ext cx="172322" cy="312733"/>
          </a:xfrm>
          <a:prstGeom prst="rect">
            <a:avLst/>
          </a:prstGeom>
        </p:spPr>
      </p:pic>
      <p:pic>
        <p:nvPicPr>
          <p:cNvPr id="287" name="Picture 286"/>
          <p:cNvPicPr>
            <a:picLocks noChangeAspect="1"/>
          </p:cNvPicPr>
          <p:nvPr/>
        </p:nvPicPr>
        <p:blipFill>
          <a:blip r:embed="rId4"/>
          <a:stretch>
            <a:fillRect/>
          </a:stretch>
        </p:blipFill>
        <p:spPr>
          <a:xfrm>
            <a:off x="4112227" y="1972023"/>
            <a:ext cx="172322" cy="312733"/>
          </a:xfrm>
          <a:prstGeom prst="rect">
            <a:avLst/>
          </a:prstGeom>
        </p:spPr>
      </p:pic>
      <p:pic>
        <p:nvPicPr>
          <p:cNvPr id="288" name="Picture 287"/>
          <p:cNvPicPr>
            <a:picLocks noChangeAspect="1"/>
          </p:cNvPicPr>
          <p:nvPr/>
        </p:nvPicPr>
        <p:blipFill>
          <a:blip r:embed="rId4"/>
          <a:stretch>
            <a:fillRect/>
          </a:stretch>
        </p:blipFill>
        <p:spPr>
          <a:xfrm>
            <a:off x="4418948" y="2102356"/>
            <a:ext cx="172322" cy="312733"/>
          </a:xfrm>
          <a:prstGeom prst="rect">
            <a:avLst/>
          </a:prstGeom>
        </p:spPr>
      </p:pic>
      <p:pic>
        <p:nvPicPr>
          <p:cNvPr id="289" name="Picture 288"/>
          <p:cNvPicPr>
            <a:picLocks noChangeAspect="1"/>
          </p:cNvPicPr>
          <p:nvPr/>
        </p:nvPicPr>
        <p:blipFill>
          <a:blip r:embed="rId4"/>
          <a:stretch>
            <a:fillRect/>
          </a:stretch>
        </p:blipFill>
        <p:spPr>
          <a:xfrm>
            <a:off x="548900" y="1597570"/>
            <a:ext cx="172322" cy="312733"/>
          </a:xfrm>
          <a:prstGeom prst="rect">
            <a:avLst/>
          </a:prstGeom>
        </p:spPr>
      </p:pic>
      <p:pic>
        <p:nvPicPr>
          <p:cNvPr id="290" name="Picture 289"/>
          <p:cNvPicPr>
            <a:picLocks noChangeAspect="1"/>
          </p:cNvPicPr>
          <p:nvPr/>
        </p:nvPicPr>
        <p:blipFill>
          <a:blip r:embed="rId4"/>
          <a:stretch>
            <a:fillRect/>
          </a:stretch>
        </p:blipFill>
        <p:spPr>
          <a:xfrm>
            <a:off x="1249871" y="2452904"/>
            <a:ext cx="172322" cy="312733"/>
          </a:xfrm>
          <a:prstGeom prst="rect">
            <a:avLst/>
          </a:prstGeom>
        </p:spPr>
      </p:pic>
      <p:pic>
        <p:nvPicPr>
          <p:cNvPr id="291" name="Picture 290"/>
          <p:cNvPicPr>
            <a:picLocks noChangeAspect="1"/>
          </p:cNvPicPr>
          <p:nvPr/>
        </p:nvPicPr>
        <p:blipFill>
          <a:blip r:embed="rId4"/>
          <a:stretch>
            <a:fillRect/>
          </a:stretch>
        </p:blipFill>
        <p:spPr>
          <a:xfrm>
            <a:off x="1212738" y="2452904"/>
            <a:ext cx="172322" cy="312733"/>
          </a:xfrm>
          <a:prstGeom prst="rect">
            <a:avLst/>
          </a:prstGeom>
        </p:spPr>
      </p:pic>
      <p:pic>
        <p:nvPicPr>
          <p:cNvPr id="292" name="Picture 291"/>
          <p:cNvPicPr>
            <a:picLocks noChangeAspect="1"/>
          </p:cNvPicPr>
          <p:nvPr/>
        </p:nvPicPr>
        <p:blipFill>
          <a:blip r:embed="rId4"/>
          <a:stretch>
            <a:fillRect/>
          </a:stretch>
        </p:blipFill>
        <p:spPr>
          <a:xfrm>
            <a:off x="1171369" y="2452904"/>
            <a:ext cx="172322" cy="312733"/>
          </a:xfrm>
          <a:prstGeom prst="rect">
            <a:avLst/>
          </a:prstGeom>
        </p:spPr>
      </p:pic>
      <p:pic>
        <p:nvPicPr>
          <p:cNvPr id="293" name="Picture 292"/>
          <p:cNvPicPr>
            <a:picLocks noChangeAspect="1"/>
          </p:cNvPicPr>
          <p:nvPr/>
        </p:nvPicPr>
        <p:blipFill>
          <a:blip r:embed="rId4"/>
          <a:stretch>
            <a:fillRect/>
          </a:stretch>
        </p:blipFill>
        <p:spPr>
          <a:xfrm>
            <a:off x="883099" y="2265671"/>
            <a:ext cx="275341" cy="499693"/>
          </a:xfrm>
          <a:prstGeom prst="rect">
            <a:avLst/>
          </a:prstGeom>
        </p:spPr>
      </p:pic>
      <p:pic>
        <p:nvPicPr>
          <p:cNvPr id="294" name="Picture 293"/>
          <p:cNvPicPr>
            <a:picLocks noChangeAspect="1"/>
          </p:cNvPicPr>
          <p:nvPr/>
        </p:nvPicPr>
        <p:blipFill>
          <a:blip r:embed="rId4"/>
          <a:stretch>
            <a:fillRect/>
          </a:stretch>
        </p:blipFill>
        <p:spPr>
          <a:xfrm>
            <a:off x="853598" y="2163478"/>
            <a:ext cx="275341" cy="499693"/>
          </a:xfrm>
          <a:prstGeom prst="rect">
            <a:avLst/>
          </a:prstGeom>
        </p:spPr>
      </p:pic>
      <p:pic>
        <p:nvPicPr>
          <p:cNvPr id="295" name="Picture 294"/>
          <p:cNvPicPr>
            <a:picLocks noChangeAspect="1"/>
          </p:cNvPicPr>
          <p:nvPr/>
        </p:nvPicPr>
        <p:blipFill>
          <a:blip r:embed="rId4"/>
          <a:stretch>
            <a:fillRect/>
          </a:stretch>
        </p:blipFill>
        <p:spPr>
          <a:xfrm>
            <a:off x="933591" y="2127950"/>
            <a:ext cx="275341" cy="499693"/>
          </a:xfrm>
          <a:prstGeom prst="rect">
            <a:avLst/>
          </a:prstGeom>
        </p:spPr>
      </p:pic>
      <p:pic>
        <p:nvPicPr>
          <p:cNvPr id="296" name="Picture 295"/>
          <p:cNvPicPr>
            <a:picLocks noChangeAspect="1"/>
          </p:cNvPicPr>
          <p:nvPr/>
        </p:nvPicPr>
        <p:blipFill>
          <a:blip r:embed="rId4"/>
          <a:stretch>
            <a:fillRect/>
          </a:stretch>
        </p:blipFill>
        <p:spPr>
          <a:xfrm>
            <a:off x="990979" y="2417663"/>
            <a:ext cx="172322" cy="312733"/>
          </a:xfrm>
          <a:prstGeom prst="rect">
            <a:avLst/>
          </a:prstGeom>
        </p:spPr>
      </p:pic>
      <p:pic>
        <p:nvPicPr>
          <p:cNvPr id="297" name="Picture 296"/>
          <p:cNvPicPr>
            <a:picLocks noChangeAspect="1"/>
          </p:cNvPicPr>
          <p:nvPr/>
        </p:nvPicPr>
        <p:blipFill>
          <a:blip r:embed="rId4"/>
          <a:stretch>
            <a:fillRect/>
          </a:stretch>
        </p:blipFill>
        <p:spPr>
          <a:xfrm>
            <a:off x="1291792" y="2249111"/>
            <a:ext cx="172322" cy="312733"/>
          </a:xfrm>
          <a:prstGeom prst="rect">
            <a:avLst/>
          </a:prstGeom>
        </p:spPr>
      </p:pic>
      <p:pic>
        <p:nvPicPr>
          <p:cNvPr id="298" name="Picture 297"/>
          <p:cNvPicPr>
            <a:picLocks noChangeAspect="1"/>
          </p:cNvPicPr>
          <p:nvPr/>
        </p:nvPicPr>
        <p:blipFill>
          <a:blip r:embed="rId4"/>
          <a:stretch>
            <a:fillRect/>
          </a:stretch>
        </p:blipFill>
        <p:spPr>
          <a:xfrm>
            <a:off x="1327250" y="2247608"/>
            <a:ext cx="172322" cy="312733"/>
          </a:xfrm>
          <a:prstGeom prst="rect">
            <a:avLst/>
          </a:prstGeom>
        </p:spPr>
      </p:pic>
      <p:pic>
        <p:nvPicPr>
          <p:cNvPr id="299" name="Picture 298"/>
          <p:cNvPicPr>
            <a:picLocks noChangeAspect="1"/>
          </p:cNvPicPr>
          <p:nvPr/>
        </p:nvPicPr>
        <p:blipFill>
          <a:blip r:embed="rId4"/>
          <a:stretch>
            <a:fillRect/>
          </a:stretch>
        </p:blipFill>
        <p:spPr>
          <a:xfrm>
            <a:off x="1247327" y="2247608"/>
            <a:ext cx="172322" cy="312733"/>
          </a:xfrm>
          <a:prstGeom prst="rect">
            <a:avLst/>
          </a:prstGeom>
        </p:spPr>
      </p:pic>
      <p:pic>
        <p:nvPicPr>
          <p:cNvPr id="300" name="Picture 299"/>
          <p:cNvPicPr>
            <a:picLocks noChangeAspect="1"/>
          </p:cNvPicPr>
          <p:nvPr/>
        </p:nvPicPr>
        <p:blipFill>
          <a:blip r:embed="rId4"/>
          <a:stretch>
            <a:fillRect/>
          </a:stretch>
        </p:blipFill>
        <p:spPr>
          <a:xfrm>
            <a:off x="2070299" y="2448571"/>
            <a:ext cx="172322" cy="312733"/>
          </a:xfrm>
          <a:prstGeom prst="rect">
            <a:avLst/>
          </a:prstGeom>
        </p:spPr>
      </p:pic>
      <p:pic>
        <p:nvPicPr>
          <p:cNvPr id="301" name="Picture 300"/>
          <p:cNvPicPr>
            <a:picLocks noChangeAspect="1"/>
          </p:cNvPicPr>
          <p:nvPr/>
        </p:nvPicPr>
        <p:blipFill>
          <a:blip r:embed="rId4"/>
          <a:stretch>
            <a:fillRect/>
          </a:stretch>
        </p:blipFill>
        <p:spPr>
          <a:xfrm>
            <a:off x="2005086" y="2732760"/>
            <a:ext cx="172322" cy="312733"/>
          </a:xfrm>
          <a:prstGeom prst="rect">
            <a:avLst/>
          </a:prstGeom>
        </p:spPr>
      </p:pic>
      <p:pic>
        <p:nvPicPr>
          <p:cNvPr id="302" name="Picture 301"/>
          <p:cNvPicPr>
            <a:picLocks noChangeAspect="1"/>
          </p:cNvPicPr>
          <p:nvPr/>
        </p:nvPicPr>
        <p:blipFill>
          <a:blip r:embed="rId4"/>
          <a:stretch>
            <a:fillRect/>
          </a:stretch>
        </p:blipFill>
        <p:spPr>
          <a:xfrm>
            <a:off x="1991054" y="2690948"/>
            <a:ext cx="172322" cy="312733"/>
          </a:xfrm>
          <a:prstGeom prst="rect">
            <a:avLst/>
          </a:prstGeom>
        </p:spPr>
      </p:pic>
      <p:pic>
        <p:nvPicPr>
          <p:cNvPr id="303" name="Picture 302"/>
          <p:cNvPicPr>
            <a:picLocks noChangeAspect="1"/>
          </p:cNvPicPr>
          <p:nvPr/>
        </p:nvPicPr>
        <p:blipFill>
          <a:blip r:embed="rId4"/>
          <a:stretch>
            <a:fillRect/>
          </a:stretch>
        </p:blipFill>
        <p:spPr>
          <a:xfrm>
            <a:off x="1634405" y="2419124"/>
            <a:ext cx="172322" cy="312733"/>
          </a:xfrm>
          <a:prstGeom prst="rect">
            <a:avLst/>
          </a:prstGeom>
        </p:spPr>
      </p:pic>
      <p:pic>
        <p:nvPicPr>
          <p:cNvPr id="304" name="Picture 303"/>
          <p:cNvPicPr>
            <a:picLocks noChangeAspect="1"/>
          </p:cNvPicPr>
          <p:nvPr/>
        </p:nvPicPr>
        <p:blipFill>
          <a:blip r:embed="rId4"/>
          <a:stretch>
            <a:fillRect/>
          </a:stretch>
        </p:blipFill>
        <p:spPr>
          <a:xfrm>
            <a:off x="1786477" y="2497928"/>
            <a:ext cx="172322" cy="312733"/>
          </a:xfrm>
          <a:prstGeom prst="rect">
            <a:avLst/>
          </a:prstGeom>
        </p:spPr>
      </p:pic>
      <p:pic>
        <p:nvPicPr>
          <p:cNvPr id="305" name="Picture 304"/>
          <p:cNvPicPr>
            <a:picLocks noChangeAspect="1"/>
          </p:cNvPicPr>
          <p:nvPr/>
        </p:nvPicPr>
        <p:blipFill>
          <a:blip r:embed="rId4"/>
          <a:stretch>
            <a:fillRect/>
          </a:stretch>
        </p:blipFill>
        <p:spPr>
          <a:xfrm>
            <a:off x="2237877" y="2340402"/>
            <a:ext cx="172322" cy="312733"/>
          </a:xfrm>
          <a:prstGeom prst="rect">
            <a:avLst/>
          </a:prstGeom>
        </p:spPr>
      </p:pic>
      <p:pic>
        <p:nvPicPr>
          <p:cNvPr id="306" name="Picture 305"/>
          <p:cNvPicPr>
            <a:picLocks noChangeAspect="1"/>
          </p:cNvPicPr>
          <p:nvPr/>
        </p:nvPicPr>
        <p:blipFill>
          <a:blip r:embed="rId4"/>
          <a:stretch>
            <a:fillRect/>
          </a:stretch>
        </p:blipFill>
        <p:spPr>
          <a:xfrm>
            <a:off x="1934921" y="2498973"/>
            <a:ext cx="172322" cy="312733"/>
          </a:xfrm>
          <a:prstGeom prst="rect">
            <a:avLst/>
          </a:prstGeom>
        </p:spPr>
      </p:pic>
      <p:pic>
        <p:nvPicPr>
          <p:cNvPr id="307" name="Picture 306"/>
          <p:cNvPicPr>
            <a:picLocks noChangeAspect="1"/>
          </p:cNvPicPr>
          <p:nvPr/>
        </p:nvPicPr>
        <p:blipFill>
          <a:blip r:embed="rId4"/>
          <a:stretch>
            <a:fillRect/>
          </a:stretch>
        </p:blipFill>
        <p:spPr>
          <a:xfrm>
            <a:off x="1965114" y="2498973"/>
            <a:ext cx="172322" cy="312733"/>
          </a:xfrm>
          <a:prstGeom prst="rect">
            <a:avLst/>
          </a:prstGeom>
        </p:spPr>
      </p:pic>
      <p:pic>
        <p:nvPicPr>
          <p:cNvPr id="308" name="Picture 307"/>
          <p:cNvPicPr>
            <a:picLocks noChangeAspect="1"/>
          </p:cNvPicPr>
          <p:nvPr/>
        </p:nvPicPr>
        <p:blipFill>
          <a:blip r:embed="rId4"/>
          <a:stretch>
            <a:fillRect/>
          </a:stretch>
        </p:blipFill>
        <p:spPr>
          <a:xfrm>
            <a:off x="1878800" y="2303539"/>
            <a:ext cx="172322" cy="312733"/>
          </a:xfrm>
          <a:prstGeom prst="rect">
            <a:avLst/>
          </a:prstGeom>
        </p:spPr>
      </p:pic>
      <p:pic>
        <p:nvPicPr>
          <p:cNvPr id="309" name="Picture 308"/>
          <p:cNvPicPr>
            <a:picLocks noChangeAspect="1"/>
          </p:cNvPicPr>
          <p:nvPr/>
        </p:nvPicPr>
        <p:blipFill>
          <a:blip r:embed="rId4"/>
          <a:stretch>
            <a:fillRect/>
          </a:stretch>
        </p:blipFill>
        <p:spPr>
          <a:xfrm>
            <a:off x="1864705" y="2310169"/>
            <a:ext cx="172322" cy="312733"/>
          </a:xfrm>
          <a:prstGeom prst="rect">
            <a:avLst/>
          </a:prstGeom>
        </p:spPr>
      </p:pic>
      <p:pic>
        <p:nvPicPr>
          <p:cNvPr id="310" name="Picture 309"/>
          <p:cNvPicPr>
            <a:picLocks noChangeAspect="1"/>
          </p:cNvPicPr>
          <p:nvPr/>
        </p:nvPicPr>
        <p:blipFill>
          <a:blip r:embed="rId4"/>
          <a:stretch>
            <a:fillRect/>
          </a:stretch>
        </p:blipFill>
        <p:spPr>
          <a:xfrm>
            <a:off x="1854106" y="2333105"/>
            <a:ext cx="172322" cy="312733"/>
          </a:xfrm>
          <a:prstGeom prst="rect">
            <a:avLst/>
          </a:prstGeom>
        </p:spPr>
      </p:pic>
      <p:pic>
        <p:nvPicPr>
          <p:cNvPr id="311" name="Picture 310"/>
          <p:cNvPicPr>
            <a:picLocks noChangeAspect="1"/>
          </p:cNvPicPr>
          <p:nvPr/>
        </p:nvPicPr>
        <p:blipFill>
          <a:blip r:embed="rId4"/>
          <a:stretch>
            <a:fillRect/>
          </a:stretch>
        </p:blipFill>
        <p:spPr>
          <a:xfrm>
            <a:off x="1974961" y="2384324"/>
            <a:ext cx="172322" cy="312733"/>
          </a:xfrm>
          <a:prstGeom prst="rect">
            <a:avLst/>
          </a:prstGeom>
        </p:spPr>
      </p:pic>
      <p:pic>
        <p:nvPicPr>
          <p:cNvPr id="312" name="Picture 311"/>
          <p:cNvPicPr>
            <a:picLocks noChangeAspect="1"/>
          </p:cNvPicPr>
          <p:nvPr/>
        </p:nvPicPr>
        <p:blipFill>
          <a:blip r:embed="rId4"/>
          <a:stretch>
            <a:fillRect/>
          </a:stretch>
        </p:blipFill>
        <p:spPr>
          <a:xfrm>
            <a:off x="1773742" y="2325052"/>
            <a:ext cx="172322" cy="312733"/>
          </a:xfrm>
          <a:prstGeom prst="rect">
            <a:avLst/>
          </a:prstGeom>
        </p:spPr>
      </p:pic>
      <p:pic>
        <p:nvPicPr>
          <p:cNvPr id="313" name="Picture 312"/>
          <p:cNvPicPr>
            <a:picLocks noChangeAspect="1"/>
          </p:cNvPicPr>
          <p:nvPr/>
        </p:nvPicPr>
        <p:blipFill>
          <a:blip r:embed="rId4"/>
          <a:stretch>
            <a:fillRect/>
          </a:stretch>
        </p:blipFill>
        <p:spPr>
          <a:xfrm>
            <a:off x="1671454" y="2425820"/>
            <a:ext cx="172322" cy="312733"/>
          </a:xfrm>
          <a:prstGeom prst="rect">
            <a:avLst/>
          </a:prstGeom>
        </p:spPr>
      </p:pic>
      <p:pic>
        <p:nvPicPr>
          <p:cNvPr id="314" name="Picture 313"/>
          <p:cNvPicPr>
            <a:picLocks noChangeAspect="1"/>
          </p:cNvPicPr>
          <p:nvPr/>
        </p:nvPicPr>
        <p:blipFill>
          <a:blip r:embed="rId4"/>
          <a:stretch>
            <a:fillRect/>
          </a:stretch>
        </p:blipFill>
        <p:spPr>
          <a:xfrm>
            <a:off x="1720857" y="2622809"/>
            <a:ext cx="172322" cy="312733"/>
          </a:xfrm>
          <a:prstGeom prst="rect">
            <a:avLst/>
          </a:prstGeom>
        </p:spPr>
      </p:pic>
      <p:pic>
        <p:nvPicPr>
          <p:cNvPr id="315" name="Picture 314"/>
          <p:cNvPicPr>
            <a:picLocks noChangeAspect="1"/>
          </p:cNvPicPr>
          <p:nvPr/>
        </p:nvPicPr>
        <p:blipFill>
          <a:blip r:embed="rId4"/>
          <a:stretch>
            <a:fillRect/>
          </a:stretch>
        </p:blipFill>
        <p:spPr>
          <a:xfrm>
            <a:off x="1662988" y="2615789"/>
            <a:ext cx="172322" cy="312733"/>
          </a:xfrm>
          <a:prstGeom prst="rect">
            <a:avLst/>
          </a:prstGeom>
        </p:spPr>
      </p:pic>
      <p:pic>
        <p:nvPicPr>
          <p:cNvPr id="316" name="Picture 315"/>
          <p:cNvPicPr>
            <a:picLocks noChangeAspect="1"/>
          </p:cNvPicPr>
          <p:nvPr/>
        </p:nvPicPr>
        <p:blipFill>
          <a:blip r:embed="rId4"/>
          <a:stretch>
            <a:fillRect/>
          </a:stretch>
        </p:blipFill>
        <p:spPr>
          <a:xfrm>
            <a:off x="1707602" y="2572636"/>
            <a:ext cx="172322" cy="312733"/>
          </a:xfrm>
          <a:prstGeom prst="rect">
            <a:avLst/>
          </a:prstGeom>
        </p:spPr>
      </p:pic>
      <p:pic>
        <p:nvPicPr>
          <p:cNvPr id="317" name="Picture 316"/>
          <p:cNvPicPr>
            <a:picLocks noChangeAspect="1"/>
          </p:cNvPicPr>
          <p:nvPr/>
        </p:nvPicPr>
        <p:blipFill>
          <a:blip r:embed="rId4"/>
          <a:stretch>
            <a:fillRect/>
          </a:stretch>
        </p:blipFill>
        <p:spPr>
          <a:xfrm>
            <a:off x="2318321" y="2225615"/>
            <a:ext cx="172322" cy="312733"/>
          </a:xfrm>
          <a:prstGeom prst="rect">
            <a:avLst/>
          </a:prstGeom>
        </p:spPr>
      </p:pic>
      <p:pic>
        <p:nvPicPr>
          <p:cNvPr id="318" name="Picture 317"/>
          <p:cNvPicPr>
            <a:picLocks noChangeAspect="1"/>
          </p:cNvPicPr>
          <p:nvPr/>
        </p:nvPicPr>
        <p:blipFill>
          <a:blip r:embed="rId4"/>
          <a:stretch>
            <a:fillRect/>
          </a:stretch>
        </p:blipFill>
        <p:spPr>
          <a:xfrm>
            <a:off x="2048880" y="2210035"/>
            <a:ext cx="172322" cy="312733"/>
          </a:xfrm>
          <a:prstGeom prst="rect">
            <a:avLst/>
          </a:prstGeom>
        </p:spPr>
      </p:pic>
      <p:pic>
        <p:nvPicPr>
          <p:cNvPr id="319" name="Picture 318"/>
          <p:cNvPicPr>
            <a:picLocks noChangeAspect="1"/>
          </p:cNvPicPr>
          <p:nvPr/>
        </p:nvPicPr>
        <p:blipFill>
          <a:blip r:embed="rId4"/>
          <a:stretch>
            <a:fillRect/>
          </a:stretch>
        </p:blipFill>
        <p:spPr>
          <a:xfrm>
            <a:off x="2020166" y="2246316"/>
            <a:ext cx="172322" cy="312733"/>
          </a:xfrm>
          <a:prstGeom prst="rect">
            <a:avLst/>
          </a:prstGeom>
        </p:spPr>
      </p:pic>
      <p:pic>
        <p:nvPicPr>
          <p:cNvPr id="320" name="Picture 319"/>
          <p:cNvPicPr>
            <a:picLocks noChangeAspect="1"/>
          </p:cNvPicPr>
          <p:nvPr/>
        </p:nvPicPr>
        <p:blipFill>
          <a:blip r:embed="rId4"/>
          <a:stretch>
            <a:fillRect/>
          </a:stretch>
        </p:blipFill>
        <p:spPr>
          <a:xfrm>
            <a:off x="2289052" y="2325052"/>
            <a:ext cx="172322" cy="312733"/>
          </a:xfrm>
          <a:prstGeom prst="rect">
            <a:avLst/>
          </a:prstGeom>
        </p:spPr>
      </p:pic>
      <p:pic>
        <p:nvPicPr>
          <p:cNvPr id="321" name="Picture 320"/>
          <p:cNvPicPr>
            <a:picLocks noChangeAspect="1"/>
          </p:cNvPicPr>
          <p:nvPr/>
        </p:nvPicPr>
        <p:blipFill>
          <a:blip r:embed="rId4"/>
          <a:stretch>
            <a:fillRect/>
          </a:stretch>
        </p:blipFill>
        <p:spPr>
          <a:xfrm>
            <a:off x="2114165" y="2444107"/>
            <a:ext cx="172322" cy="312733"/>
          </a:xfrm>
          <a:prstGeom prst="rect">
            <a:avLst/>
          </a:prstGeom>
        </p:spPr>
      </p:pic>
      <p:pic>
        <p:nvPicPr>
          <p:cNvPr id="322" name="Picture 321"/>
          <p:cNvPicPr>
            <a:picLocks noChangeAspect="1"/>
          </p:cNvPicPr>
          <p:nvPr/>
        </p:nvPicPr>
        <p:blipFill>
          <a:blip r:embed="rId4"/>
          <a:stretch>
            <a:fillRect/>
          </a:stretch>
        </p:blipFill>
        <p:spPr>
          <a:xfrm>
            <a:off x="1904419" y="2215558"/>
            <a:ext cx="172322" cy="312733"/>
          </a:xfrm>
          <a:prstGeom prst="rect">
            <a:avLst/>
          </a:prstGeom>
        </p:spPr>
      </p:pic>
      <p:pic>
        <p:nvPicPr>
          <p:cNvPr id="323" name="Picture 322"/>
          <p:cNvPicPr>
            <a:picLocks noChangeAspect="1"/>
          </p:cNvPicPr>
          <p:nvPr/>
        </p:nvPicPr>
        <p:blipFill>
          <a:blip r:embed="rId4"/>
          <a:stretch>
            <a:fillRect/>
          </a:stretch>
        </p:blipFill>
        <p:spPr>
          <a:xfrm>
            <a:off x="1851901" y="1982819"/>
            <a:ext cx="275341" cy="499693"/>
          </a:xfrm>
          <a:prstGeom prst="rect">
            <a:avLst/>
          </a:prstGeom>
        </p:spPr>
      </p:pic>
      <p:pic>
        <p:nvPicPr>
          <p:cNvPr id="324" name="Picture 323"/>
          <p:cNvPicPr>
            <a:picLocks noChangeAspect="1"/>
          </p:cNvPicPr>
          <p:nvPr/>
        </p:nvPicPr>
        <p:blipFill>
          <a:blip r:embed="rId4"/>
          <a:stretch>
            <a:fillRect/>
          </a:stretch>
        </p:blipFill>
        <p:spPr>
          <a:xfrm>
            <a:off x="2237490" y="2332274"/>
            <a:ext cx="172322" cy="312733"/>
          </a:xfrm>
          <a:prstGeom prst="rect">
            <a:avLst/>
          </a:prstGeom>
        </p:spPr>
      </p:pic>
      <p:pic>
        <p:nvPicPr>
          <p:cNvPr id="325" name="Picture 324"/>
          <p:cNvPicPr>
            <a:picLocks noChangeAspect="1"/>
          </p:cNvPicPr>
          <p:nvPr/>
        </p:nvPicPr>
        <p:blipFill>
          <a:blip r:embed="rId4"/>
          <a:stretch>
            <a:fillRect/>
          </a:stretch>
        </p:blipFill>
        <p:spPr>
          <a:xfrm>
            <a:off x="1344546" y="2466424"/>
            <a:ext cx="172322" cy="312733"/>
          </a:xfrm>
          <a:prstGeom prst="rect">
            <a:avLst/>
          </a:prstGeom>
        </p:spPr>
      </p:pic>
      <p:pic>
        <p:nvPicPr>
          <p:cNvPr id="326" name="Picture 325"/>
          <p:cNvPicPr>
            <a:picLocks noChangeAspect="1"/>
          </p:cNvPicPr>
          <p:nvPr/>
        </p:nvPicPr>
        <p:blipFill>
          <a:blip r:embed="rId4"/>
          <a:stretch>
            <a:fillRect/>
          </a:stretch>
        </p:blipFill>
        <p:spPr>
          <a:xfrm>
            <a:off x="1307413" y="2466424"/>
            <a:ext cx="172322" cy="312733"/>
          </a:xfrm>
          <a:prstGeom prst="rect">
            <a:avLst/>
          </a:prstGeom>
        </p:spPr>
      </p:pic>
      <p:pic>
        <p:nvPicPr>
          <p:cNvPr id="327" name="Picture 326"/>
          <p:cNvPicPr>
            <a:picLocks noChangeAspect="1"/>
          </p:cNvPicPr>
          <p:nvPr/>
        </p:nvPicPr>
        <p:blipFill>
          <a:blip r:embed="rId4"/>
          <a:stretch>
            <a:fillRect/>
          </a:stretch>
        </p:blipFill>
        <p:spPr>
          <a:xfrm>
            <a:off x="1359860" y="2497340"/>
            <a:ext cx="172322" cy="312733"/>
          </a:xfrm>
          <a:prstGeom prst="rect">
            <a:avLst/>
          </a:prstGeom>
        </p:spPr>
      </p:pic>
      <p:pic>
        <p:nvPicPr>
          <p:cNvPr id="328" name="Picture 327"/>
          <p:cNvPicPr>
            <a:picLocks noChangeAspect="1"/>
          </p:cNvPicPr>
          <p:nvPr/>
        </p:nvPicPr>
        <p:blipFill>
          <a:blip r:embed="rId4"/>
          <a:stretch>
            <a:fillRect/>
          </a:stretch>
        </p:blipFill>
        <p:spPr>
          <a:xfrm>
            <a:off x="2230396" y="2295973"/>
            <a:ext cx="172322" cy="312733"/>
          </a:xfrm>
          <a:prstGeom prst="rect">
            <a:avLst/>
          </a:prstGeom>
        </p:spPr>
      </p:pic>
      <p:pic>
        <p:nvPicPr>
          <p:cNvPr id="329" name="Picture 328"/>
          <p:cNvPicPr>
            <a:picLocks noChangeAspect="1"/>
          </p:cNvPicPr>
          <p:nvPr/>
        </p:nvPicPr>
        <p:blipFill>
          <a:blip r:embed="rId4"/>
          <a:stretch>
            <a:fillRect/>
          </a:stretch>
        </p:blipFill>
        <p:spPr>
          <a:xfrm>
            <a:off x="2167217" y="2427359"/>
            <a:ext cx="172322" cy="312733"/>
          </a:xfrm>
          <a:prstGeom prst="rect">
            <a:avLst/>
          </a:prstGeom>
        </p:spPr>
      </p:pic>
      <p:pic>
        <p:nvPicPr>
          <p:cNvPr id="330" name="Picture 329"/>
          <p:cNvPicPr>
            <a:picLocks noChangeAspect="1"/>
          </p:cNvPicPr>
          <p:nvPr/>
        </p:nvPicPr>
        <p:blipFill>
          <a:blip r:embed="rId4"/>
          <a:stretch>
            <a:fillRect/>
          </a:stretch>
        </p:blipFill>
        <p:spPr>
          <a:xfrm>
            <a:off x="2145459" y="2450531"/>
            <a:ext cx="172322" cy="312733"/>
          </a:xfrm>
          <a:prstGeom prst="rect">
            <a:avLst/>
          </a:prstGeom>
        </p:spPr>
      </p:pic>
      <p:pic>
        <p:nvPicPr>
          <p:cNvPr id="331" name="Picture 330"/>
          <p:cNvPicPr>
            <a:picLocks noChangeAspect="1"/>
          </p:cNvPicPr>
          <p:nvPr/>
        </p:nvPicPr>
        <p:blipFill>
          <a:blip r:embed="rId4"/>
          <a:stretch>
            <a:fillRect/>
          </a:stretch>
        </p:blipFill>
        <p:spPr>
          <a:xfrm>
            <a:off x="1483883" y="2170298"/>
            <a:ext cx="172322" cy="312733"/>
          </a:xfrm>
          <a:prstGeom prst="rect">
            <a:avLst/>
          </a:prstGeom>
        </p:spPr>
      </p:pic>
      <p:pic>
        <p:nvPicPr>
          <p:cNvPr id="332" name="Picture 331"/>
          <p:cNvPicPr>
            <a:picLocks noChangeAspect="1"/>
          </p:cNvPicPr>
          <p:nvPr/>
        </p:nvPicPr>
        <p:blipFill>
          <a:blip r:embed="rId4"/>
          <a:stretch>
            <a:fillRect/>
          </a:stretch>
        </p:blipFill>
        <p:spPr>
          <a:xfrm>
            <a:off x="1534723" y="2177369"/>
            <a:ext cx="172322" cy="312733"/>
          </a:xfrm>
          <a:prstGeom prst="rect">
            <a:avLst/>
          </a:prstGeom>
        </p:spPr>
      </p:pic>
      <p:pic>
        <p:nvPicPr>
          <p:cNvPr id="333" name="Picture 332"/>
          <p:cNvPicPr>
            <a:picLocks noChangeAspect="1"/>
          </p:cNvPicPr>
          <p:nvPr/>
        </p:nvPicPr>
        <p:blipFill>
          <a:blip r:embed="rId4"/>
          <a:stretch>
            <a:fillRect/>
          </a:stretch>
        </p:blipFill>
        <p:spPr>
          <a:xfrm>
            <a:off x="1965242" y="2164977"/>
            <a:ext cx="275341" cy="499693"/>
          </a:xfrm>
          <a:prstGeom prst="rect">
            <a:avLst/>
          </a:prstGeom>
        </p:spPr>
      </p:pic>
      <p:pic>
        <p:nvPicPr>
          <p:cNvPr id="334" name="Picture 333"/>
          <p:cNvPicPr>
            <a:picLocks noChangeAspect="1"/>
          </p:cNvPicPr>
          <p:nvPr/>
        </p:nvPicPr>
        <p:blipFill>
          <a:blip r:embed="rId4"/>
          <a:stretch>
            <a:fillRect/>
          </a:stretch>
        </p:blipFill>
        <p:spPr>
          <a:xfrm>
            <a:off x="1914040" y="2171401"/>
            <a:ext cx="275341" cy="499693"/>
          </a:xfrm>
          <a:prstGeom prst="rect">
            <a:avLst/>
          </a:prstGeom>
        </p:spPr>
      </p:pic>
      <p:pic>
        <p:nvPicPr>
          <p:cNvPr id="335" name="Picture 334"/>
          <p:cNvPicPr>
            <a:picLocks noChangeAspect="1"/>
          </p:cNvPicPr>
          <p:nvPr/>
        </p:nvPicPr>
        <p:blipFill>
          <a:blip r:embed="rId4"/>
          <a:stretch>
            <a:fillRect/>
          </a:stretch>
        </p:blipFill>
        <p:spPr>
          <a:xfrm>
            <a:off x="1971739" y="2157420"/>
            <a:ext cx="275341" cy="499693"/>
          </a:xfrm>
          <a:prstGeom prst="rect">
            <a:avLst/>
          </a:prstGeom>
        </p:spPr>
      </p:pic>
      <p:pic>
        <p:nvPicPr>
          <p:cNvPr id="336" name="Picture 335"/>
          <p:cNvPicPr>
            <a:picLocks noChangeAspect="1"/>
          </p:cNvPicPr>
          <p:nvPr/>
        </p:nvPicPr>
        <p:blipFill>
          <a:blip r:embed="rId4"/>
          <a:stretch>
            <a:fillRect/>
          </a:stretch>
        </p:blipFill>
        <p:spPr>
          <a:xfrm>
            <a:off x="1426955" y="2372077"/>
            <a:ext cx="275341" cy="499693"/>
          </a:xfrm>
          <a:prstGeom prst="rect">
            <a:avLst/>
          </a:prstGeom>
        </p:spPr>
      </p:pic>
      <p:pic>
        <p:nvPicPr>
          <p:cNvPr id="337" name="Picture 336"/>
          <p:cNvPicPr>
            <a:picLocks noChangeAspect="1"/>
          </p:cNvPicPr>
          <p:nvPr/>
        </p:nvPicPr>
        <p:blipFill>
          <a:blip r:embed="rId4"/>
          <a:stretch>
            <a:fillRect/>
          </a:stretch>
        </p:blipFill>
        <p:spPr>
          <a:xfrm>
            <a:off x="1545024" y="2512181"/>
            <a:ext cx="172322" cy="312733"/>
          </a:xfrm>
          <a:prstGeom prst="rect">
            <a:avLst/>
          </a:prstGeom>
        </p:spPr>
      </p:pic>
      <p:pic>
        <p:nvPicPr>
          <p:cNvPr id="338" name="Picture 337"/>
          <p:cNvPicPr>
            <a:picLocks noChangeAspect="1"/>
          </p:cNvPicPr>
          <p:nvPr/>
        </p:nvPicPr>
        <p:blipFill>
          <a:blip r:embed="rId4"/>
          <a:stretch>
            <a:fillRect/>
          </a:stretch>
        </p:blipFill>
        <p:spPr>
          <a:xfrm>
            <a:off x="1035549" y="1947999"/>
            <a:ext cx="275341" cy="499693"/>
          </a:xfrm>
          <a:prstGeom prst="rect">
            <a:avLst/>
          </a:prstGeom>
        </p:spPr>
      </p:pic>
      <p:pic>
        <p:nvPicPr>
          <p:cNvPr id="339" name="Picture 338"/>
          <p:cNvPicPr>
            <a:picLocks noChangeAspect="1"/>
          </p:cNvPicPr>
          <p:nvPr/>
        </p:nvPicPr>
        <p:blipFill>
          <a:blip r:embed="rId4"/>
          <a:stretch>
            <a:fillRect/>
          </a:stretch>
        </p:blipFill>
        <p:spPr>
          <a:xfrm>
            <a:off x="1137697" y="2111778"/>
            <a:ext cx="172322" cy="312733"/>
          </a:xfrm>
          <a:prstGeom prst="rect">
            <a:avLst/>
          </a:prstGeom>
        </p:spPr>
      </p:pic>
      <p:pic>
        <p:nvPicPr>
          <p:cNvPr id="340" name="Picture 339"/>
          <p:cNvPicPr>
            <a:picLocks noChangeAspect="1"/>
          </p:cNvPicPr>
          <p:nvPr/>
        </p:nvPicPr>
        <p:blipFill>
          <a:blip r:embed="rId4"/>
          <a:stretch>
            <a:fillRect/>
          </a:stretch>
        </p:blipFill>
        <p:spPr>
          <a:xfrm>
            <a:off x="1086280" y="2111778"/>
            <a:ext cx="172322" cy="312733"/>
          </a:xfrm>
          <a:prstGeom prst="rect">
            <a:avLst/>
          </a:prstGeom>
        </p:spPr>
      </p:pic>
      <p:pic>
        <p:nvPicPr>
          <p:cNvPr id="341" name="Picture 340"/>
          <p:cNvPicPr>
            <a:picLocks noChangeAspect="1"/>
          </p:cNvPicPr>
          <p:nvPr/>
        </p:nvPicPr>
        <p:blipFill>
          <a:blip r:embed="rId4"/>
          <a:stretch>
            <a:fillRect/>
          </a:stretch>
        </p:blipFill>
        <p:spPr>
          <a:xfrm>
            <a:off x="2049133" y="2546519"/>
            <a:ext cx="172322" cy="312733"/>
          </a:xfrm>
          <a:prstGeom prst="rect">
            <a:avLst/>
          </a:prstGeom>
        </p:spPr>
      </p:pic>
      <p:pic>
        <p:nvPicPr>
          <p:cNvPr id="342" name="Picture 341"/>
          <p:cNvPicPr>
            <a:picLocks noChangeAspect="1"/>
          </p:cNvPicPr>
          <p:nvPr/>
        </p:nvPicPr>
        <p:blipFill>
          <a:blip r:embed="rId4"/>
          <a:stretch>
            <a:fillRect/>
          </a:stretch>
        </p:blipFill>
        <p:spPr>
          <a:xfrm>
            <a:off x="1998333" y="2516248"/>
            <a:ext cx="172322" cy="312733"/>
          </a:xfrm>
          <a:prstGeom prst="rect">
            <a:avLst/>
          </a:prstGeom>
        </p:spPr>
      </p:pic>
      <p:pic>
        <p:nvPicPr>
          <p:cNvPr id="343" name="Picture 342"/>
          <p:cNvPicPr>
            <a:picLocks noChangeAspect="1"/>
          </p:cNvPicPr>
          <p:nvPr/>
        </p:nvPicPr>
        <p:blipFill>
          <a:blip r:embed="rId4"/>
          <a:stretch>
            <a:fillRect/>
          </a:stretch>
        </p:blipFill>
        <p:spPr>
          <a:xfrm>
            <a:off x="1861341" y="2476727"/>
            <a:ext cx="172322" cy="312733"/>
          </a:xfrm>
          <a:prstGeom prst="rect">
            <a:avLst/>
          </a:prstGeom>
        </p:spPr>
      </p:pic>
      <p:pic>
        <p:nvPicPr>
          <p:cNvPr id="344" name="Picture 343"/>
          <p:cNvPicPr>
            <a:picLocks noChangeAspect="1"/>
          </p:cNvPicPr>
          <p:nvPr/>
        </p:nvPicPr>
        <p:blipFill>
          <a:blip r:embed="rId4"/>
          <a:stretch>
            <a:fillRect/>
          </a:stretch>
        </p:blipFill>
        <p:spPr>
          <a:xfrm>
            <a:off x="1782466" y="2551435"/>
            <a:ext cx="172322" cy="312733"/>
          </a:xfrm>
          <a:prstGeom prst="rect">
            <a:avLst/>
          </a:prstGeom>
        </p:spPr>
      </p:pic>
      <p:pic>
        <p:nvPicPr>
          <p:cNvPr id="345" name="Picture 344"/>
          <p:cNvPicPr>
            <a:picLocks noChangeAspect="1"/>
          </p:cNvPicPr>
          <p:nvPr/>
        </p:nvPicPr>
        <p:blipFill>
          <a:blip r:embed="rId4"/>
          <a:stretch>
            <a:fillRect/>
          </a:stretch>
        </p:blipFill>
        <p:spPr>
          <a:xfrm>
            <a:off x="1883473" y="2463258"/>
            <a:ext cx="172322" cy="312733"/>
          </a:xfrm>
          <a:prstGeom prst="rect">
            <a:avLst/>
          </a:prstGeom>
        </p:spPr>
      </p:pic>
      <p:pic>
        <p:nvPicPr>
          <p:cNvPr id="346" name="Picture 345"/>
          <p:cNvPicPr>
            <a:picLocks noChangeAspect="1"/>
          </p:cNvPicPr>
          <p:nvPr/>
        </p:nvPicPr>
        <p:blipFill>
          <a:blip r:embed="rId4"/>
          <a:stretch>
            <a:fillRect/>
          </a:stretch>
        </p:blipFill>
        <p:spPr>
          <a:xfrm>
            <a:off x="1804598" y="2537966"/>
            <a:ext cx="172322" cy="312733"/>
          </a:xfrm>
          <a:prstGeom prst="rect">
            <a:avLst/>
          </a:prstGeom>
        </p:spPr>
      </p:pic>
      <p:pic>
        <p:nvPicPr>
          <p:cNvPr id="347" name="Picture 346"/>
          <p:cNvPicPr>
            <a:picLocks noChangeAspect="1"/>
          </p:cNvPicPr>
          <p:nvPr/>
        </p:nvPicPr>
        <p:blipFill>
          <a:blip r:embed="rId4"/>
          <a:stretch>
            <a:fillRect/>
          </a:stretch>
        </p:blipFill>
        <p:spPr>
          <a:xfrm>
            <a:off x="1898084" y="2507259"/>
            <a:ext cx="172322" cy="312733"/>
          </a:xfrm>
          <a:prstGeom prst="rect">
            <a:avLst/>
          </a:prstGeom>
        </p:spPr>
      </p:pic>
      <p:pic>
        <p:nvPicPr>
          <p:cNvPr id="348" name="Picture 347"/>
          <p:cNvPicPr>
            <a:picLocks noChangeAspect="1"/>
          </p:cNvPicPr>
          <p:nvPr/>
        </p:nvPicPr>
        <p:blipFill>
          <a:blip r:embed="rId4"/>
          <a:stretch>
            <a:fillRect/>
          </a:stretch>
        </p:blipFill>
        <p:spPr>
          <a:xfrm>
            <a:off x="2076793" y="2200727"/>
            <a:ext cx="275341" cy="499693"/>
          </a:xfrm>
          <a:prstGeom prst="rect">
            <a:avLst/>
          </a:prstGeom>
        </p:spPr>
      </p:pic>
      <p:pic>
        <p:nvPicPr>
          <p:cNvPr id="349" name="Picture 348"/>
          <p:cNvPicPr>
            <a:picLocks noChangeAspect="1"/>
          </p:cNvPicPr>
          <p:nvPr/>
        </p:nvPicPr>
        <p:blipFill>
          <a:blip r:embed="rId4"/>
          <a:stretch>
            <a:fillRect/>
          </a:stretch>
        </p:blipFill>
        <p:spPr>
          <a:xfrm>
            <a:off x="4730047" y="1867436"/>
            <a:ext cx="172322" cy="312733"/>
          </a:xfrm>
          <a:prstGeom prst="rect">
            <a:avLst/>
          </a:prstGeom>
        </p:spPr>
      </p:pic>
      <p:pic>
        <p:nvPicPr>
          <p:cNvPr id="350" name="Picture 349"/>
          <p:cNvPicPr>
            <a:picLocks noChangeAspect="1"/>
          </p:cNvPicPr>
          <p:nvPr/>
        </p:nvPicPr>
        <p:blipFill>
          <a:blip r:embed="rId4"/>
          <a:stretch>
            <a:fillRect/>
          </a:stretch>
        </p:blipFill>
        <p:spPr>
          <a:xfrm>
            <a:off x="4797956" y="1759987"/>
            <a:ext cx="172322" cy="312733"/>
          </a:xfrm>
          <a:prstGeom prst="rect">
            <a:avLst/>
          </a:prstGeom>
        </p:spPr>
      </p:pic>
      <p:pic>
        <p:nvPicPr>
          <p:cNvPr id="351" name="Picture 350"/>
          <p:cNvPicPr>
            <a:picLocks noChangeAspect="1"/>
          </p:cNvPicPr>
          <p:nvPr/>
        </p:nvPicPr>
        <p:blipFill>
          <a:blip r:embed="rId4"/>
          <a:stretch>
            <a:fillRect/>
          </a:stretch>
        </p:blipFill>
        <p:spPr>
          <a:xfrm>
            <a:off x="7813063" y="5942248"/>
            <a:ext cx="263012" cy="477319"/>
          </a:xfrm>
          <a:prstGeom prst="rect">
            <a:avLst/>
          </a:prstGeom>
        </p:spPr>
      </p:pic>
      <p:pic>
        <p:nvPicPr>
          <p:cNvPr id="352" name="Picture 351"/>
          <p:cNvPicPr>
            <a:picLocks noChangeAspect="1"/>
          </p:cNvPicPr>
          <p:nvPr/>
        </p:nvPicPr>
        <p:blipFill>
          <a:blip r:embed="rId4"/>
          <a:stretch>
            <a:fillRect/>
          </a:stretch>
        </p:blipFill>
        <p:spPr>
          <a:xfrm>
            <a:off x="7868421" y="5575782"/>
            <a:ext cx="164606" cy="298730"/>
          </a:xfrm>
          <a:prstGeom prst="rect">
            <a:avLst/>
          </a:prstGeom>
        </p:spPr>
      </p:pic>
      <p:sp>
        <p:nvSpPr>
          <p:cNvPr id="353" name="TextBox 352"/>
          <p:cNvSpPr txBox="1"/>
          <p:nvPr/>
        </p:nvSpPr>
        <p:spPr>
          <a:xfrm>
            <a:off x="7710927" y="5540070"/>
            <a:ext cx="1052073" cy="400110"/>
          </a:xfrm>
          <a:prstGeom prst="rect">
            <a:avLst/>
          </a:prstGeom>
          <a:noFill/>
        </p:spPr>
        <p:txBody>
          <a:bodyPr wrap="square" rtlCol="0">
            <a:spAutoFit/>
          </a:bodyPr>
          <a:lstStyle/>
          <a:p>
            <a:r>
              <a:rPr lang="en-US" dirty="0"/>
              <a:t>=1</a:t>
            </a:r>
          </a:p>
        </p:txBody>
      </p:sp>
      <p:sp>
        <p:nvSpPr>
          <p:cNvPr id="355" name="TextBox 354"/>
          <p:cNvSpPr txBox="1"/>
          <p:nvPr/>
        </p:nvSpPr>
        <p:spPr>
          <a:xfrm>
            <a:off x="7996433" y="5987366"/>
            <a:ext cx="481059" cy="400110"/>
          </a:xfrm>
          <a:prstGeom prst="rect">
            <a:avLst/>
          </a:prstGeom>
          <a:noFill/>
        </p:spPr>
        <p:txBody>
          <a:bodyPr wrap="square" rtlCol="0">
            <a:spAutoFit/>
          </a:bodyPr>
          <a:lstStyle/>
          <a:p>
            <a:r>
              <a:rPr lang="en-US" dirty="0"/>
              <a:t>=5</a:t>
            </a:r>
          </a:p>
        </p:txBody>
      </p:sp>
      <p:pic>
        <p:nvPicPr>
          <p:cNvPr id="356" name="Picture 355"/>
          <p:cNvPicPr>
            <a:picLocks noChangeAspect="1"/>
          </p:cNvPicPr>
          <p:nvPr/>
        </p:nvPicPr>
        <p:blipFill>
          <a:blip r:embed="rId4"/>
          <a:stretch>
            <a:fillRect/>
          </a:stretch>
        </p:blipFill>
        <p:spPr>
          <a:xfrm>
            <a:off x="5165074" y="1823688"/>
            <a:ext cx="172322" cy="312733"/>
          </a:xfrm>
          <a:prstGeom prst="rect">
            <a:avLst/>
          </a:prstGeom>
        </p:spPr>
      </p:pic>
    </p:spTree>
    <p:extLst>
      <p:ext uri="{BB962C8B-B14F-4D97-AF65-F5344CB8AC3E}">
        <p14:creationId xmlns:p14="http://schemas.microsoft.com/office/powerpoint/2010/main" val="3939939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8EF0B7A-E45A-AD4A-B010-8837E357E5DB}"/>
              </a:ext>
            </a:extLst>
          </p:cNvPr>
          <p:cNvSpPr/>
          <p:nvPr/>
        </p:nvSpPr>
        <p:spPr bwMode="auto">
          <a:xfrm>
            <a:off x="0" y="0"/>
            <a:ext cx="9144000" cy="6858000"/>
          </a:xfrm>
          <a:prstGeom prst="rect">
            <a:avLst/>
          </a:prstGeom>
          <a:solidFill>
            <a:schemeClr val="bg1">
              <a:alpha val="75000"/>
            </a:scheme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2" name="Title 11">
            <a:extLst>
              <a:ext uri="{FF2B5EF4-FFF2-40B4-BE49-F238E27FC236}">
                <a16:creationId xmlns:a16="http://schemas.microsoft.com/office/drawing/2014/main" xmlns="" id="{2E3826EC-0A91-F54D-BBE4-2119CBA8951C}"/>
              </a:ext>
            </a:extLst>
          </p:cNvPr>
          <p:cNvSpPr>
            <a:spLocks noGrp="1"/>
          </p:cNvSpPr>
          <p:nvPr>
            <p:ph type="title"/>
          </p:nvPr>
        </p:nvSpPr>
        <p:spPr>
          <a:xfrm>
            <a:off x="533400" y="422275"/>
            <a:ext cx="8153400" cy="775597"/>
          </a:xfrm>
        </p:spPr>
        <p:txBody>
          <a:bodyPr/>
          <a:lstStyle/>
          <a:p>
            <a:r>
              <a:rPr lang="en-US" dirty="0"/>
              <a:t>SGMM community baseline: 384 utilities in 47 countries</a:t>
            </a:r>
          </a:p>
        </p:txBody>
      </p:sp>
      <p:sp>
        <p:nvSpPr>
          <p:cNvPr id="3" name="Slide Number Placeholder 2">
            <a:extLst>
              <a:ext uri="{FF2B5EF4-FFF2-40B4-BE49-F238E27FC236}">
                <a16:creationId xmlns:a16="http://schemas.microsoft.com/office/drawing/2014/main" xmlns="" id="{21084BEF-B7E8-FC45-AC39-175493149109}"/>
              </a:ext>
            </a:extLst>
          </p:cNvPr>
          <p:cNvSpPr>
            <a:spLocks noGrp="1"/>
          </p:cNvSpPr>
          <p:nvPr>
            <p:ph type="sldNum" sz="quarter" idx="4"/>
          </p:nvPr>
        </p:nvSpPr>
        <p:spPr/>
        <p:txBody>
          <a:bodyPr/>
          <a:lstStyle/>
          <a:p>
            <a:fld id="{FCB216F3-6BBE-C443-8C16-54FD34EEA445}" type="slidenum">
              <a:rPr lang="en-US" smtClean="0"/>
              <a:pPr/>
              <a:t>21</a:t>
            </a:fld>
            <a:endParaRPr lang="en-US" dirty="0"/>
          </a:p>
        </p:txBody>
      </p:sp>
      <p:sp>
        <p:nvSpPr>
          <p:cNvPr id="10" name="TextBox 9">
            <a:extLst>
              <a:ext uri="{FF2B5EF4-FFF2-40B4-BE49-F238E27FC236}">
                <a16:creationId xmlns:a16="http://schemas.microsoft.com/office/drawing/2014/main" xmlns="" id="{CB8DEB0E-77D3-1A4C-84E3-1231ECB80CAE}"/>
              </a:ext>
            </a:extLst>
          </p:cNvPr>
          <p:cNvSpPr txBox="1"/>
          <p:nvPr/>
        </p:nvSpPr>
        <p:spPr>
          <a:xfrm>
            <a:off x="3124200" y="1219201"/>
            <a:ext cx="5638800" cy="5200366"/>
          </a:xfrm>
          <a:prstGeom prst="rect">
            <a:avLst/>
          </a:prstGeom>
          <a:noFill/>
        </p:spPr>
        <p:txBody>
          <a:bodyPr wrap="square" lIns="0" rIns="91440" numCol="3" rtlCol="0">
            <a:noAutofit/>
          </a:bodyPr>
          <a:lstStyle/>
          <a:p>
            <a:pPr algn="l" fontAlgn="b">
              <a:tabLst>
                <a:tab pos="225425" algn="r"/>
                <a:tab pos="338138" algn="l"/>
              </a:tabLst>
            </a:pPr>
            <a:r>
              <a:rPr lang="en-US" sz="1200" b="0" dirty="0"/>
              <a:t>	13	Australia 	</a:t>
            </a:r>
          </a:p>
          <a:p>
            <a:pPr algn="l" fontAlgn="b">
              <a:tabLst>
                <a:tab pos="225425" algn="r"/>
                <a:tab pos="338138" algn="l"/>
              </a:tabLst>
            </a:pPr>
            <a:r>
              <a:rPr lang="en-US" sz="1200" b="0" dirty="0"/>
              <a:t>	2	Bahrain	</a:t>
            </a:r>
          </a:p>
          <a:p>
            <a:pPr algn="l" fontAlgn="b">
              <a:tabLst>
                <a:tab pos="225425" algn="r"/>
                <a:tab pos="338138" algn="l"/>
              </a:tabLst>
            </a:pPr>
            <a:r>
              <a:rPr lang="en-US" sz="1200" b="0" dirty="0"/>
              <a:t>	10	Bangladesh </a:t>
            </a:r>
          </a:p>
          <a:p>
            <a:pPr algn="l" fontAlgn="b">
              <a:tabLst>
                <a:tab pos="225425" algn="r"/>
                <a:tab pos="338138" algn="l"/>
              </a:tabLst>
            </a:pPr>
            <a:r>
              <a:rPr lang="en-US" sz="1200" b="0" dirty="0"/>
              <a:t>	2 	Belgium	</a:t>
            </a:r>
          </a:p>
          <a:p>
            <a:pPr algn="l" fontAlgn="b">
              <a:tabLst>
                <a:tab pos="225425" algn="r"/>
                <a:tab pos="338138" algn="l"/>
              </a:tabLst>
            </a:pPr>
            <a:r>
              <a:rPr lang="en-US" sz="1200" b="0" dirty="0"/>
              <a:t>	4	Brazil</a:t>
            </a:r>
          </a:p>
          <a:p>
            <a:pPr algn="l" fontAlgn="b">
              <a:tabLst>
                <a:tab pos="225425" algn="r"/>
                <a:tab pos="338138" algn="l"/>
              </a:tabLst>
            </a:pPr>
            <a:r>
              <a:rPr lang="en-US" sz="1200" b="0" dirty="0"/>
              <a:t>	26	Canada</a:t>
            </a:r>
          </a:p>
          <a:p>
            <a:pPr algn="l" fontAlgn="b">
              <a:tabLst>
                <a:tab pos="225425" algn="r"/>
                <a:tab pos="338138" algn="l"/>
              </a:tabLst>
            </a:pPr>
            <a:r>
              <a:rPr lang="en-US" sz="1200" b="0" dirty="0"/>
              <a:t>	3	China</a:t>
            </a:r>
          </a:p>
          <a:p>
            <a:pPr algn="l" fontAlgn="b">
              <a:tabLst>
                <a:tab pos="225425" algn="r"/>
                <a:tab pos="338138" algn="l"/>
              </a:tabLst>
            </a:pPr>
            <a:r>
              <a:rPr lang="en-US" sz="1200" b="0" dirty="0"/>
              <a:t>	1	Colombia</a:t>
            </a:r>
          </a:p>
          <a:p>
            <a:pPr algn="l" fontAlgn="b">
              <a:tabLst>
                <a:tab pos="225425" algn="r"/>
                <a:tab pos="338138" algn="l"/>
              </a:tabLst>
            </a:pPr>
            <a:r>
              <a:rPr lang="en-US" sz="1200" b="0" dirty="0"/>
              <a:t>	8	Costa Rica</a:t>
            </a:r>
          </a:p>
          <a:p>
            <a:pPr algn="l" fontAlgn="b">
              <a:tabLst>
                <a:tab pos="225425" algn="r"/>
                <a:tab pos="338138" algn="l"/>
              </a:tabLst>
            </a:pPr>
            <a:r>
              <a:rPr lang="en-US" sz="1200" b="0" dirty="0"/>
              <a:t>	2	Denmark	</a:t>
            </a:r>
          </a:p>
          <a:p>
            <a:pPr algn="l" fontAlgn="b">
              <a:tabLst>
                <a:tab pos="225425" algn="r"/>
                <a:tab pos="338138" algn="l"/>
              </a:tabLst>
            </a:pPr>
            <a:r>
              <a:rPr lang="en-US" sz="1200" b="0" dirty="0"/>
              <a:t>	1	Ecuador</a:t>
            </a:r>
          </a:p>
          <a:p>
            <a:pPr algn="l" fontAlgn="b">
              <a:tabLst>
                <a:tab pos="225425" algn="r"/>
                <a:tab pos="338138" algn="l"/>
              </a:tabLst>
            </a:pPr>
            <a:r>
              <a:rPr lang="en-US" sz="1200" b="0" dirty="0"/>
              <a:t>	3	Finland</a:t>
            </a:r>
          </a:p>
          <a:p>
            <a:pPr algn="l" fontAlgn="b">
              <a:tabLst>
                <a:tab pos="225425" algn="r"/>
                <a:tab pos="338138" algn="l"/>
              </a:tabLst>
            </a:pPr>
            <a:r>
              <a:rPr lang="en-US" sz="1200" b="0" dirty="0"/>
              <a:t>	1	France</a:t>
            </a:r>
          </a:p>
          <a:p>
            <a:pPr algn="l" fontAlgn="b">
              <a:tabLst>
                <a:tab pos="225425" algn="r"/>
                <a:tab pos="338138" algn="l"/>
              </a:tabLst>
            </a:pPr>
            <a:r>
              <a:rPr lang="en-US" sz="1200" b="0" dirty="0"/>
              <a:t>	2	Hong Kong</a:t>
            </a:r>
          </a:p>
          <a:p>
            <a:pPr algn="l" fontAlgn="b">
              <a:tabLst>
                <a:tab pos="225425" algn="r"/>
                <a:tab pos="338138" algn="l"/>
              </a:tabLst>
            </a:pPr>
            <a:r>
              <a:rPr lang="en-US" sz="1200" b="0" dirty="0"/>
              <a:t>	57	India</a:t>
            </a:r>
          </a:p>
          <a:p>
            <a:pPr algn="l" fontAlgn="b">
              <a:tabLst>
                <a:tab pos="225425" algn="r"/>
                <a:tab pos="338138" algn="l"/>
              </a:tabLst>
            </a:pPr>
            <a:r>
              <a:rPr lang="en-US" sz="1200" b="0" dirty="0"/>
              <a:t>	2	Indonesia</a:t>
            </a:r>
          </a:p>
          <a:p>
            <a:pPr algn="l" fontAlgn="b">
              <a:tabLst>
                <a:tab pos="225425" algn="r"/>
                <a:tab pos="338138" algn="l"/>
              </a:tabLst>
            </a:pPr>
            <a:r>
              <a:rPr lang="en-US" sz="1200" b="0" dirty="0"/>
              <a:t>	1	Ireland</a:t>
            </a:r>
          </a:p>
          <a:p>
            <a:pPr algn="l" fontAlgn="b">
              <a:tabLst>
                <a:tab pos="225425" algn="r"/>
                <a:tab pos="338138" algn="l"/>
              </a:tabLst>
            </a:pPr>
            <a:r>
              <a:rPr lang="en-US" sz="1200" b="0" dirty="0"/>
              <a:t>	2	Israel</a:t>
            </a:r>
          </a:p>
          <a:p>
            <a:pPr algn="l" fontAlgn="b">
              <a:tabLst>
                <a:tab pos="225425" algn="r"/>
                <a:tab pos="338138" algn="l"/>
              </a:tabLst>
            </a:pPr>
            <a:r>
              <a:rPr lang="en-US" sz="1200" b="0" dirty="0"/>
              <a:t>	1	Jamaica</a:t>
            </a:r>
          </a:p>
          <a:p>
            <a:pPr algn="l" fontAlgn="b">
              <a:tabLst>
                <a:tab pos="225425" algn="r"/>
                <a:tab pos="338138" algn="l"/>
              </a:tabLst>
            </a:pPr>
            <a:r>
              <a:rPr lang="en-US" sz="1200" b="0" dirty="0"/>
              <a:t>	1	Japan</a:t>
            </a:r>
          </a:p>
          <a:p>
            <a:pPr algn="l" fontAlgn="b">
              <a:tabLst>
                <a:tab pos="225425" algn="r"/>
                <a:tab pos="338138" algn="l"/>
              </a:tabLst>
            </a:pPr>
            <a:r>
              <a:rPr lang="en-US" sz="1200" b="0" dirty="0"/>
              <a:t>	1	Kuwait</a:t>
            </a:r>
          </a:p>
          <a:p>
            <a:pPr algn="l" fontAlgn="b">
              <a:tabLst>
                <a:tab pos="225425" algn="r"/>
                <a:tab pos="338138" algn="l"/>
              </a:tabLst>
            </a:pPr>
            <a:r>
              <a:rPr lang="en-US" sz="1200" b="0" dirty="0"/>
              <a:t>	1	Malaysia</a:t>
            </a:r>
          </a:p>
          <a:p>
            <a:pPr algn="l" fontAlgn="b">
              <a:tabLst>
                <a:tab pos="225425" algn="r"/>
                <a:tab pos="338138" algn="l"/>
              </a:tabLst>
            </a:pPr>
            <a:r>
              <a:rPr lang="en-US" sz="1200" b="0" dirty="0"/>
              <a:t>	6	Mexico</a:t>
            </a:r>
          </a:p>
          <a:p>
            <a:pPr algn="l" fontAlgn="b">
              <a:tabLst>
                <a:tab pos="225425" algn="r"/>
                <a:tab pos="338138" algn="l"/>
              </a:tabLst>
            </a:pPr>
            <a:r>
              <a:rPr lang="en-US" sz="1200" b="0" dirty="0"/>
              <a:t>	1	Myanmar	</a:t>
            </a:r>
          </a:p>
          <a:p>
            <a:pPr algn="l" fontAlgn="b">
              <a:tabLst>
                <a:tab pos="225425" algn="r"/>
                <a:tab pos="338138" algn="l"/>
              </a:tabLst>
            </a:pPr>
            <a:r>
              <a:rPr lang="en-US" sz="1200" b="0" dirty="0"/>
              <a:t>	1	Nepal</a:t>
            </a:r>
          </a:p>
          <a:p>
            <a:pPr algn="l" fontAlgn="b">
              <a:tabLst>
                <a:tab pos="225425" algn="r"/>
                <a:tab pos="338138" algn="l"/>
              </a:tabLst>
            </a:pPr>
            <a:r>
              <a:rPr lang="en-US" sz="1200" b="0" dirty="0"/>
              <a:t>	2	Netherlands</a:t>
            </a:r>
          </a:p>
          <a:p>
            <a:pPr algn="l" fontAlgn="b">
              <a:tabLst>
                <a:tab pos="225425" algn="r"/>
                <a:tab pos="338138" algn="l"/>
              </a:tabLst>
            </a:pPr>
            <a:r>
              <a:rPr lang="en-US" sz="1200" b="0" dirty="0"/>
              <a:t>	8	New Zealand</a:t>
            </a:r>
          </a:p>
          <a:p>
            <a:pPr algn="l" fontAlgn="b">
              <a:tabLst>
                <a:tab pos="225425" algn="r"/>
                <a:tab pos="338138" algn="l"/>
              </a:tabLst>
            </a:pPr>
            <a:r>
              <a:rPr lang="en-US" sz="1200" b="0" dirty="0"/>
              <a:t>	4	Nigeria</a:t>
            </a:r>
          </a:p>
          <a:p>
            <a:pPr algn="l" fontAlgn="b">
              <a:tabLst>
                <a:tab pos="225425" algn="r"/>
                <a:tab pos="338138" algn="l"/>
              </a:tabLst>
            </a:pPr>
            <a:r>
              <a:rPr lang="en-US" sz="1200" b="0" dirty="0"/>
              <a:t>	7	Oman</a:t>
            </a:r>
          </a:p>
          <a:p>
            <a:pPr algn="l" fontAlgn="b">
              <a:tabLst>
                <a:tab pos="225425" algn="r"/>
                <a:tab pos="338138" algn="l"/>
              </a:tabLst>
            </a:pPr>
            <a:r>
              <a:rPr lang="en-US" sz="1200" b="0" dirty="0"/>
              <a:t>	1	Pakistan</a:t>
            </a:r>
          </a:p>
          <a:p>
            <a:pPr algn="l" fontAlgn="b">
              <a:tabLst>
                <a:tab pos="225425" algn="r"/>
                <a:tab pos="338138" algn="l"/>
              </a:tabLst>
            </a:pPr>
            <a:r>
              <a:rPr lang="en-US" sz="1200" b="0" dirty="0"/>
              <a:t>	1	Panama</a:t>
            </a:r>
          </a:p>
          <a:p>
            <a:pPr algn="l" fontAlgn="b">
              <a:tabLst>
                <a:tab pos="225425" algn="r"/>
                <a:tab pos="338138" algn="l"/>
              </a:tabLst>
            </a:pPr>
            <a:r>
              <a:rPr lang="en-US" sz="1200" b="0" dirty="0"/>
              <a:t>	3	Philippines</a:t>
            </a:r>
          </a:p>
          <a:p>
            <a:pPr algn="l" fontAlgn="b">
              <a:tabLst>
                <a:tab pos="225425" algn="r"/>
                <a:tab pos="338138" algn="l"/>
              </a:tabLst>
            </a:pPr>
            <a:r>
              <a:rPr lang="en-US" sz="1200" b="0" dirty="0"/>
              <a:t>	1	Poland</a:t>
            </a:r>
          </a:p>
          <a:p>
            <a:pPr algn="l" fontAlgn="b">
              <a:tabLst>
                <a:tab pos="225425" algn="r"/>
                <a:tab pos="338138" algn="l"/>
              </a:tabLst>
            </a:pPr>
            <a:r>
              <a:rPr lang="en-US" sz="1200" b="0" dirty="0"/>
              <a:t>	1	Russia</a:t>
            </a:r>
          </a:p>
          <a:p>
            <a:pPr algn="l" fontAlgn="b">
              <a:tabLst>
                <a:tab pos="225425" algn="r"/>
                <a:tab pos="338138" algn="l"/>
              </a:tabLst>
            </a:pPr>
            <a:r>
              <a:rPr lang="en-US" sz="1200" b="0" dirty="0"/>
              <a:t>	6	Saudi Arabia</a:t>
            </a:r>
          </a:p>
          <a:p>
            <a:pPr algn="l" fontAlgn="b">
              <a:tabLst>
                <a:tab pos="225425" algn="r"/>
                <a:tab pos="338138" algn="l"/>
              </a:tabLst>
            </a:pPr>
            <a:r>
              <a:rPr lang="en-US" sz="1200" b="0" dirty="0"/>
              <a:t>	1	Scotland</a:t>
            </a:r>
          </a:p>
          <a:p>
            <a:pPr algn="l" fontAlgn="b">
              <a:tabLst>
                <a:tab pos="225425" algn="r"/>
                <a:tab pos="338138" algn="l"/>
              </a:tabLst>
            </a:pPr>
            <a:r>
              <a:rPr lang="en-US" sz="1200" b="0" dirty="0"/>
              <a:t>	1	Singapore</a:t>
            </a:r>
          </a:p>
          <a:p>
            <a:pPr algn="l" fontAlgn="b">
              <a:tabLst>
                <a:tab pos="225425" algn="r"/>
                <a:tab pos="338138" algn="l"/>
              </a:tabLst>
            </a:pPr>
            <a:r>
              <a:rPr lang="en-US" sz="1200" b="0" dirty="0"/>
              <a:t>	8	South Africa</a:t>
            </a:r>
          </a:p>
          <a:p>
            <a:pPr algn="l" fontAlgn="b">
              <a:tabLst>
                <a:tab pos="225425" algn="r"/>
                <a:tab pos="338138" algn="l"/>
              </a:tabLst>
            </a:pPr>
            <a:r>
              <a:rPr lang="en-US" sz="1200" b="0" dirty="0"/>
              <a:t>	1	South Korea</a:t>
            </a:r>
          </a:p>
          <a:p>
            <a:pPr algn="l" fontAlgn="b">
              <a:tabLst>
                <a:tab pos="225425" algn="r"/>
                <a:tab pos="338138" algn="l"/>
              </a:tabLst>
            </a:pPr>
            <a:r>
              <a:rPr lang="en-US" sz="1200" b="0" dirty="0"/>
              <a:t>	1	Spain</a:t>
            </a:r>
          </a:p>
          <a:p>
            <a:pPr algn="l" fontAlgn="b">
              <a:tabLst>
                <a:tab pos="225425" algn="r"/>
                <a:tab pos="338138" algn="l"/>
              </a:tabLst>
            </a:pPr>
            <a:r>
              <a:rPr lang="en-US" sz="1200" b="0" dirty="0"/>
              <a:t>	17	Sweden</a:t>
            </a:r>
          </a:p>
          <a:p>
            <a:pPr algn="l" fontAlgn="b">
              <a:tabLst>
                <a:tab pos="225425" algn="r"/>
                <a:tab pos="338138" algn="l"/>
              </a:tabLst>
            </a:pPr>
            <a:r>
              <a:rPr lang="en-US" sz="1200" b="0" dirty="0"/>
              <a:t>	1	Switzerland</a:t>
            </a:r>
          </a:p>
          <a:p>
            <a:pPr algn="l" fontAlgn="b">
              <a:tabLst>
                <a:tab pos="225425" algn="r"/>
                <a:tab pos="338138" algn="l"/>
              </a:tabLst>
            </a:pPr>
            <a:r>
              <a:rPr lang="en-US" sz="1200" b="0" dirty="0"/>
              <a:t>	10	United Arab Emirates	</a:t>
            </a:r>
          </a:p>
          <a:p>
            <a:pPr algn="l" fontAlgn="b">
              <a:tabLst>
                <a:tab pos="225425" algn="r"/>
                <a:tab pos="338138" algn="l"/>
              </a:tabLst>
            </a:pPr>
            <a:r>
              <a:rPr lang="en-US" sz="1200" b="0" dirty="0"/>
              <a:t>	7	United Kingdom</a:t>
            </a:r>
          </a:p>
          <a:p>
            <a:pPr algn="l" fontAlgn="b">
              <a:tabLst>
                <a:tab pos="225425" algn="r"/>
                <a:tab pos="338138" algn="l"/>
              </a:tabLst>
            </a:pPr>
            <a:r>
              <a:rPr lang="en-US" sz="1200" b="0" dirty="0"/>
              <a:t>	133	United States	</a:t>
            </a:r>
          </a:p>
          <a:p>
            <a:pPr algn="l" fontAlgn="b">
              <a:tabLst>
                <a:tab pos="225425" algn="r"/>
                <a:tab pos="338138" algn="l"/>
              </a:tabLst>
            </a:pPr>
            <a:r>
              <a:rPr lang="en-US" sz="1200" b="0" dirty="0"/>
              <a:t>	1	Vietnam</a:t>
            </a:r>
          </a:p>
          <a:p>
            <a:pPr algn="l" fontAlgn="b">
              <a:tabLst>
                <a:tab pos="225425" algn="r"/>
                <a:tab pos="338138" algn="l"/>
              </a:tabLst>
            </a:pPr>
            <a:r>
              <a:rPr lang="en-US" sz="1200" b="0" dirty="0"/>
              <a:t>	1	Zimbabwe</a:t>
            </a:r>
          </a:p>
          <a:p>
            <a:pPr algn="l" fontAlgn="b">
              <a:tabLst>
                <a:tab pos="225425" algn="r"/>
                <a:tab pos="338138" algn="l"/>
              </a:tabLst>
            </a:pPr>
            <a:endParaRPr lang="en-US" sz="1200" b="0" dirty="0"/>
          </a:p>
          <a:p>
            <a:pPr algn="l" fontAlgn="b">
              <a:tabLst>
                <a:tab pos="225425" algn="r"/>
                <a:tab pos="338138" algn="l"/>
              </a:tabLst>
            </a:pPr>
            <a:endParaRPr lang="en-US" sz="1200" b="0" dirty="0"/>
          </a:p>
        </p:txBody>
      </p:sp>
      <p:graphicFrame>
        <p:nvGraphicFramePr>
          <p:cNvPr id="16" name="Chart 15">
            <a:extLst>
              <a:ext uri="{FF2B5EF4-FFF2-40B4-BE49-F238E27FC236}">
                <a16:creationId xmlns:a16="http://schemas.microsoft.com/office/drawing/2014/main" xmlns="" id="{929CCC5C-DDFB-1146-B94A-2ED9AF92E1EB}"/>
              </a:ext>
            </a:extLst>
          </p:cNvPr>
          <p:cNvGraphicFramePr/>
          <p:nvPr>
            <p:extLst>
              <p:ext uri="{D42A27DB-BD31-4B8C-83A1-F6EECF244321}">
                <p14:modId xmlns:p14="http://schemas.microsoft.com/office/powerpoint/2010/main" val="4142783682"/>
              </p:ext>
            </p:extLst>
          </p:nvPr>
        </p:nvGraphicFramePr>
        <p:xfrm>
          <a:off x="-62593" y="2133600"/>
          <a:ext cx="3657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A60A03FE-E85E-E94D-A00C-8270727F317F}"/>
              </a:ext>
            </a:extLst>
          </p:cNvPr>
          <p:cNvSpPr txBox="1"/>
          <p:nvPr/>
        </p:nvSpPr>
        <p:spPr>
          <a:xfrm>
            <a:off x="2253343" y="1921523"/>
            <a:ext cx="914400" cy="615553"/>
          </a:xfrm>
          <a:prstGeom prst="rect">
            <a:avLst/>
          </a:prstGeom>
          <a:noFill/>
        </p:spPr>
        <p:txBody>
          <a:bodyPr wrap="square" rtlCol="0">
            <a:spAutoFit/>
          </a:bodyPr>
          <a:lstStyle/>
          <a:p>
            <a:pPr>
              <a:spcBef>
                <a:spcPts val="0"/>
              </a:spcBef>
            </a:pPr>
            <a:r>
              <a:rPr lang="en-US" sz="1400" b="0" dirty="0"/>
              <a:t>USA</a:t>
            </a:r>
          </a:p>
          <a:p>
            <a:pPr>
              <a:spcBef>
                <a:spcPts val="0"/>
              </a:spcBef>
            </a:pPr>
            <a:r>
              <a:rPr lang="en-US" dirty="0"/>
              <a:t>36%</a:t>
            </a:r>
          </a:p>
        </p:txBody>
      </p:sp>
      <p:sp>
        <p:nvSpPr>
          <p:cNvPr id="18" name="TextBox 17">
            <a:extLst>
              <a:ext uri="{FF2B5EF4-FFF2-40B4-BE49-F238E27FC236}">
                <a16:creationId xmlns:a16="http://schemas.microsoft.com/office/drawing/2014/main" xmlns="" id="{4124A8EC-B559-0F4A-B50E-DE27C65B586E}"/>
              </a:ext>
            </a:extLst>
          </p:cNvPr>
          <p:cNvSpPr txBox="1"/>
          <p:nvPr/>
        </p:nvSpPr>
        <p:spPr>
          <a:xfrm>
            <a:off x="665390" y="1731279"/>
            <a:ext cx="914400" cy="615553"/>
          </a:xfrm>
          <a:prstGeom prst="rect">
            <a:avLst/>
          </a:prstGeom>
          <a:noFill/>
        </p:spPr>
        <p:txBody>
          <a:bodyPr wrap="square" rtlCol="0">
            <a:spAutoFit/>
          </a:bodyPr>
          <a:lstStyle/>
          <a:p>
            <a:pPr>
              <a:spcBef>
                <a:spcPts val="0"/>
              </a:spcBef>
            </a:pPr>
            <a:r>
              <a:rPr lang="en-US" sz="1400" b="0" dirty="0"/>
              <a:t>Other</a:t>
            </a:r>
          </a:p>
          <a:p>
            <a:pPr>
              <a:spcBef>
                <a:spcPts val="0"/>
              </a:spcBef>
            </a:pPr>
            <a:r>
              <a:rPr lang="en-US" dirty="0"/>
              <a:t>13%</a:t>
            </a:r>
          </a:p>
        </p:txBody>
      </p:sp>
      <p:sp>
        <p:nvSpPr>
          <p:cNvPr id="19" name="TextBox 18">
            <a:extLst>
              <a:ext uri="{FF2B5EF4-FFF2-40B4-BE49-F238E27FC236}">
                <a16:creationId xmlns:a16="http://schemas.microsoft.com/office/drawing/2014/main" xmlns="" id="{33BFC6A7-671A-6549-8F87-D50AC9D5A3A0}"/>
              </a:ext>
            </a:extLst>
          </p:cNvPr>
          <p:cNvSpPr txBox="1"/>
          <p:nvPr/>
        </p:nvSpPr>
        <p:spPr>
          <a:xfrm>
            <a:off x="1252538" y="4468504"/>
            <a:ext cx="1589314" cy="830997"/>
          </a:xfrm>
          <a:prstGeom prst="rect">
            <a:avLst/>
          </a:prstGeom>
          <a:noFill/>
        </p:spPr>
        <p:txBody>
          <a:bodyPr wrap="square" rtlCol="0">
            <a:spAutoFit/>
          </a:bodyPr>
          <a:lstStyle/>
          <a:p>
            <a:pPr>
              <a:spcBef>
                <a:spcPts val="0"/>
              </a:spcBef>
            </a:pPr>
            <a:r>
              <a:rPr lang="en-US" sz="1400" b="0" dirty="0"/>
              <a:t>Europe, Middle East, and Africa</a:t>
            </a:r>
          </a:p>
          <a:p>
            <a:pPr>
              <a:spcBef>
                <a:spcPts val="0"/>
              </a:spcBef>
            </a:pPr>
            <a:r>
              <a:rPr lang="en-US" dirty="0"/>
              <a:t>22%</a:t>
            </a:r>
          </a:p>
        </p:txBody>
      </p:sp>
      <p:sp>
        <p:nvSpPr>
          <p:cNvPr id="20" name="TextBox 19">
            <a:extLst>
              <a:ext uri="{FF2B5EF4-FFF2-40B4-BE49-F238E27FC236}">
                <a16:creationId xmlns:a16="http://schemas.microsoft.com/office/drawing/2014/main" xmlns="" id="{50E5CE7E-68B4-3F42-8820-5C3DB286E88D}"/>
              </a:ext>
            </a:extLst>
          </p:cNvPr>
          <p:cNvSpPr txBox="1"/>
          <p:nvPr/>
        </p:nvSpPr>
        <p:spPr>
          <a:xfrm>
            <a:off x="55790" y="3731703"/>
            <a:ext cx="914400" cy="830997"/>
          </a:xfrm>
          <a:prstGeom prst="rect">
            <a:avLst/>
          </a:prstGeom>
          <a:noFill/>
        </p:spPr>
        <p:txBody>
          <a:bodyPr wrap="square" rtlCol="0">
            <a:spAutoFit/>
          </a:bodyPr>
          <a:lstStyle/>
          <a:p>
            <a:pPr>
              <a:spcBef>
                <a:spcPts val="0"/>
              </a:spcBef>
            </a:pPr>
            <a:r>
              <a:rPr lang="en-US" sz="1400" b="0" dirty="0"/>
              <a:t>Asia-</a:t>
            </a:r>
            <a:br>
              <a:rPr lang="en-US" sz="1400" b="0" dirty="0"/>
            </a:br>
            <a:r>
              <a:rPr lang="en-US" sz="1400" b="0" dirty="0"/>
              <a:t>Pacific</a:t>
            </a:r>
          </a:p>
          <a:p>
            <a:pPr>
              <a:spcBef>
                <a:spcPts val="0"/>
              </a:spcBef>
            </a:pPr>
            <a:r>
              <a:rPr lang="en-US" dirty="0"/>
              <a:t>29%</a:t>
            </a:r>
          </a:p>
        </p:txBody>
      </p:sp>
    </p:spTree>
    <p:extLst>
      <p:ext uri="{BB962C8B-B14F-4D97-AF65-F5344CB8AC3E}">
        <p14:creationId xmlns:p14="http://schemas.microsoft.com/office/powerpoint/2010/main" val="4795776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a:spLocks noGrp="1"/>
          </p:cNvSpPr>
          <p:nvPr>
            <p:ph type="title"/>
          </p:nvPr>
        </p:nvSpPr>
        <p:spPr/>
        <p:txBody>
          <a:bodyPr/>
          <a:lstStyle/>
          <a:p>
            <a:r>
              <a:rPr lang="en-US" dirty="0"/>
              <a:t>Utilities in SGMM community baseline</a:t>
            </a:r>
          </a:p>
        </p:txBody>
      </p:sp>
      <p:sp>
        <p:nvSpPr>
          <p:cNvPr id="89" name="Slide Number Placeholder 1"/>
          <p:cNvSpPr>
            <a:spLocks noGrp="1"/>
          </p:cNvSpPr>
          <p:nvPr>
            <p:ph type="sldNum" sz="quarter" idx="4"/>
          </p:nvPr>
        </p:nvSpPr>
        <p:spPr/>
        <p:txBody>
          <a:bodyPr/>
          <a:lstStyle>
            <a:lvl1pPr algn="r">
              <a:spcBef>
                <a:spcPts val="0"/>
              </a:spcBef>
              <a:defRPr sz="1000" b="0">
                <a:solidFill>
                  <a:schemeClr val="tx1"/>
                </a:solidFill>
              </a:defRPr>
            </a:lvl1pPr>
          </a:lstStyle>
          <a:p>
            <a:fld id="{FCB216F3-6BBE-C443-8C16-54FD34EEA445}" type="slidenum">
              <a:rPr lang="en-US" smtClean="0"/>
              <a:pPr/>
              <a:t>22</a:t>
            </a:fld>
            <a:endParaRPr lang="en-US" dirty="0"/>
          </a:p>
        </p:txBody>
      </p:sp>
      <p:graphicFrame>
        <p:nvGraphicFramePr>
          <p:cNvPr id="84" name="Group 69"/>
          <p:cNvGraphicFramePr>
            <a:graphicFrameLocks noGrp="1"/>
          </p:cNvGraphicFramePr>
          <p:nvPr>
            <p:extLst>
              <p:ext uri="{D42A27DB-BD31-4B8C-83A1-F6EECF244321}">
                <p14:modId xmlns:p14="http://schemas.microsoft.com/office/powerpoint/2010/main" val="2125624847"/>
              </p:ext>
            </p:extLst>
          </p:nvPr>
        </p:nvGraphicFramePr>
        <p:xfrm>
          <a:off x="2444413" y="1214155"/>
          <a:ext cx="2051387" cy="3480816"/>
        </p:xfrm>
        <a:graphic>
          <a:graphicData uri="http://schemas.openxmlformats.org/drawingml/2006/table">
            <a:tbl>
              <a:tblPr bandRow="1">
                <a:tableStyleId>{3B4B98B0-60AC-42C2-AFA5-B58CD77FA1E5}</a:tableStyleId>
              </a:tblPr>
              <a:tblGrid>
                <a:gridCol w="2051387">
                  <a:extLst>
                    <a:ext uri="{9D8B030D-6E8A-4147-A177-3AD203B41FA5}">
                      <a16:colId xmlns:a16="http://schemas.microsoft.com/office/drawing/2014/main" xmlns="" val="20000"/>
                    </a:ext>
                  </a:extLst>
                </a:gridCol>
              </a:tblGrid>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Abu-Sultan Thermal Power Plant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Abuja</a:t>
                      </a:r>
                      <a:r>
                        <a:rPr lang="en-US" sz="800" baseline="0" dirty="0">
                          <a:effectLst/>
                          <a:latin typeface="+mn-lt"/>
                          <a:ea typeface="Calibri" panose="020F0502020204030204" pitchFamily="34" charset="0"/>
                          <a:cs typeface="Times New Roman" panose="02020603050405020304" pitchFamily="18" charset="0"/>
                        </a:rPr>
                        <a:t> Electricity Distribution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ActewAGL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Adani Transmission Ltd. Ahmedabad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AES </a:t>
                      </a:r>
                      <a:r>
                        <a:rPr lang="en-US" sz="800" dirty="0" err="1">
                          <a:effectLst/>
                          <a:latin typeface="+mn-lt"/>
                          <a:ea typeface="Calibri" panose="020F0502020204030204" pitchFamily="34" charset="0"/>
                          <a:cs typeface="Times New Roman" panose="02020603050405020304" pitchFamily="18" charset="0"/>
                        </a:rPr>
                        <a:t>Electro</a:t>
                      </a:r>
                      <a:r>
                        <a:rPr lang="en-US" sz="800" baseline="0" dirty="0" err="1">
                          <a:effectLst/>
                          <a:latin typeface="+mn-lt"/>
                          <a:ea typeface="Calibri" panose="020F0502020204030204" pitchFamily="34" charset="0"/>
                          <a:cs typeface="Times New Roman" panose="02020603050405020304" pitchFamily="18" charset="0"/>
                        </a:rPr>
                        <a:t>paulo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Ajmer </a:t>
                      </a:r>
                      <a:r>
                        <a:rPr lang="en-US" sz="800" dirty="0" err="1">
                          <a:effectLst/>
                          <a:latin typeface="+mn-lt"/>
                          <a:ea typeface="Calibri" panose="020F0502020204030204" pitchFamily="34" charset="0"/>
                          <a:cs typeface="Times New Roman" panose="02020603050405020304" pitchFamily="18" charset="0"/>
                        </a:rPr>
                        <a:t>Vidyut</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Vitran</a:t>
                      </a:r>
                      <a:r>
                        <a:rPr lang="en-US" sz="800" dirty="0">
                          <a:effectLst/>
                          <a:latin typeface="+mn-lt"/>
                          <a:ea typeface="Calibri" panose="020F0502020204030204" pitchFamily="34" charset="0"/>
                          <a:cs typeface="Times New Roman" panose="02020603050405020304" pitchFamily="18" charset="0"/>
                        </a:rPr>
                        <a:t> Nigam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Alameda Municipal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Alectra</a:t>
                      </a:r>
                      <a:r>
                        <a:rPr lang="en-US" sz="800" dirty="0">
                          <a:effectLst/>
                          <a:latin typeface="+mn-lt"/>
                          <a:ea typeface="Calibri" panose="020F0502020204030204" pitchFamily="34" charset="0"/>
                          <a:cs typeface="Times New Roman" panose="02020603050405020304" pitchFamily="18" charset="0"/>
                        </a:rPr>
                        <a:t> Utilities Corporation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Alfanar</a:t>
                      </a:r>
                      <a:r>
                        <a:rPr lang="en-US" sz="800" dirty="0">
                          <a:effectLst/>
                          <a:latin typeface="+mn-lt"/>
                          <a:ea typeface="Calibri" panose="020F0502020204030204" pitchFamily="34" charset="0"/>
                          <a:cs typeface="Times New Roman" panose="02020603050405020304" pitchFamily="18" charset="0"/>
                        </a:rPr>
                        <a:t> Construction Saudi</a:t>
                      </a:r>
                      <a:r>
                        <a:rPr lang="en-US" sz="800" baseline="0" dirty="0">
                          <a:effectLst/>
                          <a:latin typeface="+mn-lt"/>
                          <a:ea typeface="Calibri" panose="020F0502020204030204" pitchFamily="34" charset="0"/>
                          <a:cs typeface="Times New Roman" panose="02020603050405020304" pitchFamily="18" charset="0"/>
                        </a:rPr>
                        <a:t> Arabia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Allegheny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Alliander</a:t>
                      </a:r>
                      <a:r>
                        <a:rPr lang="en-US" sz="800" dirty="0">
                          <a:effectLst/>
                          <a:latin typeface="+mn-lt"/>
                          <a:ea typeface="Calibri" panose="020F0502020204030204" pitchFamily="34" charset="0"/>
                          <a:cs typeface="Times New Roman" panose="02020603050405020304" pitchFamily="18" charset="0"/>
                        </a:rPr>
                        <a:t>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Alliant Energy Corporation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AltaLink</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Ameren Illinois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Ameren Missouri</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American Electric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Andhra Pradesh Gas</a:t>
                      </a:r>
                      <a:r>
                        <a:rPr lang="en-US" sz="800" baseline="0" dirty="0">
                          <a:effectLst/>
                          <a:latin typeface="+mn-lt"/>
                          <a:ea typeface="Calibri" panose="020F0502020204030204" pitchFamily="34" charset="0"/>
                          <a:cs typeface="Times New Roman" panose="02020603050405020304" pitchFamily="18" charset="0"/>
                        </a:rPr>
                        <a:t> Power Company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Andhra Pradesh Power Generation</a:t>
                      </a:r>
                      <a:r>
                        <a:rPr lang="en-US" sz="800" baseline="0" dirty="0">
                          <a:effectLst/>
                          <a:latin typeface="+mn-lt"/>
                          <a:ea typeface="Calibri" panose="020F0502020204030204" pitchFamily="34" charset="0"/>
                          <a:cs typeface="Times New Roman" panose="02020603050405020304" pitchFamily="18" charset="0"/>
                        </a:rPr>
                        <a:t> </a:t>
                      </a:r>
                      <a:br>
                        <a:rPr lang="en-US" sz="800" baseline="0" dirty="0">
                          <a:effectLst/>
                          <a:latin typeface="+mn-lt"/>
                          <a:ea typeface="Calibri" panose="020F0502020204030204" pitchFamily="34" charset="0"/>
                          <a:cs typeface="Times New Roman" panose="02020603050405020304" pitchFamily="18" charset="0"/>
                        </a:rPr>
                      </a:br>
                      <a:r>
                        <a:rPr lang="en-US" sz="800" baseline="0" dirty="0">
                          <a:effectLst/>
                          <a:latin typeface="+mn-lt"/>
                          <a:ea typeface="Calibri" panose="020F0502020204030204" pitchFamily="34" charset="0"/>
                          <a:cs typeface="Times New Roman" panose="02020603050405020304" pitchFamily="18" charset="0"/>
                        </a:rPr>
                        <a:t>Corp.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APCPDCL</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bl>
          </a:graphicData>
        </a:graphic>
      </p:graphicFrame>
      <p:graphicFrame>
        <p:nvGraphicFramePr>
          <p:cNvPr id="85" name="Group 69"/>
          <p:cNvGraphicFramePr>
            <a:graphicFrameLocks noGrp="1"/>
          </p:cNvGraphicFramePr>
          <p:nvPr>
            <p:extLst>
              <p:ext uri="{D42A27DB-BD31-4B8C-83A1-F6EECF244321}">
                <p14:modId xmlns:p14="http://schemas.microsoft.com/office/powerpoint/2010/main" val="2317580242"/>
              </p:ext>
            </p:extLst>
          </p:nvPr>
        </p:nvGraphicFramePr>
        <p:xfrm>
          <a:off x="6705600" y="1226155"/>
          <a:ext cx="2093322" cy="3535680"/>
        </p:xfrm>
        <a:graphic>
          <a:graphicData uri="http://schemas.openxmlformats.org/drawingml/2006/table">
            <a:tbl>
              <a:tblPr bandRow="1">
                <a:tableStyleId>{3B4B98B0-60AC-42C2-AFA5-B58CD77FA1E5}</a:tableStyleId>
              </a:tblPr>
              <a:tblGrid>
                <a:gridCol w="2093322">
                  <a:extLst>
                    <a:ext uri="{9D8B030D-6E8A-4147-A177-3AD203B41FA5}">
                      <a16:colId xmlns:a16="http://schemas.microsoft.com/office/drawing/2014/main" xmlns="" val="20000"/>
                    </a:ext>
                  </a:extLst>
                </a:gridCol>
              </a:tblGrid>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Bhutan Power Corp.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Bonneville Power Admin.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Boone Electric Cooperative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Bruce Power L.P.</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BSES Yamuna Power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BSES- </a:t>
                      </a:r>
                      <a:r>
                        <a:rPr lang="en-US" sz="800" dirty="0" err="1">
                          <a:effectLst/>
                          <a:latin typeface="+mn-lt"/>
                          <a:ea typeface="Calibri" panose="020F0502020204030204" pitchFamily="34" charset="0"/>
                          <a:cs typeface="Times New Roman" panose="02020603050405020304" pitchFamily="18" charset="0"/>
                        </a:rPr>
                        <a:t>Rajdhani</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Burbank Water and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Calcutta</a:t>
                      </a:r>
                      <a:r>
                        <a:rPr lang="en-US" sz="800" baseline="0" dirty="0">
                          <a:effectLst/>
                          <a:latin typeface="+mn-lt"/>
                          <a:ea typeface="Calibri" panose="020F0502020204030204" pitchFamily="34" charset="0"/>
                          <a:cs typeface="Times New Roman" panose="02020603050405020304" pitchFamily="18" charset="0"/>
                        </a:rPr>
                        <a:t> Electric Cooperative Corp.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Capital</a:t>
                      </a:r>
                      <a:r>
                        <a:rPr lang="en-US" sz="800" baseline="0" dirty="0">
                          <a:effectLst/>
                          <a:latin typeface="+mn-lt"/>
                          <a:ea typeface="Calibri" panose="020F0502020204030204" pitchFamily="34" charset="0"/>
                          <a:cs typeface="Times New Roman" panose="02020603050405020304" pitchFamily="18" charset="0"/>
                        </a:rPr>
                        <a:t> Power Corporation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Carroll Electric Cooperative Corp.</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Carteret-Craven Electric</a:t>
                      </a:r>
                      <a:r>
                        <a:rPr lang="en-US" sz="800" baseline="0" dirty="0">
                          <a:effectLst/>
                          <a:latin typeface="+mn-lt"/>
                          <a:ea typeface="Calibri" panose="020F0502020204030204" pitchFamily="34" charset="0"/>
                          <a:cs typeface="Times New Roman" panose="02020603050405020304" pitchFamily="18" charset="0"/>
                        </a:rPr>
                        <a:t>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5338">
                <a:tc>
                  <a:txBody>
                    <a:bodyPr/>
                    <a:lstStyle/>
                    <a:p>
                      <a:pPr marL="0" marR="0">
                        <a:spcBef>
                          <a:spcPts val="0"/>
                        </a:spcBef>
                        <a:spcAft>
                          <a:spcPts val="0"/>
                        </a:spcAft>
                      </a:pPr>
                      <a:r>
                        <a:rPr lang="en-US" sz="800" spc="-30" dirty="0">
                          <a:effectLst/>
                          <a:latin typeface="+mn-lt"/>
                          <a:ea typeface="Calibri" panose="020F0502020204030204" pitchFamily="34" charset="0"/>
                          <a:cs typeface="Times New Roman" panose="02020603050405020304" pitchFamily="18" charset="0"/>
                        </a:rPr>
                        <a:t>Cauvery</a:t>
                      </a:r>
                      <a:r>
                        <a:rPr lang="en-US" sz="800" spc="-30" baseline="0" dirty="0">
                          <a:effectLst/>
                          <a:latin typeface="+mn-lt"/>
                          <a:ea typeface="Calibri" panose="020F0502020204030204" pitchFamily="34" charset="0"/>
                          <a:cs typeface="Times New Roman" panose="02020603050405020304" pitchFamily="18" charset="0"/>
                        </a:rPr>
                        <a:t> Power Generation Chennai </a:t>
                      </a:r>
                      <a:r>
                        <a:rPr lang="en-US" sz="800" spc="-30" baseline="0" dirty="0" err="1">
                          <a:effectLst/>
                          <a:latin typeface="+mn-lt"/>
                          <a:ea typeface="Calibri" panose="020F0502020204030204" pitchFamily="34" charset="0"/>
                          <a:cs typeface="Times New Roman" panose="02020603050405020304" pitchFamily="18" charset="0"/>
                        </a:rPr>
                        <a:t>Pvt</a:t>
                      </a:r>
                      <a:r>
                        <a:rPr lang="en-US" sz="800" spc="-30" baseline="0" dirty="0">
                          <a:effectLst/>
                          <a:latin typeface="+mn-lt"/>
                          <a:ea typeface="Calibri" panose="020F0502020204030204" pitchFamily="34" charset="0"/>
                          <a:cs typeface="Times New Roman" panose="02020603050405020304" pitchFamily="18" charset="0"/>
                        </a:rPr>
                        <a:t> Ltd. </a:t>
                      </a:r>
                      <a:endParaRPr lang="en-US" sz="800" spc="-3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Cegelec</a:t>
                      </a:r>
                      <a:r>
                        <a:rPr lang="en-US" sz="800" dirty="0">
                          <a:effectLst/>
                          <a:latin typeface="+mn-lt"/>
                          <a:ea typeface="Calibri" panose="020F0502020204030204" pitchFamily="34" charset="0"/>
                          <a:cs typeface="Times New Roman" panose="02020603050405020304" pitchFamily="18" charset="0"/>
                        </a:rPr>
                        <a:t> Saudi</a:t>
                      </a:r>
                      <a:r>
                        <a:rPr lang="en-US" sz="800" baseline="0" dirty="0">
                          <a:effectLst/>
                          <a:latin typeface="+mn-lt"/>
                          <a:ea typeface="Calibri" panose="020F0502020204030204" pitchFamily="34" charset="0"/>
                          <a:cs typeface="Times New Roman" panose="02020603050405020304" pitchFamily="18" charset="0"/>
                        </a:rPr>
                        <a:t> Co. MNC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CELPE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CENACE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CenterPoint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Central Maine</a:t>
                      </a:r>
                      <a:r>
                        <a:rPr lang="en-US" sz="800" baseline="0" dirty="0">
                          <a:effectLst/>
                          <a:latin typeface="+mn-lt"/>
                          <a:ea typeface="Calibri" panose="020F0502020204030204" pitchFamily="34" charset="0"/>
                          <a:cs typeface="Times New Roman" panose="02020603050405020304" pitchFamily="18" charset="0"/>
                        </a:rPr>
                        <a:t> Power Company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Centro Sur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CESC Limited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CESC Mysore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bl>
          </a:graphicData>
        </a:graphic>
      </p:graphicFrame>
      <p:grpSp>
        <p:nvGrpSpPr>
          <p:cNvPr id="110" name="Group 109">
            <a:extLst>
              <a:ext uri="{FF2B5EF4-FFF2-40B4-BE49-F238E27FC236}">
                <a16:creationId xmlns:a16="http://schemas.microsoft.com/office/drawing/2014/main" xmlns="" id="{3A5FD9A2-0867-2445-831C-5F3F6213DCC0}"/>
              </a:ext>
            </a:extLst>
          </p:cNvPr>
          <p:cNvGrpSpPr/>
          <p:nvPr/>
        </p:nvGrpSpPr>
        <p:grpSpPr>
          <a:xfrm>
            <a:off x="304800" y="1221372"/>
            <a:ext cx="2054829" cy="1496619"/>
            <a:chOff x="1785380" y="4897975"/>
            <a:chExt cx="2148221" cy="1564640"/>
          </a:xfrm>
        </p:grpSpPr>
        <p:pic>
          <p:nvPicPr>
            <p:cNvPr id="111" name="Picture 110">
              <a:extLst>
                <a:ext uri="{FF2B5EF4-FFF2-40B4-BE49-F238E27FC236}">
                  <a16:creationId xmlns:a16="http://schemas.microsoft.com/office/drawing/2014/main" xmlns="" id="{1D23D45F-EE63-8148-9879-D3CE87A9241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11763" t="15431" r="66165" b="54938"/>
            <a:stretch>
              <a:fillRect/>
            </a:stretch>
          </p:blipFill>
          <p:spPr bwMode="auto">
            <a:xfrm>
              <a:off x="1797460" y="4897975"/>
              <a:ext cx="2136140" cy="1564640"/>
            </a:xfrm>
            <a:prstGeom prst="rect">
              <a:avLst/>
            </a:prstGeom>
            <a:solidFill>
              <a:schemeClr val="accent6"/>
            </a:solidFill>
            <a:ln w="9525">
              <a:solidFill>
                <a:schemeClr val="tx1"/>
              </a:solidFill>
              <a:miter lim="800000"/>
              <a:headEnd/>
              <a:tailEnd/>
            </a:ln>
          </p:spPr>
        </p:pic>
        <p:grpSp>
          <p:nvGrpSpPr>
            <p:cNvPr id="112" name="Group 111">
              <a:extLst>
                <a:ext uri="{FF2B5EF4-FFF2-40B4-BE49-F238E27FC236}">
                  <a16:creationId xmlns:a16="http://schemas.microsoft.com/office/drawing/2014/main" xmlns="" id="{6A905DB2-2D3D-E34F-8C57-9F31EBA9AD88}"/>
                </a:ext>
              </a:extLst>
            </p:cNvPr>
            <p:cNvGrpSpPr/>
            <p:nvPr/>
          </p:nvGrpSpPr>
          <p:grpSpPr>
            <a:xfrm>
              <a:off x="1785380" y="4898862"/>
              <a:ext cx="2148221" cy="1312566"/>
              <a:chOff x="1785380" y="4898862"/>
              <a:chExt cx="2148221" cy="1312566"/>
            </a:xfrm>
          </p:grpSpPr>
          <p:sp>
            <p:nvSpPr>
              <p:cNvPr id="114" name="TextBox 113">
                <a:extLst>
                  <a:ext uri="{FF2B5EF4-FFF2-40B4-BE49-F238E27FC236}">
                    <a16:creationId xmlns:a16="http://schemas.microsoft.com/office/drawing/2014/main" xmlns="" id="{C626AA71-9F2F-4248-926F-F5C6F216BB09}"/>
                  </a:ext>
                </a:extLst>
              </p:cNvPr>
              <p:cNvSpPr txBox="1"/>
              <p:nvPr/>
            </p:nvSpPr>
            <p:spPr>
              <a:xfrm>
                <a:off x="1796512" y="4898862"/>
                <a:ext cx="2137089" cy="482648"/>
              </a:xfrm>
              <a:prstGeom prst="rect">
                <a:avLst/>
              </a:prstGeom>
              <a:noFill/>
            </p:spPr>
            <p:txBody>
              <a:bodyPr wrap="square" rtlCol="0">
                <a:spAutoFit/>
              </a:bodyPr>
              <a:lstStyle/>
              <a:p>
                <a:r>
                  <a:rPr lang="en-US" sz="1200" dirty="0">
                    <a:solidFill>
                      <a:srgbClr val="000000"/>
                    </a:solidFill>
                    <a:ea typeface="ＭＳ Ｐゴシック" pitchFamily="-16" charset="-128"/>
                  </a:rPr>
                  <a:t>37 U.S. States</a:t>
                </a:r>
                <a:br>
                  <a:rPr lang="en-US" sz="1200" dirty="0">
                    <a:solidFill>
                      <a:srgbClr val="000000"/>
                    </a:solidFill>
                    <a:ea typeface="ＭＳ Ｐゴシック" pitchFamily="-16" charset="-128"/>
                  </a:rPr>
                </a:br>
                <a:r>
                  <a:rPr lang="en-US" sz="1200" dirty="0">
                    <a:solidFill>
                      <a:srgbClr val="000000"/>
                    </a:solidFill>
                    <a:ea typeface="ＭＳ Ｐゴシック" pitchFamily="-16" charset="-128"/>
                  </a:rPr>
                  <a:t>9 Canadian Provinces</a:t>
                </a:r>
              </a:p>
            </p:txBody>
          </p:sp>
          <p:sp>
            <p:nvSpPr>
              <p:cNvPr id="117" name="Oval 116">
                <a:extLst>
                  <a:ext uri="{FF2B5EF4-FFF2-40B4-BE49-F238E27FC236}">
                    <a16:creationId xmlns:a16="http://schemas.microsoft.com/office/drawing/2014/main" xmlns="" id="{F89E1644-E237-5B42-8929-70559CAD0CB0}"/>
                  </a:ext>
                </a:extLst>
              </p:cNvPr>
              <p:cNvSpPr/>
              <p:nvPr/>
            </p:nvSpPr>
            <p:spPr bwMode="auto">
              <a:xfrm>
                <a:off x="2050528" y="535053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2" name="Oval 121">
                <a:extLst>
                  <a:ext uri="{FF2B5EF4-FFF2-40B4-BE49-F238E27FC236}">
                    <a16:creationId xmlns:a16="http://schemas.microsoft.com/office/drawing/2014/main" xmlns="" id="{58390197-F50D-584B-BB8A-4D14DD56B8C5}"/>
                  </a:ext>
                </a:extLst>
              </p:cNvPr>
              <p:cNvSpPr/>
              <p:nvPr/>
            </p:nvSpPr>
            <p:spPr bwMode="auto">
              <a:xfrm>
                <a:off x="1785380" y="515629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6" name="Oval 125">
                <a:extLst>
                  <a:ext uri="{FF2B5EF4-FFF2-40B4-BE49-F238E27FC236}">
                    <a16:creationId xmlns:a16="http://schemas.microsoft.com/office/drawing/2014/main" xmlns="" id="{8616B76C-4E4D-6741-8FB0-9FCA16F9CE63}"/>
                  </a:ext>
                </a:extLst>
              </p:cNvPr>
              <p:cNvSpPr/>
              <p:nvPr/>
            </p:nvSpPr>
            <p:spPr bwMode="auto">
              <a:xfrm>
                <a:off x="2254185" y="533682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8" name="Oval 127">
                <a:extLst>
                  <a:ext uri="{FF2B5EF4-FFF2-40B4-BE49-F238E27FC236}">
                    <a16:creationId xmlns:a16="http://schemas.microsoft.com/office/drawing/2014/main" xmlns="" id="{1B7DB890-340E-2D48-9947-ABED126B0877}"/>
                  </a:ext>
                </a:extLst>
              </p:cNvPr>
              <p:cNvSpPr/>
              <p:nvPr/>
            </p:nvSpPr>
            <p:spPr bwMode="auto">
              <a:xfrm>
                <a:off x="2480027" y="535053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9" name="Oval 128">
                <a:extLst>
                  <a:ext uri="{FF2B5EF4-FFF2-40B4-BE49-F238E27FC236}">
                    <a16:creationId xmlns:a16="http://schemas.microsoft.com/office/drawing/2014/main" xmlns="" id="{6D0D97A3-752F-814A-B02A-C29FA9067B25}"/>
                  </a:ext>
                </a:extLst>
              </p:cNvPr>
              <p:cNvSpPr/>
              <p:nvPr/>
            </p:nvSpPr>
            <p:spPr bwMode="auto">
              <a:xfrm>
                <a:off x="2718915" y="536297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0" name="Oval 129">
                <a:extLst>
                  <a:ext uri="{FF2B5EF4-FFF2-40B4-BE49-F238E27FC236}">
                    <a16:creationId xmlns:a16="http://schemas.microsoft.com/office/drawing/2014/main" xmlns="" id="{95BB4106-D8D5-3E4A-A2AF-0423BD9BE11F}"/>
                  </a:ext>
                </a:extLst>
              </p:cNvPr>
              <p:cNvSpPr/>
              <p:nvPr/>
            </p:nvSpPr>
            <p:spPr bwMode="auto">
              <a:xfrm>
                <a:off x="3055014" y="541178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2" name="Oval 131">
                <a:extLst>
                  <a:ext uri="{FF2B5EF4-FFF2-40B4-BE49-F238E27FC236}">
                    <a16:creationId xmlns:a16="http://schemas.microsoft.com/office/drawing/2014/main" xmlns="" id="{C93AF01F-FB9A-C948-9BD0-7B8916BAA332}"/>
                  </a:ext>
                </a:extLst>
              </p:cNvPr>
              <p:cNvSpPr/>
              <p:nvPr/>
            </p:nvSpPr>
            <p:spPr bwMode="auto">
              <a:xfrm>
                <a:off x="3328689" y="544101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3" name="Oval 132">
                <a:extLst>
                  <a:ext uri="{FF2B5EF4-FFF2-40B4-BE49-F238E27FC236}">
                    <a16:creationId xmlns:a16="http://schemas.microsoft.com/office/drawing/2014/main" xmlns="" id="{325ACB89-B606-E44A-B0FB-5B6B2F933CDA}"/>
                  </a:ext>
                </a:extLst>
              </p:cNvPr>
              <p:cNvSpPr/>
              <p:nvPr/>
            </p:nvSpPr>
            <p:spPr bwMode="auto">
              <a:xfrm>
                <a:off x="2741775" y="5110234"/>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5" name="Oval 134">
                <a:extLst>
                  <a:ext uri="{FF2B5EF4-FFF2-40B4-BE49-F238E27FC236}">
                    <a16:creationId xmlns:a16="http://schemas.microsoft.com/office/drawing/2014/main" xmlns="" id="{82251451-7CEB-4547-BA9A-3C19FD9069AC}"/>
                  </a:ext>
                </a:extLst>
              </p:cNvPr>
              <p:cNvSpPr/>
              <p:nvPr/>
            </p:nvSpPr>
            <p:spPr bwMode="auto">
              <a:xfrm>
                <a:off x="3565197" y="559873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6" name="Oval 135">
                <a:extLst>
                  <a:ext uri="{FF2B5EF4-FFF2-40B4-BE49-F238E27FC236}">
                    <a16:creationId xmlns:a16="http://schemas.microsoft.com/office/drawing/2014/main" xmlns="" id="{64380524-FFE2-DB4A-9C1B-29E237069259}"/>
                  </a:ext>
                </a:extLst>
              </p:cNvPr>
              <p:cNvSpPr/>
              <p:nvPr/>
            </p:nvSpPr>
            <p:spPr bwMode="auto">
              <a:xfrm>
                <a:off x="3734845" y="52766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7" name="Oval 136">
                <a:extLst>
                  <a:ext uri="{FF2B5EF4-FFF2-40B4-BE49-F238E27FC236}">
                    <a16:creationId xmlns:a16="http://schemas.microsoft.com/office/drawing/2014/main" xmlns="" id="{622FC9AB-C6BE-1B45-9CC7-AA37BAED2F86}"/>
                  </a:ext>
                </a:extLst>
              </p:cNvPr>
              <p:cNvSpPr/>
              <p:nvPr/>
            </p:nvSpPr>
            <p:spPr bwMode="auto">
              <a:xfrm>
                <a:off x="3004258" y="601391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8" name="Oval 137">
                <a:extLst>
                  <a:ext uri="{FF2B5EF4-FFF2-40B4-BE49-F238E27FC236}">
                    <a16:creationId xmlns:a16="http://schemas.microsoft.com/office/drawing/2014/main" xmlns="" id="{0F2F9B0F-30EA-BB4C-BAC9-D83401A0BD61}"/>
                  </a:ext>
                </a:extLst>
              </p:cNvPr>
              <p:cNvSpPr/>
              <p:nvPr/>
            </p:nvSpPr>
            <p:spPr bwMode="auto">
              <a:xfrm>
                <a:off x="2052525" y="580605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9" name="Oval 138">
                <a:extLst>
                  <a:ext uri="{FF2B5EF4-FFF2-40B4-BE49-F238E27FC236}">
                    <a16:creationId xmlns:a16="http://schemas.microsoft.com/office/drawing/2014/main" xmlns="" id="{65359CCA-0B3C-AF44-9A3B-F616E9288283}"/>
                  </a:ext>
                </a:extLst>
              </p:cNvPr>
              <p:cNvSpPr/>
              <p:nvPr/>
            </p:nvSpPr>
            <p:spPr bwMode="auto">
              <a:xfrm>
                <a:off x="3111198" y="616570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0" name="Oval 139">
                <a:extLst>
                  <a:ext uri="{FF2B5EF4-FFF2-40B4-BE49-F238E27FC236}">
                    <a16:creationId xmlns:a16="http://schemas.microsoft.com/office/drawing/2014/main" xmlns="" id="{6388B62C-936C-8647-97FE-0A9F526D0058}"/>
                  </a:ext>
                </a:extLst>
              </p:cNvPr>
              <p:cNvSpPr/>
              <p:nvPr/>
            </p:nvSpPr>
            <p:spPr bwMode="auto">
              <a:xfrm>
                <a:off x="2859783" y="593134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1" name="Oval 140">
                <a:extLst>
                  <a:ext uri="{FF2B5EF4-FFF2-40B4-BE49-F238E27FC236}">
                    <a16:creationId xmlns:a16="http://schemas.microsoft.com/office/drawing/2014/main" xmlns="" id="{C49B7F66-F5AB-2541-866B-2B24BCDCE3F7}"/>
                  </a:ext>
                </a:extLst>
              </p:cNvPr>
              <p:cNvSpPr/>
              <p:nvPr/>
            </p:nvSpPr>
            <p:spPr bwMode="auto">
              <a:xfrm>
                <a:off x="2428152" y="574738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2" name="Oval 141">
                <a:extLst>
                  <a:ext uri="{FF2B5EF4-FFF2-40B4-BE49-F238E27FC236}">
                    <a16:creationId xmlns:a16="http://schemas.microsoft.com/office/drawing/2014/main" xmlns="" id="{8077C5BC-F0EE-A945-8BF1-6DD5CBC1CE70}"/>
                  </a:ext>
                </a:extLst>
              </p:cNvPr>
              <p:cNvSpPr/>
              <p:nvPr/>
            </p:nvSpPr>
            <p:spPr bwMode="auto">
              <a:xfrm>
                <a:off x="2666334" y="579468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3" name="Oval 142">
                <a:extLst>
                  <a:ext uri="{FF2B5EF4-FFF2-40B4-BE49-F238E27FC236}">
                    <a16:creationId xmlns:a16="http://schemas.microsoft.com/office/drawing/2014/main" xmlns="" id="{09831777-9882-3844-9D03-D62A836D1D75}"/>
                  </a:ext>
                </a:extLst>
              </p:cNvPr>
              <p:cNvSpPr/>
              <p:nvPr/>
            </p:nvSpPr>
            <p:spPr bwMode="auto">
              <a:xfrm>
                <a:off x="3340010" y="572682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4" name="Oval 143">
                <a:extLst>
                  <a:ext uri="{FF2B5EF4-FFF2-40B4-BE49-F238E27FC236}">
                    <a16:creationId xmlns:a16="http://schemas.microsoft.com/office/drawing/2014/main" xmlns="" id="{08B47539-E328-0F4A-AA5B-C31613806321}"/>
                  </a:ext>
                </a:extLst>
              </p:cNvPr>
              <p:cNvSpPr/>
              <p:nvPr/>
            </p:nvSpPr>
            <p:spPr bwMode="auto">
              <a:xfrm>
                <a:off x="3225992" y="591901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5" name="Oval 144">
                <a:extLst>
                  <a:ext uri="{FF2B5EF4-FFF2-40B4-BE49-F238E27FC236}">
                    <a16:creationId xmlns:a16="http://schemas.microsoft.com/office/drawing/2014/main" xmlns="" id="{3BC81D84-6749-0741-BAA5-F32117FBAE68}"/>
                  </a:ext>
                </a:extLst>
              </p:cNvPr>
              <p:cNvSpPr/>
              <p:nvPr/>
            </p:nvSpPr>
            <p:spPr bwMode="auto">
              <a:xfrm>
                <a:off x="3200882" y="574738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6" name="Oval 145">
                <a:extLst>
                  <a:ext uri="{FF2B5EF4-FFF2-40B4-BE49-F238E27FC236}">
                    <a16:creationId xmlns:a16="http://schemas.microsoft.com/office/drawing/2014/main" xmlns="" id="{73997DC3-23F4-FD46-BDAF-9430CA6C4D39}"/>
                  </a:ext>
                </a:extLst>
              </p:cNvPr>
              <p:cNvSpPr/>
              <p:nvPr/>
            </p:nvSpPr>
            <p:spPr bwMode="auto">
              <a:xfrm>
                <a:off x="3454376" y="556004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7" name="Oval 146">
                <a:extLst>
                  <a:ext uri="{FF2B5EF4-FFF2-40B4-BE49-F238E27FC236}">
                    <a16:creationId xmlns:a16="http://schemas.microsoft.com/office/drawing/2014/main" xmlns="" id="{1799ACCF-BDA4-F041-8477-B8BBB3E04D77}"/>
                  </a:ext>
                </a:extLst>
              </p:cNvPr>
              <p:cNvSpPr/>
              <p:nvPr/>
            </p:nvSpPr>
            <p:spPr bwMode="auto">
              <a:xfrm>
                <a:off x="2649322" y="548368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8" name="Oval 147">
                <a:extLst>
                  <a:ext uri="{FF2B5EF4-FFF2-40B4-BE49-F238E27FC236}">
                    <a16:creationId xmlns:a16="http://schemas.microsoft.com/office/drawing/2014/main" xmlns="" id="{761099DC-D91A-8847-847B-02E2F4E8CEA2}"/>
                  </a:ext>
                </a:extLst>
              </p:cNvPr>
              <p:cNvSpPr/>
              <p:nvPr/>
            </p:nvSpPr>
            <p:spPr bwMode="auto">
              <a:xfrm>
                <a:off x="2859784" y="608814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17" name="Oval 216">
                <a:extLst>
                  <a:ext uri="{FF2B5EF4-FFF2-40B4-BE49-F238E27FC236}">
                    <a16:creationId xmlns:a16="http://schemas.microsoft.com/office/drawing/2014/main" xmlns="" id="{51F519BF-AB15-DF4B-998A-6772A0EA60A9}"/>
                  </a:ext>
                </a:extLst>
              </p:cNvPr>
              <p:cNvSpPr/>
              <p:nvPr/>
            </p:nvSpPr>
            <p:spPr bwMode="auto">
              <a:xfrm>
                <a:off x="2281218" y="589615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18" name="Oval 217">
                <a:extLst>
                  <a:ext uri="{FF2B5EF4-FFF2-40B4-BE49-F238E27FC236}">
                    <a16:creationId xmlns:a16="http://schemas.microsoft.com/office/drawing/2014/main" xmlns="" id="{747D86B2-8677-9B46-BC83-533D6EB2A735}"/>
                  </a:ext>
                </a:extLst>
              </p:cNvPr>
              <p:cNvSpPr/>
              <p:nvPr/>
            </p:nvSpPr>
            <p:spPr bwMode="auto">
              <a:xfrm>
                <a:off x="2625801" y="603677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0" name="Oval 219">
                <a:extLst>
                  <a:ext uri="{FF2B5EF4-FFF2-40B4-BE49-F238E27FC236}">
                    <a16:creationId xmlns:a16="http://schemas.microsoft.com/office/drawing/2014/main" xmlns="" id="{186E8E5E-9A2B-9942-955E-6797AF4A7F80}"/>
                  </a:ext>
                </a:extLst>
              </p:cNvPr>
              <p:cNvSpPr/>
              <p:nvPr/>
            </p:nvSpPr>
            <p:spPr bwMode="auto">
              <a:xfrm>
                <a:off x="3268984" y="56709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1" name="Oval 220">
                <a:extLst>
                  <a:ext uri="{FF2B5EF4-FFF2-40B4-BE49-F238E27FC236}">
                    <a16:creationId xmlns:a16="http://schemas.microsoft.com/office/drawing/2014/main" xmlns="" id="{9460408F-92D5-6B43-8B97-15E43A003768}"/>
                  </a:ext>
                </a:extLst>
              </p:cNvPr>
              <p:cNvSpPr/>
              <p:nvPr/>
            </p:nvSpPr>
            <p:spPr bwMode="auto">
              <a:xfrm>
                <a:off x="3223265" y="580078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3" name="Oval 222">
                <a:extLst>
                  <a:ext uri="{FF2B5EF4-FFF2-40B4-BE49-F238E27FC236}">
                    <a16:creationId xmlns:a16="http://schemas.microsoft.com/office/drawing/2014/main" xmlns="" id="{6B4CF554-AB76-C647-B3A3-6A3D1E776B76}"/>
                  </a:ext>
                </a:extLst>
              </p:cNvPr>
              <p:cNvSpPr/>
              <p:nvPr/>
            </p:nvSpPr>
            <p:spPr bwMode="auto">
              <a:xfrm>
                <a:off x="3078876" y="601391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4" name="Oval 223">
                <a:extLst>
                  <a:ext uri="{FF2B5EF4-FFF2-40B4-BE49-F238E27FC236}">
                    <a16:creationId xmlns:a16="http://schemas.microsoft.com/office/drawing/2014/main" xmlns="" id="{48208862-2C1F-9241-A543-CB004B184B55}"/>
                  </a:ext>
                </a:extLst>
              </p:cNvPr>
              <p:cNvSpPr/>
              <p:nvPr/>
            </p:nvSpPr>
            <p:spPr bwMode="auto">
              <a:xfrm>
                <a:off x="2945559" y="55829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5" name="Oval 224">
                <a:extLst>
                  <a:ext uri="{FF2B5EF4-FFF2-40B4-BE49-F238E27FC236}">
                    <a16:creationId xmlns:a16="http://schemas.microsoft.com/office/drawing/2014/main" xmlns="" id="{4BC3A603-E9DE-C044-BF80-5FFB1ED6EAD6}"/>
                  </a:ext>
                </a:extLst>
              </p:cNvPr>
              <p:cNvSpPr/>
              <p:nvPr/>
            </p:nvSpPr>
            <p:spPr bwMode="auto">
              <a:xfrm>
                <a:off x="2924095" y="571689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6" name="Oval 225">
                <a:extLst>
                  <a:ext uri="{FF2B5EF4-FFF2-40B4-BE49-F238E27FC236}">
                    <a16:creationId xmlns:a16="http://schemas.microsoft.com/office/drawing/2014/main" xmlns="" id="{40A03081-C99A-D94F-801A-9E0E73906195}"/>
                  </a:ext>
                </a:extLst>
              </p:cNvPr>
              <p:cNvSpPr/>
              <p:nvPr/>
            </p:nvSpPr>
            <p:spPr bwMode="auto">
              <a:xfrm>
                <a:off x="2997899" y="573519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7" name="Oval 226">
                <a:extLst>
                  <a:ext uri="{FF2B5EF4-FFF2-40B4-BE49-F238E27FC236}">
                    <a16:creationId xmlns:a16="http://schemas.microsoft.com/office/drawing/2014/main" xmlns="" id="{EB26DE0B-AD6A-8C4C-B5A5-5774DC881F0A}"/>
                  </a:ext>
                </a:extLst>
              </p:cNvPr>
              <p:cNvSpPr/>
              <p:nvPr/>
            </p:nvSpPr>
            <p:spPr bwMode="auto">
              <a:xfrm>
                <a:off x="3098100" y="575506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8" name="Oval 227">
                <a:extLst>
                  <a:ext uri="{FF2B5EF4-FFF2-40B4-BE49-F238E27FC236}">
                    <a16:creationId xmlns:a16="http://schemas.microsoft.com/office/drawing/2014/main" xmlns="" id="{97013F67-C3AB-F646-98F7-9C1AEBE5A8DD}"/>
                  </a:ext>
                </a:extLst>
              </p:cNvPr>
              <p:cNvSpPr/>
              <p:nvPr/>
            </p:nvSpPr>
            <p:spPr bwMode="auto">
              <a:xfrm>
                <a:off x="2834290" y="566161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2" name="Oval 231">
                <a:extLst>
                  <a:ext uri="{FF2B5EF4-FFF2-40B4-BE49-F238E27FC236}">
                    <a16:creationId xmlns:a16="http://schemas.microsoft.com/office/drawing/2014/main" xmlns="" id="{7126FB9A-3A2C-E54A-BCDA-F1D1B66C7C02}"/>
                  </a:ext>
                </a:extLst>
              </p:cNvPr>
              <p:cNvSpPr/>
              <p:nvPr/>
            </p:nvSpPr>
            <p:spPr bwMode="auto">
              <a:xfrm>
                <a:off x="3056016" y="585931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3" name="Oval 232">
                <a:extLst>
                  <a:ext uri="{FF2B5EF4-FFF2-40B4-BE49-F238E27FC236}">
                    <a16:creationId xmlns:a16="http://schemas.microsoft.com/office/drawing/2014/main" xmlns="" id="{F347F02C-B89B-F843-AA81-7A15F774D49E}"/>
                  </a:ext>
                </a:extLst>
              </p:cNvPr>
              <p:cNvSpPr/>
              <p:nvPr/>
            </p:nvSpPr>
            <p:spPr bwMode="auto">
              <a:xfrm>
                <a:off x="3351548" y="568710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4" name="Oval 233">
                <a:extLst>
                  <a:ext uri="{FF2B5EF4-FFF2-40B4-BE49-F238E27FC236}">
                    <a16:creationId xmlns:a16="http://schemas.microsoft.com/office/drawing/2014/main" xmlns="" id="{811B1E53-A63B-864C-94A7-1E2EF392984F}"/>
                  </a:ext>
                </a:extLst>
              </p:cNvPr>
              <p:cNvSpPr/>
              <p:nvPr/>
            </p:nvSpPr>
            <p:spPr bwMode="auto">
              <a:xfrm>
                <a:off x="3047834" y="563982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5" name="Oval 234">
                <a:extLst>
                  <a:ext uri="{FF2B5EF4-FFF2-40B4-BE49-F238E27FC236}">
                    <a16:creationId xmlns:a16="http://schemas.microsoft.com/office/drawing/2014/main" xmlns="" id="{C5CC4944-2AA1-194F-8861-591B621C3642}"/>
                  </a:ext>
                </a:extLst>
              </p:cNvPr>
              <p:cNvSpPr/>
              <p:nvPr/>
            </p:nvSpPr>
            <p:spPr bwMode="auto">
              <a:xfrm>
                <a:off x="2821208" y="5530814"/>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6" name="Oval 235">
                <a:extLst>
                  <a:ext uri="{FF2B5EF4-FFF2-40B4-BE49-F238E27FC236}">
                    <a16:creationId xmlns:a16="http://schemas.microsoft.com/office/drawing/2014/main" xmlns="" id="{3ACD829A-350C-3048-A89D-BE8484E80DC4}"/>
                  </a:ext>
                </a:extLst>
              </p:cNvPr>
              <p:cNvSpPr/>
              <p:nvPr/>
            </p:nvSpPr>
            <p:spPr bwMode="auto">
              <a:xfrm>
                <a:off x="2844067" y="579468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7" name="Oval 236">
                <a:extLst>
                  <a:ext uri="{FF2B5EF4-FFF2-40B4-BE49-F238E27FC236}">
                    <a16:creationId xmlns:a16="http://schemas.microsoft.com/office/drawing/2014/main" xmlns="" id="{FD4DDAD6-7A21-DD4B-90B2-870F454C0619}"/>
                  </a:ext>
                </a:extLst>
              </p:cNvPr>
              <p:cNvSpPr/>
              <p:nvPr/>
            </p:nvSpPr>
            <p:spPr bwMode="auto">
              <a:xfrm>
                <a:off x="2929640" y="601472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8" name="Oval 237">
                <a:extLst>
                  <a:ext uri="{FF2B5EF4-FFF2-40B4-BE49-F238E27FC236}">
                    <a16:creationId xmlns:a16="http://schemas.microsoft.com/office/drawing/2014/main" xmlns="" id="{307C5196-3265-F541-A303-D1F5035A4913}"/>
                  </a:ext>
                </a:extLst>
              </p:cNvPr>
              <p:cNvSpPr/>
              <p:nvPr/>
            </p:nvSpPr>
            <p:spPr bwMode="auto">
              <a:xfrm>
                <a:off x="2428151" y="590503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9" name="Oval 238">
                <a:extLst>
                  <a:ext uri="{FF2B5EF4-FFF2-40B4-BE49-F238E27FC236}">
                    <a16:creationId xmlns:a16="http://schemas.microsoft.com/office/drawing/2014/main" xmlns="" id="{64C8A100-2A71-234A-9502-66A297257A51}"/>
                  </a:ext>
                </a:extLst>
              </p:cNvPr>
              <p:cNvSpPr/>
              <p:nvPr/>
            </p:nvSpPr>
            <p:spPr bwMode="auto">
              <a:xfrm>
                <a:off x="3303293" y="576660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0" name="Oval 239">
                <a:extLst>
                  <a:ext uri="{FF2B5EF4-FFF2-40B4-BE49-F238E27FC236}">
                    <a16:creationId xmlns:a16="http://schemas.microsoft.com/office/drawing/2014/main" xmlns="" id="{5F135CAB-AC91-A34D-8D9D-141258C8A728}"/>
                  </a:ext>
                </a:extLst>
              </p:cNvPr>
              <p:cNvSpPr/>
              <p:nvPr/>
            </p:nvSpPr>
            <p:spPr bwMode="auto">
              <a:xfrm>
                <a:off x="2752975" y="588975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1" name="Oval 240">
                <a:extLst>
                  <a:ext uri="{FF2B5EF4-FFF2-40B4-BE49-F238E27FC236}">
                    <a16:creationId xmlns:a16="http://schemas.microsoft.com/office/drawing/2014/main" xmlns="" id="{62364635-1A83-8A47-9AC4-4C4631A9FE2F}"/>
                  </a:ext>
                </a:extLst>
              </p:cNvPr>
              <p:cNvSpPr/>
              <p:nvPr/>
            </p:nvSpPr>
            <p:spPr bwMode="auto">
              <a:xfrm>
                <a:off x="2069696" y="559027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2" name="Oval 241">
                <a:extLst>
                  <a:ext uri="{FF2B5EF4-FFF2-40B4-BE49-F238E27FC236}">
                    <a16:creationId xmlns:a16="http://schemas.microsoft.com/office/drawing/2014/main" xmlns="" id="{858D8B5D-D976-3148-B1FD-AE4982600EB4}"/>
                  </a:ext>
                </a:extLst>
              </p:cNvPr>
              <p:cNvSpPr/>
              <p:nvPr/>
            </p:nvSpPr>
            <p:spPr bwMode="auto">
              <a:xfrm>
                <a:off x="3163622" y="596820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3" name="Oval 242">
                <a:extLst>
                  <a:ext uri="{FF2B5EF4-FFF2-40B4-BE49-F238E27FC236}">
                    <a16:creationId xmlns:a16="http://schemas.microsoft.com/office/drawing/2014/main" xmlns="" id="{31811759-B431-4142-895A-B70C2759218C}"/>
                  </a:ext>
                </a:extLst>
              </p:cNvPr>
              <p:cNvSpPr/>
              <p:nvPr/>
            </p:nvSpPr>
            <p:spPr bwMode="auto">
              <a:xfrm>
                <a:off x="3033516" y="591234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4" name="Oval 243">
                <a:extLst>
                  <a:ext uri="{FF2B5EF4-FFF2-40B4-BE49-F238E27FC236}">
                    <a16:creationId xmlns:a16="http://schemas.microsoft.com/office/drawing/2014/main" xmlns="" id="{57915E19-8470-824A-9773-0B7C8865DC2B}"/>
                  </a:ext>
                </a:extLst>
              </p:cNvPr>
              <p:cNvSpPr/>
              <p:nvPr/>
            </p:nvSpPr>
            <p:spPr bwMode="auto">
              <a:xfrm>
                <a:off x="3203630" y="586077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5" name="Oval 244">
                <a:extLst>
                  <a:ext uri="{FF2B5EF4-FFF2-40B4-BE49-F238E27FC236}">
                    <a16:creationId xmlns:a16="http://schemas.microsoft.com/office/drawing/2014/main" xmlns="" id="{C0151F61-8E07-804B-BEC9-1A8A4DF99DAA}"/>
                  </a:ext>
                </a:extLst>
              </p:cNvPr>
              <p:cNvSpPr/>
              <p:nvPr/>
            </p:nvSpPr>
            <p:spPr bwMode="auto">
              <a:xfrm>
                <a:off x="3341289" y="563384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6" name="Oval 245">
                <a:extLst>
                  <a:ext uri="{FF2B5EF4-FFF2-40B4-BE49-F238E27FC236}">
                    <a16:creationId xmlns:a16="http://schemas.microsoft.com/office/drawing/2014/main" xmlns="" id="{D782C312-4331-E940-A43B-7CAC5357252D}"/>
                  </a:ext>
                </a:extLst>
              </p:cNvPr>
              <p:cNvSpPr/>
              <p:nvPr/>
            </p:nvSpPr>
            <p:spPr bwMode="auto">
              <a:xfrm>
                <a:off x="2072222" y="550244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grpSp>
      </p:grpSp>
      <p:grpSp>
        <p:nvGrpSpPr>
          <p:cNvPr id="247" name="Group 246">
            <a:extLst>
              <a:ext uri="{FF2B5EF4-FFF2-40B4-BE49-F238E27FC236}">
                <a16:creationId xmlns:a16="http://schemas.microsoft.com/office/drawing/2014/main" xmlns="" id="{B90D0275-D253-8A43-AFC5-7EA53485024C}"/>
              </a:ext>
            </a:extLst>
          </p:cNvPr>
          <p:cNvGrpSpPr/>
          <p:nvPr/>
        </p:nvGrpSpPr>
        <p:grpSpPr>
          <a:xfrm>
            <a:off x="304799" y="2848388"/>
            <a:ext cx="2057401" cy="1204645"/>
            <a:chOff x="4250025" y="4881524"/>
            <a:chExt cx="2834069" cy="1582244"/>
          </a:xfrm>
        </p:grpSpPr>
        <p:pic>
          <p:nvPicPr>
            <p:cNvPr id="248" name="Picture 2">
              <a:extLst>
                <a:ext uri="{FF2B5EF4-FFF2-40B4-BE49-F238E27FC236}">
                  <a16:creationId xmlns:a16="http://schemas.microsoft.com/office/drawing/2014/main" xmlns="" id="{4E1F00BD-DD35-0A4B-B7FA-0CB3620A931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17644" t="7787" r="2940" b="2468"/>
            <a:stretch/>
          </p:blipFill>
          <p:spPr bwMode="auto">
            <a:xfrm>
              <a:off x="4264694" y="4881524"/>
              <a:ext cx="2819400" cy="1566099"/>
            </a:xfrm>
            <a:prstGeom prst="rect">
              <a:avLst/>
            </a:prstGeom>
            <a:noFill/>
            <a:ln w="9525">
              <a:solidFill>
                <a:schemeClr val="tx1"/>
              </a:solidFill>
              <a:miter lim="800000"/>
              <a:headEnd/>
              <a:tailEnd/>
            </a:ln>
          </p:spPr>
        </p:pic>
        <p:grpSp>
          <p:nvGrpSpPr>
            <p:cNvPr id="249" name="Group 248">
              <a:extLst>
                <a:ext uri="{FF2B5EF4-FFF2-40B4-BE49-F238E27FC236}">
                  <a16:creationId xmlns:a16="http://schemas.microsoft.com/office/drawing/2014/main" xmlns="" id="{8020E1BF-E3C0-A941-BCA1-A528ACD7B880}"/>
                </a:ext>
              </a:extLst>
            </p:cNvPr>
            <p:cNvGrpSpPr/>
            <p:nvPr/>
          </p:nvGrpSpPr>
          <p:grpSpPr>
            <a:xfrm>
              <a:off x="4250025" y="5026664"/>
              <a:ext cx="2830527" cy="1437104"/>
              <a:chOff x="4250025" y="5026664"/>
              <a:chExt cx="2830527" cy="1437104"/>
            </a:xfrm>
          </p:grpSpPr>
          <p:sp>
            <p:nvSpPr>
              <p:cNvPr id="250" name="TextBox 249">
                <a:extLst>
                  <a:ext uri="{FF2B5EF4-FFF2-40B4-BE49-F238E27FC236}">
                    <a16:creationId xmlns:a16="http://schemas.microsoft.com/office/drawing/2014/main" xmlns="" id="{3F832F0D-5727-944F-A306-F8963B6A195B}"/>
                  </a:ext>
                </a:extLst>
              </p:cNvPr>
              <p:cNvSpPr txBox="1"/>
              <p:nvPr/>
            </p:nvSpPr>
            <p:spPr>
              <a:xfrm>
                <a:off x="4250025" y="6099943"/>
                <a:ext cx="2830527" cy="363825"/>
              </a:xfrm>
              <a:prstGeom prst="rect">
                <a:avLst/>
              </a:prstGeom>
              <a:noFill/>
            </p:spPr>
            <p:txBody>
              <a:bodyPr wrap="square" rtlCol="0">
                <a:spAutoFit/>
              </a:bodyPr>
              <a:lstStyle/>
              <a:p>
                <a:r>
                  <a:rPr lang="en-US" sz="1200" dirty="0">
                    <a:solidFill>
                      <a:srgbClr val="000000"/>
                    </a:solidFill>
                    <a:ea typeface="ＭＳ Ｐゴシック" pitchFamily="-16" charset="-128"/>
                  </a:rPr>
                  <a:t> 47 Countries</a:t>
                </a:r>
              </a:p>
            </p:txBody>
          </p:sp>
          <p:sp>
            <p:nvSpPr>
              <p:cNvPr id="251" name="Oval 250">
                <a:extLst>
                  <a:ext uri="{FF2B5EF4-FFF2-40B4-BE49-F238E27FC236}">
                    <a16:creationId xmlns:a16="http://schemas.microsoft.com/office/drawing/2014/main" xmlns="" id="{8F35403B-B599-674C-8C2D-1AEBD0ADC6A3}"/>
                  </a:ext>
                </a:extLst>
              </p:cNvPr>
              <p:cNvSpPr/>
              <p:nvPr/>
            </p:nvSpPr>
            <p:spPr bwMode="auto">
              <a:xfrm>
                <a:off x="6299441" y="57346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2" name="Oval 251">
                <a:extLst>
                  <a:ext uri="{FF2B5EF4-FFF2-40B4-BE49-F238E27FC236}">
                    <a16:creationId xmlns:a16="http://schemas.microsoft.com/office/drawing/2014/main" xmlns="" id="{8FA06A8F-28B4-2D43-838F-61DB3DD54336}"/>
                  </a:ext>
                </a:extLst>
              </p:cNvPr>
              <p:cNvSpPr/>
              <p:nvPr/>
            </p:nvSpPr>
            <p:spPr bwMode="auto">
              <a:xfrm>
                <a:off x="4375131" y="53033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3" name="Oval 252">
                <a:extLst>
                  <a:ext uri="{FF2B5EF4-FFF2-40B4-BE49-F238E27FC236}">
                    <a16:creationId xmlns:a16="http://schemas.microsoft.com/office/drawing/2014/main" xmlns="" id="{087883EB-0CA7-4246-99DA-4D1326D3634E}"/>
                  </a:ext>
                </a:extLst>
              </p:cNvPr>
              <p:cNvSpPr/>
              <p:nvPr/>
            </p:nvSpPr>
            <p:spPr bwMode="auto">
              <a:xfrm>
                <a:off x="6523215" y="532872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4" name="Oval 253">
                <a:extLst>
                  <a:ext uri="{FF2B5EF4-FFF2-40B4-BE49-F238E27FC236}">
                    <a16:creationId xmlns:a16="http://schemas.microsoft.com/office/drawing/2014/main" xmlns="" id="{E53BA624-F360-F34D-97EA-B06FA7C25F6D}"/>
                  </a:ext>
                </a:extLst>
              </p:cNvPr>
              <p:cNvSpPr/>
              <p:nvPr/>
            </p:nvSpPr>
            <p:spPr bwMode="auto">
              <a:xfrm>
                <a:off x="5565668" y="604464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5" name="Oval 254">
                <a:extLst>
                  <a:ext uri="{FF2B5EF4-FFF2-40B4-BE49-F238E27FC236}">
                    <a16:creationId xmlns:a16="http://schemas.microsoft.com/office/drawing/2014/main" xmlns="" id="{59B6A207-C3D0-D04F-91CE-E753B56CF864}"/>
                  </a:ext>
                </a:extLst>
              </p:cNvPr>
              <p:cNvSpPr/>
              <p:nvPr/>
            </p:nvSpPr>
            <p:spPr bwMode="auto">
              <a:xfrm>
                <a:off x="4546707" y="56584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6" name="Oval 255">
                <a:extLst>
                  <a:ext uri="{FF2B5EF4-FFF2-40B4-BE49-F238E27FC236}">
                    <a16:creationId xmlns:a16="http://schemas.microsoft.com/office/drawing/2014/main" xmlns="" id="{A5A87F10-DBF6-9A43-9A24-DA1D1F728DFF}"/>
                  </a:ext>
                </a:extLst>
              </p:cNvPr>
              <p:cNvSpPr/>
              <p:nvPr/>
            </p:nvSpPr>
            <p:spPr bwMode="auto">
              <a:xfrm>
                <a:off x="5947478" y="543156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7" name="Oval 256">
                <a:extLst>
                  <a:ext uri="{FF2B5EF4-FFF2-40B4-BE49-F238E27FC236}">
                    <a16:creationId xmlns:a16="http://schemas.microsoft.com/office/drawing/2014/main" xmlns="" id="{8A23A03B-E45B-5A46-AC24-62FA71E496E4}"/>
                  </a:ext>
                </a:extLst>
              </p:cNvPr>
              <p:cNvSpPr/>
              <p:nvPr/>
            </p:nvSpPr>
            <p:spPr bwMode="auto">
              <a:xfrm>
                <a:off x="5364852" y="567210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8" name="Oval 257">
                <a:extLst>
                  <a:ext uri="{FF2B5EF4-FFF2-40B4-BE49-F238E27FC236}">
                    <a16:creationId xmlns:a16="http://schemas.microsoft.com/office/drawing/2014/main" xmlns="" id="{17AC2111-E1D5-D844-981F-E51627423747}"/>
                  </a:ext>
                </a:extLst>
              </p:cNvPr>
              <p:cNvSpPr/>
              <p:nvPr/>
            </p:nvSpPr>
            <p:spPr bwMode="auto">
              <a:xfrm>
                <a:off x="6939880" y="626663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9" name="Oval 258">
                <a:extLst>
                  <a:ext uri="{FF2B5EF4-FFF2-40B4-BE49-F238E27FC236}">
                    <a16:creationId xmlns:a16="http://schemas.microsoft.com/office/drawing/2014/main" xmlns="" id="{6987C85B-07B7-9D48-8025-0F229BF85B25}"/>
                  </a:ext>
                </a:extLst>
              </p:cNvPr>
              <p:cNvSpPr/>
              <p:nvPr/>
            </p:nvSpPr>
            <p:spPr bwMode="auto">
              <a:xfrm>
                <a:off x="6330332" y="560704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0" name="Oval 259">
                <a:extLst>
                  <a:ext uri="{FF2B5EF4-FFF2-40B4-BE49-F238E27FC236}">
                    <a16:creationId xmlns:a16="http://schemas.microsoft.com/office/drawing/2014/main" xmlns="" id="{B6B80910-BBB9-7A48-8810-8633C92B733C}"/>
                  </a:ext>
                </a:extLst>
              </p:cNvPr>
              <p:cNvSpPr/>
              <p:nvPr/>
            </p:nvSpPr>
            <p:spPr bwMode="auto">
              <a:xfrm>
                <a:off x="4397385" y="514354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1" name="Oval 260">
                <a:extLst>
                  <a:ext uri="{FF2B5EF4-FFF2-40B4-BE49-F238E27FC236}">
                    <a16:creationId xmlns:a16="http://schemas.microsoft.com/office/drawing/2014/main" xmlns="" id="{0116DF1B-495D-AD47-8B9F-8E463A656626}"/>
                  </a:ext>
                </a:extLst>
              </p:cNvPr>
              <p:cNvSpPr/>
              <p:nvPr/>
            </p:nvSpPr>
            <p:spPr bwMode="auto">
              <a:xfrm>
                <a:off x="4336353" y="549701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2" name="Oval 261">
                <a:extLst>
                  <a:ext uri="{FF2B5EF4-FFF2-40B4-BE49-F238E27FC236}">
                    <a16:creationId xmlns:a16="http://schemas.microsoft.com/office/drawing/2014/main" xmlns="" id="{65C5640E-E191-5248-9123-86AF6E329485}"/>
                  </a:ext>
                </a:extLst>
              </p:cNvPr>
              <p:cNvSpPr/>
              <p:nvPr/>
            </p:nvSpPr>
            <p:spPr bwMode="auto">
              <a:xfrm>
                <a:off x="5831271" y="552387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3" name="Oval 262">
                <a:extLst>
                  <a:ext uri="{FF2B5EF4-FFF2-40B4-BE49-F238E27FC236}">
                    <a16:creationId xmlns:a16="http://schemas.microsoft.com/office/drawing/2014/main" xmlns="" id="{907CF9C1-156F-034F-8C99-0932462A0A50}"/>
                  </a:ext>
                </a:extLst>
              </p:cNvPr>
              <p:cNvSpPr/>
              <p:nvPr/>
            </p:nvSpPr>
            <p:spPr bwMode="auto">
              <a:xfrm>
                <a:off x="5287478" y="513343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4" name="Oval 263">
                <a:extLst>
                  <a:ext uri="{FF2B5EF4-FFF2-40B4-BE49-F238E27FC236}">
                    <a16:creationId xmlns:a16="http://schemas.microsoft.com/office/drawing/2014/main" xmlns="" id="{CD720D6C-5206-CE4D-AD3E-C1FA0071911A}"/>
                  </a:ext>
                </a:extLst>
              </p:cNvPr>
              <p:cNvSpPr/>
              <p:nvPr/>
            </p:nvSpPr>
            <p:spPr bwMode="auto">
              <a:xfrm>
                <a:off x="5821061" y="547415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5" name="Oval 264">
                <a:extLst>
                  <a:ext uri="{FF2B5EF4-FFF2-40B4-BE49-F238E27FC236}">
                    <a16:creationId xmlns:a16="http://schemas.microsoft.com/office/drawing/2014/main" xmlns="" id="{BB336368-AEFD-7942-A143-200D1B1C0D34}"/>
                  </a:ext>
                </a:extLst>
              </p:cNvPr>
              <p:cNvSpPr/>
              <p:nvPr/>
            </p:nvSpPr>
            <p:spPr bwMode="auto">
              <a:xfrm>
                <a:off x="5807296" y="54691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6" name="Oval 265">
                <a:extLst>
                  <a:ext uri="{FF2B5EF4-FFF2-40B4-BE49-F238E27FC236}">
                    <a16:creationId xmlns:a16="http://schemas.microsoft.com/office/drawing/2014/main" xmlns="" id="{138FC2A9-B671-D447-8E85-EA7C3BE83160}"/>
                  </a:ext>
                </a:extLst>
              </p:cNvPr>
              <p:cNvSpPr/>
              <p:nvPr/>
            </p:nvSpPr>
            <p:spPr bwMode="auto">
              <a:xfrm>
                <a:off x="5797087" y="54516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7" name="Oval 266">
                <a:extLst>
                  <a:ext uri="{FF2B5EF4-FFF2-40B4-BE49-F238E27FC236}">
                    <a16:creationId xmlns:a16="http://schemas.microsoft.com/office/drawing/2014/main" xmlns="" id="{E2613C3A-CDB9-B446-8D74-933C99B4B5A1}"/>
                  </a:ext>
                </a:extLst>
              </p:cNvPr>
              <p:cNvSpPr/>
              <p:nvPr/>
            </p:nvSpPr>
            <p:spPr bwMode="auto">
              <a:xfrm>
                <a:off x="5766008" y="541302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8" name="Oval 267">
                <a:extLst>
                  <a:ext uri="{FF2B5EF4-FFF2-40B4-BE49-F238E27FC236}">
                    <a16:creationId xmlns:a16="http://schemas.microsoft.com/office/drawing/2014/main" xmlns="" id="{4614097C-0162-BF42-BDB0-5606F68A0D8C}"/>
                  </a:ext>
                </a:extLst>
              </p:cNvPr>
              <p:cNvSpPr/>
              <p:nvPr/>
            </p:nvSpPr>
            <p:spPr bwMode="auto">
              <a:xfrm>
                <a:off x="5725985" y="5481971"/>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9" name="Oval 268">
                <a:extLst>
                  <a:ext uri="{FF2B5EF4-FFF2-40B4-BE49-F238E27FC236}">
                    <a16:creationId xmlns:a16="http://schemas.microsoft.com/office/drawing/2014/main" xmlns="" id="{9A4F05D3-4617-2541-9F8F-A285703B24D4}"/>
                  </a:ext>
                </a:extLst>
              </p:cNvPr>
              <p:cNvSpPr/>
              <p:nvPr/>
            </p:nvSpPr>
            <p:spPr bwMode="auto">
              <a:xfrm>
                <a:off x="5781650" y="50723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0" name="Oval 269">
                <a:extLst>
                  <a:ext uri="{FF2B5EF4-FFF2-40B4-BE49-F238E27FC236}">
                    <a16:creationId xmlns:a16="http://schemas.microsoft.com/office/drawing/2014/main" xmlns="" id="{6C2DA454-B89C-F84B-9B2A-891845382085}"/>
                  </a:ext>
                </a:extLst>
              </p:cNvPr>
              <p:cNvSpPr/>
              <p:nvPr/>
            </p:nvSpPr>
            <p:spPr bwMode="auto">
              <a:xfrm>
                <a:off x="5272571" y="52805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1" name="Oval 270">
                <a:extLst>
                  <a:ext uri="{FF2B5EF4-FFF2-40B4-BE49-F238E27FC236}">
                    <a16:creationId xmlns:a16="http://schemas.microsoft.com/office/drawing/2014/main" xmlns="" id="{5D2071A3-5D78-9545-9C02-82B3BDAD2319}"/>
                  </a:ext>
                </a:extLst>
              </p:cNvPr>
              <p:cNvSpPr/>
              <p:nvPr/>
            </p:nvSpPr>
            <p:spPr bwMode="auto">
              <a:xfrm>
                <a:off x="5447102" y="504075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2" name="Oval 271">
                <a:extLst>
                  <a:ext uri="{FF2B5EF4-FFF2-40B4-BE49-F238E27FC236}">
                    <a16:creationId xmlns:a16="http://schemas.microsoft.com/office/drawing/2014/main" xmlns="" id="{540DB735-DBEA-BA4C-9F0A-7DEE5B34EBE9}"/>
                  </a:ext>
                </a:extLst>
              </p:cNvPr>
              <p:cNvSpPr/>
              <p:nvPr/>
            </p:nvSpPr>
            <p:spPr bwMode="auto">
              <a:xfrm>
                <a:off x="5319194" y="520295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3" name="Oval 272">
                <a:extLst>
                  <a:ext uri="{FF2B5EF4-FFF2-40B4-BE49-F238E27FC236}">
                    <a16:creationId xmlns:a16="http://schemas.microsoft.com/office/drawing/2014/main" xmlns="" id="{225465EA-AE01-3845-A42F-4DD42B41419B}"/>
                  </a:ext>
                </a:extLst>
              </p:cNvPr>
              <p:cNvSpPr/>
              <p:nvPr/>
            </p:nvSpPr>
            <p:spPr bwMode="auto">
              <a:xfrm>
                <a:off x="5380337" y="520474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4" name="Oval 273">
                <a:extLst>
                  <a:ext uri="{FF2B5EF4-FFF2-40B4-BE49-F238E27FC236}">
                    <a16:creationId xmlns:a16="http://schemas.microsoft.com/office/drawing/2014/main" xmlns="" id="{4720F457-5696-CF4F-8E41-379188061CE2}"/>
                  </a:ext>
                </a:extLst>
              </p:cNvPr>
              <p:cNvSpPr/>
              <p:nvPr/>
            </p:nvSpPr>
            <p:spPr bwMode="auto">
              <a:xfrm>
                <a:off x="5516255" y="614159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5" name="Oval 274">
                <a:extLst>
                  <a:ext uri="{FF2B5EF4-FFF2-40B4-BE49-F238E27FC236}">
                    <a16:creationId xmlns:a16="http://schemas.microsoft.com/office/drawing/2014/main" xmlns="" id="{9E6B181D-E8F5-8F4A-AAA5-2A7050B933C6}"/>
                  </a:ext>
                </a:extLst>
              </p:cNvPr>
              <p:cNvSpPr/>
              <p:nvPr/>
            </p:nvSpPr>
            <p:spPr bwMode="auto">
              <a:xfrm>
                <a:off x="6633651" y="530889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6" name="Oval 275">
                <a:extLst>
                  <a:ext uri="{FF2B5EF4-FFF2-40B4-BE49-F238E27FC236}">
                    <a16:creationId xmlns:a16="http://schemas.microsoft.com/office/drawing/2014/main" xmlns="" id="{D115559A-9B1A-E143-8DBC-8E517BC03854}"/>
                  </a:ext>
                </a:extLst>
              </p:cNvPr>
              <p:cNvSpPr/>
              <p:nvPr/>
            </p:nvSpPr>
            <p:spPr bwMode="auto">
              <a:xfrm>
                <a:off x="5261246" y="50723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7" name="Oval 276">
                <a:extLst>
                  <a:ext uri="{FF2B5EF4-FFF2-40B4-BE49-F238E27FC236}">
                    <a16:creationId xmlns:a16="http://schemas.microsoft.com/office/drawing/2014/main" xmlns="" id="{590B88ED-A3EB-FE4C-BCF1-E2641A21B424}"/>
                  </a:ext>
                </a:extLst>
              </p:cNvPr>
              <p:cNvSpPr/>
              <p:nvPr/>
            </p:nvSpPr>
            <p:spPr bwMode="auto">
              <a:xfrm>
                <a:off x="5224623" y="512589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8" name="Oval 277">
                <a:extLst>
                  <a:ext uri="{FF2B5EF4-FFF2-40B4-BE49-F238E27FC236}">
                    <a16:creationId xmlns:a16="http://schemas.microsoft.com/office/drawing/2014/main" xmlns="" id="{CA5BA06E-E378-484C-8E08-14896416E75A}"/>
                  </a:ext>
                </a:extLst>
              </p:cNvPr>
              <p:cNvSpPr/>
              <p:nvPr/>
            </p:nvSpPr>
            <p:spPr bwMode="auto">
              <a:xfrm>
                <a:off x="5471076" y="514354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9" name="Oval 278">
                <a:extLst>
                  <a:ext uri="{FF2B5EF4-FFF2-40B4-BE49-F238E27FC236}">
                    <a16:creationId xmlns:a16="http://schemas.microsoft.com/office/drawing/2014/main" xmlns="" id="{26E58BF6-647B-2247-A7A3-F3789AA0151D}"/>
                  </a:ext>
                </a:extLst>
              </p:cNvPr>
              <p:cNvSpPr/>
              <p:nvPr/>
            </p:nvSpPr>
            <p:spPr bwMode="auto">
              <a:xfrm>
                <a:off x="6498486" y="562801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0" name="Oval 279">
                <a:extLst>
                  <a:ext uri="{FF2B5EF4-FFF2-40B4-BE49-F238E27FC236}">
                    <a16:creationId xmlns:a16="http://schemas.microsoft.com/office/drawing/2014/main" xmlns="" id="{0A1403FF-85C7-7648-B438-5F9E364F9D65}"/>
                  </a:ext>
                </a:extLst>
              </p:cNvPr>
              <p:cNvSpPr/>
              <p:nvPr/>
            </p:nvSpPr>
            <p:spPr bwMode="auto">
              <a:xfrm>
                <a:off x="6100297" y="540032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1" name="Oval 280">
                <a:extLst>
                  <a:ext uri="{FF2B5EF4-FFF2-40B4-BE49-F238E27FC236}">
                    <a16:creationId xmlns:a16="http://schemas.microsoft.com/office/drawing/2014/main" xmlns="" id="{801B3E35-7984-C340-BA2E-90280052EDDA}"/>
                  </a:ext>
                </a:extLst>
              </p:cNvPr>
              <p:cNvSpPr/>
              <p:nvPr/>
            </p:nvSpPr>
            <p:spPr bwMode="auto">
              <a:xfrm>
                <a:off x="5365240" y="512939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2" name="Oval 281">
                <a:extLst>
                  <a:ext uri="{FF2B5EF4-FFF2-40B4-BE49-F238E27FC236}">
                    <a16:creationId xmlns:a16="http://schemas.microsoft.com/office/drawing/2014/main" xmlns="" id="{EBD75D83-A5EE-904F-993F-AB8E776A2301}"/>
                  </a:ext>
                </a:extLst>
              </p:cNvPr>
              <p:cNvSpPr/>
              <p:nvPr/>
            </p:nvSpPr>
            <p:spPr bwMode="auto">
              <a:xfrm>
                <a:off x="6172269" y="546918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3" name="Oval 282">
                <a:extLst>
                  <a:ext uri="{FF2B5EF4-FFF2-40B4-BE49-F238E27FC236}">
                    <a16:creationId xmlns:a16="http://schemas.microsoft.com/office/drawing/2014/main" xmlns="" id="{7D1D0A21-EC66-2943-82C2-673C22F6943F}"/>
                  </a:ext>
                </a:extLst>
              </p:cNvPr>
              <p:cNvSpPr/>
              <p:nvPr/>
            </p:nvSpPr>
            <p:spPr bwMode="auto">
              <a:xfrm>
                <a:off x="6220217" y="552387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4" name="Oval 283">
                <a:extLst>
                  <a:ext uri="{FF2B5EF4-FFF2-40B4-BE49-F238E27FC236}">
                    <a16:creationId xmlns:a16="http://schemas.microsoft.com/office/drawing/2014/main" xmlns="" id="{2F589F9D-4BD4-764D-ADD1-A95FE2314F86}"/>
                  </a:ext>
                </a:extLst>
              </p:cNvPr>
              <p:cNvSpPr/>
              <p:nvPr/>
            </p:nvSpPr>
            <p:spPr bwMode="auto">
              <a:xfrm>
                <a:off x="6274756" y="569496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5" name="Oval 284">
                <a:extLst>
                  <a:ext uri="{FF2B5EF4-FFF2-40B4-BE49-F238E27FC236}">
                    <a16:creationId xmlns:a16="http://schemas.microsoft.com/office/drawing/2014/main" xmlns="" id="{33EA2211-7BA2-7245-9C70-B9E7D27B8434}"/>
                  </a:ext>
                </a:extLst>
              </p:cNvPr>
              <p:cNvSpPr/>
              <p:nvPr/>
            </p:nvSpPr>
            <p:spPr bwMode="auto">
              <a:xfrm>
                <a:off x="4568804" y="554272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6" name="Oval 285">
                <a:extLst>
                  <a:ext uri="{FF2B5EF4-FFF2-40B4-BE49-F238E27FC236}">
                    <a16:creationId xmlns:a16="http://schemas.microsoft.com/office/drawing/2014/main" xmlns="" id="{9C612E4A-11B1-1E48-88B6-2D9F3CEF5315}"/>
                  </a:ext>
                </a:extLst>
              </p:cNvPr>
              <p:cNvSpPr/>
              <p:nvPr/>
            </p:nvSpPr>
            <p:spPr bwMode="auto">
              <a:xfrm>
                <a:off x="5650590" y="538030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7" name="Oval 286">
                <a:extLst>
                  <a:ext uri="{FF2B5EF4-FFF2-40B4-BE49-F238E27FC236}">
                    <a16:creationId xmlns:a16="http://schemas.microsoft.com/office/drawing/2014/main" xmlns="" id="{DB78B8A5-0F20-2845-B049-4BCF935DEA91}"/>
                  </a:ext>
                </a:extLst>
              </p:cNvPr>
              <p:cNvSpPr/>
              <p:nvPr/>
            </p:nvSpPr>
            <p:spPr bwMode="auto">
              <a:xfrm>
                <a:off x="6039747" y="555153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8" name="Oval 287">
                <a:extLst>
                  <a:ext uri="{FF2B5EF4-FFF2-40B4-BE49-F238E27FC236}">
                    <a16:creationId xmlns:a16="http://schemas.microsoft.com/office/drawing/2014/main" xmlns="" id="{C57679A7-9FC0-EF43-8E55-2257ABA00334}"/>
                  </a:ext>
                </a:extLst>
              </p:cNvPr>
              <p:cNvSpPr/>
              <p:nvPr/>
            </p:nvSpPr>
            <p:spPr bwMode="auto">
              <a:xfrm>
                <a:off x="6354817" y="5836780"/>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9" name="Oval 288">
                <a:extLst>
                  <a:ext uri="{FF2B5EF4-FFF2-40B4-BE49-F238E27FC236}">
                    <a16:creationId xmlns:a16="http://schemas.microsoft.com/office/drawing/2014/main" xmlns="" id="{150F655D-2965-8E43-BE21-7C6967B10977}"/>
                  </a:ext>
                </a:extLst>
              </p:cNvPr>
              <p:cNvSpPr/>
              <p:nvPr/>
            </p:nvSpPr>
            <p:spPr bwMode="auto">
              <a:xfrm>
                <a:off x="6399096" y="548745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0" name="Oval 289">
                <a:extLst>
                  <a:ext uri="{FF2B5EF4-FFF2-40B4-BE49-F238E27FC236}">
                    <a16:creationId xmlns:a16="http://schemas.microsoft.com/office/drawing/2014/main" xmlns="" id="{A4F5D6E7-D150-E446-8E4B-B53414A1800A}"/>
                  </a:ext>
                </a:extLst>
              </p:cNvPr>
              <p:cNvSpPr/>
              <p:nvPr/>
            </p:nvSpPr>
            <p:spPr bwMode="auto">
              <a:xfrm>
                <a:off x="5536114" y="502666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1" name="Oval 290">
                <a:extLst>
                  <a:ext uri="{FF2B5EF4-FFF2-40B4-BE49-F238E27FC236}">
                    <a16:creationId xmlns:a16="http://schemas.microsoft.com/office/drawing/2014/main" xmlns="" id="{AFE0F44A-D205-3B43-9EBB-90E9B9E1CC47}"/>
                  </a:ext>
                </a:extLst>
              </p:cNvPr>
              <p:cNvSpPr/>
              <p:nvPr/>
            </p:nvSpPr>
            <p:spPr bwMode="auto">
              <a:xfrm>
                <a:off x="4597171" y="567210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2" name="Oval 291">
                <a:extLst>
                  <a:ext uri="{FF2B5EF4-FFF2-40B4-BE49-F238E27FC236}">
                    <a16:creationId xmlns:a16="http://schemas.microsoft.com/office/drawing/2014/main" xmlns="" id="{B3023B22-7244-E24E-A101-8E9F1A5D5C2C}"/>
                  </a:ext>
                </a:extLst>
              </p:cNvPr>
              <p:cNvSpPr/>
              <p:nvPr/>
            </p:nvSpPr>
            <p:spPr bwMode="auto">
              <a:xfrm>
                <a:off x="4580379" y="57118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3" name="Oval 292">
                <a:extLst>
                  <a:ext uri="{FF2B5EF4-FFF2-40B4-BE49-F238E27FC236}">
                    <a16:creationId xmlns:a16="http://schemas.microsoft.com/office/drawing/2014/main" xmlns="" id="{FAF0BDCE-4E40-1347-9EEA-1009780B66B7}"/>
                  </a:ext>
                </a:extLst>
              </p:cNvPr>
              <p:cNvSpPr/>
              <p:nvPr/>
            </p:nvSpPr>
            <p:spPr bwMode="auto">
              <a:xfrm>
                <a:off x="5405261" y="510303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4" name="Oval 293">
                <a:extLst>
                  <a:ext uri="{FF2B5EF4-FFF2-40B4-BE49-F238E27FC236}">
                    <a16:creationId xmlns:a16="http://schemas.microsoft.com/office/drawing/2014/main" xmlns="" id="{7105B40E-2E9F-BC4A-838A-F438C8548E54}"/>
                  </a:ext>
                </a:extLst>
              </p:cNvPr>
              <p:cNvSpPr/>
              <p:nvPr/>
            </p:nvSpPr>
            <p:spPr bwMode="auto">
              <a:xfrm>
                <a:off x="4513093" y="564768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5" name="Oval 294">
                <a:extLst>
                  <a:ext uri="{FF2B5EF4-FFF2-40B4-BE49-F238E27FC236}">
                    <a16:creationId xmlns:a16="http://schemas.microsoft.com/office/drawing/2014/main" xmlns="" id="{46904A0D-6D87-0840-A1E5-D8CA757A8262}"/>
                  </a:ext>
                </a:extLst>
              </p:cNvPr>
              <p:cNvSpPr/>
              <p:nvPr/>
            </p:nvSpPr>
            <p:spPr bwMode="auto">
              <a:xfrm>
                <a:off x="6378280" y="5392151"/>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grpSp>
      </p:grpSp>
      <p:graphicFrame>
        <p:nvGraphicFramePr>
          <p:cNvPr id="302" name="Group 69">
            <a:extLst>
              <a:ext uri="{FF2B5EF4-FFF2-40B4-BE49-F238E27FC236}">
                <a16:creationId xmlns:a16="http://schemas.microsoft.com/office/drawing/2014/main" xmlns="" id="{EF75A1FF-BF73-6344-B53A-AC685214286D}"/>
              </a:ext>
            </a:extLst>
          </p:cNvPr>
          <p:cNvGraphicFramePr>
            <a:graphicFrameLocks noGrp="1"/>
          </p:cNvGraphicFramePr>
          <p:nvPr>
            <p:extLst>
              <p:ext uri="{D42A27DB-BD31-4B8C-83A1-F6EECF244321}">
                <p14:modId xmlns:p14="http://schemas.microsoft.com/office/powerpoint/2010/main" val="2641541519"/>
              </p:ext>
            </p:extLst>
          </p:nvPr>
        </p:nvGraphicFramePr>
        <p:xfrm>
          <a:off x="4578013" y="1226048"/>
          <a:ext cx="2051387" cy="3834384"/>
        </p:xfrm>
        <a:graphic>
          <a:graphicData uri="http://schemas.openxmlformats.org/drawingml/2006/table">
            <a:tbl>
              <a:tblPr bandRow="1">
                <a:tableStyleId>{3B4B98B0-60AC-42C2-AFA5-B58CD77FA1E5}</a:tableStyleId>
              </a:tblPr>
              <a:tblGrid>
                <a:gridCol w="2051387">
                  <a:extLst>
                    <a:ext uri="{9D8B030D-6E8A-4147-A177-3AD203B41FA5}">
                      <a16:colId xmlns:a16="http://schemas.microsoft.com/office/drawing/2014/main" xmlns="" val="20000"/>
                    </a:ext>
                  </a:extLst>
                </a:gridCol>
              </a:tblGrid>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Arkansas Electric </a:t>
                      </a:r>
                      <a:r>
                        <a:rPr lang="en-US" sz="800" dirty="0">
                          <a:effectLst/>
                          <a:latin typeface="+mn-lt"/>
                          <a:ea typeface="Calibri" panose="020F0502020204030204" pitchFamily="34" charset="0"/>
                          <a:cs typeface="Arial" panose="020B0604020202020204" pitchFamily="34" charset="0"/>
                        </a:rPr>
                        <a:t>Cooperatives</a:t>
                      </a:r>
                      <a:r>
                        <a:rPr lang="en-US" sz="800" dirty="0">
                          <a:effectLst/>
                          <a:latin typeface="+mn-lt"/>
                          <a:ea typeface="Calibri" panose="020F0502020204030204" pitchFamily="34" charset="0"/>
                          <a:cs typeface="Times New Roman" panose="02020603050405020304" pitchFamily="18" charset="0"/>
                        </a:rPr>
                        <a:t>, INC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7230610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ASAB</a:t>
                      </a:r>
                      <a:r>
                        <a:rPr lang="en-US" sz="800" baseline="0" dirty="0">
                          <a:effectLst/>
                          <a:latin typeface="+mn-lt"/>
                          <a:ea typeface="Calibri" panose="020F0502020204030204" pitchFamily="34" charset="0"/>
                          <a:cs typeface="Times New Roman" panose="02020603050405020304" pitchFamily="18" charset="0"/>
                        </a:rPr>
                        <a:t> Zero Substation (GASCO – Power Generation Units at </a:t>
                      </a:r>
                      <a:r>
                        <a:rPr lang="en-US" sz="800" baseline="0" dirty="0" err="1">
                          <a:effectLst/>
                          <a:latin typeface="+mn-lt"/>
                          <a:ea typeface="Calibri" panose="020F0502020204030204" pitchFamily="34" charset="0"/>
                          <a:cs typeface="Times New Roman" panose="02020603050405020304" pitchFamily="18" charset="0"/>
                        </a:rPr>
                        <a:t>Habshan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67911622"/>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9918583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Atchison-Holt</a:t>
                      </a:r>
                      <a:r>
                        <a:rPr lang="en-US" sz="800" baseline="0" dirty="0">
                          <a:effectLst/>
                          <a:latin typeface="+mn-lt"/>
                          <a:ea typeface="Calibri" panose="020F0502020204030204" pitchFamily="34" charset="0"/>
                          <a:cs typeface="Times New Roman" panose="02020603050405020304" pitchFamily="18" charset="0"/>
                        </a:rPr>
                        <a:t> Electric Cooperative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5174668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ATCO Electric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0758588"/>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ATCO Gas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038736"/>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Atlantica</a:t>
                      </a:r>
                      <a:r>
                        <a:rPr lang="en-US" sz="800" dirty="0">
                          <a:effectLst/>
                          <a:latin typeface="+mn-lt"/>
                          <a:ea typeface="Calibri" panose="020F0502020204030204" pitchFamily="34" charset="0"/>
                          <a:cs typeface="Times New Roman" panose="02020603050405020304" pitchFamily="18" charset="0"/>
                        </a:rPr>
                        <a:t> Yield plc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4875219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Aurora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774329535"/>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Ausgrid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46954500"/>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Ausnet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79802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Austin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26005811"/>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Avantha</a:t>
                      </a:r>
                      <a:r>
                        <a:rPr lang="en-US" sz="800" dirty="0">
                          <a:effectLst/>
                          <a:latin typeface="+mn-lt"/>
                          <a:ea typeface="Calibri" panose="020F0502020204030204" pitchFamily="34" charset="0"/>
                          <a:cs typeface="Times New Roman" panose="02020603050405020304" pitchFamily="18" charset="0"/>
                        </a:rPr>
                        <a:t> Power</a:t>
                      </a:r>
                      <a:r>
                        <a:rPr lang="en-US" sz="800" baseline="0" dirty="0">
                          <a:effectLst/>
                          <a:latin typeface="+mn-lt"/>
                          <a:ea typeface="Calibri" panose="020F0502020204030204" pitchFamily="34" charset="0"/>
                          <a:cs typeface="Times New Roman" panose="02020603050405020304" pitchFamily="18" charset="0"/>
                        </a:rPr>
                        <a:t> &amp; Infrastructure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85357789"/>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AZUSA Light and Water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86756657"/>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Bangladesh</a:t>
                      </a:r>
                      <a:r>
                        <a:rPr lang="en-US" sz="800" baseline="0" dirty="0">
                          <a:effectLst/>
                          <a:latin typeface="+mn-lt"/>
                          <a:ea typeface="Calibri" panose="020F0502020204030204" pitchFamily="34" charset="0"/>
                          <a:cs typeface="Times New Roman" panose="02020603050405020304" pitchFamily="18" charset="0"/>
                        </a:rPr>
                        <a:t> Power Development Board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Bangladesh Rural Electrification Board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Baraka Power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Barapukuria</a:t>
                      </a:r>
                      <a:r>
                        <a:rPr lang="en-US" sz="800" dirty="0">
                          <a:effectLst/>
                          <a:latin typeface="+mn-lt"/>
                          <a:ea typeface="Calibri" panose="020F0502020204030204" pitchFamily="34" charset="0"/>
                          <a:cs typeface="Times New Roman" panose="02020603050405020304" pitchFamily="18" charset="0"/>
                        </a:rPr>
                        <a:t> Power Station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Basin Electric</a:t>
                      </a:r>
                      <a:r>
                        <a:rPr lang="en-US" sz="800" baseline="0" dirty="0">
                          <a:effectLst/>
                          <a:latin typeface="+mn-lt"/>
                          <a:ea typeface="Calibri" panose="020F0502020204030204" pitchFamily="34" charset="0"/>
                          <a:cs typeface="Times New Roman" panose="02020603050405020304" pitchFamily="18" charset="0"/>
                        </a:rPr>
                        <a:t> Power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Bayfield</a:t>
                      </a:r>
                      <a:r>
                        <a:rPr lang="en-US" sz="800" baseline="0" dirty="0">
                          <a:effectLst/>
                          <a:latin typeface="+mn-lt"/>
                          <a:ea typeface="Calibri" panose="020F0502020204030204" pitchFamily="34" charset="0"/>
                          <a:cs typeface="Times New Roman" panose="02020603050405020304" pitchFamily="18" charset="0"/>
                        </a:rPr>
                        <a: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BC Hydro</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BESCOM</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824036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1000"/>
                                        <p:tgtEl>
                                          <p:spTgt spid="84"/>
                                        </p:tgtEl>
                                      </p:cBhvr>
                                    </p:animEffect>
                                  </p:childTnLst>
                                </p:cTn>
                              </p:par>
                              <p:par>
                                <p:cTn id="8" presetID="22" presetClass="entr" presetSubtype="1"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up)">
                                      <p:cBhvr>
                                        <p:cTn id="10" dur="1000"/>
                                        <p:tgtEl>
                                          <p:spTgt spid="85"/>
                                        </p:tgtEl>
                                      </p:cBhvr>
                                    </p:animEffect>
                                  </p:childTnLst>
                                </p:cTn>
                              </p:par>
                              <p:par>
                                <p:cTn id="11" presetID="22" presetClass="entr" presetSubtype="1"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wipe(up)">
                                      <p:cBhvr>
                                        <p:cTn id="13"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Utilities in SGMM community baseline (cont.)</a:t>
            </a:r>
            <a:endParaRPr lang="en-US" dirty="0"/>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ext uri="{D42A27DB-BD31-4B8C-83A1-F6EECF244321}">
                <p14:modId xmlns:p14="http://schemas.microsoft.com/office/powerpoint/2010/main" val="2807899087"/>
              </p:ext>
            </p:extLst>
          </p:nvPr>
        </p:nvGraphicFramePr>
        <p:xfrm>
          <a:off x="4572001" y="1228542"/>
          <a:ext cx="2057400" cy="4541520"/>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161175">
                <a:tc>
                  <a:txBody>
                    <a:bodyPr/>
                    <a:lstStyle/>
                    <a:p>
                      <a:pPr marL="0" marR="0">
                        <a:spcBef>
                          <a:spcPts val="0"/>
                        </a:spcBef>
                        <a:spcAft>
                          <a:spcPts val="0"/>
                        </a:spcAft>
                      </a:pPr>
                      <a:r>
                        <a:rPr lang="en-US" sz="800" dirty="0">
                          <a:effectLst/>
                          <a:latin typeface="+mn-lt"/>
                        </a:rPr>
                        <a:t>DONG Energy Sales &amp; Distribution A/S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DPA Power Generation International</a:t>
                      </a:r>
                      <a:r>
                        <a:rPr lang="en-US" sz="800" baseline="0" dirty="0">
                          <a:effectLst/>
                          <a:latin typeface="+mn-lt"/>
                          <a:ea typeface="Calibri" panose="020F0502020204030204" pitchFamily="34" charset="0"/>
                          <a:cs typeface="Times New Roman" panose="02020603050405020304" pitchFamily="18" charset="0"/>
                        </a:rPr>
                        <a:t>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Narla</a:t>
                      </a:r>
                      <a:r>
                        <a:rPr lang="en-US" sz="800" baseline="0" dirty="0">
                          <a:effectLst/>
                          <a:latin typeface="+mn-lt"/>
                          <a:ea typeface="Calibri" panose="020F0502020204030204" pitchFamily="34" charset="0"/>
                          <a:cs typeface="Times New Roman" panose="02020603050405020304" pitchFamily="18" charset="0"/>
                        </a:rPr>
                        <a:t> Tata Rao (Vijayawada) TPS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Drax</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61175">
                <a:tc>
                  <a:txBody>
                    <a:bodyPr/>
                    <a:lstStyle/>
                    <a:p>
                      <a:pPr marL="0" marR="0">
                        <a:spcBef>
                          <a:spcPts val="0"/>
                        </a:spcBef>
                        <a:spcAft>
                          <a:spcPts val="0"/>
                        </a:spcAft>
                      </a:pPr>
                      <a:r>
                        <a:rPr lang="en-US" sz="800" dirty="0">
                          <a:effectLst/>
                          <a:latin typeface="+mn-lt"/>
                        </a:rPr>
                        <a:t>DTE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Dubai Electricity and</a:t>
                      </a:r>
                      <a:r>
                        <a:rPr lang="en-US" sz="800" baseline="0" dirty="0">
                          <a:effectLst/>
                          <a:latin typeface="+mn-lt"/>
                          <a:ea typeface="Calibri" panose="020F0502020204030204" pitchFamily="34" charset="0"/>
                          <a:cs typeface="Times New Roman" panose="02020603050405020304" pitchFamily="18" charset="0"/>
                        </a:rPr>
                        <a:t> Water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DUBAL Power Plant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61175">
                <a:tc>
                  <a:txBody>
                    <a:bodyPr/>
                    <a:lstStyle/>
                    <a:p>
                      <a:pPr marL="0" marR="0">
                        <a:spcBef>
                          <a:spcPts val="0"/>
                        </a:spcBef>
                        <a:spcAft>
                          <a:spcPts val="0"/>
                        </a:spcAft>
                      </a:pPr>
                      <a:r>
                        <a:rPr lang="en-US" sz="800" dirty="0">
                          <a:effectLst/>
                          <a:latin typeface="+mn-lt"/>
                        </a:rPr>
                        <a:t>Duke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61175">
                <a:tc>
                  <a:txBody>
                    <a:bodyPr/>
                    <a:lstStyle/>
                    <a:p>
                      <a:pPr marL="0" marR="0">
                        <a:spcBef>
                          <a:spcPts val="0"/>
                        </a:spcBef>
                        <a:spcAft>
                          <a:spcPts val="0"/>
                        </a:spcAft>
                      </a:pPr>
                      <a:r>
                        <a:rPr lang="en-US" sz="800" dirty="0" err="1">
                          <a:effectLst/>
                          <a:latin typeface="+mn-lt"/>
                        </a:rPr>
                        <a:t>Eandis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Eandis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cvba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East Kentucky</a:t>
                      </a:r>
                      <a:r>
                        <a:rPr lang="en-US" sz="800" baseline="0" dirty="0">
                          <a:effectLst/>
                          <a:latin typeface="+mn-lt"/>
                          <a:ea typeface="Calibri" panose="020F0502020204030204" pitchFamily="34" charset="0"/>
                          <a:cs typeface="Times New Roman" panose="02020603050405020304" pitchFamily="18" charset="0"/>
                        </a:rPr>
                        <a:t> Power Cooperative,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Narla</a:t>
                      </a:r>
                      <a:r>
                        <a:rPr lang="en-US" sz="800" baseline="0" dirty="0">
                          <a:effectLst/>
                          <a:latin typeface="+mn-lt"/>
                          <a:ea typeface="Calibri" panose="020F0502020204030204" pitchFamily="34" charset="0"/>
                          <a:cs typeface="Times New Roman" panose="02020603050405020304" pitchFamily="18" charset="0"/>
                        </a:rPr>
                        <a:t> Tata Rao (Vijayawada) TPS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Drax</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161175">
                <a:tc>
                  <a:txBody>
                    <a:bodyPr/>
                    <a:lstStyle/>
                    <a:p>
                      <a:pPr marL="0" marR="0">
                        <a:spcBef>
                          <a:spcPts val="0"/>
                        </a:spcBef>
                        <a:spcAft>
                          <a:spcPts val="0"/>
                        </a:spcAft>
                      </a:pPr>
                      <a:r>
                        <a:rPr lang="en-US" sz="800" dirty="0">
                          <a:effectLst/>
                          <a:latin typeface="+mn-lt"/>
                        </a:rPr>
                        <a:t>DTE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Dubai Electricity and</a:t>
                      </a:r>
                      <a:r>
                        <a:rPr lang="en-US" sz="800" baseline="0" dirty="0">
                          <a:effectLst/>
                          <a:latin typeface="+mn-lt"/>
                          <a:ea typeface="Calibri" panose="020F0502020204030204" pitchFamily="34" charset="0"/>
                          <a:cs typeface="Times New Roman" panose="02020603050405020304" pitchFamily="18" charset="0"/>
                        </a:rPr>
                        <a:t> Water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DUBAL Power Plant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161175">
                <a:tc>
                  <a:txBody>
                    <a:bodyPr/>
                    <a:lstStyle/>
                    <a:p>
                      <a:pPr marL="0" marR="0">
                        <a:spcBef>
                          <a:spcPts val="0"/>
                        </a:spcBef>
                        <a:spcAft>
                          <a:spcPts val="0"/>
                        </a:spcAft>
                      </a:pPr>
                      <a:r>
                        <a:rPr lang="en-US" sz="800" dirty="0">
                          <a:effectLst/>
                          <a:latin typeface="+mn-lt"/>
                        </a:rPr>
                        <a:t>Duke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161175">
                <a:tc>
                  <a:txBody>
                    <a:bodyPr/>
                    <a:lstStyle/>
                    <a:p>
                      <a:pPr marL="0" marR="0">
                        <a:spcBef>
                          <a:spcPts val="0"/>
                        </a:spcBef>
                        <a:spcAft>
                          <a:spcPts val="0"/>
                        </a:spcAft>
                      </a:pPr>
                      <a:r>
                        <a:rPr lang="en-US" sz="800" dirty="0" err="1">
                          <a:effectLst/>
                          <a:latin typeface="+mn-lt"/>
                        </a:rPr>
                        <a:t>Eandis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Eandis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cvba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East Kentucky</a:t>
                      </a:r>
                      <a:r>
                        <a:rPr lang="en-US" sz="800" baseline="0" dirty="0">
                          <a:effectLst/>
                          <a:latin typeface="+mn-lt"/>
                          <a:ea typeface="Calibri" panose="020F0502020204030204" pitchFamily="34" charset="0"/>
                          <a:cs typeface="Times New Roman" panose="02020603050405020304" pitchFamily="18" charset="0"/>
                        </a:rPr>
                        <a:t> Power Cooperative,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161175">
                <a:tc>
                  <a:txBody>
                    <a:bodyPr/>
                    <a:lstStyle/>
                    <a:p>
                      <a:pPr marL="0" marR="0">
                        <a:spcBef>
                          <a:spcPts val="0"/>
                        </a:spcBef>
                        <a:spcAft>
                          <a:spcPts val="0"/>
                        </a:spcAft>
                      </a:pPr>
                      <a:r>
                        <a:rPr lang="en-US" sz="800" dirty="0">
                          <a:effectLst/>
                          <a:latin typeface="+mn-lt"/>
                        </a:rPr>
                        <a:t>East Miss EPA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161175">
                <a:tc>
                  <a:txBody>
                    <a:bodyPr/>
                    <a:lstStyle/>
                    <a:p>
                      <a:pPr marL="0" marR="0">
                        <a:spcBef>
                          <a:spcPts val="0"/>
                        </a:spcBef>
                        <a:spcAft>
                          <a:spcPts val="0"/>
                        </a:spcAft>
                      </a:pPr>
                      <a:r>
                        <a:rPr lang="en-US" sz="800" dirty="0">
                          <a:effectLst/>
                          <a:latin typeface="+mn-lt"/>
                        </a:rPr>
                        <a:t>EDF Energy Networks Branch</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161175">
                <a:tc>
                  <a:txBody>
                    <a:bodyPr/>
                    <a:lstStyle/>
                    <a:p>
                      <a:pPr marL="0" marR="0">
                        <a:spcBef>
                          <a:spcPts val="0"/>
                        </a:spcBef>
                        <a:spcAft>
                          <a:spcPts val="0"/>
                        </a:spcAft>
                      </a:pPr>
                      <a:r>
                        <a:rPr lang="en-US" sz="800" dirty="0">
                          <a:effectLst/>
                          <a:latin typeface="+mn-lt"/>
                        </a:rPr>
                        <a:t>EDP - </a:t>
                      </a:r>
                      <a:r>
                        <a:rPr lang="en-US" sz="800" dirty="0" err="1">
                          <a:effectLst/>
                          <a:latin typeface="+mn-lt"/>
                        </a:rPr>
                        <a:t>Energias</a:t>
                      </a:r>
                      <a:r>
                        <a:rPr lang="en-US" sz="800" dirty="0">
                          <a:effectLst/>
                          <a:latin typeface="+mn-lt"/>
                        </a:rPr>
                        <a:t> do </a:t>
                      </a:r>
                      <a:r>
                        <a:rPr lang="en-US" sz="800" dirty="0" err="1">
                          <a:effectLst/>
                          <a:latin typeface="+mn-lt"/>
                        </a:rPr>
                        <a:t>Brasil</a:t>
                      </a:r>
                      <a:r>
                        <a:rPr lang="en-US" sz="800" dirty="0">
                          <a:effectLst/>
                          <a:latin typeface="+mn-lt"/>
                        </a:rPr>
                        <a:t>, S.A.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Eggborough</a:t>
                      </a:r>
                      <a:r>
                        <a:rPr lang="en-US" sz="800" baseline="0" dirty="0">
                          <a:effectLst/>
                          <a:latin typeface="+mn-lt"/>
                          <a:ea typeface="Calibri" panose="020F0502020204030204" pitchFamily="34" charset="0"/>
                          <a:cs typeface="Times New Roman" panose="02020603050405020304" pitchFamily="18" charset="0"/>
                        </a:rPr>
                        <a:t> Power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136786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Electricity and Water Authority of Bahrain (Transmission Division)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71720852"/>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ext uri="{D42A27DB-BD31-4B8C-83A1-F6EECF244321}">
                <p14:modId xmlns:p14="http://schemas.microsoft.com/office/powerpoint/2010/main" val="382956463"/>
              </p:ext>
            </p:extLst>
          </p:nvPr>
        </p:nvGraphicFramePr>
        <p:xfrm>
          <a:off x="318461" y="1228542"/>
          <a:ext cx="2043739" cy="4541520"/>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a:t>
                      </a:r>
                      <a:r>
                        <a:rPr lang="en-US" sz="800" baseline="0" dirty="0">
                          <a:effectLst/>
                          <a:latin typeface="+mn-lt"/>
                          <a:ea typeface="Calibri" panose="020F0502020204030204" pitchFamily="34" charset="0"/>
                          <a:cs typeface="Times New Roman" panose="02020603050405020304" pitchFamily="18" charset="0"/>
                        </a:rPr>
                        <a:t> (Mexico) </a:t>
                      </a:r>
                      <a:r>
                        <a:rPr lang="en-US" sz="800" baseline="0" dirty="0" err="1">
                          <a:effectLst/>
                          <a:latin typeface="+mn-lt"/>
                          <a:ea typeface="Calibri" panose="020F0502020204030204" pitchFamily="34" charset="0"/>
                          <a:cs typeface="Times New Roman" panose="02020603050405020304" pitchFamily="18" charset="0"/>
                        </a:rPr>
                        <a:t>Gulfonorte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 (Mexico)</a:t>
                      </a:r>
                      <a:r>
                        <a:rPr lang="en-US" sz="800" baseline="0" dirty="0">
                          <a:effectLst/>
                          <a:latin typeface="+mn-lt"/>
                          <a:ea typeface="Calibri" panose="020F0502020204030204" pitchFamily="34" charset="0"/>
                          <a:cs typeface="Times New Roman" panose="02020603050405020304" pitchFamily="18" charset="0"/>
                        </a:rPr>
                        <a:t> Jalisco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 (Mexico)</a:t>
                      </a:r>
                      <a:r>
                        <a:rPr lang="en-US" sz="800" baseline="0" dirty="0">
                          <a:effectLst/>
                          <a:latin typeface="+mn-lt"/>
                          <a:ea typeface="Calibri" panose="020F0502020204030204" pitchFamily="34" charset="0"/>
                          <a:cs typeface="Times New Roman" panose="02020603050405020304" pitchFamily="18" charset="0"/>
                        </a:rPr>
                        <a:t> Peninsular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CFE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CFE Transmission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Chelan County PUD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694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Chettinad</a:t>
                      </a:r>
                      <a:r>
                        <a:rPr lang="en-US" sz="800" dirty="0">
                          <a:effectLst/>
                          <a:latin typeface="+mn-lt"/>
                          <a:ea typeface="Calibri" panose="020F0502020204030204" pitchFamily="34" charset="0"/>
                          <a:cs typeface="Times New Roman" panose="02020603050405020304" pitchFamily="18" charset="0"/>
                        </a:rPr>
                        <a:t> Corp.</a:t>
                      </a:r>
                      <a:r>
                        <a:rPr lang="en-US" sz="800" baseline="0" dirty="0">
                          <a:effectLst/>
                          <a:latin typeface="+mn-lt"/>
                          <a:ea typeface="Calibri" panose="020F0502020204030204" pitchFamily="34" charset="0"/>
                          <a:cs typeface="Times New Roman" panose="02020603050405020304" pitchFamily="18" charset="0"/>
                        </a:rPr>
                        <a:t> Ltd. – Power Division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938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Chhattisgarh State</a:t>
                      </a:r>
                      <a:r>
                        <a:rPr lang="en-US" sz="800" baseline="0" dirty="0">
                          <a:effectLst/>
                          <a:latin typeface="+mn-lt"/>
                          <a:ea typeface="Calibri" panose="020F0502020204030204" pitchFamily="34" charset="0"/>
                          <a:cs typeface="Times New Roman" panose="02020603050405020304" pitchFamily="18" charset="0"/>
                        </a:rPr>
                        <a:t> Power Distribution Company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Chugach Electric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694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CitiPower</a:t>
                      </a:r>
                      <a:r>
                        <a:rPr lang="en-US" sz="800" dirty="0">
                          <a:effectLst/>
                          <a:latin typeface="+mn-lt"/>
                          <a:ea typeface="Calibri" panose="020F0502020204030204" pitchFamily="34" charset="0"/>
                          <a:cs typeface="Times New Roman" panose="02020603050405020304" pitchFamily="18" charset="0"/>
                        </a:rPr>
                        <a:t> and </a:t>
                      </a:r>
                      <a:r>
                        <a:rPr lang="en-US" sz="800" dirty="0" err="1">
                          <a:effectLst/>
                          <a:latin typeface="+mn-lt"/>
                          <a:ea typeface="Calibri" panose="020F0502020204030204" pitchFamily="34" charset="0"/>
                          <a:cs typeface="Times New Roman" panose="02020603050405020304" pitchFamily="18" charset="0"/>
                        </a:rPr>
                        <a:t>Powercor</a:t>
                      </a:r>
                      <a:r>
                        <a:rPr lang="en-US" sz="800" dirty="0">
                          <a:effectLst/>
                          <a:latin typeface="+mn-lt"/>
                          <a:ea typeface="Calibri" panose="020F0502020204030204" pitchFamily="34" charset="0"/>
                          <a:cs typeface="Times New Roman" panose="02020603050405020304" pitchFamily="18" charset="0"/>
                        </a:rPr>
                        <a:t> Australia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Anaheim</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Columbus</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Danville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Dover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Ekurhuleni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6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City Of Hamilton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Hudson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Jackson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Napoleon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Painesville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Palo Alto</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6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rPr>
                        <a:t>City Of Piqua Power System</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6948">
                <a:tc>
                  <a:txBody>
                    <a:bodyPr/>
                    <a:lstStyle/>
                    <a:p>
                      <a:pPr marL="0" marR="0">
                        <a:spcBef>
                          <a:spcPts val="0"/>
                        </a:spcBef>
                        <a:spcAft>
                          <a:spcPts val="0"/>
                        </a:spcAft>
                      </a:pPr>
                      <a:r>
                        <a:rPr lang="en-US" sz="800" dirty="0">
                          <a:effectLst/>
                          <a:latin typeface="+mn-lt"/>
                        </a:rPr>
                        <a:t>City of Riverside Public Utilities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Tshwane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rPr>
                        <a:t>City Of Wapakoneta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22000287"/>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ext uri="{D42A27DB-BD31-4B8C-83A1-F6EECF244321}">
                <p14:modId xmlns:p14="http://schemas.microsoft.com/office/powerpoint/2010/main" val="1054411025"/>
              </p:ext>
            </p:extLst>
          </p:nvPr>
        </p:nvGraphicFramePr>
        <p:xfrm>
          <a:off x="6741158" y="1219200"/>
          <a:ext cx="2021842" cy="4541520"/>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Ellevio</a:t>
                      </a:r>
                      <a:r>
                        <a:rPr lang="en-US" sz="800" dirty="0">
                          <a:effectLst/>
                          <a:latin typeface="+mn-lt"/>
                          <a:ea typeface="Calibri" panose="020F0502020204030204" pitchFamily="34" charset="0"/>
                          <a:cs typeface="Times New Roman" panose="02020603050405020304" pitchFamily="18" charset="0"/>
                        </a:rPr>
                        <a:t> AB</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Emera Maine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err="1">
                          <a:effectLst/>
                          <a:latin typeface="+mn-lt"/>
                        </a:rPr>
                        <a:t>Empresa</a:t>
                      </a:r>
                      <a:r>
                        <a:rPr lang="en-US" sz="800" dirty="0">
                          <a:effectLst/>
                          <a:latin typeface="+mn-lt"/>
                        </a:rPr>
                        <a:t> de </a:t>
                      </a:r>
                      <a:r>
                        <a:rPr lang="en-US" sz="800" dirty="0" err="1">
                          <a:effectLst/>
                          <a:latin typeface="+mn-lt"/>
                        </a:rPr>
                        <a:t>Servicios</a:t>
                      </a:r>
                      <a:r>
                        <a:rPr lang="en-US" sz="800" dirty="0">
                          <a:effectLst/>
                          <a:latin typeface="+mn-lt"/>
                        </a:rPr>
                        <a:t> </a:t>
                      </a:r>
                      <a:r>
                        <a:rPr lang="en-US" sz="800" dirty="0" err="1">
                          <a:effectLst/>
                          <a:latin typeface="+mn-lt"/>
                        </a:rPr>
                        <a:t>Públicos</a:t>
                      </a:r>
                      <a:r>
                        <a:rPr lang="en-US" sz="800" dirty="0">
                          <a:effectLst/>
                          <a:latin typeface="+mn-lt"/>
                        </a:rPr>
                        <a:t> de Heredia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err="1">
                          <a:effectLst/>
                          <a:latin typeface="+mn-lt"/>
                        </a:rPr>
                        <a:t>Empresas</a:t>
                      </a:r>
                      <a:r>
                        <a:rPr lang="en-US" sz="800" dirty="0">
                          <a:effectLst/>
                          <a:latin typeface="+mn-lt"/>
                        </a:rPr>
                        <a:t> </a:t>
                      </a:r>
                      <a:r>
                        <a:rPr lang="en-US" sz="800" dirty="0" err="1">
                          <a:effectLst/>
                          <a:latin typeface="+mn-lt"/>
                        </a:rPr>
                        <a:t>Públicas</a:t>
                      </a:r>
                      <a:r>
                        <a:rPr lang="en-US" sz="800" dirty="0">
                          <a:effectLst/>
                          <a:latin typeface="+mn-lt"/>
                        </a:rPr>
                        <a:t> de Medellin, Centro de </a:t>
                      </a:r>
                      <a:r>
                        <a:rPr lang="en-US" sz="800" dirty="0" err="1">
                          <a:effectLst/>
                          <a:latin typeface="+mn-lt"/>
                        </a:rPr>
                        <a:t>Excelencia</a:t>
                      </a:r>
                      <a:r>
                        <a:rPr lang="en-US" sz="800" dirty="0">
                          <a:effectLst/>
                          <a:latin typeface="+mn-lt"/>
                        </a:rPr>
                        <a:t> </a:t>
                      </a:r>
                      <a:r>
                        <a:rPr lang="en-US" sz="800" dirty="0" err="1">
                          <a:effectLst/>
                          <a:latin typeface="+mn-lt"/>
                        </a:rPr>
                        <a:t>Técnica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Energinet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EnergyAustralia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EnergyPac</a:t>
                      </a:r>
                      <a:r>
                        <a:rPr lang="en-US" sz="800" dirty="0">
                          <a:effectLst/>
                          <a:latin typeface="+mn-lt"/>
                          <a:ea typeface="Calibri" panose="020F0502020204030204" pitchFamily="34" charset="0"/>
                          <a:cs typeface="Times New Roman" panose="02020603050405020304" pitchFamily="18" charset="0"/>
                        </a:rPr>
                        <a:t> Power Generation</a:t>
                      </a:r>
                      <a:r>
                        <a:rPr lang="en-US" sz="800" baseline="0" dirty="0">
                          <a:effectLst/>
                          <a:latin typeface="+mn-lt"/>
                          <a:ea typeface="Calibri" panose="020F0502020204030204" pitchFamily="34" charset="0"/>
                          <a:cs typeface="Times New Roman" panose="02020603050405020304" pitchFamily="18" charset="0"/>
                        </a:rPr>
                        <a:t>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a:t>
                      </a:r>
                      <a:r>
                        <a:rPr lang="en-US" sz="800" baseline="0" dirty="0" err="1">
                          <a:effectLst/>
                          <a:latin typeface="+mn-lt"/>
                          <a:ea typeface="Calibri" panose="020F0502020204030204" pitchFamily="34" charset="0"/>
                          <a:cs typeface="Times New Roman" panose="02020603050405020304" pitchFamily="18" charset="0"/>
                        </a:rPr>
                        <a:t>United</a:t>
                      </a:r>
                      <a:r>
                        <a:rPr lang="en-US" sz="800" baseline="0" dirty="0">
                          <a:effectLst/>
                          <a:latin typeface="+mn-lt"/>
                          <a:ea typeface="Calibri" panose="020F0502020204030204" pitchFamily="34" charset="0"/>
                          <a:cs typeface="Times New Roman" panose="02020603050405020304" pitchFamily="18" charset="0"/>
                        </a:rPr>
                        <a:t> Electric Membership Corp.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Enexis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ENSA</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Entergy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EPCOR Distribution &amp; Transmission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Ephrata Borough</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ERDF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Ergon</a:t>
                      </a:r>
                      <a:r>
                        <a:rPr lang="en-US" sz="800" baseline="0" dirty="0">
                          <a:effectLst/>
                          <a:latin typeface="+mn-lt"/>
                          <a:ea typeface="Calibri" panose="020F0502020204030204" pitchFamily="34" charset="0"/>
                          <a:cs typeface="Times New Roman" panose="02020603050405020304" pitchFamily="18" charset="0"/>
                        </a:rPr>
                        <a:t>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6980412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ESB</a:t>
                      </a:r>
                      <a:r>
                        <a:rPr lang="en-US" sz="800" dirty="0">
                          <a:effectLst/>
                          <a:latin typeface="+mn-lt"/>
                          <a:ea typeface="Calibri" panose="020F0502020204030204" pitchFamily="34" charset="0"/>
                          <a:cs typeface="Times New Roman" panose="02020603050405020304" pitchFamily="18" charset="0"/>
                        </a:rPr>
                        <a:t> Networks</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8184453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Eskom Holdings SOC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4420320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Essar Power Transmission Company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4949203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Essel</a:t>
                      </a:r>
                      <a:r>
                        <a:rPr lang="en-US" sz="800" dirty="0">
                          <a:effectLst/>
                          <a:latin typeface="+mn-lt"/>
                          <a:ea typeface="Calibri" panose="020F0502020204030204" pitchFamily="34" charset="0"/>
                          <a:cs typeface="Times New Roman" panose="02020603050405020304" pitchFamily="18" charset="0"/>
                        </a:rPr>
                        <a:t> Utilities Distribution Company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0609724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eThekwini Municipality, Electricity Unit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2984583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Everest Power Generation Company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Eversource</a:t>
                      </a:r>
                      <a:r>
                        <a:rPr lang="en-US" sz="800" dirty="0">
                          <a:effectLst/>
                          <a:latin typeface="+mn-lt"/>
                          <a:ea typeface="Calibri" panose="020F0502020204030204" pitchFamily="34" charset="0"/>
                          <a:cs typeface="Times New Roman" panose="02020603050405020304" pitchFamily="18" charset="0"/>
                        </a:rPr>
                        <a:t>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Exelon/</a:t>
                      </a:r>
                      <a:r>
                        <a:rPr lang="en-US" sz="800" dirty="0" err="1">
                          <a:effectLst/>
                          <a:latin typeface="+mn-lt"/>
                          <a:ea typeface="Calibri" panose="020F0502020204030204" pitchFamily="34" charset="0"/>
                          <a:cs typeface="Times New Roman" panose="02020603050405020304" pitchFamily="18" charset="0"/>
                        </a:rPr>
                        <a:t>ComEd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58041145"/>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Exelon/PECO</a:t>
                      </a:r>
                      <a:r>
                        <a:rPr lang="en-US" sz="800" baseline="0" dirty="0">
                          <a:effectLst/>
                          <a:latin typeface="+mn-lt"/>
                          <a:ea typeface="Calibri" panose="020F0502020204030204" pitchFamily="34" charset="0"/>
                          <a:cs typeface="Times New Roman" panose="02020603050405020304" pitchFamily="18" charset="0"/>
                        </a:rPr>
                        <a:t>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46226270"/>
                  </a:ext>
                </a:extLst>
              </a:tr>
              <a:tr h="13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latin typeface="+mn-lt"/>
                          <a:ea typeface="Calibri" panose="020F0502020204030204" pitchFamily="34" charset="0"/>
                          <a:cs typeface="Times New Roman" panose="02020603050405020304" pitchFamily="18" charset="0"/>
                        </a:rPr>
                        <a:t>Fingrid</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Oyj</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17763809"/>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ext uri="{D42A27DB-BD31-4B8C-83A1-F6EECF244321}">
                <p14:modId xmlns:p14="http://schemas.microsoft.com/office/powerpoint/2010/main" val="2017976781"/>
              </p:ext>
            </p:extLst>
          </p:nvPr>
        </p:nvGraphicFramePr>
        <p:xfrm>
          <a:off x="2463025" y="1228542"/>
          <a:ext cx="2043739" cy="4725052"/>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marL="0" marR="0">
                        <a:spcBef>
                          <a:spcPts val="0"/>
                        </a:spcBef>
                        <a:spcAft>
                          <a:spcPts val="0"/>
                        </a:spcAft>
                      </a:pPr>
                      <a:r>
                        <a:rPr lang="en-US" sz="800" dirty="0">
                          <a:effectLst/>
                          <a:latin typeface="+mn-lt"/>
                        </a:rPr>
                        <a:t>City Of Westerville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73661668"/>
                  </a:ext>
                </a:extLst>
              </a:tr>
              <a:tr h="107490">
                <a:tc>
                  <a:txBody>
                    <a:bodyPr/>
                    <a:lstStyle/>
                    <a:p>
                      <a:pPr marL="0" marR="0">
                        <a:spcBef>
                          <a:spcPts val="0"/>
                        </a:spcBef>
                        <a:spcAft>
                          <a:spcPts val="0"/>
                        </a:spcAft>
                      </a:pPr>
                      <a:r>
                        <a:rPr lang="en-US" sz="800" dirty="0">
                          <a:effectLst/>
                          <a:latin typeface="+mn-lt"/>
                        </a:rPr>
                        <a:t>City Power Johannesburg (SOC)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94788824"/>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Cleco</a:t>
                      </a:r>
                      <a:r>
                        <a:rPr lang="en-US" sz="800" dirty="0">
                          <a:effectLst/>
                          <a:latin typeface="+mn-lt"/>
                          <a:ea typeface="Calibri" panose="020F0502020204030204" pitchFamily="34" charset="0"/>
                          <a:cs typeface="Times New Roman" panose="02020603050405020304" pitchFamily="18" charset="0"/>
                        </a:rPr>
                        <a:t>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02943552"/>
                  </a:ext>
                </a:extLst>
              </a:tr>
              <a:tr h="107490">
                <a:tc>
                  <a:txBody>
                    <a:bodyPr/>
                    <a:lstStyle/>
                    <a:p>
                      <a:pPr marL="0" marR="0">
                        <a:spcBef>
                          <a:spcPts val="0"/>
                        </a:spcBef>
                        <a:spcAft>
                          <a:spcPts val="0"/>
                        </a:spcAft>
                      </a:pPr>
                      <a:r>
                        <a:rPr lang="en-US" sz="800" dirty="0">
                          <a:effectLst/>
                          <a:latin typeface="+mn-lt"/>
                        </a:rPr>
                        <a:t>CLP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4738142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Cogentrix</a:t>
                      </a:r>
                      <a:r>
                        <a:rPr lang="en-US" sz="800" dirty="0">
                          <a:effectLst/>
                          <a:latin typeface="+mn-lt"/>
                          <a:ea typeface="Calibri" panose="020F0502020204030204" pitchFamily="34" charset="0"/>
                          <a:cs typeface="Times New Roman" panose="02020603050405020304" pitchFamily="18" charset="0"/>
                        </a:rPr>
                        <a:t> Energy Power</a:t>
                      </a:r>
                      <a:r>
                        <a:rPr lang="en-US" sz="800" baseline="0" dirty="0">
                          <a:effectLst/>
                          <a:latin typeface="+mn-lt"/>
                          <a:ea typeface="Calibri" panose="020F0502020204030204" pitchFamily="34" charset="0"/>
                          <a:cs typeface="Times New Roman" panose="02020603050405020304" pitchFamily="18" charset="0"/>
                        </a:rPr>
                        <a:t> Management LLC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latin typeface="+mn-lt"/>
                        </a:rPr>
                        <a:t>Coldwater Board Of Public Utilities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Columbus Southern Power Company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algn="l" fontAlgn="b"/>
                      <a:r>
                        <a:rPr lang="es-ES" sz="800" b="0" i="0" u="none" strike="noStrike" dirty="0">
                          <a:solidFill>
                            <a:schemeClr val="tx1"/>
                          </a:solidFill>
                          <a:effectLst/>
                          <a:latin typeface="+mn-lt"/>
                        </a:rPr>
                        <a:t>Comisión Federal de</a:t>
                      </a:r>
                    </a:p>
                    <a:p>
                      <a:pPr algn="l" fontAlgn="b"/>
                      <a:r>
                        <a:rPr lang="es-ES" sz="800" b="0" i="0" u="none" strike="noStrike" baseline="0" dirty="0">
                          <a:solidFill>
                            <a:schemeClr val="tx1"/>
                          </a:solidFill>
                          <a:effectLst/>
                          <a:latin typeface="+mn-lt"/>
                        </a:rPr>
                        <a:t>Electricidad- </a:t>
                      </a:r>
                      <a:r>
                        <a:rPr lang="es-ES" sz="800" b="0" i="0" u="none" strike="noStrike" baseline="0" dirty="0" err="1">
                          <a:solidFill>
                            <a:schemeClr val="tx1"/>
                          </a:solidFill>
                          <a:effectLst/>
                          <a:latin typeface="+mn-lt"/>
                        </a:rPr>
                        <a:t>Corprativo</a:t>
                      </a:r>
                      <a:endParaRPr lang="es-ES" sz="800" b="0" i="0" u="none" strike="noStrike" dirty="0">
                        <a:solidFill>
                          <a:schemeClr val="tx1"/>
                        </a:solidFill>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err="1">
                          <a:effectLst/>
                          <a:latin typeface="+mn-lt"/>
                        </a:rPr>
                        <a:t>Compañía</a:t>
                      </a:r>
                      <a:r>
                        <a:rPr lang="en-US" sz="800" dirty="0">
                          <a:effectLst/>
                          <a:latin typeface="+mn-lt"/>
                        </a:rPr>
                        <a:t> Nacional de </a:t>
                      </a:r>
                      <a:r>
                        <a:rPr lang="en-US" sz="800" dirty="0" err="1">
                          <a:effectLst/>
                          <a:latin typeface="+mn-lt"/>
                        </a:rPr>
                        <a:t>Fuerza</a:t>
                      </a:r>
                      <a:r>
                        <a:rPr lang="en-US" sz="800" dirty="0">
                          <a:effectLst/>
                          <a:latin typeface="+mn-lt"/>
                        </a:rPr>
                        <a:t> y Luz, S.A.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Connexus</a:t>
                      </a:r>
                      <a:r>
                        <a:rPr lang="en-US" sz="800" dirty="0">
                          <a:effectLst/>
                          <a:latin typeface="+mn-lt"/>
                          <a:ea typeface="Calibri" panose="020F0502020204030204" pitchFamily="34" charset="0"/>
                          <a:cs typeface="Times New Roman" panose="02020603050405020304" pitchFamily="18" charset="0"/>
                        </a:rPr>
                        <a:t>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a:effectLst/>
                          <a:latin typeface="+mn-lt"/>
                        </a:rPr>
                        <a:t>COOPEALFARORUIZ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err="1">
                          <a:effectLst/>
                          <a:latin typeface="+mn-lt"/>
                        </a:rPr>
                        <a:t>Coopeguanacaste</a:t>
                      </a:r>
                      <a:r>
                        <a:rPr lang="en-US" sz="800" dirty="0">
                          <a:effectLst/>
                          <a:latin typeface="+mn-lt"/>
                        </a:rPr>
                        <a:t>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latin typeface="+mn-lt"/>
                        </a:rPr>
                        <a:t>COOPELESCA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latin typeface="+mn-lt"/>
                        </a:rPr>
                        <a:t>COOPESANTOS,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Corn Belt</a:t>
                      </a:r>
                      <a:r>
                        <a:rPr lang="en-US" sz="800" baseline="0" dirty="0">
                          <a:effectLst/>
                          <a:latin typeface="+mn-lt"/>
                          <a:ea typeface="Calibri" panose="020F0502020204030204" pitchFamily="34" charset="0"/>
                          <a:cs typeface="Times New Roman" panose="02020603050405020304" pitchFamily="18" charset="0"/>
                        </a:rPr>
                        <a:t>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Coserv</a:t>
                      </a:r>
                      <a:r>
                        <a:rPr lang="en-US" sz="800" dirty="0">
                          <a:effectLst/>
                          <a:latin typeface="+mn-lt"/>
                          <a:ea typeface="Calibri" panose="020F0502020204030204" pitchFamily="34" charset="0"/>
                          <a:cs typeface="Times New Roman" panose="02020603050405020304" pitchFamily="18" charset="0"/>
                        </a:rPr>
                        <a:t> Electric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Cotton Electric Cooperative Inc.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latin typeface="+mn-lt"/>
                        </a:rPr>
                        <a:t>Country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a:spcBef>
                          <a:spcPts val="0"/>
                        </a:spcBef>
                        <a:spcAft>
                          <a:spcPts val="0"/>
                        </a:spcAft>
                      </a:pPr>
                      <a:r>
                        <a:rPr lang="en-US" sz="800" dirty="0">
                          <a:effectLst/>
                          <a:latin typeface="+mn-lt"/>
                        </a:rPr>
                        <a:t>CPFL </a:t>
                      </a:r>
                      <a:r>
                        <a:rPr lang="en-US" sz="800" dirty="0" err="1">
                          <a:effectLst/>
                          <a:latin typeface="+mn-lt"/>
                        </a:rPr>
                        <a:t>Paulista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Dairyland</a:t>
                      </a:r>
                      <a:r>
                        <a:rPr lang="en-US" sz="800" baseline="0" dirty="0">
                          <a:effectLst/>
                          <a:latin typeface="+mn-lt"/>
                          <a:ea typeface="Calibri" panose="020F0502020204030204" pitchFamily="34" charset="0"/>
                          <a:cs typeface="Times New Roman" panose="02020603050405020304" pitchFamily="18" charset="0"/>
                        </a:rPr>
                        <a:t> Power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Damodar</a:t>
                      </a:r>
                      <a:r>
                        <a:rPr lang="en-US" sz="800" dirty="0">
                          <a:effectLst/>
                          <a:latin typeface="+mn-lt"/>
                          <a:ea typeface="Calibri" panose="020F0502020204030204" pitchFamily="34" charset="0"/>
                          <a:cs typeface="Times New Roman" panose="02020603050405020304" pitchFamily="18" charset="0"/>
                        </a:rPr>
                        <a:t> Valley Corp.</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Davao Light and Power Company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Desh</a:t>
                      </a:r>
                      <a:r>
                        <a:rPr lang="en-US" sz="800" dirty="0">
                          <a:effectLst/>
                          <a:latin typeface="+mn-lt"/>
                          <a:ea typeface="Calibri" panose="020F0502020204030204" pitchFamily="34" charset="0"/>
                          <a:cs typeface="Times New Roman" panose="02020603050405020304" pitchFamily="18" charset="0"/>
                        </a:rPr>
                        <a:t> Energy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err="1">
                          <a:effectLst/>
                          <a:latin typeface="+mn-lt"/>
                        </a:rPr>
                        <a:t>Dhofar</a:t>
                      </a:r>
                      <a:r>
                        <a:rPr lang="en-US" sz="800" dirty="0">
                          <a:effectLst/>
                          <a:latin typeface="+mn-lt"/>
                        </a:rPr>
                        <a:t> Power Company S.A.O.C.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DNH</a:t>
                      </a:r>
                      <a:r>
                        <a:rPr lang="en-US" sz="800" baseline="0" dirty="0">
                          <a:effectLst/>
                          <a:latin typeface="+mn-lt"/>
                          <a:ea typeface="Calibri" panose="020F0502020204030204" pitchFamily="34" charset="0"/>
                          <a:cs typeface="Times New Roman" panose="02020603050405020304" pitchFamily="18" charset="0"/>
                        </a:rPr>
                        <a:t> Power Distribution Corp.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a:effectLst/>
                          <a:latin typeface="+mn-lt"/>
                        </a:rPr>
                        <a:t>Dominion Virginia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bl>
          </a:graphicData>
        </a:graphic>
      </p:graphicFrame>
      <p:sp>
        <p:nvSpPr>
          <p:cNvPr id="4" name="Slide Number Placeholder 3"/>
          <p:cNvSpPr>
            <a:spLocks noGrp="1"/>
          </p:cNvSpPr>
          <p:nvPr>
            <p:ph type="sldNum" sz="quarter" idx="4"/>
          </p:nvPr>
        </p:nvSpPr>
        <p:spPr/>
        <p:txBody>
          <a:bodyPr/>
          <a:lstStyle/>
          <a:p>
            <a:fld id="{FCB216F3-6BBE-C443-8C16-54FD34EEA445}" type="slidenum">
              <a:rPr lang="en-US" smtClean="0"/>
              <a:pPr/>
              <a:t>23</a:t>
            </a:fld>
            <a:endParaRPr lang="en-US" dirty="0"/>
          </a:p>
        </p:txBody>
      </p:sp>
    </p:spTree>
    <p:extLst>
      <p:ext uri="{BB962C8B-B14F-4D97-AF65-F5344CB8AC3E}">
        <p14:creationId xmlns:p14="http://schemas.microsoft.com/office/powerpoint/2010/main" val="1199882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422275"/>
            <a:ext cx="8153400" cy="384175"/>
          </a:xfrm>
        </p:spPr>
        <p:txBody>
          <a:bodyPr/>
          <a:lstStyle/>
          <a:p>
            <a:r>
              <a:rPr lang="en-US" dirty="0"/>
              <a:t>Utilities in SGMM community baseline (cont.)</a:t>
            </a:r>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ext uri="{D42A27DB-BD31-4B8C-83A1-F6EECF244321}">
                <p14:modId xmlns:p14="http://schemas.microsoft.com/office/powerpoint/2010/main" val="2538553597"/>
              </p:ext>
            </p:extLst>
          </p:nvPr>
        </p:nvGraphicFramePr>
        <p:xfrm>
          <a:off x="4572001" y="1228542"/>
          <a:ext cx="2057400" cy="4663440"/>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87279">
                <a:tc>
                  <a:txBody>
                    <a:bodyPr/>
                    <a:lstStyle/>
                    <a:p>
                      <a:pPr algn="l" fontAlgn="b"/>
                      <a:r>
                        <a:rPr lang="en-US" sz="800" u="none" strike="noStrike" dirty="0" err="1">
                          <a:effectLst/>
                        </a:rPr>
                        <a:t>Kristinehamns</a:t>
                      </a:r>
                      <a:r>
                        <a:rPr lang="en-US" sz="800" u="none" strike="noStrike" dirty="0">
                          <a:effectLst/>
                        </a:rPr>
                        <a:t> </a:t>
                      </a:r>
                      <a:r>
                        <a:rPr lang="en-US" sz="800" u="none" strike="noStrike" dirty="0" err="1">
                          <a:effectLst/>
                        </a:rPr>
                        <a:t>Elnät</a:t>
                      </a:r>
                      <a:r>
                        <a:rPr lang="en-US" sz="800" u="none" strike="noStrike" dirty="0">
                          <a:effectLst/>
                        </a:rPr>
                        <a:t> AB</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87279">
                <a:tc>
                  <a:txBody>
                    <a:bodyPr/>
                    <a:lstStyle/>
                    <a:p>
                      <a:pPr marL="0" marR="0">
                        <a:spcBef>
                          <a:spcPts val="0"/>
                        </a:spcBef>
                        <a:spcAft>
                          <a:spcPts val="0"/>
                        </a:spcAft>
                      </a:pPr>
                      <a:r>
                        <a:rPr lang="en-US" sz="800" dirty="0">
                          <a:effectLst/>
                        </a:rPr>
                        <a:t>L&amp;T Power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21452211"/>
                  </a:ext>
                </a:extLst>
              </a:tr>
              <a:tr h="87279">
                <a:tc>
                  <a:txBody>
                    <a:bodyPr/>
                    <a:lstStyle/>
                    <a:p>
                      <a:pPr marL="0" marR="0">
                        <a:spcBef>
                          <a:spcPts val="0"/>
                        </a:spcBef>
                        <a:spcAft>
                          <a:spcPts val="0"/>
                        </a:spcAft>
                      </a:pPr>
                      <a:r>
                        <a:rPr lang="en-US" sz="800" dirty="0">
                          <a:effectLst/>
                        </a:rPr>
                        <a:t>Lahore Electric Supply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4617734"/>
                  </a:ext>
                </a:extLst>
              </a:tr>
              <a:tr h="87279">
                <a:tc>
                  <a:txBody>
                    <a:bodyPr/>
                    <a:lstStyle/>
                    <a:p>
                      <a:pPr marL="0" marR="0">
                        <a:spcBef>
                          <a:spcPts val="0"/>
                        </a:spcBef>
                        <a:spcAft>
                          <a:spcPts val="0"/>
                        </a:spcAft>
                      </a:pPr>
                      <a:r>
                        <a:rPr lang="en-US" sz="800" dirty="0" err="1">
                          <a:effectLst/>
                        </a:rPr>
                        <a:t>Lamma</a:t>
                      </a:r>
                      <a:r>
                        <a:rPr lang="en-US" sz="800" dirty="0">
                          <a:effectLst/>
                        </a:rPr>
                        <a:t> Coal Power Station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87279">
                <a:tc>
                  <a:txBody>
                    <a:bodyPr/>
                    <a:lstStyle/>
                    <a:p>
                      <a:pPr marL="0" marR="0">
                        <a:spcBef>
                          <a:spcPts val="0"/>
                        </a:spcBef>
                        <a:spcAft>
                          <a:spcPts val="0"/>
                        </a:spcAft>
                      </a:pPr>
                      <a:r>
                        <a:rPr lang="en-US" sz="800" dirty="0">
                          <a:effectLst/>
                        </a:rPr>
                        <a:t>London Hydro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32044">
                <a:tc>
                  <a:txBody>
                    <a:bodyPr/>
                    <a:lstStyle/>
                    <a:p>
                      <a:pPr marL="0" marR="0">
                        <a:spcBef>
                          <a:spcPts val="0"/>
                        </a:spcBef>
                        <a:spcAft>
                          <a:spcPts val="0"/>
                        </a:spcAft>
                      </a:pPr>
                      <a:r>
                        <a:rPr lang="en-US" sz="800" dirty="0">
                          <a:effectLst/>
                        </a:rPr>
                        <a:t>Los Angeles Department of Water and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87279">
                <a:tc>
                  <a:txBody>
                    <a:bodyPr/>
                    <a:lstStyle/>
                    <a:p>
                      <a:pPr marL="0" marR="0">
                        <a:spcBef>
                          <a:spcPts val="0"/>
                        </a:spcBef>
                        <a:spcAft>
                          <a:spcPts val="0"/>
                        </a:spcAft>
                      </a:pPr>
                      <a:r>
                        <a:rPr lang="en-US" sz="800" dirty="0">
                          <a:effectLst/>
                        </a:rPr>
                        <a:t>M.P. Power Transmission Co.</a:t>
                      </a:r>
                      <a:r>
                        <a:rPr lang="en-US" sz="800" baseline="0" dirty="0">
                          <a:effectLst/>
                        </a:rPr>
                        <a:t>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32044">
                <a:tc>
                  <a:txBody>
                    <a:bodyPr/>
                    <a:lstStyle/>
                    <a:p>
                      <a:pPr marL="0" marR="0">
                        <a:spcBef>
                          <a:spcPts val="0"/>
                        </a:spcBef>
                        <a:spcAft>
                          <a:spcPts val="0"/>
                        </a:spcAft>
                      </a:pPr>
                      <a:r>
                        <a:rPr lang="en-US" sz="800" dirty="0">
                          <a:effectLst/>
                        </a:rPr>
                        <a:t>Maharashtra Electricity Regulatory</a:t>
                      </a:r>
                      <a:r>
                        <a:rPr lang="en-US" sz="800" baseline="0" dirty="0">
                          <a:effectLst/>
                        </a:rPr>
                        <a:t> Commission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32044">
                <a:tc>
                  <a:txBody>
                    <a:bodyPr/>
                    <a:lstStyle/>
                    <a:p>
                      <a:pPr marL="0" marR="0">
                        <a:spcBef>
                          <a:spcPts val="0"/>
                        </a:spcBef>
                        <a:spcAft>
                          <a:spcPts val="0"/>
                        </a:spcAft>
                      </a:pPr>
                      <a:r>
                        <a:rPr lang="en-US" sz="800" dirty="0">
                          <a:effectLst/>
                        </a:rPr>
                        <a:t>Maharashtra State Electricity </a:t>
                      </a:r>
                      <a:br>
                        <a:rPr lang="en-US" sz="800" dirty="0">
                          <a:effectLst/>
                        </a:rPr>
                      </a:br>
                      <a:r>
                        <a:rPr lang="en-US" sz="800" dirty="0">
                          <a:effectLst/>
                        </a:rPr>
                        <a:t>Distribution Co.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87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a:effectLst/>
                        </a:rPr>
                        <a:t>Majan</a:t>
                      </a:r>
                      <a:r>
                        <a:rPr lang="en-US" sz="800" dirty="0">
                          <a:effectLst/>
                        </a:rPr>
                        <a:t> Electricity Company </a:t>
                      </a:r>
                      <a:r>
                        <a:rPr lang="en-US" sz="800" dirty="0" err="1">
                          <a:effectLst/>
                        </a:rPr>
                        <a:t>S.A.O.C</a:t>
                      </a:r>
                      <a:r>
                        <a:rPr lang="en-US" sz="800" dirty="0">
                          <a:effectLst/>
                        </a:rPr>
                        <a: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87279">
                <a:tc>
                  <a:txBody>
                    <a:bodyPr/>
                    <a:lstStyle/>
                    <a:p>
                      <a:pPr algn="l" fontAlgn="b"/>
                      <a:r>
                        <a:rPr lang="en-US" sz="800" u="none" strike="noStrike" dirty="0" err="1">
                          <a:effectLst/>
                        </a:rPr>
                        <a:t>Mälarenergi</a:t>
                      </a:r>
                      <a:r>
                        <a:rPr lang="en-US" sz="800" u="none" strike="noStrike" dirty="0">
                          <a:effectLst/>
                        </a:rPr>
                        <a:t> </a:t>
                      </a:r>
                      <a:r>
                        <a:rPr lang="en-US" sz="800" u="none" strike="noStrike" dirty="0" err="1">
                          <a:effectLst/>
                        </a:rPr>
                        <a:t>Elnät</a:t>
                      </a:r>
                      <a:r>
                        <a:rPr lang="en-US" sz="800" u="none" strike="noStrike" dirty="0">
                          <a:effectLst/>
                        </a:rPr>
                        <a:t> AB</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87279">
                <a:tc>
                  <a:txBody>
                    <a:bodyPr/>
                    <a:lstStyle/>
                    <a:p>
                      <a:pPr algn="l" fontAlgn="b"/>
                      <a:r>
                        <a:rPr lang="en-US" sz="800" u="none" strike="noStrike" dirty="0">
                          <a:effectLst/>
                        </a:rPr>
                        <a:t>Mangalore Electricity Supply</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87279">
                <a:tc>
                  <a:txBody>
                    <a:bodyPr/>
                    <a:lstStyle/>
                    <a:p>
                      <a:pPr marL="0" marR="0">
                        <a:spcBef>
                          <a:spcPts val="0"/>
                        </a:spcBef>
                        <a:spcAft>
                          <a:spcPts val="0"/>
                        </a:spcAft>
                      </a:pPr>
                      <a:r>
                        <a:rPr lang="en-US" sz="800" dirty="0">
                          <a:effectLst/>
                        </a:rPr>
                        <a:t>Manila Electric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87279">
                <a:tc>
                  <a:txBody>
                    <a:bodyPr/>
                    <a:lstStyle/>
                    <a:p>
                      <a:pPr marL="0" marR="0">
                        <a:spcBef>
                          <a:spcPts val="0"/>
                        </a:spcBef>
                        <a:spcAft>
                          <a:spcPts val="0"/>
                        </a:spcAft>
                      </a:pPr>
                      <a:r>
                        <a:rPr lang="en-US" sz="800" dirty="0">
                          <a:effectLst/>
                        </a:rPr>
                        <a:t>Manitoba Hydro - </a:t>
                      </a:r>
                      <a:r>
                        <a:rPr lang="en-US" sz="800" dirty="0" err="1">
                          <a:effectLst/>
                        </a:rPr>
                        <a:t>T&amp;D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32044">
                <a:tc>
                  <a:txBody>
                    <a:bodyPr/>
                    <a:lstStyle/>
                    <a:p>
                      <a:pPr marL="0" marR="0">
                        <a:spcBef>
                          <a:spcPts val="0"/>
                        </a:spcBef>
                        <a:spcAft>
                          <a:spcPts val="0"/>
                        </a:spcAft>
                      </a:pPr>
                      <a:r>
                        <a:rPr lang="en-US" sz="800" dirty="0">
                          <a:effectLst/>
                        </a:rPr>
                        <a:t>Maquoketa Valley Rural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87279">
                <a:tc>
                  <a:txBody>
                    <a:bodyPr/>
                    <a:lstStyle/>
                    <a:p>
                      <a:pPr marL="0" marR="0">
                        <a:spcBef>
                          <a:spcPts val="0"/>
                        </a:spcBef>
                        <a:spcAft>
                          <a:spcPts val="0"/>
                        </a:spcAft>
                      </a:pPr>
                      <a:r>
                        <a:rPr lang="en-US" sz="800" dirty="0">
                          <a:effectLst/>
                        </a:rPr>
                        <a:t>Marietta Board of Lights</a:t>
                      </a:r>
                      <a:r>
                        <a:rPr lang="en-US" sz="800" baseline="0" dirty="0">
                          <a:effectLst/>
                        </a:rPr>
                        <a:t> and Water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87279">
                <a:tc>
                  <a:txBody>
                    <a:bodyPr/>
                    <a:lstStyle/>
                    <a:p>
                      <a:pPr marL="0" marR="0">
                        <a:spcBef>
                          <a:spcPts val="0"/>
                        </a:spcBef>
                        <a:spcAft>
                          <a:spcPts val="0"/>
                        </a:spcAft>
                      </a:pPr>
                      <a:r>
                        <a:rPr lang="en-US" sz="800" dirty="0">
                          <a:effectLst/>
                        </a:rPr>
                        <a:t>Marquette Board of Light &amp;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87279">
                <a:tc>
                  <a:txBody>
                    <a:bodyPr/>
                    <a:lstStyle/>
                    <a:p>
                      <a:pPr marL="0" marR="0">
                        <a:spcBef>
                          <a:spcPts val="0"/>
                        </a:spcBef>
                        <a:spcAft>
                          <a:spcPts val="0"/>
                        </a:spcAft>
                      </a:pPr>
                      <a:r>
                        <a:rPr lang="en-US" sz="800" dirty="0" err="1">
                          <a:effectLst/>
                        </a:rPr>
                        <a:t>Mazoon</a:t>
                      </a:r>
                      <a:r>
                        <a:rPr lang="en-US" sz="800" dirty="0">
                          <a:effectLst/>
                        </a:rPr>
                        <a:t> Electricity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87279">
                <a:tc>
                  <a:txBody>
                    <a:bodyPr/>
                    <a:lstStyle/>
                    <a:p>
                      <a:pPr algn="l" fontAlgn="b"/>
                      <a:r>
                        <a:rPr lang="en-US" sz="800" u="none" strike="noStrike" dirty="0" err="1">
                          <a:effectLst/>
                        </a:rPr>
                        <a:t>Mellersta</a:t>
                      </a:r>
                      <a:r>
                        <a:rPr lang="en-US" sz="800" u="none" strike="noStrike" dirty="0">
                          <a:effectLst/>
                        </a:rPr>
                        <a:t> </a:t>
                      </a:r>
                      <a:r>
                        <a:rPr lang="en-US" sz="800" u="none" strike="noStrike" dirty="0" err="1">
                          <a:effectLst/>
                        </a:rPr>
                        <a:t>Skånes</a:t>
                      </a:r>
                      <a:r>
                        <a:rPr lang="en-US" sz="800" u="none" strike="noStrike" dirty="0">
                          <a:effectLst/>
                        </a:rPr>
                        <a:t> Kraft</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87279">
                <a:tc>
                  <a:txBody>
                    <a:bodyPr/>
                    <a:lstStyle/>
                    <a:p>
                      <a:pPr marL="0" marR="0">
                        <a:spcBef>
                          <a:spcPts val="0"/>
                        </a:spcBef>
                        <a:spcAft>
                          <a:spcPts val="0"/>
                        </a:spcAft>
                      </a:pPr>
                      <a:r>
                        <a:rPr lang="en-US" sz="800" dirty="0">
                          <a:effectLst/>
                        </a:rPr>
                        <a:t>Memphis Light, Gas, and Water Division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87279">
                <a:tc>
                  <a:txBody>
                    <a:bodyPr/>
                    <a:lstStyle/>
                    <a:p>
                      <a:pPr marL="0" marR="0">
                        <a:spcBef>
                          <a:spcPts val="0"/>
                        </a:spcBef>
                        <a:spcAft>
                          <a:spcPts val="0"/>
                        </a:spcAft>
                      </a:pPr>
                      <a:r>
                        <a:rPr lang="en-US" sz="800" dirty="0">
                          <a:effectLst/>
                        </a:rPr>
                        <a:t>Meridian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87279">
                <a:tc>
                  <a:txBody>
                    <a:bodyPr/>
                    <a:lstStyle/>
                    <a:p>
                      <a:pPr marL="0" marR="0">
                        <a:spcBef>
                          <a:spcPts val="0"/>
                        </a:spcBef>
                        <a:spcAft>
                          <a:spcPts val="0"/>
                        </a:spcAft>
                      </a:pPr>
                      <a:r>
                        <a:rPr lang="en-US" sz="800" dirty="0" err="1">
                          <a:effectLst/>
                        </a:rPr>
                        <a:t>Minnkota</a:t>
                      </a:r>
                      <a:r>
                        <a:rPr lang="en-US" sz="800" dirty="0">
                          <a:effectLst/>
                        </a:rPr>
                        <a:t> Power Cooperative</a:t>
                      </a:r>
                      <a:r>
                        <a:rPr lang="en-US" sz="800" baseline="0" dirty="0">
                          <a:effectLst/>
                        </a:rPr>
                        <a:t> </a:t>
                      </a:r>
                      <a:r>
                        <a:rPr lang="en-US" sz="800" dirty="0">
                          <a:effectLst/>
                        </a:rPr>
                        <a:t>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87279">
                <a:tc>
                  <a:txBody>
                    <a:bodyPr/>
                    <a:lstStyle/>
                    <a:p>
                      <a:pPr algn="l" fontAlgn="b"/>
                      <a:r>
                        <a:rPr lang="en-US" sz="800" u="none" strike="noStrike" dirty="0" err="1">
                          <a:effectLst/>
                        </a:rPr>
                        <a:t>Mjölby</a:t>
                      </a:r>
                      <a:r>
                        <a:rPr lang="en-US" sz="800" u="none" strike="noStrike" dirty="0">
                          <a:effectLst/>
                        </a:rPr>
                        <a:t> </a:t>
                      </a:r>
                      <a:r>
                        <a:rPr lang="en-US" sz="800" u="none" strike="noStrike" dirty="0" err="1">
                          <a:effectLst/>
                        </a:rPr>
                        <a:t>Kraftnät</a:t>
                      </a:r>
                      <a:r>
                        <a:rPr lang="en-US" sz="800" u="none" strike="noStrike" dirty="0">
                          <a:effectLst/>
                        </a:rPr>
                        <a:t> AB</a:t>
                      </a:r>
                      <a:endParaRPr lang="en-US" sz="800" b="0" i="0" u="none" strike="noStrike" dirty="0">
                        <a:solidFill>
                          <a:schemeClr val="tx1"/>
                        </a:solidFill>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87279">
                <a:tc>
                  <a:txBody>
                    <a:bodyPr/>
                    <a:lstStyle/>
                    <a:p>
                      <a:pPr marL="0" marR="0">
                        <a:spcBef>
                          <a:spcPts val="0"/>
                        </a:spcBef>
                        <a:spcAft>
                          <a:spcPts val="0"/>
                        </a:spcAft>
                      </a:pPr>
                      <a:r>
                        <a:rPr lang="en-US" sz="800" dirty="0" err="1">
                          <a:effectLst/>
                        </a:rPr>
                        <a:t>Mogale</a:t>
                      </a:r>
                      <a:r>
                        <a:rPr lang="en-US" sz="800" dirty="0">
                          <a:effectLst/>
                        </a:rPr>
                        <a:t> City Electricity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87279">
                <a:tc>
                  <a:txBody>
                    <a:bodyPr/>
                    <a:lstStyle/>
                    <a:p>
                      <a:pPr marL="0" marR="0">
                        <a:spcBef>
                          <a:spcPts val="0"/>
                        </a:spcBef>
                        <a:spcAft>
                          <a:spcPts val="0"/>
                        </a:spcAft>
                      </a:pPr>
                      <a:r>
                        <a:rPr lang="en-US" sz="800" dirty="0">
                          <a:effectLst/>
                        </a:rPr>
                        <a:t>MSEDCL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ext uri="{D42A27DB-BD31-4B8C-83A1-F6EECF244321}">
                <p14:modId xmlns:p14="http://schemas.microsoft.com/office/powerpoint/2010/main" val="4077217466"/>
              </p:ext>
            </p:extLst>
          </p:nvPr>
        </p:nvGraphicFramePr>
        <p:xfrm>
          <a:off x="318461" y="1228542"/>
          <a:ext cx="2043739" cy="4670445"/>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Fingrid</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Oyj</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First</a:t>
                      </a:r>
                      <a:r>
                        <a:rPr lang="en-US" sz="800" baseline="0" dirty="0">
                          <a:effectLst/>
                          <a:latin typeface="+mn-lt"/>
                          <a:ea typeface="Calibri" panose="020F0502020204030204" pitchFamily="34" charset="0"/>
                          <a:cs typeface="Times New Roman" panose="02020603050405020304" pitchFamily="18" charset="0"/>
                        </a:rPr>
                        <a: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FirstEnergy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Fortum</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Foster</a:t>
                      </a:r>
                      <a:r>
                        <a:rPr lang="en-US" sz="800" baseline="0" dirty="0">
                          <a:effectLst/>
                          <a:latin typeface="+mn-lt"/>
                          <a:ea typeface="Calibri" panose="020F0502020204030204" pitchFamily="34" charset="0"/>
                          <a:cs typeface="Times New Roman" panose="02020603050405020304" pitchFamily="18" charset="0"/>
                        </a:rPr>
                        <a:t> Wheeler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Garland Power &amp; Light</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57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GASCO – Power Generation Units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at </a:t>
                      </a:r>
                      <a:r>
                        <a:rPr lang="en-US" sz="800" dirty="0" err="1">
                          <a:effectLst/>
                          <a:latin typeface="+mn-lt"/>
                          <a:ea typeface="Calibri" panose="020F0502020204030204" pitchFamily="34" charset="0"/>
                          <a:cs typeface="Times New Roman" panose="02020603050405020304" pitchFamily="18" charset="0"/>
                        </a:rPr>
                        <a:t>Habshan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3789">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Genesis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Glendale Water &amp;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2383">
                <a:tc>
                  <a:txBody>
                    <a:bodyPr/>
                    <a:lstStyle/>
                    <a:p>
                      <a:pPr algn="l" fontAlgn="b"/>
                      <a:r>
                        <a:rPr lang="en-US" sz="800" b="0" i="0" u="none" strike="noStrike" dirty="0" err="1">
                          <a:effectLst/>
                          <a:latin typeface="+mn-lt"/>
                        </a:rPr>
                        <a:t>Göteborg</a:t>
                      </a:r>
                      <a:r>
                        <a:rPr lang="en-US" sz="800" b="0" i="0" u="none" strike="noStrike" dirty="0">
                          <a:effectLst/>
                          <a:latin typeface="+mn-lt"/>
                        </a:rPr>
                        <a:t> </a:t>
                      </a:r>
                      <a:r>
                        <a:rPr lang="en-US" sz="800" b="0" i="0" u="none" strike="noStrike" dirty="0" err="1">
                          <a:effectLst/>
                          <a:latin typeface="+mn-lt"/>
                        </a:rPr>
                        <a:t>Energi</a:t>
                      </a:r>
                      <a:r>
                        <a:rPr lang="en-US" sz="800" b="0" i="0" u="none" strike="noStrike" dirty="0">
                          <a:effectLst/>
                          <a:latin typeface="+mn-lt"/>
                        </a:rPr>
                        <a:t> </a:t>
                      </a:r>
                      <a:r>
                        <a:rPr lang="en-US" sz="800" b="0" i="0" u="none" strike="noStrike" dirty="0" err="1">
                          <a:effectLst/>
                          <a:latin typeface="+mn-lt"/>
                        </a:rPr>
                        <a:t>Nät</a:t>
                      </a:r>
                      <a:r>
                        <a:rPr lang="en-US" sz="800" b="0" i="0" u="none" strike="noStrike" dirty="0">
                          <a:effectLst/>
                          <a:latin typeface="+mn-lt"/>
                        </a:rPr>
                        <a:t> AB</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2383">
                <a:tc>
                  <a:txBody>
                    <a:bodyPr/>
                    <a:lstStyle/>
                    <a:p>
                      <a:pPr algn="l" fontAlgn="b"/>
                      <a:r>
                        <a:rPr lang="en-US" sz="800" b="0" i="0" u="none" strike="noStrike" baseline="0" dirty="0">
                          <a:effectLst/>
                          <a:latin typeface="+mn-lt"/>
                        </a:rPr>
                        <a:t>Great Lakes Energy</a:t>
                      </a:r>
                      <a:endParaRPr lang="en-US" sz="800" b="0" i="0" u="none" strike="noStrike" dirty="0">
                        <a:effectLst/>
                        <a:latin typeface="+mn-lt"/>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Great River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Guandong</a:t>
                      </a:r>
                      <a:r>
                        <a:rPr lang="en-US" sz="800" dirty="0">
                          <a:effectLst/>
                          <a:latin typeface="+mn-lt"/>
                          <a:ea typeface="Calibri" panose="020F0502020204030204" pitchFamily="34" charset="0"/>
                          <a:cs typeface="Times New Roman" panose="02020603050405020304" pitchFamily="18" charset="0"/>
                        </a:rPr>
                        <a:t> Power Co.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Guernsey Electricity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Gujarat Energy Transmission Corp. Ltd.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4057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Hajar</a:t>
                      </a:r>
                      <a:r>
                        <a:rPr lang="en-US" sz="800" baseline="0" dirty="0">
                          <a:effectLst/>
                          <a:latin typeface="+mn-lt"/>
                          <a:ea typeface="Calibri" panose="020F0502020204030204" pitchFamily="34" charset="0"/>
                          <a:cs typeface="Times New Roman" panose="02020603050405020304" pitchFamily="18" charset="0"/>
                        </a:rPr>
                        <a:t> Trading and Technical services WLL (Transmission Division)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Hallstaviks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Elverk</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HAWK Power Generation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Hidd</a:t>
                      </a:r>
                      <a:r>
                        <a:rPr lang="en-US" sz="800" dirty="0">
                          <a:effectLst/>
                          <a:latin typeface="+mn-lt"/>
                          <a:ea typeface="Calibri" panose="020F0502020204030204" pitchFamily="34" charset="0"/>
                          <a:cs typeface="Times New Roman" panose="02020603050405020304" pitchFamily="18" charset="0"/>
                        </a:rPr>
                        <a:t> Power Company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Hindalco</a:t>
                      </a:r>
                      <a:r>
                        <a:rPr lang="en-US" sz="800" baseline="0" dirty="0">
                          <a:effectLst/>
                          <a:latin typeface="+mn-lt"/>
                          <a:ea typeface="Calibri" panose="020F0502020204030204" pitchFamily="34" charset="0"/>
                          <a:cs typeface="Times New Roman" panose="02020603050405020304" pitchFamily="18" charset="0"/>
                        </a:rPr>
                        <a:t> Industries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Holland Board of Public Works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Horizon</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One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One - Distribution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Ottawa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84260612"/>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ext uri="{D42A27DB-BD31-4B8C-83A1-F6EECF244321}">
                <p14:modId xmlns:p14="http://schemas.microsoft.com/office/powerpoint/2010/main" val="4063803337"/>
              </p:ext>
            </p:extLst>
          </p:nvPr>
        </p:nvGraphicFramePr>
        <p:xfrm>
          <a:off x="6741158" y="1219200"/>
          <a:ext cx="2021842" cy="4608576"/>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rPr>
                        <a:t>Msunduzi</a:t>
                      </a:r>
                      <a:r>
                        <a:rPr lang="en-US" sz="800" dirty="0">
                          <a:effectLst/>
                        </a:rPr>
                        <a:t> Electricity Sub-Unit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31445">
                <a:tc>
                  <a:txBody>
                    <a:bodyPr/>
                    <a:lstStyle/>
                    <a:p>
                      <a:pPr marL="0" marR="0">
                        <a:spcBef>
                          <a:spcPts val="0"/>
                        </a:spcBef>
                        <a:spcAft>
                          <a:spcPts val="0"/>
                        </a:spcAft>
                      </a:pPr>
                      <a:r>
                        <a:rPr lang="en-US" sz="800" dirty="0">
                          <a:effectLst/>
                        </a:rPr>
                        <a:t>Muscat Electricity Distribution Company </a:t>
                      </a:r>
                      <a:r>
                        <a:rPr lang="en-US" sz="800" dirty="0" err="1">
                          <a:effectLst/>
                        </a:rPr>
                        <a:t>S.A.O.C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41369041"/>
                  </a:ext>
                </a:extLst>
              </a:tr>
              <a:tr h="13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Muscatine Power &amp; Water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5999687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PHE J&amp;K Sub Division I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6406138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PNM</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38434358"/>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Pohjolan</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Voima</a:t>
                      </a:r>
                      <a:r>
                        <a:rPr lang="en-US" sz="800" dirty="0">
                          <a:effectLst/>
                          <a:latin typeface="+mn-lt"/>
                          <a:ea typeface="Calibri" panose="020F0502020204030204" pitchFamily="34" charset="0"/>
                          <a:cs typeface="Times New Roman" panose="02020603050405020304" pitchFamily="18" charset="0"/>
                        </a:rPr>
                        <a:t> Oy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136644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a:t>
                      </a:r>
                      <a:r>
                        <a:rPr lang="en-US" sz="800" baseline="0" dirty="0">
                          <a:effectLst/>
                          <a:latin typeface="+mn-lt"/>
                          <a:ea typeface="Calibri" panose="020F0502020204030204" pitchFamily="34" charset="0"/>
                          <a:cs typeface="Times New Roman" panose="02020603050405020304" pitchFamily="18" charset="0"/>
                        </a:rPr>
                        <a:t>-Burnett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a:t>
                      </a:r>
                      <a:r>
                        <a:rPr lang="en-US" sz="800" baseline="0" dirty="0">
                          <a:effectLst/>
                          <a:latin typeface="+mn-lt"/>
                          <a:ea typeface="Calibri" panose="020F0502020204030204" pitchFamily="34" charset="0"/>
                          <a:cs typeface="Times New Roman" panose="02020603050405020304" pitchFamily="18" charset="0"/>
                        </a:rPr>
                        <a:t>-Harcourt Electricity Distribution 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Portland General Electric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Power &amp; Water Utility Company for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Jubail &amp; Yanbu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Powerco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PowerGrid</a:t>
                      </a:r>
                      <a:r>
                        <a:rPr lang="en-US" sz="800" baseline="0" dirty="0">
                          <a:effectLst/>
                          <a:latin typeface="+mn-lt"/>
                          <a:ea typeface="Calibri" panose="020F0502020204030204" pitchFamily="34" charset="0"/>
                          <a:cs typeface="Times New Roman" panose="02020603050405020304" pitchFamily="18" charset="0"/>
                        </a:rPr>
                        <a:t> Corporation of India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PPL</a:t>
                      </a:r>
                      <a:r>
                        <a:rPr lang="en-US" sz="800" dirty="0">
                          <a:effectLst/>
                          <a:latin typeface="+mn-lt"/>
                          <a:ea typeface="Calibri" panose="020F0502020204030204" pitchFamily="34" charset="0"/>
                          <a:cs typeface="Times New Roman" panose="02020603050405020304" pitchFamily="18" charset="0"/>
                        </a:rPr>
                        <a:t> Electric Utilities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Princeton Electric Plant Board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Progress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PSEG Power LLC.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PT. International Power Mitsui</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PT.</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Jawa</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Public Utility District 1 of Clark County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Puget Sound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Quilliq</a:t>
                      </a:r>
                      <a:r>
                        <a:rPr lang="en-US" sz="800" dirty="0">
                          <a:effectLst/>
                          <a:latin typeface="+mn-lt"/>
                          <a:ea typeface="Calibri" panose="020F0502020204030204" pitchFamily="34" charset="0"/>
                          <a:cs typeface="Times New Roman" panose="02020603050405020304" pitchFamily="18" charset="0"/>
                        </a:rPr>
                        <a:t> Energy Corp.</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Rabigh</a:t>
                      </a:r>
                      <a:r>
                        <a:rPr lang="en-US" sz="800" dirty="0">
                          <a:effectLst/>
                          <a:latin typeface="+mn-lt"/>
                          <a:ea typeface="Calibri" panose="020F0502020204030204" pitchFamily="34" charset="0"/>
                          <a:cs typeface="Times New Roman" panose="02020603050405020304" pitchFamily="18" charset="0"/>
                        </a:rPr>
                        <a:t> Arabian Water &amp; Electricity</a:t>
                      </a:r>
                      <a:r>
                        <a:rPr lang="en-US" sz="800" baseline="0" dirty="0">
                          <a:effectLst/>
                          <a:latin typeface="+mn-lt"/>
                          <a:ea typeface="Calibri" panose="020F0502020204030204" pitchFamily="34" charset="0"/>
                          <a:cs typeface="Times New Roman" panose="02020603050405020304" pitchFamily="18" charset="0"/>
                        </a:rPr>
                        <a:t>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REC</a:t>
                      </a:r>
                      <a:r>
                        <a:rPr lang="en-US" sz="800" baseline="0" dirty="0">
                          <a:effectLst/>
                          <a:latin typeface="+mn-lt"/>
                          <a:ea typeface="Calibri" panose="020F0502020204030204" pitchFamily="34" charset="0"/>
                          <a:cs typeface="Times New Roman" panose="02020603050405020304" pitchFamily="18" charset="0"/>
                        </a:rPr>
                        <a:t> Power Distribution Co.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2914262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Redding</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61363869"/>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ext uri="{D42A27DB-BD31-4B8C-83A1-F6EECF244321}">
                <p14:modId xmlns:p14="http://schemas.microsoft.com/office/powerpoint/2010/main" val="1799791079"/>
              </p:ext>
            </p:extLst>
          </p:nvPr>
        </p:nvGraphicFramePr>
        <p:xfrm>
          <a:off x="2463025" y="1228542"/>
          <a:ext cx="2043739" cy="4548268"/>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algn="l" fontAlgn="b"/>
                      <a:r>
                        <a:rPr lang="en-US" sz="800" b="0" i="0" u="none" strike="noStrike" dirty="0">
                          <a:effectLst/>
                          <a:latin typeface="+mn-lt"/>
                        </a:rPr>
                        <a:t>Hydro-Québec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ICE (</a:t>
                      </a:r>
                      <a:r>
                        <a:rPr lang="en-US" sz="800" dirty="0" err="1">
                          <a:effectLst/>
                          <a:latin typeface="+mn-lt"/>
                          <a:ea typeface="Calibri" panose="020F0502020204030204" pitchFamily="34" charset="0"/>
                          <a:cs typeface="Times New Roman" panose="02020603050405020304" pitchFamily="18" charset="0"/>
                        </a:rPr>
                        <a:t>Instituto</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Costarricense</a:t>
                      </a:r>
                      <a:r>
                        <a:rPr lang="en-US" sz="800" dirty="0">
                          <a:effectLst/>
                          <a:latin typeface="+mn-lt"/>
                          <a:ea typeface="Calibri" panose="020F0502020204030204" pitchFamily="34" charset="0"/>
                          <a:cs typeface="Times New Roman" panose="02020603050405020304" pitchFamily="18" charset="0"/>
                        </a:rPr>
                        <a:t> de </a:t>
                      </a:r>
                      <a:r>
                        <a:rPr lang="en-US" sz="800" dirty="0" err="1">
                          <a:effectLst/>
                          <a:latin typeface="+mn-lt"/>
                          <a:ea typeface="Calibri" panose="020F0502020204030204" pitchFamily="34" charset="0"/>
                          <a:cs typeface="Times New Roman" panose="02020603050405020304" pitchFamily="18" charset="0"/>
                        </a:rPr>
                        <a:t>Electricidad</a:t>
                      </a:r>
                      <a:r>
                        <a:rPr lang="en-US" sz="800" dirty="0">
                          <a:effectLst/>
                          <a:latin typeface="+mn-lt"/>
                          <a:ea typeface="Calibri" panose="020F0502020204030204" pitchFamily="34" charset="0"/>
                          <a:cs typeface="Times New Roman" panose="02020603050405020304" pitchFamily="18" charset="0"/>
                        </a:rPr>
                        <a: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IEC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Imperial Irrigation District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Infigen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Integral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Intergys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Intermountain Rural Electric Association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rPr>
                        <a:t>Israel Electric Corporation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rPr>
                        <a:t>IVRCL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rPr>
                        <a:t>Jamaica Public Service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err="1">
                          <a:effectLst/>
                        </a:rPr>
                        <a:t>JASEC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rPr>
                        <a:t>Jindal India</a:t>
                      </a:r>
                      <a:r>
                        <a:rPr lang="en-US" sz="800" baseline="0" dirty="0">
                          <a:effectLst/>
                        </a:rPr>
                        <a:t> Thermal Power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rPr>
                        <a:t>Jos Electricity distribution PLC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a:spcBef>
                          <a:spcPts val="0"/>
                        </a:spcBef>
                        <a:spcAft>
                          <a:spcPts val="0"/>
                        </a:spcAft>
                      </a:pPr>
                      <a:r>
                        <a:rPr lang="en-US" sz="800" dirty="0" err="1">
                          <a:effectLst/>
                        </a:rPr>
                        <a:t>Kalpataru</a:t>
                      </a:r>
                      <a:r>
                        <a:rPr lang="en-US" sz="800" dirty="0">
                          <a:effectLst/>
                        </a:rPr>
                        <a:t> Power Transmission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err="1">
                          <a:effectLst/>
                        </a:rPr>
                        <a:t>Kamo</a:t>
                      </a:r>
                      <a:r>
                        <a:rPr lang="en-US" sz="800" dirty="0">
                          <a:effectLst/>
                        </a:rPr>
                        <a:t> Electric Cooperative,</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algn="l" fontAlgn="b"/>
                      <a:r>
                        <a:rPr lang="en-US" sz="800" b="0" i="0" u="none" strike="noStrike" dirty="0" err="1">
                          <a:effectLst/>
                          <a:latin typeface="+mn-lt"/>
                        </a:rPr>
                        <a:t>Karlskoga</a:t>
                      </a:r>
                      <a:r>
                        <a:rPr lang="en-US" sz="800" b="0" i="0" u="none" strike="noStrike" dirty="0">
                          <a:effectLst/>
                          <a:latin typeface="+mn-lt"/>
                        </a:rPr>
                        <a:t> </a:t>
                      </a:r>
                      <a:r>
                        <a:rPr lang="en-US" sz="800" b="0" i="0" u="none" strike="noStrike" dirty="0" err="1">
                          <a:effectLst/>
                          <a:latin typeface="+mn-lt"/>
                        </a:rPr>
                        <a:t>Elnät</a:t>
                      </a:r>
                      <a:r>
                        <a:rPr lang="en-US" sz="800" b="0" i="0" u="none" strike="noStrike" dirty="0">
                          <a:effectLst/>
                          <a:latin typeface="+mn-lt"/>
                        </a:rPr>
                        <a:t> AB</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a:effectLst/>
                        </a:rPr>
                        <a:t>Kathmandu Alternative Power and Energy Group (KAPEG)</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rPr>
                        <a:t>KaXu</a:t>
                      </a:r>
                      <a:r>
                        <a:rPr lang="en-US" sz="800" baseline="0" dirty="0">
                          <a:effectLst/>
                        </a:rPr>
                        <a:t> Solar One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a:effectLst/>
                        </a:rPr>
                        <a:t>Kelvin Power Station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rPr>
                        <a:t>Kentucky Utilities</a:t>
                      </a:r>
                      <a:r>
                        <a:rPr lang="en-US" sz="800" baseline="0" dirty="0">
                          <a:effectLst/>
                        </a:rPr>
                        <a:t> Company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err="1">
                          <a:effectLst/>
                        </a:rPr>
                        <a:t>KEPCO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r h="107490">
                <a:tc>
                  <a:txBody>
                    <a:bodyPr/>
                    <a:lstStyle/>
                    <a:p>
                      <a:pPr marL="0" marR="0">
                        <a:spcBef>
                          <a:spcPts val="0"/>
                        </a:spcBef>
                        <a:spcAft>
                          <a:spcPts val="0"/>
                        </a:spcAft>
                      </a:pPr>
                      <a:r>
                        <a:rPr lang="en-US" sz="800" dirty="0">
                          <a:effectLst/>
                        </a:rPr>
                        <a:t>Kerala State Electricity Board Ltd.</a:t>
                      </a:r>
                      <a:r>
                        <a:rPr lang="en-US" sz="800" baseline="0" dirty="0">
                          <a:effectLst/>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66912737"/>
                  </a:ext>
                </a:extLst>
              </a:tr>
              <a:tr h="107490">
                <a:tc>
                  <a:txBody>
                    <a:bodyPr/>
                    <a:lstStyle/>
                    <a:p>
                      <a:pPr marL="0" marR="0">
                        <a:spcBef>
                          <a:spcPts val="0"/>
                        </a:spcBef>
                        <a:spcAft>
                          <a:spcPts val="0"/>
                        </a:spcAft>
                      </a:pPr>
                      <a:r>
                        <a:rPr lang="en-US" sz="800" dirty="0">
                          <a:effectLst/>
                        </a:rPr>
                        <a:t>Kissimmee Utility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69275"/>
                  </a:ext>
                </a:extLst>
              </a:tr>
              <a:tr h="107490">
                <a:tc>
                  <a:txBody>
                    <a:bodyPr/>
                    <a:lstStyle/>
                    <a:p>
                      <a:pPr algn="l" fontAlgn="b"/>
                      <a:r>
                        <a:rPr lang="en-US" sz="800" u="none" strike="noStrike" dirty="0" err="1">
                          <a:effectLst/>
                        </a:rPr>
                        <a:t>Köyliön-Säkylän</a:t>
                      </a:r>
                      <a:r>
                        <a:rPr lang="en-US" sz="800" u="none" strike="noStrike" dirty="0">
                          <a:effectLst/>
                        </a:rPr>
                        <a:t> </a:t>
                      </a:r>
                      <a:r>
                        <a:rPr lang="en-US" sz="800" u="none" strike="noStrike" dirty="0" err="1">
                          <a:effectLst/>
                        </a:rPr>
                        <a:t>Sähkö</a:t>
                      </a:r>
                      <a:r>
                        <a:rPr lang="en-US" sz="800" u="none" strike="noStrike" dirty="0">
                          <a:effectLst/>
                        </a:rPr>
                        <a:t> Oy</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72781897"/>
                  </a:ext>
                </a:extLst>
              </a:tr>
            </a:tbl>
          </a:graphicData>
        </a:graphic>
      </p:graphicFrame>
      <p:sp>
        <p:nvSpPr>
          <p:cNvPr id="2" name="Slide Number Placeholder 1"/>
          <p:cNvSpPr>
            <a:spLocks noGrp="1"/>
          </p:cNvSpPr>
          <p:nvPr>
            <p:ph type="sldNum" sz="quarter" idx="4"/>
          </p:nvPr>
        </p:nvSpPr>
        <p:spPr/>
        <p:txBody>
          <a:bodyPr/>
          <a:lstStyle/>
          <a:p>
            <a:fld id="{FCB216F3-6BBE-C443-8C16-54FD34EEA445}" type="slidenum">
              <a:rPr lang="en-US" smtClean="0"/>
              <a:pPr/>
              <a:t>24</a:t>
            </a:fld>
            <a:endParaRPr lang="en-US" dirty="0"/>
          </a:p>
        </p:txBody>
      </p:sp>
    </p:spTree>
    <p:extLst>
      <p:ext uri="{BB962C8B-B14F-4D97-AF65-F5344CB8AC3E}">
        <p14:creationId xmlns:p14="http://schemas.microsoft.com/office/powerpoint/2010/main" val="3776494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422275"/>
            <a:ext cx="8153400" cy="384175"/>
          </a:xfrm>
        </p:spPr>
        <p:txBody>
          <a:bodyPr/>
          <a:lstStyle/>
          <a:p>
            <a:r>
              <a:rPr lang="en-US" dirty="0"/>
              <a:t>Utilities in SGMM community baseline (cont.)</a:t>
            </a:r>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ext uri="{D42A27DB-BD31-4B8C-83A1-F6EECF244321}">
                <p14:modId xmlns:p14="http://schemas.microsoft.com/office/powerpoint/2010/main" val="3094025380"/>
              </p:ext>
            </p:extLst>
          </p:nvPr>
        </p:nvGraphicFramePr>
        <p:xfrm>
          <a:off x="4572001" y="1228542"/>
          <a:ext cx="2057400" cy="4309872"/>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Top Energy</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Toronto Hydro Electric System</a:t>
                      </a:r>
                      <a:r>
                        <a:rPr lang="en-US" sz="800" baseline="0" dirty="0">
                          <a:effectLst/>
                          <a:latin typeface="+mn-lt"/>
                          <a:ea typeface="Calibri" panose="020F0502020204030204" pitchFamily="34" charset="0"/>
                          <a:cs typeface="Times New Roman" panose="02020603050405020304" pitchFamily="18" charset="0"/>
                        </a:rPr>
                        <a:t> </a:t>
                      </a:r>
                      <a:r>
                        <a:rPr lang="en-US" sz="800" dirty="0">
                          <a:effectLst/>
                          <a:latin typeface="+mn-lt"/>
                          <a:ea typeface="Calibri" panose="020F0502020204030204" pitchFamily="34" charset="0"/>
                          <a:cs typeface="Times New Roman" panose="02020603050405020304" pitchFamily="18" charset="0"/>
                        </a:rPr>
                        <a:t>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Torrent Power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Town Of Front Royal</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Toyo-Thai Corp. Public Co.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6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latin typeface="+mn-lt"/>
                          <a:ea typeface="Calibri" panose="020F0502020204030204" pitchFamily="34" charset="0"/>
                          <a:cs typeface="Times New Roman" panose="02020603050405020304" pitchFamily="18" charset="0"/>
                        </a:rPr>
                        <a:t>TransAlta</a:t>
                      </a:r>
                      <a:r>
                        <a:rPr lang="en-US" sz="800" baseline="0" dirty="0">
                          <a:effectLst/>
                          <a:latin typeface="+mn-lt"/>
                          <a:ea typeface="Calibri" panose="020F0502020204030204" pitchFamily="34" charset="0"/>
                          <a:cs typeface="Times New Roman" panose="02020603050405020304" pitchFamily="18" charset="0"/>
                        </a:rPr>
                        <a:t> Renewables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Tri-State</a:t>
                      </a:r>
                      <a:r>
                        <a:rPr lang="en-US" sz="800" baseline="0" dirty="0">
                          <a:effectLst/>
                          <a:latin typeface="+mn-lt"/>
                          <a:ea typeface="Calibri" panose="020F0502020204030204" pitchFamily="34" charset="0"/>
                          <a:cs typeface="Times New Roman" panose="02020603050405020304" pitchFamily="18" charset="0"/>
                        </a:rPr>
                        <a:t> Generation and Transmission Association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TTPMC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Tuas</a:t>
                      </a:r>
                      <a:r>
                        <a:rPr lang="en-US" sz="800" dirty="0">
                          <a:effectLst/>
                          <a:latin typeface="+mn-lt"/>
                          <a:ea typeface="Calibri" panose="020F0502020204030204" pitchFamily="34" charset="0"/>
                          <a:cs typeface="Times New Roman" panose="02020603050405020304" pitchFamily="18" charset="0"/>
                        </a:rPr>
                        <a:t> Power</a:t>
                      </a:r>
                      <a:r>
                        <a:rPr lang="en-US" sz="800" baseline="0" dirty="0">
                          <a:effectLst/>
                          <a:latin typeface="+mn-lt"/>
                          <a:ea typeface="Calibri" panose="020F0502020204030204" pitchFamily="34" charset="0"/>
                          <a:cs typeface="Times New Roman" panose="02020603050405020304" pitchFamily="18" charset="0"/>
                        </a:rPr>
                        <a:t> Generation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Tucson Electric Power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UGVCL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161175">
                <a:tc>
                  <a:txBody>
                    <a:bodyPr/>
                    <a:lstStyle/>
                    <a:p>
                      <a:pPr algn="l" fontAlgn="b"/>
                      <a:r>
                        <a:rPr lang="en-US" sz="800" b="0" i="0" u="none" strike="noStrike" dirty="0" err="1">
                          <a:effectLst/>
                          <a:latin typeface="+mn-lt"/>
                        </a:rPr>
                        <a:t>Umeå</a:t>
                      </a:r>
                      <a:r>
                        <a:rPr lang="en-US" sz="800" b="0" i="0" u="none" strike="noStrike" dirty="0">
                          <a:effectLst/>
                          <a:latin typeface="+mn-lt"/>
                        </a:rPr>
                        <a:t> </a:t>
                      </a:r>
                      <a:r>
                        <a:rPr lang="en-US" sz="800" b="0" i="0" u="none" strike="noStrike" dirty="0" err="1">
                          <a:effectLst/>
                          <a:latin typeface="+mn-lt"/>
                        </a:rPr>
                        <a:t>Energi</a:t>
                      </a:r>
                      <a:r>
                        <a:rPr lang="en-US" sz="800" b="0" i="0" u="none" strike="noStrike" dirty="0">
                          <a:effectLst/>
                          <a:latin typeface="+mn-lt"/>
                        </a:rPr>
                        <a:t> AB</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Unidaan</a:t>
                      </a:r>
                      <a:r>
                        <a:rPr lang="en-US" sz="800" dirty="0">
                          <a:effectLst/>
                          <a:latin typeface="+mn-lt"/>
                          <a:ea typeface="Calibri" panose="020F0502020204030204" pitchFamily="34" charset="0"/>
                          <a:cs typeface="Times New Roman" panose="02020603050405020304" pitchFamily="18" charset="0"/>
                        </a:rPr>
                        <a:t> FZ LLC, </a:t>
                      </a:r>
                      <a:r>
                        <a:rPr lang="en-US" sz="800" dirty="0" err="1">
                          <a:effectLst/>
                          <a:latin typeface="+mn-lt"/>
                          <a:ea typeface="Calibri" panose="020F0502020204030204" pitchFamily="34" charset="0"/>
                          <a:cs typeface="Times New Roman" panose="02020603050405020304" pitchFamily="18" charset="0"/>
                        </a:rPr>
                        <a:t>Aljouf</a:t>
                      </a:r>
                      <a:r>
                        <a:rPr lang="en-US" sz="800" dirty="0">
                          <a:effectLst/>
                          <a:latin typeface="+mn-lt"/>
                          <a:ea typeface="Calibri" panose="020F0502020204030204" pitchFamily="34" charset="0"/>
                          <a:cs typeface="Times New Roman" panose="02020603050405020304" pitchFamily="18" charset="0"/>
                        </a:rPr>
                        <a:t> Cement Company</a:t>
                      </a:r>
                      <a:r>
                        <a:rPr lang="en-US" sz="800" baseline="0" dirty="0">
                          <a:effectLst/>
                          <a:latin typeface="+mn-lt"/>
                          <a:ea typeface="Calibri" panose="020F0502020204030204" pitchFamily="34" charset="0"/>
                          <a:cs typeface="Times New Roman" panose="02020603050405020304" pitchFamily="18" charset="0"/>
                        </a:rPr>
                        <a:t> (O&amp;M Site)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Unión </a:t>
                      </a:r>
                      <a:r>
                        <a:rPr lang="en-US" sz="800" dirty="0" err="1">
                          <a:effectLst/>
                          <a:latin typeface="+mn-lt"/>
                          <a:ea typeface="Calibri" panose="020F0502020204030204" pitchFamily="34" charset="0"/>
                          <a:cs typeface="Times New Roman" panose="02020603050405020304" pitchFamily="18" charset="0"/>
                        </a:rPr>
                        <a:t>Fenosa</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Distribución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Unison Networks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United Power</a:t>
                      </a:r>
                      <a:r>
                        <a:rPr lang="en-US" sz="800" baseline="0" dirty="0">
                          <a:effectLst/>
                          <a:latin typeface="+mn-lt"/>
                          <a:ea typeface="Calibri" panose="020F0502020204030204" pitchFamily="34" charset="0"/>
                          <a:cs typeface="Times New Roman" panose="02020603050405020304" pitchFamily="18" charset="0"/>
                        </a:rPr>
                        <a:t>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UNS Electric</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Vara</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Energi</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Ek</a:t>
                      </a:r>
                      <a:r>
                        <a:rPr lang="en-US" sz="800" dirty="0">
                          <a:effectLst/>
                          <a:latin typeface="+mn-lt"/>
                          <a:ea typeface="Calibri" panose="020F0502020204030204" pitchFamily="34" charset="0"/>
                          <a:cs typeface="Times New Roman" panose="02020603050405020304" pitchFamily="18" charset="0"/>
                        </a:rPr>
                        <a: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Varbergortens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Elkraft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Vattenfall</a:t>
                      </a:r>
                      <a:r>
                        <a:rPr lang="en-US" sz="800" dirty="0">
                          <a:effectLst/>
                          <a:latin typeface="+mn-lt"/>
                          <a:ea typeface="Calibri" panose="020F0502020204030204" pitchFamily="34" charset="0"/>
                          <a:cs typeface="Times New Roman" panose="02020603050405020304" pitchFamily="18" charset="0"/>
                        </a:rPr>
                        <a:t>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161175">
                <a:tc>
                  <a:txBody>
                    <a:bodyPr/>
                    <a:lstStyle/>
                    <a:p>
                      <a:pPr marL="0" marR="0">
                        <a:spcBef>
                          <a:spcPts val="0"/>
                        </a:spcBef>
                        <a:spcAft>
                          <a:spcPts val="0"/>
                        </a:spcAft>
                      </a:pPr>
                      <a:r>
                        <a:rPr lang="en-US" sz="800" dirty="0" err="1">
                          <a:effectLst/>
                        </a:rPr>
                        <a:t>Vattenfall</a:t>
                      </a:r>
                      <a:r>
                        <a:rPr lang="en-US" sz="80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Vattenfall</a:t>
                      </a:r>
                      <a:r>
                        <a:rPr lang="en-US" sz="800" dirty="0">
                          <a:effectLst/>
                          <a:latin typeface="+mn-lt"/>
                          <a:ea typeface="Calibri" panose="020F0502020204030204" pitchFamily="34" charset="0"/>
                          <a:cs typeface="Times New Roman" panose="02020603050405020304" pitchFamily="18" charset="0"/>
                        </a:rPr>
                        <a:t> Wind Power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Vector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ext uri="{D42A27DB-BD31-4B8C-83A1-F6EECF244321}">
                <p14:modId xmlns:p14="http://schemas.microsoft.com/office/powerpoint/2010/main" val="3698123913"/>
              </p:ext>
            </p:extLst>
          </p:nvPr>
        </p:nvGraphicFramePr>
        <p:xfrm>
          <a:off x="318461" y="1228543"/>
          <a:ext cx="2043739" cy="4369647"/>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Infrastructure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Power Transmission</a:t>
                      </a:r>
                      <a:r>
                        <a:rPr lang="en-US" sz="800" baseline="0" dirty="0">
                          <a:effectLst/>
                          <a:latin typeface="+mn-lt"/>
                          <a:ea typeface="Calibri" panose="020F0502020204030204" pitchFamily="34" charset="0"/>
                          <a:cs typeface="Times New Roman" panose="02020603050405020304" pitchFamily="18" charset="0"/>
                        </a:rPr>
                        <a:t>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679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Rihand</a:t>
                      </a:r>
                      <a:r>
                        <a:rPr lang="en-US" sz="800" dirty="0">
                          <a:effectLst/>
                          <a:latin typeface="+mn-lt"/>
                          <a:ea typeface="Calibri" panose="020F0502020204030204" pitchFamily="34" charset="0"/>
                          <a:cs typeface="Times New Roman" panose="02020603050405020304" pitchFamily="18" charset="0"/>
                        </a:rPr>
                        <a:t> Super Thermal power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Roseville Electric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Rural Areas Electricity Co.</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 Power Network</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169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Sabiya</a:t>
                      </a:r>
                      <a:r>
                        <a:rPr lang="en-US" sz="800" dirty="0">
                          <a:effectLst/>
                          <a:latin typeface="+mn-lt"/>
                          <a:ea typeface="Calibri" panose="020F0502020204030204" pitchFamily="34" charset="0"/>
                          <a:cs typeface="Times New Roman" panose="02020603050405020304" pitchFamily="18" charset="0"/>
                        </a:rPr>
                        <a:t> CCGT Power Plant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Sacramento Municipal Utility District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Salt River Project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6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Sand Mountain Electric Cooperative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6795">
                <a:tc>
                  <a:txBody>
                    <a:bodyPr/>
                    <a:lstStyle/>
                    <a:p>
                      <a:pPr marL="0" marR="0">
                        <a:spcBef>
                          <a:spcPts val="0"/>
                        </a:spcBef>
                        <a:spcAft>
                          <a:spcPts val="0"/>
                        </a:spcAft>
                      </a:pPr>
                      <a:r>
                        <a:rPr lang="en-US" sz="800" dirty="0" err="1">
                          <a:effectLst/>
                        </a:rPr>
                        <a:t>Sandhult-Sandareds</a:t>
                      </a:r>
                      <a:r>
                        <a:rPr lang="en-US" sz="800" dirty="0">
                          <a:effectLst/>
                        </a:rPr>
                        <a:t> </a:t>
                      </a:r>
                      <a:r>
                        <a:rPr lang="en-US" sz="800" dirty="0" err="1">
                          <a:effectLst/>
                        </a:rPr>
                        <a:t>Elektriska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6795">
                <a:tc>
                  <a:txBody>
                    <a:bodyPr/>
                    <a:lstStyle/>
                    <a:p>
                      <a:pPr marL="0" marR="0">
                        <a:spcBef>
                          <a:spcPts val="0"/>
                        </a:spcBef>
                        <a:spcAft>
                          <a:spcPts val="0"/>
                        </a:spcAft>
                      </a:pPr>
                      <a:r>
                        <a:rPr lang="en-US" sz="800" dirty="0">
                          <a:effectLst/>
                        </a:rPr>
                        <a:t>Santee Cooper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6795">
                <a:tc>
                  <a:txBody>
                    <a:bodyPr/>
                    <a:lstStyle/>
                    <a:p>
                      <a:pPr marL="0" marR="0">
                        <a:spcBef>
                          <a:spcPts val="0"/>
                        </a:spcBef>
                        <a:spcAft>
                          <a:spcPts val="0"/>
                        </a:spcAft>
                      </a:pPr>
                      <a:r>
                        <a:rPr lang="en-US" sz="800" dirty="0">
                          <a:effectLst/>
                        </a:rPr>
                        <a:t>SaskPower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48033">
                <a:tc>
                  <a:txBody>
                    <a:bodyPr/>
                    <a:lstStyle/>
                    <a:p>
                      <a:pPr marL="0" marR="0">
                        <a:spcBef>
                          <a:spcPts val="0"/>
                        </a:spcBef>
                        <a:spcAft>
                          <a:spcPts val="0"/>
                        </a:spcAft>
                      </a:pPr>
                      <a:r>
                        <a:rPr lang="en-US" sz="800" dirty="0">
                          <a:effectLst/>
                        </a:rPr>
                        <a:t>Saudi</a:t>
                      </a:r>
                      <a:r>
                        <a:rPr lang="en-US" sz="800" baseline="0" dirty="0">
                          <a:effectLst/>
                        </a:rPr>
                        <a:t> Electricity Company (SEC) </a:t>
                      </a:r>
                      <a:br>
                        <a:rPr lang="en-US" sz="800" baseline="0" dirty="0">
                          <a:effectLst/>
                        </a:rPr>
                      </a:br>
                      <a:r>
                        <a:rPr lang="en-US" sz="800" baseline="0" dirty="0">
                          <a:effectLst/>
                        </a:rPr>
                        <a:t>National Grid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6795">
                <a:tc>
                  <a:txBody>
                    <a:bodyPr/>
                    <a:lstStyle/>
                    <a:p>
                      <a:pPr marL="0" marR="0">
                        <a:spcBef>
                          <a:spcPts val="0"/>
                        </a:spcBef>
                        <a:spcAft>
                          <a:spcPts val="0"/>
                        </a:spcAft>
                      </a:pPr>
                      <a:r>
                        <a:rPr lang="en-US" sz="800" dirty="0">
                          <a:effectLst/>
                        </a:rPr>
                        <a:t>SCANA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6795">
                <a:tc>
                  <a:txBody>
                    <a:bodyPr/>
                    <a:lstStyle/>
                    <a:p>
                      <a:pPr marL="0" marR="0">
                        <a:spcBef>
                          <a:spcPts val="0"/>
                        </a:spcBef>
                        <a:spcAft>
                          <a:spcPts val="0"/>
                        </a:spcAft>
                      </a:pPr>
                      <a:r>
                        <a:rPr lang="en-US" sz="800" dirty="0">
                          <a:effectLst/>
                        </a:rPr>
                        <a:t>Scottish Power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6795">
                <a:tc>
                  <a:txBody>
                    <a:bodyPr/>
                    <a:lstStyle/>
                    <a:p>
                      <a:pPr marL="0" marR="0">
                        <a:spcBef>
                          <a:spcPts val="0"/>
                        </a:spcBef>
                        <a:spcAft>
                          <a:spcPts val="0"/>
                        </a:spcAft>
                      </a:pPr>
                      <a:r>
                        <a:rPr lang="en-US" sz="800" dirty="0" err="1">
                          <a:effectLst/>
                        </a:rPr>
                        <a:t>SDG&amp;E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6795">
                <a:tc>
                  <a:txBody>
                    <a:bodyPr/>
                    <a:lstStyle/>
                    <a:p>
                      <a:pPr marL="0" marR="0">
                        <a:spcBef>
                          <a:spcPts val="0"/>
                        </a:spcBef>
                        <a:spcAft>
                          <a:spcPts val="0"/>
                        </a:spcAft>
                      </a:pPr>
                      <a:r>
                        <a:rPr lang="en-US" sz="800" dirty="0" err="1">
                          <a:effectLst/>
                        </a:rPr>
                        <a:t>Sevab</a:t>
                      </a:r>
                      <a:r>
                        <a:rPr lang="en-US" sz="800" dirty="0">
                          <a:effectLst/>
                        </a:rPr>
                        <a:t> Nat AB</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6795">
                <a:tc>
                  <a:txBody>
                    <a:bodyPr/>
                    <a:lstStyle/>
                    <a:p>
                      <a:pPr marL="0" marR="0">
                        <a:spcBef>
                          <a:spcPts val="0"/>
                        </a:spcBef>
                        <a:spcAft>
                          <a:spcPts val="0"/>
                        </a:spcAft>
                      </a:pPr>
                      <a:r>
                        <a:rPr lang="en-US" sz="800" dirty="0">
                          <a:effectLst/>
                        </a:rPr>
                        <a:t>Shams Solar Power Station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6795">
                <a:tc>
                  <a:txBody>
                    <a:bodyPr/>
                    <a:lstStyle/>
                    <a:p>
                      <a:pPr marL="0" marR="0">
                        <a:spcBef>
                          <a:spcPts val="0"/>
                        </a:spcBef>
                        <a:spcAft>
                          <a:spcPts val="0"/>
                        </a:spcAft>
                      </a:pPr>
                      <a:r>
                        <a:rPr lang="en-US" sz="800" dirty="0">
                          <a:effectLst/>
                        </a:rPr>
                        <a:t>SIG Geneva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6795">
                <a:tc>
                  <a:txBody>
                    <a:bodyPr/>
                    <a:lstStyle/>
                    <a:p>
                      <a:pPr marL="0" marR="0">
                        <a:spcBef>
                          <a:spcPts val="0"/>
                        </a:spcBef>
                        <a:spcAft>
                          <a:spcPts val="0"/>
                        </a:spcAft>
                      </a:pPr>
                      <a:r>
                        <a:rPr lang="en-US" sz="800" dirty="0">
                          <a:effectLst/>
                        </a:rPr>
                        <a:t>Silicon Valley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6795">
                <a:tc>
                  <a:txBody>
                    <a:bodyPr/>
                    <a:lstStyle/>
                    <a:p>
                      <a:pPr marL="0" marR="0">
                        <a:spcBef>
                          <a:spcPts val="0"/>
                        </a:spcBef>
                        <a:spcAft>
                          <a:spcPts val="0"/>
                        </a:spcAft>
                      </a:pPr>
                      <a:r>
                        <a:rPr lang="en-US" sz="800" dirty="0">
                          <a:effectLst/>
                        </a:rPr>
                        <a:t>SJVN Ltd.</a:t>
                      </a:r>
                      <a:r>
                        <a:rPr lang="en-US" sz="800" baseline="0" dirty="0">
                          <a:effectLst/>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6795">
                <a:tc>
                  <a:txBody>
                    <a:bodyPr/>
                    <a:lstStyle/>
                    <a:p>
                      <a:pPr marL="0" marR="0">
                        <a:spcBef>
                          <a:spcPts val="0"/>
                        </a:spcBef>
                        <a:spcAft>
                          <a:spcPts val="0"/>
                        </a:spcAft>
                      </a:pPr>
                      <a:r>
                        <a:rPr lang="en-US" sz="800" dirty="0" err="1">
                          <a:effectLst/>
                        </a:rPr>
                        <a:t>SMEPC</a:t>
                      </a:r>
                      <a:r>
                        <a:rPr lang="en-US" sz="800" dirty="0">
                          <a:effectLst/>
                        </a:rPr>
                        <a:t> - International Cooperation Dept.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ext uri="{D42A27DB-BD31-4B8C-83A1-F6EECF244321}">
                <p14:modId xmlns:p14="http://schemas.microsoft.com/office/powerpoint/2010/main" val="4077610665"/>
              </p:ext>
            </p:extLst>
          </p:nvPr>
        </p:nvGraphicFramePr>
        <p:xfrm>
          <a:off x="6741158" y="1219200"/>
          <a:ext cx="2021842" cy="4133088"/>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rPr>
                        <a:t>VELCO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31445">
                <a:tc>
                  <a:txBody>
                    <a:bodyPr/>
                    <a:lstStyle/>
                    <a:p>
                      <a:pPr marL="0" marR="0">
                        <a:spcBef>
                          <a:spcPts val="0"/>
                        </a:spcBef>
                        <a:spcAft>
                          <a:spcPts val="0"/>
                        </a:spcAft>
                      </a:pPr>
                      <a:r>
                        <a:rPr lang="en-US" sz="800" dirty="0">
                          <a:effectLst/>
                        </a:rPr>
                        <a:t>Venture Energy Resources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41369041"/>
                  </a:ext>
                </a:extLst>
              </a:tr>
              <a:tr h="131445">
                <a:tc>
                  <a:txBody>
                    <a:bodyPr/>
                    <a:lstStyle/>
                    <a:p>
                      <a:pPr marL="0" marR="0">
                        <a:spcBef>
                          <a:spcPts val="0"/>
                        </a:spcBef>
                        <a:spcAft>
                          <a:spcPts val="0"/>
                        </a:spcAft>
                      </a:pPr>
                      <a:r>
                        <a:rPr lang="en-US" sz="800" dirty="0">
                          <a:effectLst/>
                        </a:rPr>
                        <a:t>Vietnam</a:t>
                      </a:r>
                      <a:r>
                        <a:rPr lang="en-US" sz="800" baseline="0" dirty="0">
                          <a:effectLst/>
                        </a:rPr>
                        <a:t> Electricity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59996877"/>
                  </a:ext>
                </a:extLst>
              </a:tr>
              <a:tr h="131445">
                <a:tc>
                  <a:txBody>
                    <a:bodyPr/>
                    <a:lstStyle/>
                    <a:p>
                      <a:pPr marL="0" marR="0">
                        <a:spcBef>
                          <a:spcPts val="0"/>
                        </a:spcBef>
                        <a:spcAft>
                          <a:spcPts val="0"/>
                        </a:spcAft>
                      </a:pPr>
                      <a:r>
                        <a:rPr lang="en-US" sz="800" dirty="0">
                          <a:effectLst/>
                        </a:rPr>
                        <a:t>Village Of Carey, Ohio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64061380"/>
                  </a:ext>
                </a:extLst>
              </a:tr>
              <a:tr h="131445">
                <a:tc>
                  <a:txBody>
                    <a:bodyPr/>
                    <a:lstStyle/>
                    <a:p>
                      <a:pPr marL="0" marR="0">
                        <a:spcBef>
                          <a:spcPts val="0"/>
                        </a:spcBef>
                        <a:spcAft>
                          <a:spcPts val="0"/>
                        </a:spcAft>
                      </a:pPr>
                      <a:r>
                        <a:rPr lang="en-US" sz="800" dirty="0">
                          <a:effectLst/>
                        </a:rPr>
                        <a:t>Village Of Clinton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38434358"/>
                  </a:ext>
                </a:extLst>
              </a:tr>
              <a:tr h="131445">
                <a:tc>
                  <a:txBody>
                    <a:bodyPr/>
                    <a:lstStyle/>
                    <a:p>
                      <a:pPr marL="0" marR="0">
                        <a:spcBef>
                          <a:spcPts val="0"/>
                        </a:spcBef>
                        <a:spcAft>
                          <a:spcPts val="0"/>
                        </a:spcAft>
                      </a:pPr>
                      <a:r>
                        <a:rPr lang="en-US" sz="800" dirty="0">
                          <a:effectLst/>
                        </a:rPr>
                        <a:t>Village Of Oak Harbor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1366443"/>
                  </a:ext>
                </a:extLst>
              </a:tr>
              <a:tr h="131445">
                <a:tc>
                  <a:txBody>
                    <a:bodyPr/>
                    <a:lstStyle/>
                    <a:p>
                      <a:pPr marL="0" marR="0">
                        <a:spcBef>
                          <a:spcPts val="0"/>
                        </a:spcBef>
                        <a:spcAft>
                          <a:spcPts val="0"/>
                        </a:spcAft>
                      </a:pPr>
                      <a:r>
                        <a:rPr lang="en-US" sz="800" dirty="0">
                          <a:effectLst/>
                        </a:rPr>
                        <a:t>Village Of Yellow Springs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rPr>
                        <a:t>Visayan Electric Company</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err="1">
                          <a:effectLst/>
                        </a:rPr>
                        <a:t>Wadi</a:t>
                      </a:r>
                      <a:r>
                        <a:rPr lang="en-US" sz="800" dirty="0">
                          <a:effectLst/>
                        </a:rPr>
                        <a:t> Al </a:t>
                      </a:r>
                      <a:r>
                        <a:rPr lang="en-US" sz="800" dirty="0" err="1">
                          <a:effectLst/>
                        </a:rPr>
                        <a:t>Jazzi</a:t>
                      </a:r>
                      <a:r>
                        <a:rPr lang="en-US" sz="800" dirty="0">
                          <a:effectLst/>
                        </a:rPr>
                        <a:t> Power</a:t>
                      </a:r>
                      <a:r>
                        <a:rPr lang="en-US" sz="800" baseline="0" dirty="0">
                          <a:effectLst/>
                        </a:rPr>
                        <a:t> 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a:effectLst/>
                        </a:rPr>
                        <a:t>Wadsworth Electric And Communications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West Bengal State Electricity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Transmission Co.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a:effectLst/>
                        </a:rPr>
                        <a:t>Westar Energy</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a:effectLst/>
                        </a:rPr>
                        <a:t>Western</a:t>
                      </a:r>
                      <a:r>
                        <a:rPr lang="en-US" sz="800" baseline="0" dirty="0">
                          <a:effectLst/>
                        </a:rPr>
                        <a:t> Electricity Supply Company </a:t>
                      </a:r>
                      <a:br>
                        <a:rPr lang="en-US" sz="800" baseline="0" dirty="0">
                          <a:effectLst/>
                        </a:rPr>
                      </a:br>
                      <a:r>
                        <a:rPr lang="en-US" sz="800" baseline="0" dirty="0">
                          <a:effectLst/>
                        </a:rPr>
                        <a:t>of Orissa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Western Power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a:spcBef>
                          <a:spcPts val="0"/>
                        </a:spcBef>
                        <a:spcAft>
                          <a:spcPts val="0"/>
                        </a:spcAft>
                      </a:pPr>
                      <a:r>
                        <a:rPr lang="en-US" sz="800" dirty="0">
                          <a:effectLst/>
                        </a:rPr>
                        <a:t>Wind World (India)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a:spcBef>
                          <a:spcPts val="0"/>
                        </a:spcBef>
                        <a:spcAft>
                          <a:spcPts val="0"/>
                        </a:spcAft>
                      </a:pPr>
                      <a:r>
                        <a:rPr lang="en-US" sz="800" dirty="0">
                          <a:effectLst/>
                        </a:rPr>
                        <a:t>Wyandotte Municipal Service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a:spcBef>
                          <a:spcPts val="0"/>
                        </a:spcBef>
                        <a:spcAft>
                          <a:spcPts val="0"/>
                        </a:spcAft>
                      </a:pPr>
                      <a:r>
                        <a:rPr lang="en-US" sz="800" dirty="0">
                          <a:effectLst/>
                        </a:rPr>
                        <a:t>Xcel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Yantarenergo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Yola Electricity Distribution Co.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rPr>
                        <a:t>ZADCO – Upper </a:t>
                      </a:r>
                      <a:r>
                        <a:rPr lang="en-US" sz="800" dirty="0" err="1">
                          <a:effectLst/>
                        </a:rPr>
                        <a:t>Zakum</a:t>
                      </a:r>
                      <a:r>
                        <a:rPr lang="en-US" sz="800" dirty="0">
                          <a:effectLst/>
                        </a:rPr>
                        <a:t> Project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a:effectLst/>
                        </a:rPr>
                        <a:t>Zhejiang </a:t>
                      </a:r>
                      <a:r>
                        <a:rPr lang="en-US" sz="800" dirty="0" err="1">
                          <a:effectLst/>
                        </a:rPr>
                        <a:t>Jiaxing</a:t>
                      </a:r>
                      <a:r>
                        <a:rPr lang="en-US" sz="800" dirty="0">
                          <a:effectLst/>
                        </a:rPr>
                        <a:t> Electric Power Bureau</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a:effectLst/>
                        </a:rPr>
                        <a:t>Zimbabwe Power Company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ext uri="{D42A27DB-BD31-4B8C-83A1-F6EECF244321}">
                <p14:modId xmlns:p14="http://schemas.microsoft.com/office/powerpoint/2010/main" val="975242605"/>
              </p:ext>
            </p:extLst>
          </p:nvPr>
        </p:nvGraphicFramePr>
        <p:xfrm>
          <a:off x="2463025" y="1228542"/>
          <a:ext cx="2043739" cy="4302142"/>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marL="0" marR="0">
                        <a:spcBef>
                          <a:spcPts val="0"/>
                        </a:spcBef>
                        <a:spcAft>
                          <a:spcPts val="0"/>
                        </a:spcAft>
                      </a:pPr>
                      <a:r>
                        <a:rPr lang="en-US" sz="800" dirty="0">
                          <a:effectLst/>
                        </a:rPr>
                        <a:t>Snohomish</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rPr>
                        <a:t>Snohomish County Public Utility District (PUD)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algn="l" fontAlgn="b"/>
                      <a:r>
                        <a:rPr lang="sv-SE" sz="800" u="none" strike="noStrike" dirty="0">
                          <a:effectLst/>
                        </a:rPr>
                        <a:t>Södra Hallands Kraft Ekonomisk Fören  </a:t>
                      </a:r>
                      <a:r>
                        <a:rPr lang="sv-SE" sz="800" u="none" strike="noStrike" baseline="0" dirty="0">
                          <a:effectLst/>
                        </a:rPr>
                        <a:t> </a:t>
                      </a:r>
                      <a:r>
                        <a:rPr lang="sv-SE" sz="800" u="none" strike="noStrike" dirty="0">
                          <a:effectLst/>
                        </a:rPr>
                        <a:t>   </a:t>
                      </a:r>
                      <a:endParaRPr lang="sv-SE" sz="800" b="0" i="0" u="none" strike="noStrike" dirty="0">
                        <a:effectLst/>
                        <a:latin typeface="+mn-lt"/>
                      </a:endParaRPr>
                    </a:p>
                  </a:txBody>
                  <a:tcPr marL="0" marR="0" marT="9525"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algn="l" fontAlgn="b"/>
                      <a:r>
                        <a:rPr lang="sv-SE" sz="800" u="none" strike="noStrike" baseline="0" dirty="0">
                          <a:effectLst/>
                        </a:rPr>
                        <a:t>South Central Power Co. </a:t>
                      </a:r>
                      <a:endParaRPr lang="sv-SE" sz="800" b="0" i="0" u="none" strike="noStrike" dirty="0">
                        <a:effectLst/>
                        <a:latin typeface="+mn-lt"/>
                      </a:endParaRPr>
                    </a:p>
                  </a:txBody>
                  <a:tcPr marL="0" marR="0" marT="9525"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a:effectLst/>
                        </a:rPr>
                        <a:t>South River Electric </a:t>
                      </a:r>
                      <a:br>
                        <a:rPr lang="en-US" sz="800" dirty="0">
                          <a:effectLst/>
                        </a:rPr>
                      </a:br>
                      <a:r>
                        <a:rPr lang="en-US" sz="800" dirty="0">
                          <a:effectLst/>
                        </a:rPr>
                        <a:t>Membership</a:t>
                      </a:r>
                      <a:r>
                        <a:rPr lang="en-US" sz="800" baseline="0" dirty="0">
                          <a:effectLst/>
                        </a:rPr>
                        <a:t> Corporation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a:effectLst/>
                        </a:rPr>
                        <a:t>South Texas Electric Cooperative</a:t>
                      </a:r>
                      <a:r>
                        <a:rPr lang="en-US" sz="800" baseline="0" dirty="0">
                          <a:effectLst/>
                        </a:rPr>
                        <a:t> Inc.</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a:effectLst/>
                        </a:rPr>
                        <a:t>Southern</a:t>
                      </a:r>
                      <a:r>
                        <a:rPr lang="en-US" sz="800" baseline="0" dirty="0">
                          <a:effectLst/>
                        </a:rPr>
                        <a:t> Company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a:effectLst/>
                        </a:rPr>
                        <a:t>Southern Electricity Supply Company of Orissa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rPr>
                        <a:t>Southern</a:t>
                      </a:r>
                      <a:r>
                        <a:rPr lang="en-US" sz="800" baseline="0" dirty="0">
                          <a:effectLst/>
                        </a:rPr>
                        <a:t> Maryland Electric Cooperative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Southwestern</a:t>
                      </a:r>
                      <a:r>
                        <a:rPr lang="en-US" sz="800" baseline="0" dirty="0">
                          <a:effectLst/>
                          <a:latin typeface="+mn-lt"/>
                          <a:ea typeface="Calibri" panose="020F0502020204030204" pitchFamily="34" charset="0"/>
                          <a:cs typeface="Times New Roman" panose="02020603050405020304" pitchFamily="18" charset="0"/>
                        </a:rPr>
                        <a:t> Public Services Co.</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rPr>
                        <a:t>SSE</a:t>
                      </a:r>
                      <a:r>
                        <a:rPr lang="en-US" sz="800" baseline="0" dirty="0">
                          <a:effectLst/>
                        </a:rPr>
                        <a:t> PLC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a:effectLst/>
                        </a:rPr>
                        <a:t>Sterlite Power Transmission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rPr>
                        <a:t>Summit Power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rPr>
                        <a:t>Talen Energy Corporation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rPr>
                        <a:t>Tamil Nadu Electricity Board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Tampa Electric Company </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TAQA</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TasNetworks</a:t>
                      </a:r>
                      <a:r>
                        <a:rPr lang="en-US" sz="800" dirty="0">
                          <a:effectLst/>
                          <a:latin typeface="+mn-lt"/>
                          <a:ea typeface="Calibri" panose="020F0502020204030204" pitchFamily="34" charset="0"/>
                          <a:cs typeface="Times New Roman" panose="02020603050405020304" pitchFamily="18" charset="0"/>
                        </a:rPr>
                        <a:t> Pty Ltd.</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Tata Power</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Te</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Mihi</a:t>
                      </a:r>
                      <a:r>
                        <a:rPr lang="en-US" sz="800" baseline="0" dirty="0">
                          <a:effectLst/>
                          <a:latin typeface="+mn-lt"/>
                          <a:ea typeface="Calibri" panose="020F0502020204030204" pitchFamily="34" charset="0"/>
                          <a:cs typeface="Times New Roman" panose="02020603050405020304" pitchFamily="18" charset="0"/>
                        </a:rPr>
                        <a:t> Power Station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Tenaga </a:t>
                      </a:r>
                      <a:r>
                        <a:rPr lang="en-US" sz="800" dirty="0" err="1">
                          <a:effectLst/>
                          <a:latin typeface="+mn-lt"/>
                          <a:ea typeface="Calibri" panose="020F0502020204030204" pitchFamily="34" charset="0"/>
                          <a:cs typeface="Times New Roman" panose="02020603050405020304" pitchFamily="18" charset="0"/>
                        </a:rPr>
                        <a:t>Nasionale</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Berhad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The Middle Tennessee Electric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Membership Corporation</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The United Illuminating Co.</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66912737"/>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Tihama</a:t>
                      </a:r>
                      <a:r>
                        <a:rPr lang="en-US" sz="800" baseline="0" dirty="0">
                          <a:effectLst/>
                          <a:latin typeface="+mn-lt"/>
                          <a:ea typeface="Calibri" panose="020F0502020204030204" pitchFamily="34" charset="0"/>
                          <a:cs typeface="Times New Roman" panose="02020603050405020304" pitchFamily="18" charset="0"/>
                        </a:rPr>
                        <a:t> Power Generation Co.</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69275"/>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Tokyo Electric Power Co.</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53953061"/>
                  </a:ext>
                </a:extLst>
              </a:tr>
            </a:tbl>
          </a:graphicData>
        </a:graphic>
      </p:graphicFrame>
      <p:sp>
        <p:nvSpPr>
          <p:cNvPr id="2" name="Slide Number Placeholder 1"/>
          <p:cNvSpPr>
            <a:spLocks noGrp="1"/>
          </p:cNvSpPr>
          <p:nvPr>
            <p:ph type="sldNum" sz="quarter" idx="4"/>
          </p:nvPr>
        </p:nvSpPr>
        <p:spPr/>
        <p:txBody>
          <a:bodyPr/>
          <a:lstStyle/>
          <a:p>
            <a:fld id="{FCB216F3-6BBE-C443-8C16-54FD34EEA445}" type="slidenum">
              <a:rPr lang="en-US" smtClean="0"/>
              <a:pPr/>
              <a:t>25</a:t>
            </a:fld>
            <a:endParaRPr lang="en-US" dirty="0"/>
          </a:p>
        </p:txBody>
      </p:sp>
    </p:spTree>
    <p:extLst>
      <p:ext uri="{BB962C8B-B14F-4D97-AF65-F5344CB8AC3E}">
        <p14:creationId xmlns:p14="http://schemas.microsoft.com/office/powerpoint/2010/main" val="2633182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hape 49"/>
          <p:cNvCxnSpPr/>
          <p:nvPr/>
        </p:nvCxnSpPr>
        <p:spPr bwMode="auto">
          <a:xfrm rot="16200000" flipV="1">
            <a:off x="3270251" y="5351462"/>
            <a:ext cx="571500" cy="3175"/>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 name="Shape 49"/>
          <p:cNvCxnSpPr>
            <a:endCxn id="40" idx="2"/>
          </p:cNvCxnSpPr>
          <p:nvPr/>
        </p:nvCxnSpPr>
        <p:spPr bwMode="auto">
          <a:xfrm rot="16200000" flipV="1">
            <a:off x="3290094" y="4609306"/>
            <a:ext cx="5334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132" name="Title 3"/>
          <p:cNvSpPr>
            <a:spLocks noGrp="1"/>
          </p:cNvSpPr>
          <p:nvPr>
            <p:ph type="title"/>
          </p:nvPr>
        </p:nvSpPr>
        <p:spPr>
          <a:xfrm>
            <a:off x="533400" y="422275"/>
            <a:ext cx="8153400" cy="395288"/>
          </a:xfrm>
        </p:spPr>
        <p:txBody>
          <a:bodyPr/>
          <a:lstStyle/>
          <a:p>
            <a:r>
              <a:rPr lang="en-US" dirty="0"/>
              <a:t>SGMM benefits: a community view</a:t>
            </a:r>
          </a:p>
        </p:txBody>
      </p:sp>
      <p:sp>
        <p:nvSpPr>
          <p:cNvPr id="9" name="Rounded Rectangle 8"/>
          <p:cNvSpPr/>
          <p:nvPr/>
        </p:nvSpPr>
        <p:spPr bwMode="auto">
          <a:xfrm>
            <a:off x="533400" y="990600"/>
            <a:ext cx="8153400" cy="381000"/>
          </a:xfrm>
          <a:prstGeom prst="roundRect">
            <a:avLst/>
          </a:prstGeom>
          <a:solidFill>
            <a:srgbClr val="00632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Use of SGMM by utilities</a:t>
            </a:r>
          </a:p>
        </p:txBody>
      </p:sp>
      <p:grpSp>
        <p:nvGrpSpPr>
          <p:cNvPr id="2" name="Group 22"/>
          <p:cNvGrpSpPr>
            <a:grpSpLocks/>
          </p:cNvGrpSpPr>
          <p:nvPr/>
        </p:nvGrpSpPr>
        <p:grpSpPr bwMode="auto">
          <a:xfrm>
            <a:off x="533400" y="1828800"/>
            <a:ext cx="1828800" cy="1600200"/>
            <a:chOff x="457200" y="4114800"/>
            <a:chExt cx="1828800" cy="1600200"/>
          </a:xfrm>
        </p:grpSpPr>
        <p:sp>
          <p:nvSpPr>
            <p:cNvPr id="16" name="Rectangle 15"/>
            <p:cNvSpPr/>
            <p:nvPr/>
          </p:nvSpPr>
          <p:spPr bwMode="auto">
            <a:xfrm>
              <a:off x="762000" y="4114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Guidance, common language, &amp; means to track progress</a:t>
              </a:r>
            </a:p>
          </p:txBody>
        </p:sp>
        <p:sp>
          <p:nvSpPr>
            <p:cNvPr id="17" name="Rectangle 16"/>
            <p:cNvSpPr/>
            <p:nvPr/>
          </p:nvSpPr>
          <p:spPr bwMode="auto">
            <a:xfrm>
              <a:off x="457200" y="4114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Utilities</a:t>
              </a:r>
            </a:p>
          </p:txBody>
        </p:sp>
      </p:grpSp>
      <p:grpSp>
        <p:nvGrpSpPr>
          <p:cNvPr id="3" name="Group 23"/>
          <p:cNvGrpSpPr>
            <a:grpSpLocks/>
          </p:cNvGrpSpPr>
          <p:nvPr/>
        </p:nvGrpSpPr>
        <p:grpSpPr bwMode="auto">
          <a:xfrm>
            <a:off x="4741862" y="1828800"/>
            <a:ext cx="1828800" cy="1600200"/>
            <a:chOff x="3962400" y="2362200"/>
            <a:chExt cx="1828800" cy="1600200"/>
          </a:xfrm>
        </p:grpSpPr>
        <p:sp>
          <p:nvSpPr>
            <p:cNvPr id="18" name="Rectangle 17"/>
            <p:cNvSpPr/>
            <p:nvPr/>
          </p:nvSpPr>
          <p:spPr bwMode="auto">
            <a:xfrm>
              <a:off x="4267200" y="23622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Another mechanism to support grid modernization</a:t>
              </a:r>
            </a:p>
          </p:txBody>
        </p:sp>
        <p:sp>
          <p:nvSpPr>
            <p:cNvPr id="19" name="Rectangle 18"/>
            <p:cNvSpPr/>
            <p:nvPr/>
          </p:nvSpPr>
          <p:spPr bwMode="auto">
            <a:xfrm>
              <a:off x="3962400" y="23622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DOE</a:t>
              </a:r>
            </a:p>
          </p:txBody>
        </p:sp>
      </p:grpSp>
      <p:grpSp>
        <p:nvGrpSpPr>
          <p:cNvPr id="4" name="Group 24"/>
          <p:cNvGrpSpPr>
            <a:grpSpLocks/>
          </p:cNvGrpSpPr>
          <p:nvPr/>
        </p:nvGrpSpPr>
        <p:grpSpPr bwMode="auto">
          <a:xfrm>
            <a:off x="2638425" y="1828800"/>
            <a:ext cx="1828800" cy="1600200"/>
            <a:chOff x="3962400" y="3733800"/>
            <a:chExt cx="1828800" cy="1600200"/>
          </a:xfrm>
        </p:grpSpPr>
        <p:sp>
          <p:nvSpPr>
            <p:cNvPr id="20" name="Rectangle 19"/>
            <p:cNvSpPr/>
            <p:nvPr/>
          </p:nvSpPr>
          <p:spPr bwMode="auto">
            <a:xfrm>
              <a:off x="4267200" y="3733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Product to help customers and  participation in roadmap development</a:t>
              </a:r>
            </a:p>
          </p:txBody>
        </p:sp>
        <p:sp>
          <p:nvSpPr>
            <p:cNvPr id="21" name="Rectangle 20"/>
            <p:cNvSpPr/>
            <p:nvPr/>
          </p:nvSpPr>
          <p:spPr bwMode="auto">
            <a:xfrm>
              <a:off x="3962400" y="3733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SGMM Partners</a:t>
              </a:r>
            </a:p>
          </p:txBody>
        </p:sp>
      </p:grpSp>
      <p:sp>
        <p:nvSpPr>
          <p:cNvPr id="31" name="Down Arrow 30"/>
          <p:cNvSpPr/>
          <p:nvPr/>
        </p:nvSpPr>
        <p:spPr bwMode="auto">
          <a:xfrm>
            <a:off x="128111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2" name="Down Arrow 31"/>
          <p:cNvSpPr/>
          <p:nvPr/>
        </p:nvSpPr>
        <p:spPr bwMode="auto">
          <a:xfrm>
            <a:off x="3395662" y="1447800"/>
            <a:ext cx="381000" cy="304800"/>
          </a:xfrm>
          <a:prstGeom prst="downArrow">
            <a:avLst/>
          </a:prstGeom>
          <a:gradFill>
            <a:gsLst>
              <a:gs pos="100000">
                <a:schemeClr val="accent1"/>
              </a:gs>
              <a:gs pos="50000">
                <a:srgbClr val="9CB86E"/>
              </a:gs>
              <a:gs pos="100000">
                <a:srgbClr val="156B13"/>
              </a:gs>
            </a:gsLst>
            <a:lin ang="16200000" scaled="0"/>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3" name="Down Arrow 32"/>
          <p:cNvSpPr/>
          <p:nvPr/>
        </p:nvSpPr>
        <p:spPr bwMode="auto">
          <a:xfrm>
            <a:off x="550386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pSp>
        <p:nvGrpSpPr>
          <p:cNvPr id="5" name="Group 42"/>
          <p:cNvGrpSpPr>
            <a:grpSpLocks/>
          </p:cNvGrpSpPr>
          <p:nvPr/>
        </p:nvGrpSpPr>
        <p:grpSpPr bwMode="auto">
          <a:xfrm>
            <a:off x="6858000" y="1828800"/>
            <a:ext cx="1841500" cy="1600200"/>
            <a:chOff x="2641600" y="1828800"/>
            <a:chExt cx="1841500" cy="1600200"/>
          </a:xfrm>
        </p:grpSpPr>
        <p:sp>
          <p:nvSpPr>
            <p:cNvPr id="14" name="Rectangle 13"/>
            <p:cNvSpPr/>
            <p:nvPr/>
          </p:nvSpPr>
          <p:spPr bwMode="auto">
            <a:xfrm>
              <a:off x="2946400" y="1828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Maturity &amp;</a:t>
              </a:r>
              <a:br>
                <a:rPr lang="en-US" sz="1600" b="0" dirty="0">
                  <a:solidFill>
                    <a:srgbClr val="000000"/>
                  </a:solidFill>
                  <a:latin typeface="Arial"/>
                  <a:ea typeface="ＭＳ Ｐゴシック" pitchFamily="-16" charset="-128"/>
                </a:rPr>
              </a:br>
              <a:r>
                <a:rPr lang="en-US" sz="1600" b="0" dirty="0">
                  <a:solidFill>
                    <a:srgbClr val="000000"/>
                  </a:solidFill>
                  <a:latin typeface="Arial"/>
                  <a:ea typeface="ＭＳ Ｐゴシック" pitchFamily="-16" charset="-128"/>
                </a:rPr>
                <a:t>Performance Data</a:t>
              </a:r>
            </a:p>
            <a:p>
              <a:pPr>
                <a:defRPr/>
              </a:pPr>
              <a:endParaRPr lang="en-US" sz="1600" b="0" dirty="0">
                <a:solidFill>
                  <a:srgbClr val="000000"/>
                </a:solidFill>
                <a:latin typeface="Arial"/>
                <a:ea typeface="ＭＳ Ｐゴシック" pitchFamily="-16" charset="-128"/>
              </a:endParaRPr>
            </a:p>
            <a:p>
              <a:pPr>
                <a:defRPr/>
              </a:pPr>
              <a:endParaRPr lang="en-US" sz="1600" b="0" dirty="0">
                <a:solidFill>
                  <a:srgbClr val="000000"/>
                </a:solidFill>
                <a:latin typeface="Arial"/>
                <a:ea typeface="ＭＳ Ｐゴシック" pitchFamily="-16" charset="-128"/>
              </a:endParaRPr>
            </a:p>
          </p:txBody>
        </p:sp>
        <p:sp>
          <p:nvSpPr>
            <p:cNvPr id="15" name="Rectangle 14"/>
            <p:cNvSpPr/>
            <p:nvPr/>
          </p:nvSpPr>
          <p:spPr bwMode="auto">
            <a:xfrm>
              <a:off x="2641600" y="1828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SEI</a:t>
              </a:r>
            </a:p>
          </p:txBody>
        </p:sp>
        <p:sp>
          <p:nvSpPr>
            <p:cNvPr id="34" name="Magnetic Disk 33"/>
            <p:cNvSpPr/>
            <p:nvPr/>
          </p:nvSpPr>
          <p:spPr bwMode="auto">
            <a:xfrm>
              <a:off x="3073400" y="2679700"/>
              <a:ext cx="457200" cy="660400"/>
            </a:xfrm>
            <a:prstGeom prst="flowChartMagneticDisk">
              <a:avLst/>
            </a:prstGeom>
            <a:gradFill>
              <a:gsLst>
                <a:gs pos="0">
                  <a:srgbClr val="6F9F9A"/>
                </a:gs>
                <a:gs pos="35000">
                  <a:srgbClr val="BFD3D3"/>
                </a:gs>
                <a:gs pos="100000">
                  <a:schemeClr val="bg1">
                    <a:lumMod val="95000"/>
                  </a:schemeClr>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aphicFrame>
          <p:nvGraphicFramePr>
            <p:cNvPr id="36" name="Diagram 35"/>
            <p:cNvGraphicFramePr/>
            <p:nvPr/>
          </p:nvGraphicFramePr>
          <p:xfrm>
            <a:off x="3492500" y="2603500"/>
            <a:ext cx="9906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40" name="Rectangle 39"/>
          <p:cNvSpPr/>
          <p:nvPr/>
        </p:nvSpPr>
        <p:spPr bwMode="auto">
          <a:xfrm>
            <a:off x="533400" y="3886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“What works” patterns to inform strategies, services, &amp; programs. </a:t>
            </a:r>
          </a:p>
        </p:txBody>
      </p:sp>
      <p:sp>
        <p:nvSpPr>
          <p:cNvPr id="44" name="Rectangle 43"/>
          <p:cNvSpPr/>
          <p:nvPr/>
        </p:nvSpPr>
        <p:spPr bwMode="auto">
          <a:xfrm>
            <a:off x="6858000" y="3886200"/>
            <a:ext cx="1828800" cy="19050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Correlations of performance to maturity patterns and other analyses</a:t>
            </a:r>
          </a:p>
        </p:txBody>
      </p:sp>
      <p:sp>
        <p:nvSpPr>
          <p:cNvPr id="45" name="Down Arrow 44"/>
          <p:cNvSpPr/>
          <p:nvPr/>
        </p:nvSpPr>
        <p:spPr bwMode="auto">
          <a:xfrm flipV="1">
            <a:off x="128111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6" name="Down Arrow 45"/>
          <p:cNvSpPr/>
          <p:nvPr/>
        </p:nvSpPr>
        <p:spPr bwMode="auto">
          <a:xfrm flipV="1">
            <a:off x="33956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7" name="Down Arrow 46"/>
          <p:cNvSpPr/>
          <p:nvPr/>
        </p:nvSpPr>
        <p:spPr bwMode="auto">
          <a:xfrm flipV="1">
            <a:off x="55038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cxnSp>
        <p:nvCxnSpPr>
          <p:cNvPr id="49" name="Shape 48"/>
          <p:cNvCxnSpPr/>
          <p:nvPr/>
        </p:nvCxnSpPr>
        <p:spPr bwMode="auto">
          <a:xfrm rot="5400000">
            <a:off x="5664200" y="3682205"/>
            <a:ext cx="1588" cy="4216400"/>
          </a:xfrm>
          <a:prstGeom prst="bentConnector3">
            <a:avLst>
              <a:gd name="adj1" fmla="val 20564924"/>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hape 49"/>
          <p:cNvCxnSpPr/>
          <p:nvPr/>
        </p:nvCxnSpPr>
        <p:spPr bwMode="auto">
          <a:xfrm rot="5400000">
            <a:off x="7619207" y="1600994"/>
            <a:ext cx="457200" cy="1587"/>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hape 49"/>
          <p:cNvCxnSpPr/>
          <p:nvPr/>
        </p:nvCxnSpPr>
        <p:spPr bwMode="auto">
          <a:xfrm rot="5400000">
            <a:off x="7620794" y="3656806"/>
            <a:ext cx="4572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bwMode="auto">
          <a:xfrm>
            <a:off x="533400" y="53340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Improvements to SGMM product suite.</a:t>
            </a:r>
          </a:p>
        </p:txBody>
      </p:sp>
      <p:sp>
        <p:nvSpPr>
          <p:cNvPr id="59" name="Rectangle 58"/>
          <p:cNvSpPr/>
          <p:nvPr/>
        </p:nvSpPr>
        <p:spPr bwMode="auto">
          <a:xfrm>
            <a:off x="533400" y="4648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Demonstrations of the value of grid modernization.</a:t>
            </a:r>
          </a:p>
        </p:txBody>
      </p:sp>
      <p:sp>
        <p:nvSpPr>
          <p:cNvPr id="6" name="Slide Number Placeholder 5"/>
          <p:cNvSpPr>
            <a:spLocks noGrp="1"/>
          </p:cNvSpPr>
          <p:nvPr>
            <p:ph type="sldNum" sz="quarter" idx="4"/>
          </p:nvPr>
        </p:nvSpPr>
        <p:spPr>
          <a:xfrm>
            <a:off x="7848600" y="6516177"/>
            <a:ext cx="1066800" cy="273050"/>
          </a:xfrm>
        </p:spPr>
        <p:txBody>
          <a:bodyPr/>
          <a:lstStyle/>
          <a:p>
            <a:fld id="{FCB216F3-6BBE-C443-8C16-54FD34EEA445}" type="slidenum">
              <a:rPr lang="en-US" smtClean="0"/>
              <a:pPr/>
              <a:t>26</a:t>
            </a:fld>
            <a:endParaRPr lang="en-US" dirty="0"/>
          </a:p>
        </p:txBody>
      </p:sp>
    </p:spTree>
    <p:extLst>
      <p:ext uri="{BB962C8B-B14F-4D97-AF65-F5344CB8AC3E}">
        <p14:creationId xmlns:p14="http://schemas.microsoft.com/office/powerpoint/2010/main" val="1918479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down)">
                                      <p:cBhvr>
                                        <p:cTn id="8" dur="500"/>
                                        <p:tgtEl>
                                          <p:spTgt spid="31"/>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down)">
                                      <p:cBhvr>
                                        <p:cTn id="18" dur="500"/>
                                        <p:tgtEl>
                                          <p:spTgt spid="32"/>
                                        </p:tgtEl>
                                      </p:cBhvr>
                                    </p:animEffect>
                                  </p:childTnLst>
                                </p:cTn>
                              </p:par>
                              <p:par>
                                <p:cTn id="19" presetID="1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down)">
                                      <p:cBhvr>
                                        <p:cTn id="28" dur="500"/>
                                        <p:tgtEl>
                                          <p:spTgt spid="33"/>
                                        </p:tgtEl>
                                      </p:cBhvr>
                                    </p:animEffect>
                                  </p:childTnLst>
                                </p:cTn>
                              </p:par>
                              <p:par>
                                <p:cTn id="29" presetID="1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ppt_y</p:attrName>
                                        </p:attrNameLst>
                                      </p:cBhvr>
                                      <p:tavLst>
                                        <p:tav tm="0">
                                          <p:val>
                                            <p:strVal val="#ppt_y-#ppt_h*1.125000"/>
                                          </p:val>
                                        </p:tav>
                                        <p:tav tm="100000">
                                          <p:val>
                                            <p:strVal val="#ppt_y"/>
                                          </p:val>
                                        </p:tav>
                                      </p:tavLst>
                                    </p:anim>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ppt_y</p:attrName>
                                        </p:attrNameLst>
                                      </p:cBhvr>
                                      <p:tavLst>
                                        <p:tav tm="0">
                                          <p:val>
                                            <p:strVal val="#ppt_y-#ppt_h*1.125000"/>
                                          </p:val>
                                        </p:tav>
                                        <p:tav tm="100000">
                                          <p:val>
                                            <p:strVal val="#ppt_y"/>
                                          </p:val>
                                        </p:tav>
                                      </p:tavLst>
                                    </p:anim>
                                    <p:animEffect transition="in" filter="wipe(down)">
                                      <p:cBhvr>
                                        <p:cTn id="38" dur="500"/>
                                        <p:tgtEl>
                                          <p:spTgt spid="50"/>
                                        </p:tgtEl>
                                      </p:cBhvr>
                                    </p:animEffect>
                                  </p:childTnLst>
                                </p:cTn>
                              </p:par>
                              <p:par>
                                <p:cTn id="39" presetID="1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p:tgtEl>
                                          <p:spTgt spid="54"/>
                                        </p:tgtEl>
                                        <p:attrNameLst>
                                          <p:attrName>ppt_y</p:attrName>
                                        </p:attrNameLst>
                                      </p:cBhvr>
                                      <p:tavLst>
                                        <p:tav tm="0">
                                          <p:val>
                                            <p:strVal val="#ppt_y-#ppt_h*1.125000"/>
                                          </p:val>
                                        </p:tav>
                                        <p:tav tm="100000">
                                          <p:val>
                                            <p:strVal val="#ppt_y"/>
                                          </p:val>
                                        </p:tav>
                                      </p:tavLst>
                                    </p:anim>
                                    <p:animEffect transition="in" filter="wipe(down)">
                                      <p:cBhvr>
                                        <p:cTn id="48" dur="500"/>
                                        <p:tgtEl>
                                          <p:spTgt spid="5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ppt_y</p:attrName>
                                        </p:attrNameLst>
                                      </p:cBhvr>
                                      <p:tavLst>
                                        <p:tav tm="0">
                                          <p:val>
                                            <p:strVal val="#ppt_y-#ppt_h*1.125000"/>
                                          </p:val>
                                        </p:tav>
                                        <p:tav tm="100000">
                                          <p:val>
                                            <p:strVal val="#ppt_y"/>
                                          </p:val>
                                        </p:tav>
                                      </p:tavLst>
                                    </p:anim>
                                    <p:animEffect transition="in" filter="wipe(dow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p:tgtEl>
                                          <p:spTgt spid="49"/>
                                        </p:tgtEl>
                                        <p:attrNameLst>
                                          <p:attrName>ppt_y</p:attrName>
                                        </p:attrNameLst>
                                      </p:cBhvr>
                                      <p:tavLst>
                                        <p:tav tm="0">
                                          <p:val>
                                            <p:strVal val="#ppt_y+#ppt_h*1.125000"/>
                                          </p:val>
                                        </p:tav>
                                        <p:tav tm="100000">
                                          <p:val>
                                            <p:strVal val="#ppt_y"/>
                                          </p:val>
                                        </p:tav>
                                      </p:tavLst>
                                    </p:anim>
                                    <p:animEffect transition="in" filter="wipe(up)">
                                      <p:cBhvr>
                                        <p:cTn id="58" dur="500"/>
                                        <p:tgtEl>
                                          <p:spTgt spid="4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p:tgtEl>
                                          <p:spTgt spid="58"/>
                                        </p:tgtEl>
                                        <p:attrNameLst>
                                          <p:attrName>ppt_y</p:attrName>
                                        </p:attrNameLst>
                                      </p:cBhvr>
                                      <p:tavLst>
                                        <p:tav tm="0">
                                          <p:val>
                                            <p:strVal val="#ppt_y+#ppt_h*1.125000"/>
                                          </p:val>
                                        </p:tav>
                                        <p:tav tm="100000">
                                          <p:val>
                                            <p:strVal val="#ppt_y"/>
                                          </p:val>
                                        </p:tav>
                                      </p:tavLst>
                                    </p:anim>
                                    <p:animEffect transition="in" filter="wipe(up)">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p:tgtEl>
                                          <p:spTgt spid="68"/>
                                        </p:tgtEl>
                                        <p:attrNameLst>
                                          <p:attrName>ppt_y</p:attrName>
                                        </p:attrNameLst>
                                      </p:cBhvr>
                                      <p:tavLst>
                                        <p:tav tm="0">
                                          <p:val>
                                            <p:strVal val="#ppt_y+#ppt_h*1.125000"/>
                                          </p:val>
                                        </p:tav>
                                        <p:tav tm="100000">
                                          <p:val>
                                            <p:strVal val="#ppt_y"/>
                                          </p:val>
                                        </p:tav>
                                      </p:tavLst>
                                    </p:anim>
                                    <p:animEffect transition="in" filter="wipe(up)">
                                      <p:cBhvr>
                                        <p:cTn id="68" dur="500"/>
                                        <p:tgtEl>
                                          <p:spTgt spid="6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p:tgtEl>
                                          <p:spTgt spid="59"/>
                                        </p:tgtEl>
                                        <p:attrNameLst>
                                          <p:attrName>ppt_y</p:attrName>
                                        </p:attrNameLst>
                                      </p:cBhvr>
                                      <p:tavLst>
                                        <p:tav tm="0">
                                          <p:val>
                                            <p:strVal val="#ppt_y+#ppt_h*1.125000"/>
                                          </p:val>
                                        </p:tav>
                                        <p:tav tm="100000">
                                          <p:val>
                                            <p:strVal val="#ppt_y"/>
                                          </p:val>
                                        </p:tav>
                                      </p:tavLst>
                                    </p:anim>
                                    <p:animEffect transition="in" filter="wipe(up)">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500"/>
                                        <p:tgtEl>
                                          <p:spTgt spid="72"/>
                                        </p:tgtEl>
                                        <p:attrNameLst>
                                          <p:attrName>ppt_y</p:attrName>
                                        </p:attrNameLst>
                                      </p:cBhvr>
                                      <p:tavLst>
                                        <p:tav tm="0">
                                          <p:val>
                                            <p:strVal val="#ppt_y+#ppt_h*1.125000"/>
                                          </p:val>
                                        </p:tav>
                                        <p:tav tm="100000">
                                          <p:val>
                                            <p:strVal val="#ppt_y"/>
                                          </p:val>
                                        </p:tav>
                                      </p:tavLst>
                                    </p:anim>
                                    <p:animEffect transition="in" filter="wipe(up)">
                                      <p:cBhvr>
                                        <p:cTn id="78" dur="500"/>
                                        <p:tgtEl>
                                          <p:spTgt spid="7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ppt_y</p:attrName>
                                        </p:attrNameLst>
                                      </p:cBhvr>
                                      <p:tavLst>
                                        <p:tav tm="0">
                                          <p:val>
                                            <p:strVal val="#ppt_y+#ppt_h*1.125000"/>
                                          </p:val>
                                        </p:tav>
                                        <p:tav tm="100000">
                                          <p:val>
                                            <p:strVal val="#ppt_y"/>
                                          </p:val>
                                        </p:tav>
                                      </p:tavLst>
                                    </p:anim>
                                    <p:animEffect transition="in" filter="wipe(up)">
                                      <p:cBhvr>
                                        <p:cTn id="82" dur="500"/>
                                        <p:tgtEl>
                                          <p:spTgt spid="40"/>
                                        </p:tgtEl>
                                      </p:cBhvr>
                                    </p:animEffect>
                                  </p:childTnLst>
                                </p:cTn>
                              </p:par>
                            </p:childTnLst>
                          </p:cTn>
                        </p:par>
                        <p:par>
                          <p:cTn id="83" fill="hold">
                            <p:stCondLst>
                              <p:cond delay="500"/>
                            </p:stCondLst>
                            <p:childTnLst>
                              <p:par>
                                <p:cTn id="84" presetID="12" presetClass="entr" presetSubtype="4"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p:tgtEl>
                                          <p:spTgt spid="45"/>
                                        </p:tgtEl>
                                        <p:attrNameLst>
                                          <p:attrName>ppt_y</p:attrName>
                                        </p:attrNameLst>
                                      </p:cBhvr>
                                      <p:tavLst>
                                        <p:tav tm="0">
                                          <p:val>
                                            <p:strVal val="#ppt_y+#ppt_h*1.125000"/>
                                          </p:val>
                                        </p:tav>
                                        <p:tav tm="100000">
                                          <p:val>
                                            <p:strVal val="#ppt_y"/>
                                          </p:val>
                                        </p:tav>
                                      </p:tavLst>
                                    </p:anim>
                                    <p:animEffect transition="in" filter="wipe(up)">
                                      <p:cBhvr>
                                        <p:cTn id="87" dur="500"/>
                                        <p:tgtEl>
                                          <p:spTgt spid="4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p:tgtEl>
                                          <p:spTgt spid="47"/>
                                        </p:tgtEl>
                                        <p:attrNameLst>
                                          <p:attrName>ppt_y</p:attrName>
                                        </p:attrNameLst>
                                      </p:cBhvr>
                                      <p:tavLst>
                                        <p:tav tm="0">
                                          <p:val>
                                            <p:strVal val="#ppt_y+#ppt_h*1.125000"/>
                                          </p:val>
                                        </p:tav>
                                        <p:tav tm="100000">
                                          <p:val>
                                            <p:strVal val="#ppt_y"/>
                                          </p:val>
                                        </p:tav>
                                      </p:tavLst>
                                    </p:anim>
                                    <p:animEffect transition="in" filter="wipe(up)">
                                      <p:cBhvr>
                                        <p:cTn id="91" dur="500"/>
                                        <p:tgtEl>
                                          <p:spTgt spid="47"/>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40" grpId="0" animBg="1"/>
      <p:bldP spid="44" grpId="0" animBg="1"/>
      <p:bldP spid="45" grpId="0" animBg="1"/>
      <p:bldP spid="46" grpId="0" animBg="1"/>
      <p:bldP spid="47" grpId="0" animBg="1"/>
      <p:bldP spid="58" grpId="0" animBg="1"/>
      <p:bldP spid="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Outline</a:t>
            </a:r>
          </a:p>
        </p:txBody>
      </p:sp>
      <p:sp>
        <p:nvSpPr>
          <p:cNvPr id="3" name="Content Placeholder 2"/>
          <p:cNvSpPr>
            <a:spLocks noGrp="1"/>
          </p:cNvSpPr>
          <p:nvPr>
            <p:ph idx="1"/>
          </p:nvPr>
        </p:nvSpPr>
        <p:spPr/>
        <p:txBody>
          <a:bodyPr/>
          <a:lstStyle/>
          <a:p>
            <a:r>
              <a:rPr lang="en-US" dirty="0"/>
              <a:t>The Smart Grid Maturity Model</a:t>
            </a:r>
          </a:p>
          <a:p>
            <a:r>
              <a:rPr lang="en-US" b="1" dirty="0"/>
              <a:t>SGMM community baseline as of August 2018</a:t>
            </a:r>
          </a:p>
          <a:p>
            <a:r>
              <a:rPr lang="en-US" dirty="0"/>
              <a:t>Learning more</a:t>
            </a:r>
          </a:p>
        </p:txBody>
      </p:sp>
      <p:sp>
        <p:nvSpPr>
          <p:cNvPr id="4" name="Right Arrow 3"/>
          <p:cNvSpPr/>
          <p:nvPr/>
        </p:nvSpPr>
        <p:spPr bwMode="auto">
          <a:xfrm>
            <a:off x="188735" y="1828800"/>
            <a:ext cx="304800" cy="304800"/>
          </a:xfrm>
          <a:prstGeom prst="rightArrow">
            <a:avLst>
              <a:gd name="adj1" fmla="val 100000"/>
              <a:gd name="adj2" fmla="val 1238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7" name="Slide Number Placeholder 6"/>
          <p:cNvSpPr>
            <a:spLocks noGrp="1"/>
          </p:cNvSpPr>
          <p:nvPr>
            <p:ph type="sldNum" sz="quarter" idx="4"/>
          </p:nvPr>
        </p:nvSpPr>
        <p:spPr>
          <a:xfrm>
            <a:off x="7848600" y="6516177"/>
            <a:ext cx="1066800" cy="273050"/>
          </a:xfrm>
        </p:spPr>
        <p:txBody>
          <a:bodyPr/>
          <a:lstStyle/>
          <a:p>
            <a:fld id="{FCB216F3-6BBE-C443-8C16-54FD34EEA445}" type="slidenum">
              <a:rPr lang="en-US" smtClean="0"/>
              <a:pPr/>
              <a:t>27</a:t>
            </a:fld>
            <a:endParaRPr lang="en-US" dirty="0"/>
          </a:p>
        </p:txBody>
      </p:sp>
    </p:spTree>
    <p:extLst>
      <p:ext uri="{BB962C8B-B14F-4D97-AF65-F5344CB8AC3E}">
        <p14:creationId xmlns:p14="http://schemas.microsoft.com/office/powerpoint/2010/main" val="26201710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963389691"/>
              </p:ext>
            </p:extLst>
          </p:nvPr>
        </p:nvGraphicFramePr>
        <p:xfrm>
          <a:off x="-152400" y="876918"/>
          <a:ext cx="9296400" cy="56392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62000" y="293611"/>
            <a:ext cx="8153400" cy="394980"/>
          </a:xfrm>
        </p:spPr>
        <p:txBody>
          <a:bodyPr/>
          <a:lstStyle/>
          <a:p>
            <a:r>
              <a:rPr lang="en-US" dirty="0"/>
              <a:t>SGMM community baseline: meter count</a:t>
            </a:r>
          </a:p>
        </p:txBody>
      </p:sp>
      <p:sp>
        <p:nvSpPr>
          <p:cNvPr id="10" name="Rectangular Callout 9"/>
          <p:cNvSpPr/>
          <p:nvPr/>
        </p:nvSpPr>
        <p:spPr bwMode="auto">
          <a:xfrm>
            <a:off x="3009900" y="876918"/>
            <a:ext cx="3657600" cy="381000"/>
          </a:xfrm>
          <a:prstGeom prst="wedgeRectCallout">
            <a:avLst>
              <a:gd name="adj1" fmla="val -83582"/>
              <a:gd name="adj2" fmla="val 5601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Largest</a:t>
            </a:r>
            <a:r>
              <a:rPr lang="en-US" dirty="0">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40,194,371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2" name="Rectangular Callout 11"/>
          <p:cNvSpPr/>
          <p:nvPr/>
        </p:nvSpPr>
        <p:spPr bwMode="auto">
          <a:xfrm>
            <a:off x="4495800" y="5486400"/>
            <a:ext cx="2819400" cy="381000"/>
          </a:xfrm>
          <a:prstGeom prst="wedgeRectCallout">
            <a:avLst>
              <a:gd name="adj1" fmla="val 71023"/>
              <a:gd name="adj2" fmla="val -1312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Smallest:</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40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3" name="Rectangular Callout 12"/>
          <p:cNvSpPr/>
          <p:nvPr/>
        </p:nvSpPr>
        <p:spPr bwMode="auto">
          <a:xfrm>
            <a:off x="4863034" y="2069528"/>
            <a:ext cx="3200400" cy="381000"/>
          </a:xfrm>
          <a:prstGeom prst="wedgeRectCallout">
            <a:avLst>
              <a:gd name="adj1" fmla="val -62755"/>
              <a:gd name="adj2" fmla="val 5051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Median:</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1,000,000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4" name="Rectangular Callout 13"/>
          <p:cNvSpPr/>
          <p:nvPr/>
        </p:nvSpPr>
        <p:spPr bwMode="auto">
          <a:xfrm>
            <a:off x="1964871" y="3657600"/>
            <a:ext cx="3505200" cy="762000"/>
          </a:xfrm>
          <a:prstGeom prst="wedgeRectCallout">
            <a:avLst>
              <a:gd name="adj1" fmla="val 44642"/>
              <a:gd name="adj2" fmla="val -13544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Community</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segmentation breakpoint: 250,000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28</a:t>
            </a:fld>
            <a:endParaRPr lang="en-US" dirty="0"/>
          </a:p>
        </p:txBody>
      </p:sp>
      <p:cxnSp>
        <p:nvCxnSpPr>
          <p:cNvPr id="5" name="Straight Connector 4"/>
          <p:cNvCxnSpPr/>
          <p:nvPr/>
        </p:nvCxnSpPr>
        <p:spPr bwMode="auto">
          <a:xfrm>
            <a:off x="1775869" y="2954289"/>
            <a:ext cx="7215731" cy="38013"/>
          </a:xfrm>
          <a:prstGeom prst="line">
            <a:avLst/>
          </a:prstGeom>
          <a:solidFill>
            <a:srgbClr val="5CA1FB"/>
          </a:solidFill>
          <a:ln w="19050" cap="flat" cmpd="sng" algn="ctr">
            <a:solidFill>
              <a:schemeClr val="accent2"/>
            </a:solidFill>
            <a:prstDash val="solid"/>
            <a:round/>
            <a:headEnd type="none" w="med" len="med"/>
            <a:tailEnd type="none" w="med" len="med"/>
          </a:ln>
          <a:effectLst/>
        </p:spPr>
      </p:cxnSp>
      <p:sp>
        <p:nvSpPr>
          <p:cNvPr id="7" name="TextBox 6"/>
          <p:cNvSpPr txBox="1"/>
          <p:nvPr/>
        </p:nvSpPr>
        <p:spPr>
          <a:xfrm>
            <a:off x="685800" y="2695204"/>
            <a:ext cx="1018228" cy="369332"/>
          </a:xfrm>
          <a:prstGeom prst="rect">
            <a:avLst/>
          </a:prstGeom>
          <a:noFill/>
        </p:spPr>
        <p:txBody>
          <a:bodyPr wrap="none" rtlCol="0">
            <a:spAutoFit/>
          </a:bodyPr>
          <a:lstStyle/>
          <a:p>
            <a:r>
              <a:rPr lang="en-US" sz="1800" dirty="0">
                <a:solidFill>
                  <a:schemeClr val="accent2"/>
                </a:solidFill>
                <a:latin typeface="+mn-lt"/>
                <a:cs typeface="Arial Narrow"/>
              </a:rPr>
              <a:t>250,000</a:t>
            </a:r>
          </a:p>
        </p:txBody>
      </p:sp>
    </p:spTree>
    <p:extLst>
      <p:ext uri="{BB962C8B-B14F-4D97-AF65-F5344CB8AC3E}">
        <p14:creationId xmlns:p14="http://schemas.microsoft.com/office/powerpoint/2010/main" val="954224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F2A05FE-C969-A74D-8588-BF1210E82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416" y="1128379"/>
            <a:ext cx="6273800" cy="4686300"/>
          </a:xfrm>
          <a:prstGeom prst="rect">
            <a:avLst/>
          </a:prstGeom>
        </p:spPr>
      </p:pic>
      <p:sp>
        <p:nvSpPr>
          <p:cNvPr id="3" name="Title 2"/>
          <p:cNvSpPr>
            <a:spLocks noGrp="1"/>
          </p:cNvSpPr>
          <p:nvPr>
            <p:ph type="title"/>
          </p:nvPr>
        </p:nvSpPr>
        <p:spPr>
          <a:xfrm>
            <a:off x="533400" y="381000"/>
            <a:ext cx="8153400" cy="394980"/>
          </a:xfrm>
        </p:spPr>
        <p:txBody>
          <a:bodyPr/>
          <a:lstStyle/>
          <a:p>
            <a:r>
              <a:rPr lang="en-US" dirty="0"/>
              <a:t>SGMM community baseline: utility type</a:t>
            </a:r>
          </a:p>
        </p:txBody>
      </p:sp>
      <p:sp>
        <p:nvSpPr>
          <p:cNvPr id="6" name="Slide Number Placeholder 5"/>
          <p:cNvSpPr>
            <a:spLocks noGrp="1"/>
          </p:cNvSpPr>
          <p:nvPr>
            <p:ph type="sldNum" sz="quarter" idx="4"/>
          </p:nvPr>
        </p:nvSpPr>
        <p:spPr>
          <a:xfrm>
            <a:off x="7848600" y="6516177"/>
            <a:ext cx="1066800" cy="273050"/>
          </a:xfrm>
        </p:spPr>
        <p:txBody>
          <a:bodyPr/>
          <a:lstStyle/>
          <a:p>
            <a:fld id="{FCB216F3-6BBE-C443-8C16-54FD34EEA445}" type="slidenum">
              <a:rPr lang="en-US" smtClean="0"/>
              <a:pPr/>
              <a:t>29</a:t>
            </a:fld>
            <a:endParaRPr lang="en-US" dirty="0"/>
          </a:p>
        </p:txBody>
      </p:sp>
      <p:pic>
        <p:nvPicPr>
          <p:cNvPr id="4" name="Picture 3">
            <a:extLst>
              <a:ext uri="{FF2B5EF4-FFF2-40B4-BE49-F238E27FC236}">
                <a16:creationId xmlns:a16="http://schemas.microsoft.com/office/drawing/2014/main" xmlns="" id="{67A2C9CF-43B3-2F44-B031-0046905D3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2262519"/>
            <a:ext cx="2184400" cy="4076700"/>
          </a:xfrm>
          <a:prstGeom prst="rect">
            <a:avLst/>
          </a:prstGeom>
        </p:spPr>
      </p:pic>
    </p:spTree>
    <p:extLst>
      <p:ext uri="{BB962C8B-B14F-4D97-AF65-F5344CB8AC3E}">
        <p14:creationId xmlns:p14="http://schemas.microsoft.com/office/powerpoint/2010/main" val="382979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GMM_Powerpoi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429000" cy="6462233"/>
          </a:xfrm>
          <a:prstGeom prst="rect">
            <a:avLst/>
          </a:prstGeom>
        </p:spPr>
      </p:pic>
      <p:sp>
        <p:nvSpPr>
          <p:cNvPr id="4" name="Title 3"/>
          <p:cNvSpPr>
            <a:spLocks noGrp="1"/>
          </p:cNvSpPr>
          <p:nvPr>
            <p:ph type="title"/>
          </p:nvPr>
        </p:nvSpPr>
        <p:spPr>
          <a:xfrm>
            <a:off x="3886200" y="422274"/>
            <a:ext cx="4876800" cy="873125"/>
          </a:xfrm>
        </p:spPr>
        <p:txBody>
          <a:bodyPr/>
          <a:lstStyle/>
          <a:p>
            <a:r>
              <a:rPr lang="en-US" dirty="0"/>
              <a:t>A major power grid transformation is underway</a:t>
            </a:r>
          </a:p>
        </p:txBody>
      </p:sp>
      <p:sp>
        <p:nvSpPr>
          <p:cNvPr id="6" name="Content Placeholder 3"/>
          <p:cNvSpPr txBox="1">
            <a:spLocks/>
          </p:cNvSpPr>
          <p:nvPr/>
        </p:nvSpPr>
        <p:spPr bwMode="gray">
          <a:xfrm>
            <a:off x="3886200" y="1600200"/>
            <a:ext cx="48006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ts val="1200"/>
              </a:spcBef>
              <a:spcAft>
                <a:spcPts val="3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spcAft>
                <a:spcPts val="900"/>
              </a:spcAft>
            </a:pPr>
            <a:r>
              <a:rPr lang="en-US" sz="2400" dirty="0"/>
              <a:t>How can utilities</a:t>
            </a:r>
          </a:p>
          <a:p>
            <a:pPr lvl="1">
              <a:spcAft>
                <a:spcPts val="1200"/>
              </a:spcAft>
            </a:pPr>
            <a:r>
              <a:rPr lang="en-US" b="0" dirty="0">
                <a:solidFill>
                  <a:schemeClr val="tx1"/>
                </a:solidFill>
              </a:rPr>
              <a:t>Develop effective roadmaps?</a:t>
            </a:r>
          </a:p>
          <a:p>
            <a:pPr lvl="1">
              <a:spcAft>
                <a:spcPts val="1200"/>
              </a:spcAft>
            </a:pPr>
            <a:r>
              <a:rPr lang="en-US" b="0" dirty="0">
                <a:solidFill>
                  <a:schemeClr val="tx1"/>
                </a:solidFill>
              </a:rPr>
              <a:t>Track progress?</a:t>
            </a:r>
          </a:p>
          <a:p>
            <a:pPr lvl="1">
              <a:spcAft>
                <a:spcPts val="1200"/>
              </a:spcAft>
            </a:pPr>
            <a:r>
              <a:rPr lang="en-US" b="0" dirty="0">
                <a:solidFill>
                  <a:schemeClr val="tx1"/>
                </a:solidFill>
              </a:rPr>
              <a:t>Understand their posture in comparison to peers?</a:t>
            </a:r>
          </a:p>
          <a:p>
            <a:pPr marL="114300" lvl="1" indent="0" algn="ctr">
              <a:spcAft>
                <a:spcPts val="1200"/>
              </a:spcAft>
              <a:buNone/>
            </a:pPr>
            <a:endParaRPr lang="en-US" b="0" dirty="0">
              <a:solidFill>
                <a:srgbClr val="000000"/>
              </a:solidFill>
            </a:endParaRPr>
          </a:p>
          <a:p>
            <a:r>
              <a:rPr lang="en-US" sz="2400" dirty="0">
                <a:solidFill>
                  <a:srgbClr val="000000"/>
                </a:solidFill>
              </a:rPr>
              <a:t>The Smart Grid Maturity Model </a:t>
            </a:r>
            <a:br>
              <a:rPr lang="en-US" sz="2400" dirty="0">
                <a:solidFill>
                  <a:srgbClr val="000000"/>
                </a:solidFill>
              </a:rPr>
            </a:br>
            <a:r>
              <a:rPr lang="en-US" sz="2400" dirty="0">
                <a:solidFill>
                  <a:srgbClr val="000000"/>
                </a:solidFill>
              </a:rPr>
              <a:t>was developed by utilities to </a:t>
            </a:r>
            <a:br>
              <a:rPr lang="en-US" sz="2400" dirty="0">
                <a:solidFill>
                  <a:srgbClr val="000000"/>
                </a:solidFill>
              </a:rPr>
            </a:br>
            <a:r>
              <a:rPr lang="en-US" sz="2400" dirty="0">
                <a:solidFill>
                  <a:srgbClr val="000000"/>
                </a:solidFill>
              </a:rPr>
              <a:t>address these concerns</a:t>
            </a:r>
          </a:p>
        </p:txBody>
      </p:sp>
      <p:sp>
        <p:nvSpPr>
          <p:cNvPr id="7" name="Slide Number Placeholder 6"/>
          <p:cNvSpPr>
            <a:spLocks noGrp="1"/>
          </p:cNvSpPr>
          <p:nvPr>
            <p:ph type="sldNum" sz="quarter" idx="4"/>
          </p:nvPr>
        </p:nvSpPr>
        <p:spPr>
          <a:xfrm>
            <a:off x="7848600" y="6516177"/>
            <a:ext cx="1066800" cy="273050"/>
          </a:xfrm>
        </p:spPr>
        <p:txBody>
          <a:bodyPr/>
          <a:lstStyle/>
          <a:p>
            <a:fld id="{FCB216F3-6BBE-C443-8C16-54FD34EEA445}" type="slidenum">
              <a:rPr lang="en-US" smtClean="0"/>
              <a:pPr/>
              <a:t>3</a:t>
            </a:fld>
            <a:endParaRPr lang="en-US" dirty="0"/>
          </a:p>
        </p:txBody>
      </p:sp>
    </p:spTree>
    <p:extLst>
      <p:ext uri="{BB962C8B-B14F-4D97-AF65-F5344CB8AC3E}">
        <p14:creationId xmlns:p14="http://schemas.microsoft.com/office/powerpoint/2010/main" val="40008572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69927"/>
          </a:xfrm>
        </p:spPr>
        <p:txBody>
          <a:bodyPr/>
          <a:lstStyle/>
          <a:p>
            <a:r>
              <a:rPr lang="en-US" dirty="0"/>
              <a:t>SGMM community baseline: all participants</a:t>
            </a:r>
            <a:br>
              <a:rPr lang="en-US" dirty="0"/>
            </a:br>
            <a:r>
              <a:rPr lang="en-US" sz="2000" i="1" dirty="0">
                <a:solidFill>
                  <a:schemeClr val="bg1">
                    <a:lumMod val="50000"/>
                  </a:schemeClr>
                </a:solidFill>
              </a:rPr>
              <a:t>Average and Range Maturity Scores</a:t>
            </a:r>
            <a:endParaRPr lang="en-US" dirty="0"/>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581822" y="1219200"/>
            <a:ext cx="8257378" cy="5105400"/>
          </a:xfrm>
          <a:prstGeom prst="rect">
            <a:avLst/>
          </a:prstGeom>
        </p:spPr>
      </p:pic>
    </p:spTree>
    <p:extLst>
      <p:ext uri="{BB962C8B-B14F-4D97-AF65-F5344CB8AC3E}">
        <p14:creationId xmlns:p14="http://schemas.microsoft.com/office/powerpoint/2010/main" val="8794478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69927"/>
          </a:xfrm>
        </p:spPr>
        <p:txBody>
          <a:bodyPr/>
          <a:lstStyle/>
          <a:p>
            <a:r>
              <a:rPr lang="en-US" dirty="0"/>
              <a:t>SGMM community baseline: &lt; 250,000 meters</a:t>
            </a:r>
            <a:br>
              <a:rPr lang="en-US" dirty="0"/>
            </a:br>
            <a:r>
              <a:rPr lang="en-US" sz="2000" i="1" dirty="0">
                <a:solidFill>
                  <a:schemeClr val="bg1">
                    <a:lumMod val="50000"/>
                  </a:schemeClr>
                </a:solidFill>
              </a:rPr>
              <a:t>Average and Range Maturity Scores</a:t>
            </a:r>
            <a:endParaRPr lang="en-US" i="1" dirty="0">
              <a:solidFill>
                <a:schemeClr val="bg1">
                  <a:lumMod val="50000"/>
                </a:schemeClr>
              </a:solidFill>
            </a:endParaRP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31</a:t>
            </a:fld>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19200"/>
            <a:ext cx="8382001" cy="5186604"/>
          </a:xfrm>
          <a:prstGeom prst="rect">
            <a:avLst/>
          </a:prstGeom>
        </p:spPr>
      </p:pic>
    </p:spTree>
    <p:extLst>
      <p:ext uri="{BB962C8B-B14F-4D97-AF65-F5344CB8AC3E}">
        <p14:creationId xmlns:p14="http://schemas.microsoft.com/office/powerpoint/2010/main" val="726475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669927"/>
          </a:xfrm>
        </p:spPr>
        <p:txBody>
          <a:bodyPr/>
          <a:lstStyle/>
          <a:p>
            <a:r>
              <a:rPr lang="en-US" dirty="0"/>
              <a:t>SGMM community baseline: ≥ 250,000 meters</a:t>
            </a:r>
            <a:br>
              <a:rPr lang="en-US" dirty="0"/>
            </a:br>
            <a:r>
              <a:rPr lang="en-US" sz="2000" i="1" dirty="0">
                <a:solidFill>
                  <a:schemeClr val="bg1">
                    <a:lumMod val="50000"/>
                  </a:schemeClr>
                </a:solidFill>
              </a:rPr>
              <a:t>Average and Range Maturity Scores</a:t>
            </a:r>
            <a:endParaRPr lang="en-US" i="1" dirty="0">
              <a:solidFill>
                <a:schemeClr val="bg1">
                  <a:lumMod val="50000"/>
                </a:schemeClr>
              </a:solidFill>
            </a:endParaRP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32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 y="1219199"/>
            <a:ext cx="8371114" cy="5181601"/>
          </a:xfrm>
          <a:prstGeom prst="rect">
            <a:avLst/>
          </a:prstGeom>
        </p:spPr>
      </p:pic>
    </p:spTree>
    <p:extLst>
      <p:ext uri="{BB962C8B-B14F-4D97-AF65-F5344CB8AC3E}">
        <p14:creationId xmlns:p14="http://schemas.microsoft.com/office/powerpoint/2010/main" val="17224867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Outline</a:t>
            </a:r>
          </a:p>
        </p:txBody>
      </p:sp>
      <p:sp>
        <p:nvSpPr>
          <p:cNvPr id="3" name="Content Placeholder 2"/>
          <p:cNvSpPr>
            <a:spLocks noGrp="1"/>
          </p:cNvSpPr>
          <p:nvPr>
            <p:ph idx="1"/>
          </p:nvPr>
        </p:nvSpPr>
        <p:spPr/>
        <p:txBody>
          <a:bodyPr/>
          <a:lstStyle/>
          <a:p>
            <a:r>
              <a:rPr lang="en-US" dirty="0"/>
              <a:t>The Smart Grid Maturity Model</a:t>
            </a:r>
          </a:p>
          <a:p>
            <a:r>
              <a:rPr lang="en-US" dirty="0"/>
              <a:t>SGMM community baseline as of August 2018</a:t>
            </a:r>
          </a:p>
          <a:p>
            <a:r>
              <a:rPr lang="en-US" b="1" dirty="0"/>
              <a:t>Learning more</a:t>
            </a:r>
          </a:p>
        </p:txBody>
      </p:sp>
      <p:sp>
        <p:nvSpPr>
          <p:cNvPr id="4" name="Right Arrow 3"/>
          <p:cNvSpPr/>
          <p:nvPr/>
        </p:nvSpPr>
        <p:spPr bwMode="auto">
          <a:xfrm>
            <a:off x="188735" y="2362200"/>
            <a:ext cx="304800" cy="304800"/>
          </a:xfrm>
          <a:prstGeom prst="rightArrow">
            <a:avLst>
              <a:gd name="adj1" fmla="val 100000"/>
              <a:gd name="adj2" fmla="val 12384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7" name="Slide Number Placeholder 6"/>
          <p:cNvSpPr>
            <a:spLocks noGrp="1"/>
          </p:cNvSpPr>
          <p:nvPr>
            <p:ph type="sldNum" sz="quarter" idx="4"/>
          </p:nvPr>
        </p:nvSpPr>
        <p:spPr>
          <a:xfrm>
            <a:off x="7848600" y="6516177"/>
            <a:ext cx="1066800" cy="273050"/>
          </a:xfrm>
        </p:spPr>
        <p:txBody>
          <a:bodyPr/>
          <a:lstStyle/>
          <a:p>
            <a:fld id="{FCB216F3-6BBE-C443-8C16-54FD34EEA445}" type="slidenum">
              <a:rPr lang="en-US" smtClean="0"/>
              <a:pPr/>
              <a:t>33</a:t>
            </a:fld>
            <a:endParaRPr lang="en-US" dirty="0"/>
          </a:p>
        </p:txBody>
      </p:sp>
    </p:spTree>
    <p:extLst>
      <p:ext uri="{BB962C8B-B14F-4D97-AF65-F5344CB8AC3E}">
        <p14:creationId xmlns:p14="http://schemas.microsoft.com/office/powerpoint/2010/main" val="26201710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SGMM in the press</a:t>
            </a: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34</a:t>
            </a:fld>
            <a:endParaRPr lang="en-US" dirty="0"/>
          </a:p>
        </p:txBody>
      </p:sp>
      <p:grpSp>
        <p:nvGrpSpPr>
          <p:cNvPr id="21" name="Group 20"/>
          <p:cNvGrpSpPr/>
          <p:nvPr/>
        </p:nvGrpSpPr>
        <p:grpSpPr>
          <a:xfrm>
            <a:off x="533400" y="914400"/>
            <a:ext cx="7758828" cy="5207224"/>
            <a:chOff x="533400" y="914400"/>
            <a:chExt cx="7758828" cy="5207224"/>
          </a:xfrm>
        </p:grpSpPr>
        <p:pic>
          <p:nvPicPr>
            <p:cNvPr id="22" name="Picture 21" descr="Smart Grid Today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143000"/>
              <a:ext cx="2260202" cy="569362"/>
            </a:xfrm>
            <a:prstGeom prst="rect">
              <a:avLst/>
            </a:prstGeom>
          </p:spPr>
        </p:pic>
        <p:pic>
          <p:nvPicPr>
            <p:cNvPr id="23" name="Picture 22" descr="PennEnergy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05000"/>
              <a:ext cx="2162780" cy="524698"/>
            </a:xfrm>
            <a:prstGeom prst="rect">
              <a:avLst/>
            </a:prstGeom>
          </p:spPr>
        </p:pic>
        <p:pic>
          <p:nvPicPr>
            <p:cNvPr id="24" name="Picture 23" descr="ElectroIndustry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667000"/>
              <a:ext cx="3088462" cy="616540"/>
            </a:xfrm>
            <a:prstGeom prst="rect">
              <a:avLst/>
            </a:prstGeom>
          </p:spPr>
        </p:pic>
        <p:pic>
          <p:nvPicPr>
            <p:cNvPr id="25" name="Picture 24" descr="POWERGRID International Logo.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505200"/>
              <a:ext cx="2159124" cy="842058"/>
            </a:xfrm>
            <a:prstGeom prst="rect">
              <a:avLst/>
            </a:prstGeom>
          </p:spPr>
        </p:pic>
        <p:pic>
          <p:nvPicPr>
            <p:cNvPr id="26" name="Picture 25" descr="ElectroIndustry - Screen Grab 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914400"/>
              <a:ext cx="1674616" cy="2145792"/>
            </a:xfrm>
            <a:prstGeom prst="rect">
              <a:avLst/>
            </a:prstGeom>
            <a:ln w="6350" cmpd="sng">
              <a:solidFill>
                <a:srgbClr val="000000"/>
              </a:solidFill>
            </a:ln>
            <a:effectLst>
              <a:outerShdw blurRad="50800" dist="38100" dir="2700000" algn="tl" rotWithShape="0">
                <a:prstClr val="black">
                  <a:alpha val="40000"/>
                </a:prstClr>
              </a:outerShdw>
            </a:effectLst>
          </p:spPr>
        </p:pic>
        <p:pic>
          <p:nvPicPr>
            <p:cNvPr id="27" name="Picture 26" descr="PowerGrid International Screen Grab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1524000"/>
              <a:ext cx="1676400" cy="2179414"/>
            </a:xfrm>
            <a:prstGeom prst="rect">
              <a:avLst/>
            </a:prstGeom>
            <a:ln w="6350" cmpd="sng">
              <a:solidFill>
                <a:schemeClr val="tx1"/>
              </a:solidFill>
            </a:ln>
            <a:effectLst>
              <a:outerShdw blurRad="50800" dist="38100" dir="2700000" algn="tl" rotWithShape="0">
                <a:prstClr val="black">
                  <a:alpha val="40000"/>
                </a:prstClr>
              </a:outerShdw>
            </a:effectLst>
          </p:spPr>
        </p:pic>
        <p:pic>
          <p:nvPicPr>
            <p:cNvPr id="28" name="Picture 27" descr="Penn Energy Screen Grab.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3733800"/>
              <a:ext cx="1662828" cy="2133600"/>
            </a:xfrm>
            <a:prstGeom prst="rect">
              <a:avLst/>
            </a:prstGeom>
            <a:ln w="6350" cmpd="sng">
              <a:solidFill>
                <a:schemeClr val="tx1"/>
              </a:solidFill>
            </a:ln>
            <a:effectLst>
              <a:outerShdw blurRad="50800" dist="38100" dir="2700000" algn="tl" rotWithShape="0">
                <a:prstClr val="black">
                  <a:alpha val="40000"/>
                </a:prstClr>
              </a:outerShdw>
            </a:effectLst>
          </p:spPr>
        </p:pic>
        <p:pic>
          <p:nvPicPr>
            <p:cNvPr id="29" name="Picture 28" descr="ElectroIndustry - Screen Grab.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4800" y="3962400"/>
              <a:ext cx="1689642" cy="2159224"/>
            </a:xfrm>
            <a:prstGeom prst="rect">
              <a:avLst/>
            </a:prstGeom>
            <a:ln w="6350" cmpd="sng">
              <a:solidFill>
                <a:srgbClr val="000000"/>
              </a:solidFill>
            </a:ln>
            <a:effectLst>
              <a:outerShdw blurRad="50800" dist="38100" dir="2700000" algn="tl" rotWithShape="0">
                <a:prstClr val="black">
                  <a:alpha val="40000"/>
                </a:prstClr>
              </a:outerShdw>
            </a:effectLst>
          </p:spPr>
        </p:pic>
        <p:pic>
          <p:nvPicPr>
            <p:cNvPr id="30" name="Picture 29" descr="PowerGrid International Screen Grab 2.jpg"/>
            <p:cNvPicPr>
              <a:picLocks noChangeAspect="1"/>
            </p:cNvPicPr>
            <p:nvPr/>
          </p:nvPicPr>
          <p:blipFill rotWithShape="1">
            <a:blip r:embed="rId10" cstate="print">
              <a:extLst>
                <a:ext uri="{28A0092B-C50C-407E-A947-70E740481C1C}">
                  <a14:useLocalDpi xmlns:a14="http://schemas.microsoft.com/office/drawing/2010/main" val="0"/>
                </a:ext>
              </a:extLst>
            </a:blip>
            <a:srcRect l="4417" t="5708"/>
            <a:stretch/>
          </p:blipFill>
          <p:spPr>
            <a:xfrm>
              <a:off x="5410200" y="2895600"/>
              <a:ext cx="1703968" cy="2168198"/>
            </a:xfrm>
            <a:prstGeom prst="rect">
              <a:avLst/>
            </a:prstGeom>
            <a:ln w="6350" cmpd="sng">
              <a:solidFill>
                <a:srgbClr val="000000"/>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161777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SGMM webinars</a:t>
            </a:r>
          </a:p>
        </p:txBody>
      </p:sp>
      <p:sp>
        <p:nvSpPr>
          <p:cNvPr id="6" name="TextBox 5"/>
          <p:cNvSpPr txBox="1"/>
          <p:nvPr/>
        </p:nvSpPr>
        <p:spPr>
          <a:xfrm>
            <a:off x="3477079" y="2066956"/>
            <a:ext cx="4904921" cy="276999"/>
          </a:xfrm>
          <a:prstGeom prst="rect">
            <a:avLst/>
          </a:prstGeom>
          <a:noFill/>
        </p:spPr>
        <p:txBody>
          <a:bodyPr wrap="square" rtlCol="0">
            <a:spAutoFit/>
          </a:bodyPr>
          <a:lstStyle/>
          <a:p>
            <a:r>
              <a:rPr lang="en-US" sz="1200" b="0" dirty="0">
                <a:latin typeface="Arial Narrow"/>
                <a:cs typeface="Arial Narrow"/>
                <a:hlinkClick r:id="rId3"/>
              </a:rPr>
              <a:t>https://resources.sei.cmu.edu/library/asset-view.cfm?assetid=303532</a:t>
            </a:r>
            <a:r>
              <a:rPr lang="en-US" sz="1200" b="0" dirty="0">
                <a:latin typeface="Arial Narrow"/>
                <a:cs typeface="Arial Narrow"/>
              </a:rPr>
              <a:t> </a:t>
            </a: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35</a:t>
            </a:fld>
            <a:endParaRPr lang="en-US" dirty="0"/>
          </a:p>
        </p:txBody>
      </p:sp>
      <p:grpSp>
        <p:nvGrpSpPr>
          <p:cNvPr id="21" name="Group 20"/>
          <p:cNvGrpSpPr/>
          <p:nvPr/>
        </p:nvGrpSpPr>
        <p:grpSpPr>
          <a:xfrm>
            <a:off x="609600" y="4495801"/>
            <a:ext cx="2559049" cy="1788968"/>
            <a:chOff x="-4724400" y="5811647"/>
            <a:chExt cx="3993776" cy="2791951"/>
          </a:xfrm>
        </p:grpSpPr>
        <p:pic>
          <p:nvPicPr>
            <p:cNvPr id="7" name="Picture 6" descr="Tech Forum banner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4400" y="5811647"/>
              <a:ext cx="3993776" cy="1860170"/>
            </a:xfrm>
            <a:prstGeom prst="rect">
              <a:avLst/>
            </a:prstGeom>
            <a:ln>
              <a:solidFill>
                <a:srgbClr val="BFBFBF"/>
              </a:solidFill>
            </a:ln>
            <a:effectLst>
              <a:outerShdw blurRad="50800" dist="38100" dir="2700000" algn="tl" rotWithShape="0">
                <a:prstClr val="black">
                  <a:alpha val="40000"/>
                </a:prstClr>
              </a:outerShdw>
            </a:effectLst>
          </p:spPr>
        </p:pic>
        <p:pic>
          <p:nvPicPr>
            <p:cNvPr id="9" name="Picture 8" descr="Tech Forum - White.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24400" y="7759145"/>
              <a:ext cx="3993776" cy="844453"/>
            </a:xfrm>
            <a:prstGeom prst="rect">
              <a:avLst/>
            </a:prstGeom>
            <a:ln>
              <a:solidFill>
                <a:srgbClr val="BFBFBF"/>
              </a:solidFill>
            </a:ln>
            <a:effectLst>
              <a:outerShdw blurRad="50800" dist="38100" dir="2700000" algn="tl" rotWithShape="0">
                <a:prstClr val="black">
                  <a:alpha val="40000"/>
                </a:prstClr>
              </a:outerShdw>
            </a:effectLst>
          </p:spPr>
        </p:pic>
      </p:grpSp>
      <p:sp>
        <p:nvSpPr>
          <p:cNvPr id="12" name="TextBox 11"/>
          <p:cNvSpPr txBox="1"/>
          <p:nvPr/>
        </p:nvSpPr>
        <p:spPr>
          <a:xfrm>
            <a:off x="3679824" y="5562600"/>
            <a:ext cx="4495800" cy="276999"/>
          </a:xfrm>
          <a:prstGeom prst="rect">
            <a:avLst/>
          </a:prstGeom>
          <a:noFill/>
        </p:spPr>
        <p:txBody>
          <a:bodyPr wrap="square" rtlCol="0">
            <a:spAutoFit/>
          </a:bodyPr>
          <a:lstStyle/>
          <a:p>
            <a:r>
              <a:rPr lang="en-US" sz="1200" b="0" dirty="0">
                <a:latin typeface="Arial Narrow"/>
                <a:cs typeface="Arial Narrow"/>
                <a:hlinkClick r:id="rId6"/>
              </a:rPr>
              <a:t>https://resources.sei.cmu.edu/library/asset-view.cfm?assetid=21502</a:t>
            </a:r>
            <a:r>
              <a:rPr lang="en-US" sz="1200" b="0" dirty="0">
                <a:latin typeface="Arial Narrow"/>
                <a:cs typeface="Arial Narrow"/>
              </a:rPr>
              <a:t> </a:t>
            </a:r>
          </a:p>
        </p:txBody>
      </p:sp>
      <p:sp>
        <p:nvSpPr>
          <p:cNvPr id="13" name="Rectangle 12"/>
          <p:cNvSpPr/>
          <p:nvPr/>
        </p:nvSpPr>
        <p:spPr bwMode="auto">
          <a:xfrm>
            <a:off x="2974974" y="1269954"/>
            <a:ext cx="5905501" cy="79700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a:t>SGMM Around the World</a:t>
            </a:r>
            <a:br>
              <a:rPr lang="en-US" dirty="0"/>
            </a:br>
            <a:r>
              <a:rPr lang="en-US" dirty="0"/>
              <a:t>SEI Webinar Series, May 15, 2014</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1075776"/>
            <a:ext cx="2057399" cy="1543049"/>
          </a:xfrm>
          <a:prstGeom prst="rect">
            <a:avLst/>
          </a:prstGeom>
          <a:ln w="9525">
            <a:solidFill>
              <a:srgbClr val="BFBFBF"/>
            </a:solidFill>
          </a:ln>
          <a:effectLst>
            <a:outerShdw blurRad="50800" dist="38100" dir="2700000" algn="tl" rotWithShape="0">
              <a:prstClr val="black">
                <a:alpha val="40000"/>
              </a:prstClr>
            </a:outerShdw>
          </a:effectLst>
        </p:spPr>
      </p:pic>
      <p:pic>
        <p:nvPicPr>
          <p:cNvPr id="15" name="Picture 14" descr="Webinar.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 y="2831511"/>
            <a:ext cx="2057400" cy="1435689"/>
          </a:xfrm>
          <a:prstGeom prst="rect">
            <a:avLst/>
          </a:prstGeom>
          <a:ln>
            <a:solidFill>
              <a:srgbClr val="BFBFBF"/>
            </a:solidFill>
          </a:ln>
          <a:effectLst>
            <a:outerShdw blurRad="50800" dist="38100" dir="2700000" algn="tl" rotWithShape="0">
              <a:prstClr val="black">
                <a:alpha val="40000"/>
              </a:prstClr>
            </a:outerShdw>
          </a:effectLst>
        </p:spPr>
      </p:pic>
      <p:sp>
        <p:nvSpPr>
          <p:cNvPr id="16" name="TextBox 15"/>
          <p:cNvSpPr txBox="1"/>
          <p:nvPr/>
        </p:nvSpPr>
        <p:spPr>
          <a:xfrm>
            <a:off x="3943303" y="3733800"/>
            <a:ext cx="3968843" cy="276999"/>
          </a:xfrm>
          <a:prstGeom prst="rect">
            <a:avLst/>
          </a:prstGeom>
          <a:noFill/>
        </p:spPr>
        <p:txBody>
          <a:bodyPr wrap="none" rtlCol="0">
            <a:spAutoFit/>
          </a:bodyPr>
          <a:lstStyle/>
          <a:p>
            <a:r>
              <a:rPr lang="en-US" sz="1200" b="0" dirty="0">
                <a:latin typeface="Arial Narrow"/>
                <a:cs typeface="Arial Narrow"/>
                <a:hlinkClick r:id="rId9"/>
              </a:rPr>
              <a:t>https://resources.sei.cmu.edu/library/asset-view.cfm?assetid=21966</a:t>
            </a:r>
            <a:r>
              <a:rPr lang="en-US" sz="1200" b="0" dirty="0">
                <a:latin typeface="Arial Narrow"/>
                <a:cs typeface="Arial Narrow"/>
              </a:rPr>
              <a:t> </a:t>
            </a:r>
          </a:p>
        </p:txBody>
      </p:sp>
      <p:sp>
        <p:nvSpPr>
          <p:cNvPr id="20" name="Rectangle 19"/>
          <p:cNvSpPr/>
          <p:nvPr/>
        </p:nvSpPr>
        <p:spPr>
          <a:xfrm>
            <a:off x="3096312" y="3025914"/>
            <a:ext cx="5662825" cy="707886"/>
          </a:xfrm>
          <a:prstGeom prst="rect">
            <a:avLst/>
          </a:prstGeom>
        </p:spPr>
        <p:txBody>
          <a:bodyPr wrap="square">
            <a:spAutoFit/>
          </a:bodyPr>
          <a:lstStyle/>
          <a:p>
            <a:r>
              <a:rPr lang="en-US" dirty="0"/>
              <a:t>Empower Your Smart Grid Transformation SEI Webinar Series, March 10, 2011</a:t>
            </a:r>
          </a:p>
        </p:txBody>
      </p:sp>
      <p:sp>
        <p:nvSpPr>
          <p:cNvPr id="22" name="Rectangle 21"/>
          <p:cNvSpPr/>
          <p:nvPr/>
        </p:nvSpPr>
        <p:spPr>
          <a:xfrm>
            <a:off x="3641724" y="4854714"/>
            <a:ext cx="4572000" cy="707886"/>
          </a:xfrm>
          <a:prstGeom prst="rect">
            <a:avLst/>
          </a:prstGeom>
        </p:spPr>
        <p:txBody>
          <a:bodyPr>
            <a:spAutoFit/>
          </a:bodyPr>
          <a:lstStyle/>
          <a:p>
            <a:r>
              <a:rPr lang="en-US" dirty="0"/>
              <a:t>SEI Technologies Forum</a:t>
            </a:r>
            <a:br>
              <a:rPr lang="en-US" dirty="0"/>
            </a:br>
            <a:r>
              <a:rPr lang="en-US" dirty="0"/>
              <a:t>October 20, 2011</a:t>
            </a:r>
          </a:p>
        </p:txBody>
      </p:sp>
    </p:spTree>
    <p:extLst>
      <p:ext uri="{BB962C8B-B14F-4D97-AF65-F5344CB8AC3E}">
        <p14:creationId xmlns:p14="http://schemas.microsoft.com/office/powerpoint/2010/main" val="6376673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9330"/>
            <a:ext cx="8153400" cy="1218795"/>
          </a:xfrm>
        </p:spPr>
        <p:txBody>
          <a:bodyPr/>
          <a:lstStyle/>
          <a:p>
            <a:pPr>
              <a:spcBef>
                <a:spcPts val="600"/>
              </a:spcBef>
            </a:pPr>
            <a:r>
              <a:rPr lang="en-US" sz="2200" b="0" dirty="0">
                <a:solidFill>
                  <a:srgbClr val="000000"/>
                </a:solidFill>
                <a:ea typeface="+mn-ea"/>
                <a:cs typeface="+mn-cs"/>
              </a:rPr>
              <a:t>Partners were licensed to provide official SEI services, delivered by SEI-Certified SGMM Navigators, until the SGMM Partner and Navigator programs ended in mid-2018. At that time, the SGMM Partners were</a:t>
            </a:r>
            <a:endParaRPr lang="en-US" sz="4400" dirty="0">
              <a:solidFill>
                <a:srgbClr val="E74809"/>
              </a:solidFill>
            </a:endParaRPr>
          </a:p>
        </p:txBody>
      </p:sp>
      <p:sp>
        <p:nvSpPr>
          <p:cNvPr id="11" name="TextBox 10"/>
          <p:cNvSpPr txBox="1"/>
          <p:nvPr/>
        </p:nvSpPr>
        <p:spPr>
          <a:xfrm>
            <a:off x="510363" y="5322131"/>
            <a:ext cx="8153400" cy="812530"/>
          </a:xfrm>
          <a:prstGeom prst="rect">
            <a:avLst/>
          </a:prstGeom>
          <a:solidFill>
            <a:schemeClr val="bg1"/>
          </a:solidFill>
          <a:ln>
            <a:solidFill>
              <a:schemeClr val="bg1">
                <a:lumMod val="75000"/>
              </a:schemeClr>
            </a:solidFill>
          </a:ln>
          <a:effectLst>
            <a:outerShdw blurRad="50800" dist="38100" dir="2700000" algn="tl" rotWithShape="0">
              <a:srgbClr val="000000">
                <a:alpha val="43000"/>
              </a:srgbClr>
            </a:outerShdw>
          </a:effectLst>
        </p:spPr>
        <p:txBody>
          <a:bodyPr wrap="square" rtlCol="0">
            <a:spAutoFit/>
            <a:scene3d>
              <a:camera prst="orthographicFront"/>
              <a:lightRig rig="threePt" dir="t"/>
            </a:scene3d>
            <a:sp3d extrusionH="57150">
              <a:bevelT w="38100" h="38100"/>
            </a:sp3d>
          </a:bodyPr>
          <a:lstStyle/>
          <a:p>
            <a:pPr>
              <a:lnSpc>
                <a:spcPct val="90000"/>
              </a:lnSpc>
              <a:spcBef>
                <a:spcPts val="600"/>
              </a:spcBef>
            </a:pPr>
            <a:r>
              <a:rPr lang="en-US" sz="2200" b="0" dirty="0">
                <a:solidFill>
                  <a:srgbClr val="000000"/>
                </a:solidFill>
                <a:latin typeface="+mj-lt"/>
                <a:ea typeface="+mn-ea"/>
              </a:rPr>
              <a:t>To download the list of final Partners and Navigators, go to</a:t>
            </a:r>
            <a:endParaRPr lang="en-US" sz="2200" b="0" dirty="0">
              <a:solidFill>
                <a:srgbClr val="000000"/>
              </a:solidFill>
              <a:latin typeface="+mj-lt"/>
              <a:ea typeface="+mn-ea"/>
              <a:hlinkClick r:id="rId2"/>
            </a:endParaRPr>
          </a:p>
          <a:p>
            <a:r>
              <a:rPr lang="en-US" sz="1800" dirty="0">
                <a:solidFill>
                  <a:schemeClr val="tx1">
                    <a:lumMod val="65000"/>
                    <a:lumOff val="35000"/>
                  </a:schemeClr>
                </a:solidFill>
                <a:effectLst>
                  <a:outerShdw blurRad="50800" dist="38100" dir="2700000" algn="tl" rotWithShape="0">
                    <a:prstClr val="black">
                      <a:alpha val="40000"/>
                    </a:prstClr>
                  </a:outerShdw>
                </a:effectLst>
                <a:hlinkClick r:id="rId2"/>
              </a:rPr>
              <a:t>https://resources.sei.cmu.edu/library/asset-view.cfm?assetID=524444</a:t>
            </a:r>
            <a:endParaRPr lang="en-US"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2054" name="Picture 6" descr="JCS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663" y="4312153"/>
            <a:ext cx="6400800" cy="838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838200" y="3758641"/>
            <a:ext cx="7497726" cy="369332"/>
          </a:xfrm>
          <a:prstGeom prst="rect">
            <a:avLst/>
          </a:prstGeom>
        </p:spPr>
        <p:txBody>
          <a:bodyPr wrap="square">
            <a:spAutoFit/>
          </a:bodyPr>
          <a:lstStyle/>
          <a:p>
            <a:pPr>
              <a:spcBef>
                <a:spcPts val="0"/>
              </a:spcBef>
            </a:pPr>
            <a:r>
              <a:rPr lang="en-US" sz="1800" dirty="0">
                <a:solidFill>
                  <a:srgbClr val="221E1F"/>
                </a:solidFill>
                <a:latin typeface="Times New Roman" panose="02020603050405020304" pitchFamily="18" charset="0"/>
                <a:cs typeface="Times New Roman" panose="02020603050405020304" pitchFamily="18" charset="0"/>
              </a:rPr>
              <a:t>Cognizant Technologies</a:t>
            </a:r>
            <a:endParaRPr lang="en-US" sz="1800" strike="sngStrike" dirty="0">
              <a:latin typeface="Times New Roman" panose="02020603050405020304" pitchFamily="18" charset="0"/>
              <a:cs typeface="Times New Roman" panose="02020603050405020304" pitchFamily="18" charset="0"/>
            </a:endParaRPr>
          </a:p>
        </p:txBody>
      </p:sp>
      <p:sp>
        <p:nvSpPr>
          <p:cNvPr id="18" name="Slide Number Placeholder 41"/>
          <p:cNvSpPr>
            <a:spLocks noGrp="1"/>
          </p:cNvSpPr>
          <p:nvPr>
            <p:ph type="sldNum" sz="quarter" idx="4"/>
          </p:nvPr>
        </p:nvSpPr>
        <p:spPr>
          <a:xfrm>
            <a:off x="7848600" y="6516177"/>
            <a:ext cx="1066800" cy="273050"/>
          </a:xfrm>
        </p:spPr>
        <p:txBody>
          <a:bodyPr/>
          <a:lstStyle/>
          <a:p>
            <a:fld id="{FCB216F3-6BBE-C443-8C16-54FD34EEA445}" type="slidenum">
              <a:rPr lang="en-US" smtClean="0"/>
              <a:pPr/>
              <a:t>36</a:t>
            </a:fld>
            <a:endParaRPr lang="en-US" dirty="0"/>
          </a:p>
        </p:txBody>
      </p:sp>
      <p:grpSp>
        <p:nvGrpSpPr>
          <p:cNvPr id="5" name="Group 4"/>
          <p:cNvGrpSpPr/>
          <p:nvPr/>
        </p:nvGrpSpPr>
        <p:grpSpPr>
          <a:xfrm>
            <a:off x="2667000" y="2004581"/>
            <a:ext cx="4378222" cy="1024221"/>
            <a:chOff x="2667000" y="2438400"/>
            <a:chExt cx="4378222" cy="1024221"/>
          </a:xfrm>
        </p:grpSpPr>
        <p:pic>
          <p:nvPicPr>
            <p:cNvPr id="6" name="Picture 5" descr="Untitled.png"/>
            <p:cNvPicPr>
              <a:picLocks noChangeAspect="1"/>
            </p:cNvPicPr>
            <p:nvPr/>
          </p:nvPicPr>
          <p:blipFill rotWithShape="1">
            <a:blip r:embed="rId4" cstate="print">
              <a:extLst>
                <a:ext uri="{28A0092B-C50C-407E-A947-70E740481C1C}">
                  <a14:useLocalDpi xmlns:a14="http://schemas.microsoft.com/office/drawing/2010/main"/>
                </a:ext>
              </a:extLst>
            </a:blip>
            <a:srcRect l="16668" r="17901"/>
            <a:stretch/>
          </p:blipFill>
          <p:spPr>
            <a:xfrm>
              <a:off x="2667000" y="2438400"/>
              <a:ext cx="1497464" cy="102422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5568" y="2770946"/>
              <a:ext cx="2199654" cy="359128"/>
            </a:xfrm>
            <a:prstGeom prst="rect">
              <a:avLst/>
            </a:prstGeom>
          </p:spPr>
        </p:pic>
      </p:grpSp>
      <p:grpSp>
        <p:nvGrpSpPr>
          <p:cNvPr id="8" name="Group 7"/>
          <p:cNvGrpSpPr/>
          <p:nvPr/>
        </p:nvGrpSpPr>
        <p:grpSpPr>
          <a:xfrm>
            <a:off x="990600" y="2885257"/>
            <a:ext cx="7076299" cy="899268"/>
            <a:chOff x="990600" y="3592591"/>
            <a:chExt cx="7076299" cy="899268"/>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3802655"/>
              <a:ext cx="1666099" cy="479140"/>
            </a:xfrm>
            <a:prstGeom prst="rect">
              <a:avLst/>
            </a:prstGeom>
          </p:spPr>
        </p:pic>
        <p:pic>
          <p:nvPicPr>
            <p:cNvPr id="4" name="Picture 3"/>
            <p:cNvPicPr>
              <a:picLocks noChangeAspect="1"/>
            </p:cNvPicPr>
            <p:nvPr/>
          </p:nvPicPr>
          <p:blipFill>
            <a:blip r:embed="rId7"/>
            <a:stretch>
              <a:fillRect/>
            </a:stretch>
          </p:blipFill>
          <p:spPr>
            <a:xfrm>
              <a:off x="3777654" y="3775673"/>
              <a:ext cx="1618818" cy="533104"/>
            </a:xfrm>
            <a:prstGeom prst="rect">
              <a:avLst/>
            </a:prstGeom>
          </p:spPr>
        </p:pic>
        <p:pic>
          <p:nvPicPr>
            <p:cNvPr id="12" name="Picture 11"/>
            <p:cNvPicPr>
              <a:picLocks noChangeAspect="1"/>
            </p:cNvPicPr>
            <p:nvPr/>
          </p:nvPicPr>
          <p:blipFill rotWithShape="1">
            <a:blip r:embed="rId8"/>
            <a:srcRect r="12500"/>
            <a:stretch/>
          </p:blipFill>
          <p:spPr>
            <a:xfrm>
              <a:off x="990600" y="3592591"/>
              <a:ext cx="2133600" cy="899268"/>
            </a:xfrm>
            <a:prstGeom prst="rect">
              <a:avLst/>
            </a:prstGeom>
          </p:spPr>
        </p:pic>
      </p:grpSp>
      <p:sp>
        <p:nvSpPr>
          <p:cNvPr id="14" name="Title 1"/>
          <p:cNvSpPr txBox="1">
            <a:spLocks/>
          </p:cNvSpPr>
          <p:nvPr/>
        </p:nvSpPr>
        <p:spPr bwMode="auto">
          <a:xfrm>
            <a:off x="533400" y="422275"/>
            <a:ext cx="8153400"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dirty="0"/>
              <a:t>SGMM Partners</a:t>
            </a:r>
          </a:p>
        </p:txBody>
      </p:sp>
    </p:spTree>
    <p:extLst>
      <p:ext uri="{BB962C8B-B14F-4D97-AF65-F5344CB8AC3E}">
        <p14:creationId xmlns:p14="http://schemas.microsoft.com/office/powerpoint/2010/main" val="281104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4941711" y="1383103"/>
            <a:ext cx="3745089" cy="664797"/>
          </a:xfrm>
        </p:spPr>
        <p:txBody>
          <a:bodyPr/>
          <a:lstStyle/>
          <a:p>
            <a:r>
              <a:rPr lang="en-US" sz="2400" dirty="0"/>
              <a:t>Plug in and get started with the SGMM.</a:t>
            </a:r>
          </a:p>
        </p:txBody>
      </p:sp>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37</a:t>
            </a:fld>
            <a:endParaRPr lang="en-US" dirty="0"/>
          </a:p>
        </p:txBody>
      </p:sp>
      <p:sp>
        <p:nvSpPr>
          <p:cNvPr id="15" name="TextBox 24"/>
          <p:cNvSpPr txBox="1">
            <a:spLocks noChangeArrowheads="1"/>
          </p:cNvSpPr>
          <p:nvPr/>
        </p:nvSpPr>
        <p:spPr bwMode="auto">
          <a:xfrm>
            <a:off x="149193" y="4580382"/>
            <a:ext cx="8845614" cy="1384995"/>
          </a:xfrm>
          <a:prstGeom prst="rect">
            <a:avLst/>
          </a:prstGeom>
          <a:noFill/>
          <a:ln w="9525">
            <a:noFill/>
            <a:miter lim="800000"/>
            <a:headEnd/>
            <a:tailEnd/>
          </a:ln>
        </p:spPr>
        <p:txBody>
          <a:bodyPr wrap="square">
            <a:prstTxWarp prst="textNoShape">
              <a:avLst/>
            </a:prstTxWarp>
            <a:spAutoFit/>
            <a:scene3d>
              <a:camera prst="orthographicFront"/>
              <a:lightRig rig="threePt" dir="t"/>
            </a:scene3d>
            <a:sp3d extrusionH="57150">
              <a:bevelT w="38100" h="38100"/>
            </a:sp3d>
          </a:bodyPr>
          <a:lstStyle/>
          <a:p>
            <a:r>
              <a:rPr lang="en-US" sz="2400" dirty="0">
                <a:latin typeface="+mj-lt"/>
                <a:ea typeface="+mj-ea"/>
                <a:cs typeface="+mj-cs"/>
              </a:rPr>
              <a:t>To download the SGMM product suite, go to</a:t>
            </a:r>
            <a:endParaRPr lang="en-US" sz="2400" dirty="0">
              <a:latin typeface="+mj-lt"/>
              <a:ea typeface="+mj-ea"/>
              <a:cs typeface="+mj-cs"/>
              <a:hlinkClick r:id="rId3"/>
            </a:endParaRPr>
          </a:p>
          <a:p>
            <a:r>
              <a:rPr lang="en-US" sz="2400" dirty="0">
                <a:solidFill>
                  <a:srgbClr val="171E3C"/>
                </a:solidFill>
                <a:effectLst>
                  <a:outerShdw blurRad="50800" dist="38100" dir="2700000" algn="tl" rotWithShape="0">
                    <a:prstClr val="black">
                      <a:alpha val="40000"/>
                    </a:prstClr>
                  </a:outerShdw>
                </a:effectLst>
                <a:hlinkClick r:id="rId3"/>
              </a:rPr>
              <a:t>https://resources.sei.cmu.edu/library/asset-view.cfm?assetid=512758</a:t>
            </a:r>
            <a:endParaRPr lang="en-US" sz="2400" dirty="0">
              <a:solidFill>
                <a:srgbClr val="171E3C"/>
              </a:solidFill>
              <a:effectLst>
                <a:outerShdw blurRad="50800" dist="38100" dir="2700000" algn="tl" rotWithShape="0">
                  <a:prstClr val="black">
                    <a:alpha val="40000"/>
                  </a:prstClr>
                </a:outerShdw>
              </a:effectLst>
            </a:endParaRPr>
          </a:p>
        </p:txBody>
      </p:sp>
      <p:sp>
        <p:nvSpPr>
          <p:cNvPr id="9" name="Title 1"/>
          <p:cNvSpPr txBox="1">
            <a:spLocks/>
          </p:cNvSpPr>
          <p:nvPr/>
        </p:nvSpPr>
        <p:spPr bwMode="auto">
          <a:xfrm>
            <a:off x="533400" y="422275"/>
            <a:ext cx="8153400"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dirty="0"/>
              <a:t>Getting started</a:t>
            </a:r>
          </a:p>
        </p:txBody>
      </p:sp>
      <p:pic>
        <p:nvPicPr>
          <p:cNvPr id="10" name="Picture 9" descr="Plug_4725615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689" y="1516470"/>
            <a:ext cx="4351421" cy="2667000"/>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39763" y="503238"/>
            <a:ext cx="7543800" cy="387350"/>
          </a:xfrm>
        </p:spPr>
        <p:txBody>
          <a:bodyPr/>
          <a:lstStyle/>
          <a:p>
            <a:r>
              <a:rPr lang="en-US" dirty="0"/>
              <a:t>Contact information</a:t>
            </a:r>
            <a:endParaRPr lang="en-US" sz="2400" dirty="0"/>
          </a:p>
        </p:txBody>
      </p:sp>
      <p:sp>
        <p:nvSpPr>
          <p:cNvPr id="51203" name="Rectangle 4"/>
          <p:cNvSpPr>
            <a:spLocks noChangeArrowheads="1"/>
          </p:cNvSpPr>
          <p:nvPr/>
        </p:nvSpPr>
        <p:spPr bwMode="auto">
          <a:xfrm>
            <a:off x="5029200" y="1447800"/>
            <a:ext cx="3429000" cy="2057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Ins="0" anchor="ctr">
            <a:prstTxWarp prst="textNoShape">
              <a:avLst/>
            </a:prstTxWarp>
          </a:bodyPr>
          <a:lstStyle/>
          <a:p>
            <a:pPr algn="l" eaLnBrk="0" hangingPunct="0">
              <a:lnSpc>
                <a:spcPct val="95000"/>
              </a:lnSpc>
              <a:spcBef>
                <a:spcPts val="600"/>
              </a:spcBef>
              <a:spcAft>
                <a:spcPts val="0"/>
              </a:spcAft>
              <a:buSzPct val="70000"/>
            </a:pPr>
            <a:r>
              <a:rPr lang="en-US" dirty="0">
                <a:effectLst>
                  <a:outerShdw blurRad="50800" dist="38100" dir="2700000" algn="tl" rotWithShape="0">
                    <a:prstClr val="black">
                      <a:alpha val="40000"/>
                    </a:prstClr>
                  </a:outerShdw>
                </a:effectLst>
              </a:rPr>
              <a:t>Presenter 2</a:t>
            </a:r>
          </a:p>
          <a:p>
            <a:pPr algn="l" eaLnBrk="0" hangingPunct="0">
              <a:lnSpc>
                <a:spcPct val="95000"/>
              </a:lnSpc>
              <a:spcBef>
                <a:spcPts val="600"/>
              </a:spcBef>
              <a:spcAft>
                <a:spcPts val="0"/>
              </a:spcAft>
              <a:buSzPct val="70000"/>
            </a:pPr>
            <a:r>
              <a:rPr lang="en-US" b="0" dirty="0">
                <a:effectLst>
                  <a:outerShdw blurRad="50800" dist="38100" dir="2700000" algn="tl" rotWithShape="0">
                    <a:prstClr val="black">
                      <a:alpha val="40000"/>
                    </a:prstClr>
                  </a:outerShdw>
                </a:effectLst>
              </a:rPr>
              <a:t>Title</a:t>
            </a:r>
          </a:p>
          <a:p>
            <a:pPr algn="l" eaLnBrk="0" hangingPunct="0">
              <a:lnSpc>
                <a:spcPct val="95000"/>
              </a:lnSpc>
              <a:spcBef>
                <a:spcPts val="600"/>
              </a:spcBef>
              <a:spcAft>
                <a:spcPts val="0"/>
              </a:spcAft>
              <a:buSzPct val="70000"/>
            </a:pPr>
            <a:r>
              <a:rPr lang="en-US" b="0" dirty="0">
                <a:solidFill>
                  <a:srgbClr val="00534C"/>
                </a:solidFill>
                <a:hlinkClick r:id="rId3"/>
              </a:rPr>
              <a:t>email@email.email</a:t>
            </a:r>
            <a:endParaRPr lang="en-US" b="0" dirty="0">
              <a:solidFill>
                <a:srgbClr val="00534C"/>
              </a:solidFill>
            </a:endParaRPr>
          </a:p>
          <a:p>
            <a:pPr algn="l" eaLnBrk="0" hangingPunct="0">
              <a:lnSpc>
                <a:spcPct val="95000"/>
              </a:lnSpc>
              <a:spcBef>
                <a:spcPts val="600"/>
              </a:spcBef>
              <a:spcAft>
                <a:spcPts val="0"/>
              </a:spcAft>
              <a:buSzPct val="70000"/>
            </a:pPr>
            <a:r>
              <a:rPr lang="en-US" b="0" dirty="0">
                <a:effectLst>
                  <a:outerShdw blurRad="50800" dist="38100" dir="2700000" algn="tl" rotWithShape="0">
                    <a:prstClr val="black">
                      <a:alpha val="40000"/>
                    </a:prstClr>
                  </a:outerShdw>
                </a:effectLst>
              </a:rPr>
              <a:t>Phone</a:t>
            </a:r>
            <a:endParaRPr lang="en-US" b="0" dirty="0">
              <a:solidFill>
                <a:srgbClr val="00534C"/>
              </a:solidFill>
              <a:effectLst>
                <a:outerShdw blurRad="50800" dist="38100" dir="2700000" algn="tl" rotWithShape="0">
                  <a:prstClr val="black">
                    <a:alpha val="40000"/>
                  </a:prstClr>
                </a:outerShdw>
              </a:effectLst>
            </a:endParaRPr>
          </a:p>
        </p:txBody>
      </p:sp>
      <p:sp>
        <p:nvSpPr>
          <p:cNvPr id="6" name="Rectangle 5"/>
          <p:cNvSpPr/>
          <p:nvPr/>
        </p:nvSpPr>
        <p:spPr bwMode="auto">
          <a:xfrm>
            <a:off x="685800" y="1447800"/>
            <a:ext cx="304800" cy="2057400"/>
          </a:xfrm>
          <a:prstGeom prst="rect">
            <a:avLst/>
          </a:prstGeom>
          <a:ln w="25400">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8" name="Rectangle 7"/>
          <p:cNvSpPr/>
          <p:nvPr/>
        </p:nvSpPr>
        <p:spPr bwMode="auto">
          <a:xfrm>
            <a:off x="4724400" y="1447800"/>
            <a:ext cx="304800" cy="2057400"/>
          </a:xfrm>
          <a:prstGeom prst="rect">
            <a:avLst/>
          </a:prstGeom>
          <a:ln w="25400">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11" name="Rectangle 4"/>
          <p:cNvSpPr>
            <a:spLocks noChangeArrowheads="1"/>
          </p:cNvSpPr>
          <p:nvPr/>
        </p:nvSpPr>
        <p:spPr bwMode="auto">
          <a:xfrm>
            <a:off x="990600" y="1447800"/>
            <a:ext cx="3429000" cy="2057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Ins="0" anchor="ctr">
            <a:prstTxWarp prst="textNoShape">
              <a:avLst/>
            </a:prstTxWarp>
          </a:bodyPr>
          <a:lstStyle/>
          <a:p>
            <a:pPr algn="l" eaLnBrk="0" hangingPunct="0">
              <a:lnSpc>
                <a:spcPct val="95000"/>
              </a:lnSpc>
              <a:spcBef>
                <a:spcPts val="600"/>
              </a:spcBef>
              <a:spcAft>
                <a:spcPts val="0"/>
              </a:spcAft>
              <a:buSzPct val="70000"/>
            </a:pPr>
            <a:r>
              <a:rPr lang="en-US" dirty="0">
                <a:effectLst>
                  <a:outerShdw blurRad="50800" dist="38100" dir="2700000" algn="tl" rotWithShape="0">
                    <a:prstClr val="black">
                      <a:alpha val="40000"/>
                    </a:prstClr>
                  </a:outerShdw>
                </a:effectLst>
              </a:rPr>
              <a:t>Presenter 1</a:t>
            </a:r>
          </a:p>
          <a:p>
            <a:pPr algn="l" eaLnBrk="0" hangingPunct="0">
              <a:lnSpc>
                <a:spcPct val="95000"/>
              </a:lnSpc>
              <a:spcBef>
                <a:spcPts val="600"/>
              </a:spcBef>
              <a:spcAft>
                <a:spcPts val="0"/>
              </a:spcAft>
              <a:buSzPct val="70000"/>
            </a:pPr>
            <a:r>
              <a:rPr lang="en-US" b="0" dirty="0">
                <a:effectLst>
                  <a:outerShdw blurRad="50800" dist="38100" dir="2700000" algn="tl" rotWithShape="0">
                    <a:prstClr val="black">
                      <a:alpha val="40000"/>
                    </a:prstClr>
                  </a:outerShdw>
                </a:effectLst>
              </a:rPr>
              <a:t>Title</a:t>
            </a:r>
          </a:p>
          <a:p>
            <a:pPr algn="l" eaLnBrk="0" hangingPunct="0">
              <a:lnSpc>
                <a:spcPct val="95000"/>
              </a:lnSpc>
              <a:spcBef>
                <a:spcPts val="600"/>
              </a:spcBef>
              <a:spcAft>
                <a:spcPts val="0"/>
              </a:spcAft>
              <a:buSzPct val="70000"/>
            </a:pPr>
            <a:r>
              <a:rPr lang="en-US" b="0" dirty="0" err="1">
                <a:solidFill>
                  <a:srgbClr val="00534C"/>
                </a:solidFill>
                <a:hlinkClick r:id="rId3"/>
              </a:rPr>
              <a:t>email@email.email</a:t>
            </a:r>
            <a:endParaRPr lang="en-US" b="0" dirty="0">
              <a:solidFill>
                <a:srgbClr val="00534C"/>
              </a:solidFill>
            </a:endParaRPr>
          </a:p>
          <a:p>
            <a:pPr algn="l" eaLnBrk="0" hangingPunct="0">
              <a:lnSpc>
                <a:spcPct val="95000"/>
              </a:lnSpc>
              <a:spcBef>
                <a:spcPts val="600"/>
              </a:spcBef>
              <a:spcAft>
                <a:spcPts val="0"/>
              </a:spcAft>
              <a:buSzPct val="70000"/>
            </a:pPr>
            <a:r>
              <a:rPr lang="en-US" b="0" dirty="0">
                <a:effectLst>
                  <a:outerShdw blurRad="50800" dist="38100" dir="2700000" algn="tl" rotWithShape="0">
                    <a:prstClr val="black">
                      <a:alpha val="40000"/>
                    </a:prstClr>
                  </a:outerShdw>
                </a:effectLst>
              </a:rPr>
              <a:t>Phone</a:t>
            </a:r>
            <a:endParaRPr lang="en-US" b="0" dirty="0">
              <a:solidFill>
                <a:srgbClr val="00534C"/>
              </a:solidFill>
              <a:effectLst>
                <a:outerShdw blurRad="50800" dist="38100" dir="2700000" algn="tl" rotWithShape="0">
                  <a:prstClr val="black">
                    <a:alpha val="40000"/>
                  </a:prstClr>
                </a:outerShdw>
              </a:effectLst>
            </a:endParaRPr>
          </a:p>
        </p:txBody>
      </p:sp>
      <p:sp>
        <p:nvSpPr>
          <p:cNvPr id="2" name="TextBox 1"/>
          <p:cNvSpPr txBox="1"/>
          <p:nvPr/>
        </p:nvSpPr>
        <p:spPr>
          <a:xfrm>
            <a:off x="610390" y="4038600"/>
            <a:ext cx="7846892" cy="2431435"/>
          </a:xfrm>
          <a:prstGeom prst="rect">
            <a:avLst/>
          </a:prstGeom>
          <a:noFill/>
        </p:spPr>
        <p:txBody>
          <a:bodyPr wrap="none" rtlCol="0">
            <a:spAutoFit/>
          </a:bodyPr>
          <a:lstStyle/>
          <a:p>
            <a:r>
              <a:rPr lang="en-US" sz="4400" dirty="0">
                <a:ln w="1905"/>
                <a:solidFill>
                  <a:schemeClr val="tx2">
                    <a:lumMod val="75000"/>
                    <a:lumOff val="25000"/>
                  </a:schemeClr>
                </a:solidFill>
                <a:effectLst>
                  <a:innerShdw blurRad="69850" dist="43180" dir="5400000">
                    <a:srgbClr val="000000">
                      <a:alpha val="65000"/>
                    </a:srgbClr>
                  </a:innerShdw>
                </a:effectLst>
                <a:hlinkClick r:id="rId4"/>
              </a:rPr>
              <a:t>www.sei.cmu.edu/go/sgmm</a:t>
            </a:r>
            <a:endParaRPr lang="en-US" sz="4400" dirty="0">
              <a:ln w="1905"/>
              <a:solidFill>
                <a:schemeClr val="tx2">
                  <a:lumMod val="75000"/>
                  <a:lumOff val="25000"/>
                </a:schemeClr>
              </a:solidFill>
              <a:effectLst>
                <a:innerShdw blurRad="69850" dist="43180" dir="5400000">
                  <a:srgbClr val="000000">
                    <a:alpha val="65000"/>
                  </a:srgbClr>
                </a:innerShdw>
              </a:effectLst>
            </a:endParaRPr>
          </a:p>
          <a:p>
            <a:pPr>
              <a:spcBef>
                <a:spcPts val="1200"/>
              </a:spcBef>
            </a:pPr>
            <a:r>
              <a:rPr lang="en-US" sz="4400" dirty="0">
                <a:ln w="1905"/>
                <a:solidFill>
                  <a:schemeClr val="tx2">
                    <a:lumMod val="75000"/>
                    <a:lumOff val="25000"/>
                  </a:schemeClr>
                </a:solidFill>
                <a:effectLst>
                  <a:innerShdw blurRad="69850" dist="43180" dir="5400000">
                    <a:srgbClr val="000000">
                      <a:alpha val="65000"/>
                    </a:srgbClr>
                  </a:innerShdw>
                </a:effectLst>
                <a:hlinkClick r:id="rId5"/>
              </a:rPr>
              <a:t>www.apqc.org/smartgrid</a:t>
            </a:r>
            <a:endParaRPr lang="en-US" sz="4400" dirty="0">
              <a:ln w="1905"/>
              <a:solidFill>
                <a:schemeClr val="tx2">
                  <a:lumMod val="75000"/>
                  <a:lumOff val="25000"/>
                </a:schemeClr>
              </a:solidFill>
              <a:effectLst>
                <a:innerShdw blurRad="69850" dist="43180" dir="5400000">
                  <a:srgbClr val="000000">
                    <a:alpha val="65000"/>
                  </a:srgbClr>
                </a:innerShdw>
              </a:effectLst>
            </a:endParaRPr>
          </a:p>
          <a:p>
            <a:pPr>
              <a:spcBef>
                <a:spcPts val="1200"/>
              </a:spcBef>
            </a:pPr>
            <a:r>
              <a:rPr lang="en-US" sz="4400" dirty="0" err="1">
                <a:ln w="1905"/>
                <a:solidFill>
                  <a:schemeClr val="tx2">
                    <a:lumMod val="75000"/>
                    <a:lumOff val="25000"/>
                  </a:schemeClr>
                </a:solidFill>
                <a:effectLst>
                  <a:innerShdw blurRad="69850" dist="43180" dir="5400000">
                    <a:srgbClr val="000000">
                      <a:alpha val="65000"/>
                    </a:srgbClr>
                  </a:innerShdw>
                </a:effectLst>
                <a:hlinkClick r:id="rId6"/>
              </a:rPr>
              <a:t>info@sei.cmu.edu</a:t>
            </a:r>
            <a:endParaRPr lang="en-US" sz="4400" dirty="0">
              <a:ln w="1905"/>
              <a:solidFill>
                <a:schemeClr val="tx2">
                  <a:lumMod val="75000"/>
                  <a:lumOff val="25000"/>
                </a:schemeClr>
              </a:solidFill>
              <a:effectLst>
                <a:innerShdw blurRad="69850" dist="43180" dir="5400000">
                  <a:srgbClr val="000000">
                    <a:alpha val="65000"/>
                  </a:srgbClr>
                </a:innerShdw>
              </a:effectLst>
            </a:endParaRPr>
          </a:p>
        </p:txBody>
      </p:sp>
      <p:sp>
        <p:nvSpPr>
          <p:cNvPr id="4" name="Slide Number Placeholder 3"/>
          <p:cNvSpPr>
            <a:spLocks noGrp="1"/>
          </p:cNvSpPr>
          <p:nvPr>
            <p:ph type="sldNum" sz="quarter" idx="4"/>
          </p:nvPr>
        </p:nvSpPr>
        <p:spPr/>
        <p:txBody>
          <a:bodyPr/>
          <a:lstStyle/>
          <a:p>
            <a:fld id="{FCB216F3-6BBE-C443-8C16-54FD34EEA445}" type="slidenum">
              <a:rPr lang="en-US" smtClean="0"/>
              <a:pPr/>
              <a:t>38</a:t>
            </a:fld>
            <a:endParaRPr lang="en-US" dirty="0"/>
          </a:p>
        </p:txBody>
      </p:sp>
    </p:spTree>
    <p:extLst>
      <p:ext uri="{BB962C8B-B14F-4D97-AF65-F5344CB8AC3E}">
        <p14:creationId xmlns:p14="http://schemas.microsoft.com/office/powerpoint/2010/main" val="395524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Notices</a:t>
            </a:r>
          </a:p>
        </p:txBody>
      </p:sp>
      <p:sp>
        <p:nvSpPr>
          <p:cNvPr id="7" name="Content Placeholder 6"/>
          <p:cNvSpPr>
            <a:spLocks noGrp="1"/>
          </p:cNvSpPr>
          <p:nvPr>
            <p:ph idx="1"/>
          </p:nvPr>
        </p:nvSpPr>
        <p:spPr>
          <a:xfrm>
            <a:off x="533400" y="990600"/>
            <a:ext cx="8153400" cy="5105400"/>
          </a:xfrm>
        </p:spPr>
        <p:txBody>
          <a:bodyPr>
            <a:noAutofit/>
          </a:bodyPr>
          <a:lstStyle/>
          <a:p>
            <a:pPr lvl="0" eaLnBrk="0" fontAlgn="b" hangingPunct="0">
              <a:spcBef>
                <a:spcPct val="0"/>
              </a:spcBef>
              <a:spcAft>
                <a:spcPct val="0"/>
              </a:spcAft>
            </a:pPr>
            <a:r>
              <a:rPr lang="en-US" sz="1100" dirty="0"/>
              <a:t>Copyright 2018 Carnegie Mellon University.  All rights reserved.</a:t>
            </a:r>
            <a:br>
              <a:rPr lang="en-US" sz="1100" dirty="0"/>
            </a:br>
            <a:r>
              <a:rPr lang="en-US" sz="1100" dirty="0"/>
              <a:t/>
            </a:r>
            <a:br>
              <a:rPr lang="en-US" sz="1100" dirty="0"/>
            </a:br>
            <a:r>
              <a:rPr lang="en-US" sz="11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100" dirty="0"/>
            </a:br>
            <a:r>
              <a:rPr lang="en-US" sz="1100" dirty="0"/>
              <a:t/>
            </a:r>
            <a:br>
              <a:rPr lang="en-US" sz="1100" dirty="0"/>
            </a:br>
            <a:r>
              <a:rPr lang="en-US" sz="1100" dirty="0"/>
              <a:t>Any opinions, findings and conclusions or recommendations expressed in this material are those of the author(s) and do not necessarily reflect the views of the United States Department of Defense.</a:t>
            </a:r>
            <a:br>
              <a:rPr lang="en-US" sz="1100" dirty="0"/>
            </a:br>
            <a:r>
              <a:rPr lang="en-US" sz="1100" dirty="0"/>
              <a:t/>
            </a:r>
            <a:br>
              <a:rPr lang="en-US" sz="1100" dirty="0"/>
            </a:br>
            <a:r>
              <a:rPr lang="en-US" sz="1100" dirty="0"/>
              <a:t>NO WARRANTY. THIS MATERIAL IS FURNISHED ON AN “AS-IS” BASIS WITH NO WARRANTIES OF ANY KIND, EITHER EXPRESSED OR IMPLIED, INCLUDING, BUT NOT LIMITED TO, WARRANTY OF FITNESS FOR PURPOSE OR MERCHANTABILITY, ANY WARRANTY WITH RESPECT TO FREEDOM FROM PATENT, TRADEMARK, OR COPYRIGHT INFRINGEMENT, OR THIRD PARTY INTELLECTUAL PROPERTY RIGHTS.</a:t>
            </a:r>
            <a:br>
              <a:rPr lang="en-US" sz="1100" dirty="0"/>
            </a:br>
            <a:r>
              <a:rPr lang="en-US" sz="1100" dirty="0"/>
              <a:t/>
            </a:r>
            <a:br>
              <a:rPr lang="en-US" sz="1100" dirty="0"/>
            </a:br>
            <a:r>
              <a:rPr lang="en-US" sz="1100" dirty="0"/>
              <a:t>[Distribution Statement A] This material has been approved for public release and unlimited distribution.  The United States Government has Unlimited Rights in this material as defined by DFARS 252.227-7013.</a:t>
            </a:r>
            <a:br>
              <a:rPr lang="en-US" sz="1100" dirty="0"/>
            </a:br>
            <a:endParaRPr lang="en-US" sz="1100" dirty="0"/>
          </a:p>
          <a:p>
            <a:pPr lvl="0" eaLnBrk="0" fontAlgn="b" hangingPunct="0">
              <a:spcBef>
                <a:spcPct val="0"/>
              </a:spcBef>
              <a:spcAft>
                <a:spcPct val="0"/>
              </a:spcAft>
            </a:pPr>
            <a:r>
              <a:rPr lang="en-US" altLang="en-US" sz="1100" dirty="0"/>
              <a:t>The text and illustrations in this material are licensed by Carnegie Mellon University under a </a:t>
            </a:r>
            <a:r>
              <a:rPr lang="en-US" altLang="en-US" sz="1100" dirty="0">
                <a:hlinkClick r:id="rId3"/>
              </a:rPr>
              <a:t>Creative Commons Attribution 4.0 International License</a:t>
            </a:r>
            <a:r>
              <a:rPr lang="en-US" altLang="en-US" sz="1100" dirty="0"/>
              <a:t>. </a:t>
            </a:r>
          </a:p>
          <a:p>
            <a:pPr lvl="0" eaLnBrk="0" fontAlgn="b" hangingPunct="0">
              <a:spcBef>
                <a:spcPct val="0"/>
              </a:spcBef>
              <a:spcAft>
                <a:spcPct val="0"/>
              </a:spcAft>
            </a:pPr>
            <a:endParaRPr lang="en-US" sz="1100" dirty="0"/>
          </a:p>
          <a:p>
            <a:pPr lvl="0" eaLnBrk="0" fontAlgn="b" hangingPunct="0">
              <a:spcBef>
                <a:spcPct val="0"/>
              </a:spcBef>
              <a:spcAft>
                <a:spcPct val="0"/>
              </a:spcAft>
            </a:pPr>
            <a:r>
              <a:rPr lang="en-US" sz="1100" dirty="0"/>
              <a:t>The Creative Commons license does not extend to logos, trade marks, or service marks of Carnegie Mellon University.  </a:t>
            </a:r>
          </a:p>
          <a:p>
            <a:pPr lvl="0">
              <a:spcBef>
                <a:spcPts val="600"/>
              </a:spcBef>
              <a:spcAft>
                <a:spcPts val="600"/>
              </a:spcAft>
            </a:pPr>
            <a:endParaRPr lang="en-US" sz="1100" dirty="0">
              <a:solidFill>
                <a:srgbClr val="000000"/>
              </a:solidFill>
            </a:endParaRPr>
          </a:p>
        </p:txBody>
      </p:sp>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39</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441" y="4572000"/>
            <a:ext cx="838317" cy="29531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422275"/>
            <a:ext cx="8153400" cy="394980"/>
          </a:xfrm>
        </p:spPr>
        <p:txBody>
          <a:bodyPr/>
          <a:lstStyle/>
          <a:p>
            <a:r>
              <a:rPr lang="en-US" dirty="0"/>
              <a:t>The Smart Grid Maturity Model is</a:t>
            </a:r>
          </a:p>
        </p:txBody>
      </p:sp>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4</a:t>
            </a:fld>
            <a:endParaRPr lang="en-US" dirty="0"/>
          </a:p>
        </p:txBody>
      </p:sp>
      <p:pic>
        <p:nvPicPr>
          <p:cNvPr id="12" name="Picture 11" descr="Powerpoint_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 y="4924374"/>
            <a:ext cx="9141478" cy="1552626"/>
          </a:xfrm>
          <a:prstGeom prst="rect">
            <a:avLst/>
          </a:prstGeom>
        </p:spPr>
      </p:pic>
      <p:sp>
        <p:nvSpPr>
          <p:cNvPr id="3" name="TextBox 2"/>
          <p:cNvSpPr txBox="1"/>
          <p:nvPr/>
        </p:nvSpPr>
        <p:spPr>
          <a:xfrm>
            <a:off x="533400" y="1066800"/>
            <a:ext cx="8153400" cy="3722558"/>
          </a:xfrm>
          <a:prstGeom prst="rect">
            <a:avLst/>
          </a:prstGeom>
          <a:noFill/>
        </p:spPr>
        <p:txBody>
          <a:bodyPr wrap="square" rtlCol="0">
            <a:spAutoFit/>
          </a:bodyPr>
          <a:lstStyle/>
          <a:p>
            <a:pPr>
              <a:lnSpc>
                <a:spcPct val="110000"/>
              </a:lnSpc>
              <a:spcBef>
                <a:spcPts val="0"/>
              </a:spcBef>
            </a:pPr>
            <a:r>
              <a:rPr lang="en-US" sz="2800" i="1" dirty="0">
                <a:solidFill>
                  <a:srgbClr val="2349AA"/>
                </a:solidFill>
                <a:latin typeface="Arial Black"/>
                <a:cs typeface="Arial Black"/>
              </a:rPr>
              <a:t>A management tool</a:t>
            </a:r>
          </a:p>
          <a:p>
            <a:pPr>
              <a:lnSpc>
                <a:spcPct val="110000"/>
              </a:lnSpc>
              <a:spcBef>
                <a:spcPts val="0"/>
              </a:spcBef>
            </a:pPr>
            <a:r>
              <a:rPr lang="en-US" sz="2400" b="0" i="1" dirty="0"/>
              <a:t>that provides a</a:t>
            </a:r>
          </a:p>
          <a:p>
            <a:pPr>
              <a:lnSpc>
                <a:spcPct val="110000"/>
              </a:lnSpc>
              <a:spcBef>
                <a:spcPts val="300"/>
              </a:spcBef>
            </a:pPr>
            <a:r>
              <a:rPr lang="en-US" sz="2800" i="1" dirty="0">
                <a:solidFill>
                  <a:srgbClr val="2349AA"/>
                </a:solidFill>
                <a:latin typeface="Arial Black"/>
                <a:cs typeface="Arial Black"/>
              </a:rPr>
              <a:t>common language and framework</a:t>
            </a:r>
            <a:endParaRPr lang="en-US" sz="2400" i="1" dirty="0">
              <a:solidFill>
                <a:srgbClr val="2349AA"/>
              </a:solidFill>
              <a:latin typeface="Arial Black"/>
              <a:cs typeface="Arial Black"/>
            </a:endParaRPr>
          </a:p>
          <a:p>
            <a:pPr>
              <a:lnSpc>
                <a:spcPct val="110000"/>
              </a:lnSpc>
              <a:spcBef>
                <a:spcPts val="0"/>
              </a:spcBef>
            </a:pPr>
            <a:r>
              <a:rPr lang="en-US" sz="2400" b="0" i="1" dirty="0"/>
              <a:t>for defining key elements of</a:t>
            </a:r>
          </a:p>
          <a:p>
            <a:pPr>
              <a:lnSpc>
                <a:spcPct val="110000"/>
              </a:lnSpc>
              <a:spcBef>
                <a:spcPts val="300"/>
              </a:spcBef>
            </a:pPr>
            <a:r>
              <a:rPr lang="en-US" sz="2800" i="1" dirty="0">
                <a:solidFill>
                  <a:srgbClr val="2349AA"/>
                </a:solidFill>
                <a:latin typeface="Arial Black"/>
                <a:cs typeface="Arial Black"/>
              </a:rPr>
              <a:t>smart grid transformation</a:t>
            </a:r>
          </a:p>
          <a:p>
            <a:pPr>
              <a:lnSpc>
                <a:spcPct val="110000"/>
              </a:lnSpc>
              <a:spcBef>
                <a:spcPts val="0"/>
              </a:spcBef>
            </a:pPr>
            <a:r>
              <a:rPr lang="en-US" sz="2400" b="0" i="1" dirty="0"/>
              <a:t>and helping utilities develop a</a:t>
            </a:r>
          </a:p>
          <a:p>
            <a:pPr>
              <a:lnSpc>
                <a:spcPct val="110000"/>
              </a:lnSpc>
              <a:spcBef>
                <a:spcPts val="300"/>
              </a:spcBef>
            </a:pPr>
            <a:r>
              <a:rPr lang="en-US" sz="2800" i="1" dirty="0">
                <a:solidFill>
                  <a:srgbClr val="2349AA"/>
                </a:solidFill>
                <a:latin typeface="Arial Black"/>
              </a:rPr>
              <a:t>programmatic approach</a:t>
            </a:r>
          </a:p>
          <a:p>
            <a:pPr>
              <a:lnSpc>
                <a:spcPct val="110000"/>
              </a:lnSpc>
              <a:spcBef>
                <a:spcPts val="0"/>
              </a:spcBef>
            </a:pPr>
            <a:r>
              <a:rPr lang="en-US" sz="2400" b="0" i="1" dirty="0"/>
              <a:t>and track their progress</a:t>
            </a:r>
          </a:p>
        </p:txBody>
      </p:sp>
    </p:spTree>
    <p:extLst>
      <p:ext uri="{BB962C8B-B14F-4D97-AF65-F5344CB8AC3E}">
        <p14:creationId xmlns:p14="http://schemas.microsoft.com/office/powerpoint/2010/main" val="2252474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Color chart</a:t>
            </a:r>
          </a:p>
        </p:txBody>
      </p:sp>
      <p:sp>
        <p:nvSpPr>
          <p:cNvPr id="3" name="Rectangle 2"/>
          <p:cNvSpPr/>
          <p:nvPr/>
        </p:nvSpPr>
        <p:spPr bwMode="auto">
          <a:xfrm>
            <a:off x="609600" y="1219200"/>
            <a:ext cx="914400" cy="914400"/>
          </a:xfrm>
          <a:prstGeom prst="rect">
            <a:avLst/>
          </a:prstGeom>
          <a:solidFill>
            <a:srgbClr val="04813C"/>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0" name="TextBox 9"/>
          <p:cNvSpPr txBox="1"/>
          <p:nvPr/>
        </p:nvSpPr>
        <p:spPr>
          <a:xfrm>
            <a:off x="1524000" y="1219200"/>
            <a:ext cx="1901482" cy="830997"/>
          </a:xfrm>
          <a:prstGeom prst="rect">
            <a:avLst/>
          </a:prstGeom>
          <a:noFill/>
        </p:spPr>
        <p:txBody>
          <a:bodyPr wrap="none" rtlCol="0">
            <a:spAutoFit/>
          </a:bodyPr>
          <a:lstStyle/>
          <a:p>
            <a:pPr algn="l"/>
            <a:r>
              <a:rPr lang="en-US" sz="1600" dirty="0"/>
              <a:t>Green</a:t>
            </a:r>
            <a:br>
              <a:rPr lang="en-US" sz="1600" dirty="0"/>
            </a:br>
            <a:r>
              <a:rPr lang="en-US" sz="1600" dirty="0"/>
              <a:t>Utility as-is</a:t>
            </a:r>
            <a:br>
              <a:rPr lang="en-US" sz="1600" dirty="0"/>
            </a:br>
            <a:r>
              <a:rPr lang="en-US" sz="1600" b="0" dirty="0"/>
              <a:t>R=4, G=129, B=60</a:t>
            </a:r>
            <a:endParaRPr lang="en-US" sz="1600" dirty="0"/>
          </a:p>
        </p:txBody>
      </p:sp>
      <p:sp>
        <p:nvSpPr>
          <p:cNvPr id="11" name="TextBox 10"/>
          <p:cNvSpPr txBox="1"/>
          <p:nvPr/>
        </p:nvSpPr>
        <p:spPr>
          <a:xfrm>
            <a:off x="1524000" y="2362200"/>
            <a:ext cx="2129710" cy="830997"/>
          </a:xfrm>
          <a:prstGeom prst="rect">
            <a:avLst/>
          </a:prstGeom>
          <a:noFill/>
        </p:spPr>
        <p:txBody>
          <a:bodyPr wrap="none" rtlCol="0">
            <a:spAutoFit/>
          </a:bodyPr>
          <a:lstStyle/>
          <a:p>
            <a:pPr algn="l"/>
            <a:r>
              <a:rPr lang="en-US" sz="1600" dirty="0"/>
              <a:t>Gold</a:t>
            </a:r>
            <a:br>
              <a:rPr lang="en-US" sz="1600" dirty="0"/>
            </a:br>
            <a:r>
              <a:rPr lang="en-US" sz="1600" dirty="0"/>
              <a:t>Utility to-be</a:t>
            </a:r>
            <a:br>
              <a:rPr lang="en-US" sz="1600" dirty="0"/>
            </a:br>
            <a:r>
              <a:rPr lang="en-US" sz="1600" b="0" dirty="0"/>
              <a:t>R=231, G=172, B=67</a:t>
            </a:r>
          </a:p>
        </p:txBody>
      </p:sp>
      <p:sp>
        <p:nvSpPr>
          <p:cNvPr id="13" name="TextBox 12"/>
          <p:cNvSpPr txBox="1"/>
          <p:nvPr/>
        </p:nvSpPr>
        <p:spPr>
          <a:xfrm>
            <a:off x="1524000" y="3505200"/>
            <a:ext cx="2129710" cy="830997"/>
          </a:xfrm>
          <a:prstGeom prst="rect">
            <a:avLst/>
          </a:prstGeom>
          <a:noFill/>
        </p:spPr>
        <p:txBody>
          <a:bodyPr wrap="none" rtlCol="0">
            <a:spAutoFit/>
          </a:bodyPr>
          <a:lstStyle/>
          <a:p>
            <a:pPr algn="l"/>
            <a:r>
              <a:rPr lang="en-US" sz="1600" dirty="0"/>
              <a:t>Blue</a:t>
            </a:r>
            <a:br>
              <a:rPr lang="en-US" sz="1600" dirty="0"/>
            </a:br>
            <a:r>
              <a:rPr lang="en-US" sz="1600" dirty="0"/>
              <a:t>Full Community</a:t>
            </a:r>
            <a:br>
              <a:rPr lang="en-US" sz="1600" dirty="0"/>
            </a:br>
            <a:r>
              <a:rPr lang="en-US" sz="1600" b="0" dirty="0"/>
              <a:t>R=64, G=108, B=187</a:t>
            </a:r>
            <a:endParaRPr lang="en-US" sz="1600" dirty="0"/>
          </a:p>
        </p:txBody>
      </p:sp>
      <p:sp>
        <p:nvSpPr>
          <p:cNvPr id="14" name="TextBox 13"/>
          <p:cNvSpPr txBox="1"/>
          <p:nvPr/>
        </p:nvSpPr>
        <p:spPr>
          <a:xfrm>
            <a:off x="1524000" y="4648200"/>
            <a:ext cx="2129710" cy="830997"/>
          </a:xfrm>
          <a:prstGeom prst="rect">
            <a:avLst/>
          </a:prstGeom>
          <a:noFill/>
        </p:spPr>
        <p:txBody>
          <a:bodyPr wrap="none" rtlCol="0">
            <a:spAutoFit/>
          </a:bodyPr>
          <a:lstStyle/>
          <a:p>
            <a:pPr algn="l"/>
            <a:r>
              <a:rPr lang="en-US" sz="1600" dirty="0"/>
              <a:t>Orange</a:t>
            </a:r>
            <a:br>
              <a:rPr lang="en-US" sz="1600" dirty="0"/>
            </a:br>
            <a:r>
              <a:rPr lang="en-US" sz="1600" dirty="0"/>
              <a:t>Peer Community</a:t>
            </a:r>
            <a:br>
              <a:rPr lang="en-US" sz="1600" dirty="0"/>
            </a:br>
            <a:r>
              <a:rPr lang="en-US" sz="1600" b="0" dirty="0"/>
              <a:t>R=222, G=102, B=33</a:t>
            </a:r>
            <a:endParaRPr lang="en-US" sz="1600" dirty="0"/>
          </a:p>
        </p:txBody>
      </p:sp>
      <p:sp>
        <p:nvSpPr>
          <p:cNvPr id="16" name="Rectangle 15"/>
          <p:cNvSpPr/>
          <p:nvPr/>
        </p:nvSpPr>
        <p:spPr bwMode="auto">
          <a:xfrm>
            <a:off x="609600" y="2362200"/>
            <a:ext cx="914400" cy="914400"/>
          </a:xfrm>
          <a:prstGeom prst="rect">
            <a:avLst/>
          </a:prstGeom>
          <a:solidFill>
            <a:srgbClr val="E7AC4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7" name="Rectangle 16"/>
          <p:cNvSpPr/>
          <p:nvPr/>
        </p:nvSpPr>
        <p:spPr bwMode="auto">
          <a:xfrm>
            <a:off x="609600" y="3505200"/>
            <a:ext cx="914400" cy="914400"/>
          </a:xfrm>
          <a:prstGeom prst="rect">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609600" y="4648200"/>
            <a:ext cx="914400" cy="914400"/>
          </a:xfrm>
          <a:prstGeom prst="rect">
            <a:avLst/>
          </a:prstGeom>
          <a:solidFill>
            <a:srgbClr val="DE662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40</a:t>
            </a:fld>
            <a:endParaRPr lang="en-US" dirty="0"/>
          </a:p>
        </p:txBody>
      </p:sp>
    </p:spTree>
    <p:extLst>
      <p:ext uri="{BB962C8B-B14F-4D97-AF65-F5344CB8AC3E}">
        <p14:creationId xmlns:p14="http://schemas.microsoft.com/office/powerpoint/2010/main" val="7981162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SGMM timeline</a:t>
            </a:r>
          </a:p>
        </p:txBody>
      </p:sp>
      <p:graphicFrame>
        <p:nvGraphicFramePr>
          <p:cNvPr id="3" name="Table 2"/>
          <p:cNvGraphicFramePr>
            <a:graphicFrameLocks noGrp="1"/>
          </p:cNvGraphicFramePr>
          <p:nvPr>
            <p:extLst>
              <p:ext uri="{D42A27DB-BD31-4B8C-83A1-F6EECF244321}">
                <p14:modId xmlns:p14="http://schemas.microsoft.com/office/powerpoint/2010/main" val="12510430"/>
              </p:ext>
            </p:extLst>
          </p:nvPr>
        </p:nvGraphicFramePr>
        <p:xfrm>
          <a:off x="438521" y="990600"/>
          <a:ext cx="8558784" cy="5229860"/>
        </p:xfrm>
        <a:graphic>
          <a:graphicData uri="http://schemas.openxmlformats.org/drawingml/2006/table">
            <a:tbl>
              <a:tblPr firstRow="1" bandRow="1">
                <a:tableStyleId>{5C22544A-7EE6-4342-B048-85BDC9FD1C3A}</a:tableStyleId>
              </a:tblPr>
              <a:tblGrid>
                <a:gridCol w="475488">
                  <a:extLst>
                    <a:ext uri="{9D8B030D-6E8A-4147-A177-3AD203B41FA5}">
                      <a16:colId xmlns:a16="http://schemas.microsoft.com/office/drawing/2014/main" xmlns="" val="20000"/>
                    </a:ext>
                  </a:extLst>
                </a:gridCol>
                <a:gridCol w="475488">
                  <a:extLst>
                    <a:ext uri="{9D8B030D-6E8A-4147-A177-3AD203B41FA5}">
                      <a16:colId xmlns:a16="http://schemas.microsoft.com/office/drawing/2014/main" xmlns="" val="20001"/>
                    </a:ext>
                  </a:extLst>
                </a:gridCol>
                <a:gridCol w="475488">
                  <a:extLst>
                    <a:ext uri="{9D8B030D-6E8A-4147-A177-3AD203B41FA5}">
                      <a16:colId xmlns:a16="http://schemas.microsoft.com/office/drawing/2014/main" xmlns="" val="20002"/>
                    </a:ext>
                  </a:extLst>
                </a:gridCol>
                <a:gridCol w="475488">
                  <a:extLst>
                    <a:ext uri="{9D8B030D-6E8A-4147-A177-3AD203B41FA5}">
                      <a16:colId xmlns:a16="http://schemas.microsoft.com/office/drawing/2014/main" xmlns="" val="20003"/>
                    </a:ext>
                  </a:extLst>
                </a:gridCol>
                <a:gridCol w="475488">
                  <a:extLst>
                    <a:ext uri="{9D8B030D-6E8A-4147-A177-3AD203B41FA5}">
                      <a16:colId xmlns:a16="http://schemas.microsoft.com/office/drawing/2014/main" xmlns="" val="20004"/>
                    </a:ext>
                  </a:extLst>
                </a:gridCol>
                <a:gridCol w="475488">
                  <a:extLst>
                    <a:ext uri="{9D8B030D-6E8A-4147-A177-3AD203B41FA5}">
                      <a16:colId xmlns:a16="http://schemas.microsoft.com/office/drawing/2014/main" xmlns="" val="20005"/>
                    </a:ext>
                  </a:extLst>
                </a:gridCol>
                <a:gridCol w="475488">
                  <a:extLst>
                    <a:ext uri="{9D8B030D-6E8A-4147-A177-3AD203B41FA5}">
                      <a16:colId xmlns:a16="http://schemas.microsoft.com/office/drawing/2014/main" xmlns="" val="20006"/>
                    </a:ext>
                  </a:extLst>
                </a:gridCol>
                <a:gridCol w="475488">
                  <a:extLst>
                    <a:ext uri="{9D8B030D-6E8A-4147-A177-3AD203B41FA5}">
                      <a16:colId xmlns:a16="http://schemas.microsoft.com/office/drawing/2014/main" xmlns="" val="20007"/>
                    </a:ext>
                  </a:extLst>
                </a:gridCol>
                <a:gridCol w="475488">
                  <a:extLst>
                    <a:ext uri="{9D8B030D-6E8A-4147-A177-3AD203B41FA5}">
                      <a16:colId xmlns:a16="http://schemas.microsoft.com/office/drawing/2014/main" xmlns="" val="20008"/>
                    </a:ext>
                  </a:extLst>
                </a:gridCol>
                <a:gridCol w="475488">
                  <a:extLst>
                    <a:ext uri="{9D8B030D-6E8A-4147-A177-3AD203B41FA5}">
                      <a16:colId xmlns:a16="http://schemas.microsoft.com/office/drawing/2014/main" xmlns="" val="20009"/>
                    </a:ext>
                  </a:extLst>
                </a:gridCol>
                <a:gridCol w="475488">
                  <a:extLst>
                    <a:ext uri="{9D8B030D-6E8A-4147-A177-3AD203B41FA5}">
                      <a16:colId xmlns:a16="http://schemas.microsoft.com/office/drawing/2014/main" xmlns="" val="20010"/>
                    </a:ext>
                  </a:extLst>
                </a:gridCol>
                <a:gridCol w="475488">
                  <a:extLst>
                    <a:ext uri="{9D8B030D-6E8A-4147-A177-3AD203B41FA5}">
                      <a16:colId xmlns:a16="http://schemas.microsoft.com/office/drawing/2014/main" xmlns="" val="20011"/>
                    </a:ext>
                  </a:extLst>
                </a:gridCol>
                <a:gridCol w="475488">
                  <a:extLst>
                    <a:ext uri="{9D8B030D-6E8A-4147-A177-3AD203B41FA5}">
                      <a16:colId xmlns:a16="http://schemas.microsoft.com/office/drawing/2014/main" xmlns="" val="20012"/>
                    </a:ext>
                  </a:extLst>
                </a:gridCol>
                <a:gridCol w="475488">
                  <a:extLst>
                    <a:ext uri="{9D8B030D-6E8A-4147-A177-3AD203B41FA5}">
                      <a16:colId xmlns:a16="http://schemas.microsoft.com/office/drawing/2014/main" xmlns="" val="20013"/>
                    </a:ext>
                  </a:extLst>
                </a:gridCol>
                <a:gridCol w="475488">
                  <a:extLst>
                    <a:ext uri="{9D8B030D-6E8A-4147-A177-3AD203B41FA5}">
                      <a16:colId xmlns:a16="http://schemas.microsoft.com/office/drawing/2014/main" xmlns="" val="20014"/>
                    </a:ext>
                  </a:extLst>
                </a:gridCol>
                <a:gridCol w="475488">
                  <a:extLst>
                    <a:ext uri="{9D8B030D-6E8A-4147-A177-3AD203B41FA5}">
                      <a16:colId xmlns:a16="http://schemas.microsoft.com/office/drawing/2014/main" xmlns="" val="20015"/>
                    </a:ext>
                  </a:extLst>
                </a:gridCol>
                <a:gridCol w="475488">
                  <a:extLst>
                    <a:ext uri="{9D8B030D-6E8A-4147-A177-3AD203B41FA5}">
                      <a16:colId xmlns:a16="http://schemas.microsoft.com/office/drawing/2014/main" xmlns="" val="20016"/>
                    </a:ext>
                  </a:extLst>
                </a:gridCol>
                <a:gridCol w="475488">
                  <a:extLst>
                    <a:ext uri="{9D8B030D-6E8A-4147-A177-3AD203B41FA5}">
                      <a16:colId xmlns:a16="http://schemas.microsoft.com/office/drawing/2014/main" xmlns="" val="20017"/>
                    </a:ext>
                  </a:extLst>
                </a:gridCol>
              </a:tblGrid>
              <a:tr h="763469">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2007</a:t>
                      </a:r>
                    </a:p>
                  </a:txBody>
                  <a:tcPr marL="0" marR="0">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a:solidFill>
                            <a:schemeClr val="lt1"/>
                          </a:solidFill>
                          <a:effectLst>
                            <a:outerShdw blurRad="50800" dist="38100" dir="2700000" algn="tl" rotWithShape="0">
                              <a:srgbClr val="000000">
                                <a:alpha val="43000"/>
                              </a:srgbClr>
                            </a:outerShdw>
                          </a:effectLst>
                          <a:latin typeface="+mn-lt"/>
                          <a:ea typeface="+mn-ea"/>
                          <a:cs typeface="+mn-cs"/>
                        </a:rPr>
                        <a:t>2009</a:t>
                      </a:r>
                      <a:endParaRPr lang="en-US" sz="2200" b="1" kern="1200" dirty="0">
                        <a:solidFill>
                          <a:schemeClr val="lt1"/>
                        </a:solidFill>
                        <a:effectLst>
                          <a:outerShdw blurRad="50800" dist="38100" dir="2700000" algn="tl" rotWithShape="0">
                            <a:srgbClr val="000000">
                              <a:alpha val="43000"/>
                            </a:srgbClr>
                          </a:outerShdw>
                        </a:effectLst>
                        <a:latin typeface="+mn-lt"/>
                        <a:ea typeface="+mn-ea"/>
                        <a:cs typeface="+mn-cs"/>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2010</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2011</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1800" dirty="0"/>
                    </a:p>
                  </a:txBody>
                  <a:tcPr>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2012 - 2016</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2017</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extLst>
                  <a:ext uri="{0D108BD9-81ED-4DB2-BD59-A6C34878D82A}">
                    <a16:rowId xmlns:a16="http://schemas.microsoft.com/office/drawing/2014/main" xmlns="" val="10000"/>
                  </a:ext>
                </a:extLst>
              </a:tr>
              <a:tr h="183232">
                <a:tc>
                  <a:txBody>
                    <a:bodyPr/>
                    <a:lstStyle/>
                    <a:p>
                      <a:pPr algn="ctr"/>
                      <a:endParaRPr lang="en-US" sz="600" dirty="0"/>
                    </a:p>
                  </a:txBody>
                  <a:tcP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extLst>
                  <a:ext uri="{0D108BD9-81ED-4DB2-BD59-A6C34878D82A}">
                    <a16:rowId xmlns:a16="http://schemas.microsoft.com/office/drawing/2014/main" xmlns="" val="10001"/>
                  </a:ext>
                </a:extLst>
              </a:tr>
              <a:tr h="4283159">
                <a:tc>
                  <a:txBody>
                    <a:bodyPr/>
                    <a:lstStyle/>
                    <a:p>
                      <a:endParaRPr lang="en-US" sz="1800" dirty="0"/>
                    </a:p>
                  </a:txBody>
                  <a:tcPr>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extLst>
                  <a:ext uri="{0D108BD9-81ED-4DB2-BD59-A6C34878D82A}">
                    <a16:rowId xmlns:a16="http://schemas.microsoft.com/office/drawing/2014/main" xmlns="" val="10002"/>
                  </a:ext>
                </a:extLst>
              </a:tr>
            </a:tbl>
          </a:graphicData>
        </a:graphic>
      </p:graphicFrame>
      <p:sp>
        <p:nvSpPr>
          <p:cNvPr id="22" name="AutoShape 17"/>
          <p:cNvSpPr>
            <a:spLocks noChangeArrowheads="1"/>
          </p:cNvSpPr>
          <p:nvPr/>
        </p:nvSpPr>
        <p:spPr bwMode="auto">
          <a:xfrm>
            <a:off x="457201" y="3616655"/>
            <a:ext cx="1304745" cy="1886248"/>
          </a:xfrm>
          <a:prstGeom prst="roundRect">
            <a:avLst>
              <a:gd name="adj" fmla="val 0"/>
            </a:avLst>
          </a:prstGeom>
          <a:solidFill>
            <a:srgbClr val="FFFFFF">
              <a:alpha val="60000"/>
            </a:srgbClr>
          </a:solidFill>
          <a:ln w="6350">
            <a:noFill/>
            <a:round/>
            <a:headEnd/>
            <a:tailEnd/>
          </a:ln>
          <a:effectLst>
            <a:outerShdw blurRad="50800" dist="38100" dir="2700000" algn="br">
              <a:srgbClr val="000000">
                <a:alpha val="43000"/>
              </a:srgbClr>
            </a:outerShdw>
          </a:effectLst>
        </p:spPr>
        <p:txBody>
          <a:bodyPr lIns="91440" anchor="t">
            <a:noAutofit/>
          </a:bodyPr>
          <a:lstStyle/>
          <a:p>
            <a:pPr marL="114300" indent="-114300" algn="l">
              <a:spcBef>
                <a:spcPts val="0"/>
              </a:spcBef>
              <a:spcAft>
                <a:spcPts val="0"/>
              </a:spcAft>
              <a:defRPr/>
            </a:pPr>
            <a:r>
              <a:rPr lang="en-US" sz="1100" dirty="0">
                <a:solidFill>
                  <a:srgbClr val="00534D"/>
                </a:solidFill>
                <a:latin typeface="Arial Narrow"/>
                <a:ea typeface="ＭＳ Ｐゴシック" pitchFamily="80" charset="-128"/>
                <a:cs typeface="Arial Narrow"/>
              </a:rPr>
              <a:t>GIUNC:</a:t>
            </a:r>
          </a:p>
          <a:p>
            <a:pPr algn="l">
              <a:spcBef>
                <a:spcPts val="0"/>
              </a:spcBef>
              <a:spcAft>
                <a:spcPts val="0"/>
              </a:spcAft>
              <a:defRPr/>
            </a:pPr>
            <a:r>
              <a:rPr lang="en-US" sz="1100" b="0" dirty="0" err="1">
                <a:solidFill>
                  <a:srgbClr val="00534D"/>
                </a:solidFill>
                <a:latin typeface="Arial Narrow"/>
                <a:ea typeface="ＭＳ Ｐゴシック" pitchFamily="80" charset="-128"/>
                <a:cs typeface="Arial Narrow"/>
              </a:rPr>
              <a:t>CenterPoint</a:t>
            </a:r>
            <a:r>
              <a:rPr lang="en-US" sz="1100" b="0" dirty="0">
                <a:solidFill>
                  <a:srgbClr val="00534D"/>
                </a:solidFill>
                <a:latin typeface="Arial Narrow"/>
                <a:ea typeface="ＭＳ Ｐゴシック" pitchFamily="80" charset="-128"/>
                <a:cs typeface="Arial Narrow"/>
              </a:rPr>
              <a:t>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Progress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DONG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North Delhi Power Ltd</a:t>
            </a:r>
          </a:p>
          <a:p>
            <a:pPr algn="l">
              <a:spcBef>
                <a:spcPts val="0"/>
              </a:spcBef>
              <a:spcAft>
                <a:spcPts val="0"/>
              </a:spcAft>
            </a:pPr>
            <a:r>
              <a:rPr lang="en-US" sz="1100" b="0" dirty="0">
                <a:solidFill>
                  <a:srgbClr val="00534D"/>
                </a:solidFill>
                <a:latin typeface="Arial Narrow"/>
                <a:ea typeface="ＭＳ Ｐゴシック" pitchFamily="80" charset="-128"/>
                <a:cs typeface="Arial Narrow"/>
              </a:rPr>
              <a:t>Country Energy</a:t>
            </a:r>
          </a:p>
          <a:p>
            <a:pPr algn="l">
              <a:spcBef>
                <a:spcPts val="0"/>
              </a:spcBef>
              <a:spcAft>
                <a:spcPts val="0"/>
              </a:spcAft>
            </a:pPr>
            <a:r>
              <a:rPr lang="en-US" sz="1100" b="0" dirty="0">
                <a:solidFill>
                  <a:srgbClr val="00534D"/>
                </a:solidFill>
                <a:latin typeface="Arial Narrow"/>
                <a:cs typeface="Arial Narrow"/>
              </a:rPr>
              <a:t>Sempra Energy</a:t>
            </a:r>
          </a:p>
          <a:p>
            <a:pPr algn="l">
              <a:spcBef>
                <a:spcPts val="0"/>
              </a:spcBef>
              <a:spcAft>
                <a:spcPts val="0"/>
              </a:spcAft>
            </a:pPr>
            <a:r>
              <a:rPr lang="en-US" sz="1100" b="0" dirty="0">
                <a:solidFill>
                  <a:srgbClr val="00534D"/>
                </a:solidFill>
                <a:latin typeface="Arial Narrow"/>
                <a:cs typeface="Arial Narrow"/>
              </a:rPr>
              <a:t>Pepco Holdings</a:t>
            </a:r>
          </a:p>
          <a:p>
            <a:pPr algn="l">
              <a:spcBef>
                <a:spcPts val="0"/>
              </a:spcBef>
              <a:spcAft>
                <a:spcPts val="0"/>
              </a:spcAft>
            </a:pPr>
            <a:r>
              <a:rPr lang="en-US" sz="1100" b="0" dirty="0">
                <a:solidFill>
                  <a:srgbClr val="00534D"/>
                </a:solidFill>
                <a:latin typeface="Arial Narrow"/>
                <a:cs typeface="Arial Narrow"/>
              </a:rPr>
              <a:t>IBM</a:t>
            </a:r>
          </a:p>
          <a:p>
            <a:pPr algn="l">
              <a:spcBef>
                <a:spcPts val="0"/>
              </a:spcBef>
              <a:spcAft>
                <a:spcPts val="0"/>
              </a:spcAft>
            </a:pPr>
            <a:r>
              <a:rPr lang="en-US" sz="1100" b="0" dirty="0">
                <a:solidFill>
                  <a:srgbClr val="00534D"/>
                </a:solidFill>
                <a:latin typeface="Arial Narrow"/>
                <a:cs typeface="Arial Narrow"/>
              </a:rPr>
              <a:t>APQC</a:t>
            </a:r>
          </a:p>
        </p:txBody>
      </p:sp>
      <p:grpSp>
        <p:nvGrpSpPr>
          <p:cNvPr id="29" name="Group 28"/>
          <p:cNvGrpSpPr/>
          <p:nvPr/>
        </p:nvGrpSpPr>
        <p:grpSpPr>
          <a:xfrm>
            <a:off x="457201" y="1972421"/>
            <a:ext cx="1374947" cy="1532779"/>
            <a:chOff x="457200" y="1979870"/>
            <a:chExt cx="1546037" cy="1373499"/>
          </a:xfrm>
        </p:grpSpPr>
        <p:sp>
          <p:nvSpPr>
            <p:cNvPr id="5" name="Rectangle 4"/>
            <p:cNvSpPr/>
            <p:nvPr/>
          </p:nvSpPr>
          <p:spPr bwMode="auto">
            <a:xfrm>
              <a:off x="457202" y="1979870"/>
              <a:ext cx="1546035" cy="137293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1" name="Rectangle 20"/>
            <p:cNvSpPr/>
            <p:nvPr/>
          </p:nvSpPr>
          <p:spPr bwMode="auto">
            <a:xfrm>
              <a:off x="457201" y="1979870"/>
              <a:ext cx="1546036" cy="180858"/>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17" name="Text Box 32"/>
            <p:cNvSpPr txBox="1">
              <a:spLocks noChangeArrowheads="1"/>
            </p:cNvSpPr>
            <p:nvPr/>
          </p:nvSpPr>
          <p:spPr bwMode="auto">
            <a:xfrm>
              <a:off x="457200" y="2164649"/>
              <a:ext cx="1495409" cy="1188720"/>
            </a:xfrm>
            <a:prstGeom prst="rect">
              <a:avLst/>
            </a:prstGeom>
            <a:noFill/>
            <a:ln w="12700">
              <a:noFill/>
              <a:miter lim="800000"/>
              <a:headEnd/>
              <a:tailEnd/>
            </a:ln>
            <a:effectLst>
              <a:softEdge rad="38100"/>
            </a:effectLst>
          </p:spPr>
          <p:txBody>
            <a:bodyPr wrap="square" lIns="91440" tIns="45720" rIns="0" bIns="45720">
              <a:spAutoFit/>
            </a:bodyPr>
            <a:lstStyle/>
            <a:p>
              <a:pPr algn="l">
                <a:spcBef>
                  <a:spcPct val="0"/>
                </a:spcBef>
              </a:pPr>
              <a:r>
                <a:rPr lang="en-US" sz="1600" b="0" dirty="0">
                  <a:solidFill>
                    <a:srgbClr val="000000"/>
                  </a:solidFill>
                  <a:latin typeface="Arial Narrow"/>
                  <a:ea typeface="ＭＳ Ｐゴシック"/>
                  <a:cs typeface="Arial Narrow"/>
                </a:rPr>
                <a:t>Global Intelligent Utility Network Coalition (GIUNC) develops SGMM</a:t>
              </a:r>
            </a:p>
          </p:txBody>
        </p:sp>
      </p:grpSp>
      <p:grpSp>
        <p:nvGrpSpPr>
          <p:cNvPr id="11" name="Group 10"/>
          <p:cNvGrpSpPr/>
          <p:nvPr/>
        </p:nvGrpSpPr>
        <p:grpSpPr>
          <a:xfrm>
            <a:off x="1761946" y="3687691"/>
            <a:ext cx="2434306" cy="584775"/>
            <a:chOff x="4195094" y="3429000"/>
            <a:chExt cx="2434306" cy="584775"/>
          </a:xfrm>
        </p:grpSpPr>
        <p:sp>
          <p:nvSpPr>
            <p:cNvPr id="33" name="Text Box 32"/>
            <p:cNvSpPr txBox="1">
              <a:spLocks noChangeArrowheads="1"/>
            </p:cNvSpPr>
            <p:nvPr/>
          </p:nvSpPr>
          <p:spPr bwMode="auto">
            <a:xfrm>
              <a:off x="4195094" y="3429000"/>
              <a:ext cx="209341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v1.1 product suite</a:t>
              </a:r>
            </a:p>
          </p:txBody>
        </p:sp>
        <p:sp>
          <p:nvSpPr>
            <p:cNvPr id="8" name="Diamond 7"/>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45" name="Group 44"/>
          <p:cNvGrpSpPr/>
          <p:nvPr/>
        </p:nvGrpSpPr>
        <p:grpSpPr>
          <a:xfrm>
            <a:off x="1640607" y="4299488"/>
            <a:ext cx="3031960" cy="584775"/>
            <a:chOff x="3656906" y="3429000"/>
            <a:chExt cx="2972494" cy="584775"/>
          </a:xfrm>
        </p:grpSpPr>
        <p:sp>
          <p:nvSpPr>
            <p:cNvPr id="46" name="Text Box 32"/>
            <p:cNvSpPr txBox="1">
              <a:spLocks noChangeArrowheads="1"/>
            </p:cNvSpPr>
            <p:nvPr/>
          </p:nvSpPr>
          <p:spPr bwMode="auto">
            <a:xfrm>
              <a:off x="3656906" y="3429000"/>
              <a:ext cx="2631598"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Licensing &amp; certification program for SGMM Navigation begins</a:t>
              </a:r>
            </a:p>
          </p:txBody>
        </p:sp>
        <p:sp>
          <p:nvSpPr>
            <p:cNvPr id="47" name="Diamond 4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sp>
        <p:nvSpPr>
          <p:cNvPr id="15" name="TextBox 14"/>
          <p:cNvSpPr txBox="1"/>
          <p:nvPr/>
        </p:nvSpPr>
        <p:spPr>
          <a:xfrm>
            <a:off x="1716588" y="5742495"/>
            <a:ext cx="5911958" cy="492443"/>
          </a:xfrm>
          <a:prstGeom prst="rect">
            <a:avLst/>
          </a:prstGeom>
          <a:noFill/>
        </p:spPr>
        <p:txBody>
          <a:bodyPr wrap="square" rtlCol="0">
            <a:spAutoFit/>
          </a:bodyPr>
          <a:lstStyle/>
          <a:p>
            <a:r>
              <a:rPr lang="en-US" sz="2600" i="1" dirty="0">
                <a:ln w="1905"/>
                <a:solidFill>
                  <a:schemeClr val="accent1"/>
                </a:solidFill>
                <a:effectLst>
                  <a:innerShdw blurRad="69850" dist="43180" dir="5400000">
                    <a:srgbClr val="000000">
                      <a:alpha val="65000"/>
                    </a:srgbClr>
                  </a:innerShdw>
                </a:effectLst>
              </a:rPr>
              <a:t>Developed by utilities, for utilities</a:t>
            </a:r>
          </a:p>
        </p:txBody>
      </p:sp>
      <p:grpSp>
        <p:nvGrpSpPr>
          <p:cNvPr id="32" name="Group 31"/>
          <p:cNvGrpSpPr/>
          <p:nvPr/>
        </p:nvGrpSpPr>
        <p:grpSpPr>
          <a:xfrm>
            <a:off x="2467400" y="4911285"/>
            <a:ext cx="2779296" cy="584775"/>
            <a:chOff x="3850104" y="3429000"/>
            <a:chExt cx="2779296" cy="584775"/>
          </a:xfrm>
        </p:grpSpPr>
        <p:sp>
          <p:nvSpPr>
            <p:cNvPr id="34" name="Text Box 32"/>
            <p:cNvSpPr txBox="1">
              <a:spLocks noChangeArrowheads="1"/>
            </p:cNvSpPr>
            <p:nvPr/>
          </p:nvSpPr>
          <p:spPr bwMode="auto">
            <a:xfrm>
              <a:off x="3850104" y="3429000"/>
              <a:ext cx="243840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v1.2 product suite</a:t>
              </a:r>
            </a:p>
          </p:txBody>
        </p:sp>
        <p:sp>
          <p:nvSpPr>
            <p:cNvPr id="35" name="Diamond 34"/>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9" name="Group 8"/>
          <p:cNvGrpSpPr/>
          <p:nvPr/>
        </p:nvGrpSpPr>
        <p:grpSpPr>
          <a:xfrm>
            <a:off x="1886321" y="1972421"/>
            <a:ext cx="2085649" cy="853510"/>
            <a:chOff x="2028613" y="1980768"/>
            <a:chExt cx="2314787" cy="853510"/>
          </a:xfrm>
        </p:grpSpPr>
        <p:sp>
          <p:nvSpPr>
            <p:cNvPr id="23" name="Rectangle 22"/>
            <p:cNvSpPr/>
            <p:nvPr/>
          </p:nvSpPr>
          <p:spPr bwMode="auto">
            <a:xfrm>
              <a:off x="2028614" y="1980768"/>
              <a:ext cx="2314786" cy="85351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4" name="Rectangle 23"/>
            <p:cNvSpPr/>
            <p:nvPr/>
          </p:nvSpPr>
          <p:spPr bwMode="auto">
            <a:xfrm>
              <a:off x="2028614" y="1980768"/>
              <a:ext cx="2314786" cy="179960"/>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25" name="Text Box 32"/>
            <p:cNvSpPr txBox="1">
              <a:spLocks noChangeArrowheads="1"/>
            </p:cNvSpPr>
            <p:nvPr/>
          </p:nvSpPr>
          <p:spPr bwMode="auto">
            <a:xfrm>
              <a:off x="2028613" y="2157218"/>
              <a:ext cx="2280166" cy="338554"/>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Utilities use SGMM v1.0</a:t>
              </a:r>
            </a:p>
          </p:txBody>
        </p:sp>
      </p:grpSp>
      <p:grpSp>
        <p:nvGrpSpPr>
          <p:cNvPr id="12" name="Group 11"/>
          <p:cNvGrpSpPr/>
          <p:nvPr/>
        </p:nvGrpSpPr>
        <p:grpSpPr>
          <a:xfrm>
            <a:off x="4026145" y="1972421"/>
            <a:ext cx="1003055" cy="861856"/>
            <a:chOff x="4378884" y="1972421"/>
            <a:chExt cx="1107509" cy="861856"/>
          </a:xfrm>
        </p:grpSpPr>
        <p:sp>
          <p:nvSpPr>
            <p:cNvPr id="38" name="Rectangle 37"/>
            <p:cNvSpPr/>
            <p:nvPr/>
          </p:nvSpPr>
          <p:spPr bwMode="auto">
            <a:xfrm>
              <a:off x="4378884" y="1972421"/>
              <a:ext cx="1107509" cy="861856"/>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39" name="Rectangle 38"/>
            <p:cNvSpPr/>
            <p:nvPr/>
          </p:nvSpPr>
          <p:spPr bwMode="auto">
            <a:xfrm>
              <a:off x="4378884" y="1972421"/>
              <a:ext cx="1107509"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0" name="Text Box 32"/>
            <p:cNvSpPr txBox="1">
              <a:spLocks noChangeArrowheads="1"/>
            </p:cNvSpPr>
            <p:nvPr/>
          </p:nvSpPr>
          <p:spPr bwMode="auto">
            <a:xfrm>
              <a:off x="4434874" y="2160728"/>
              <a:ext cx="957262" cy="395102"/>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v1.1</a:t>
              </a:r>
            </a:p>
          </p:txBody>
        </p:sp>
      </p:grpSp>
      <p:grpSp>
        <p:nvGrpSpPr>
          <p:cNvPr id="30" name="Group 29"/>
          <p:cNvGrpSpPr/>
          <p:nvPr/>
        </p:nvGrpSpPr>
        <p:grpSpPr>
          <a:xfrm>
            <a:off x="5079909" y="1972421"/>
            <a:ext cx="2692490" cy="861226"/>
            <a:chOff x="5542383" y="1972421"/>
            <a:chExt cx="2461024" cy="861226"/>
          </a:xfrm>
        </p:grpSpPr>
        <p:sp>
          <p:nvSpPr>
            <p:cNvPr id="43" name="Rectangle 42"/>
            <p:cNvSpPr/>
            <p:nvPr/>
          </p:nvSpPr>
          <p:spPr bwMode="auto">
            <a:xfrm>
              <a:off x="5542383" y="1986899"/>
              <a:ext cx="2461024" cy="846748"/>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44" name="Rectangle 43"/>
            <p:cNvSpPr/>
            <p:nvPr/>
          </p:nvSpPr>
          <p:spPr bwMode="auto">
            <a:xfrm>
              <a:off x="5542383" y="1972421"/>
              <a:ext cx="2461024" cy="180859"/>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8" name="Text Box 32"/>
            <p:cNvSpPr txBox="1">
              <a:spLocks noChangeArrowheads="1"/>
            </p:cNvSpPr>
            <p:nvPr/>
          </p:nvSpPr>
          <p:spPr bwMode="auto">
            <a:xfrm>
              <a:off x="5617029" y="2155218"/>
              <a:ext cx="2307771" cy="391226"/>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v1.2</a:t>
              </a:r>
            </a:p>
          </p:txBody>
        </p:sp>
      </p:grpSp>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5</a:t>
            </a:fld>
            <a:endParaRPr lang="en-US" dirty="0"/>
          </a:p>
        </p:txBody>
      </p:sp>
      <p:grpSp>
        <p:nvGrpSpPr>
          <p:cNvPr id="41" name="Group 40"/>
          <p:cNvGrpSpPr/>
          <p:nvPr/>
        </p:nvGrpSpPr>
        <p:grpSpPr>
          <a:xfrm>
            <a:off x="6177080" y="2926121"/>
            <a:ext cx="902972" cy="1757967"/>
            <a:chOff x="4387714" y="1972421"/>
            <a:chExt cx="1159733" cy="1757967"/>
          </a:xfrm>
        </p:grpSpPr>
        <p:sp>
          <p:nvSpPr>
            <p:cNvPr id="49" name="Rectangle 48"/>
            <p:cNvSpPr/>
            <p:nvPr/>
          </p:nvSpPr>
          <p:spPr bwMode="auto">
            <a:xfrm>
              <a:off x="4387717" y="1972421"/>
              <a:ext cx="1159730" cy="151230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50" name="Rectangle 49"/>
            <p:cNvSpPr/>
            <p:nvPr/>
          </p:nvSpPr>
          <p:spPr bwMode="auto">
            <a:xfrm>
              <a:off x="4387714" y="1972421"/>
              <a:ext cx="1159730"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51" name="Text Box 32"/>
            <p:cNvSpPr txBox="1">
              <a:spLocks noChangeArrowheads="1"/>
            </p:cNvSpPr>
            <p:nvPr/>
          </p:nvSpPr>
          <p:spPr bwMode="auto">
            <a:xfrm>
              <a:off x="4434870" y="2160728"/>
              <a:ext cx="1085657" cy="1569660"/>
            </a:xfrm>
            <a:prstGeom prst="rect">
              <a:avLst/>
            </a:prstGeom>
            <a:noFill/>
            <a:ln w="12700">
              <a:noFill/>
              <a:miter lim="800000"/>
              <a:headEnd/>
              <a:tailEnd/>
            </a:ln>
            <a:effectLst>
              <a:softEdge rad="38100"/>
            </a:effectLst>
          </p:spPr>
          <p:txBody>
            <a:bodyPr wrap="square" lIns="45720" tIns="45720" rIns="0" bIns="45720">
              <a:spAutoFit/>
            </a:bodyPr>
            <a:lstStyle/>
            <a:p>
              <a:pPr algn="l">
                <a:spcBef>
                  <a:spcPct val="0"/>
                </a:spcBef>
              </a:pPr>
              <a:r>
                <a:rPr lang="en-US" sz="1600" b="0" dirty="0">
                  <a:solidFill>
                    <a:srgbClr val="000000"/>
                  </a:solidFill>
                  <a:latin typeface="Arial Narrow"/>
                  <a:ea typeface="ＭＳ Ｐゴシック"/>
                  <a:cs typeface="Arial Narrow"/>
                </a:rPr>
                <a:t>SGMM Open Assess-</a:t>
              </a:r>
              <a:r>
                <a:rPr lang="en-US" sz="1600" b="0" dirty="0" err="1">
                  <a:solidFill>
                    <a:srgbClr val="000000"/>
                  </a:solidFill>
                  <a:latin typeface="Arial Narrow"/>
                  <a:ea typeface="ＭＳ Ｐゴシック"/>
                  <a:cs typeface="Arial Narrow"/>
                </a:rPr>
                <a:t>ment</a:t>
              </a:r>
              <a:r>
                <a:rPr lang="en-US" sz="1600" b="0" dirty="0">
                  <a:solidFill>
                    <a:srgbClr val="000000"/>
                  </a:solidFill>
                  <a:latin typeface="Arial Narrow"/>
                  <a:ea typeface="ＭＳ Ｐゴシック"/>
                  <a:cs typeface="Arial Narrow"/>
                </a:rPr>
                <a:t>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Event</a:t>
              </a:r>
            </a:p>
            <a:p>
              <a:pPr algn="l">
                <a:spcBef>
                  <a:spcPct val="0"/>
                </a:spcBef>
              </a:pPr>
              <a:endParaRPr lang="en-US" sz="1600" b="0" dirty="0">
                <a:solidFill>
                  <a:srgbClr val="000000"/>
                </a:solidFill>
                <a:latin typeface="Arial Narrow"/>
                <a:ea typeface="ＭＳ Ｐゴシック"/>
                <a:cs typeface="Arial Narrow"/>
              </a:endParaRPr>
            </a:p>
          </p:txBody>
        </p:sp>
      </p:grpSp>
      <p:grpSp>
        <p:nvGrpSpPr>
          <p:cNvPr id="52" name="Group 51"/>
          <p:cNvGrpSpPr/>
          <p:nvPr/>
        </p:nvGrpSpPr>
        <p:grpSpPr>
          <a:xfrm>
            <a:off x="1930721" y="2829672"/>
            <a:ext cx="2459149" cy="830997"/>
            <a:chOff x="6248400" y="3429000"/>
            <a:chExt cx="2459149" cy="830997"/>
          </a:xfrm>
        </p:grpSpPr>
        <p:sp>
          <p:nvSpPr>
            <p:cNvPr id="54" name="Text Box 32"/>
            <p:cNvSpPr txBox="1">
              <a:spLocks noChangeArrowheads="1"/>
            </p:cNvSpPr>
            <p:nvPr/>
          </p:nvSpPr>
          <p:spPr bwMode="auto">
            <a:xfrm>
              <a:off x="6614139" y="3429000"/>
              <a:ext cx="2093410"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Software Engineering Institute becomes model steward</a:t>
              </a:r>
            </a:p>
          </p:txBody>
        </p:sp>
        <p:sp>
          <p:nvSpPr>
            <p:cNvPr id="57" name="Diamond 5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58" name="Group 57"/>
          <p:cNvGrpSpPr/>
          <p:nvPr/>
        </p:nvGrpSpPr>
        <p:grpSpPr>
          <a:xfrm>
            <a:off x="7827774" y="1972421"/>
            <a:ext cx="1152144" cy="1007448"/>
            <a:chOff x="2028614" y="1980767"/>
            <a:chExt cx="1278724" cy="1007448"/>
          </a:xfrm>
        </p:grpSpPr>
        <p:sp>
          <p:nvSpPr>
            <p:cNvPr id="59" name="Rectangle 58"/>
            <p:cNvSpPr/>
            <p:nvPr/>
          </p:nvSpPr>
          <p:spPr bwMode="auto">
            <a:xfrm>
              <a:off x="2028614" y="1980767"/>
              <a:ext cx="1278724" cy="1007447"/>
            </a:xfrm>
            <a:prstGeom prst="rect">
              <a:avLst/>
            </a:prstGeom>
            <a:gradFill flip="none" rotWithShape="1">
              <a:gsLst>
                <a:gs pos="35000">
                  <a:schemeClr val="bg1">
                    <a:alpha val="25000"/>
                  </a:schemeClr>
                </a:gs>
                <a:gs pos="0">
                  <a:schemeClr val="bg1">
                    <a:alpha val="61000"/>
                  </a:schemeClr>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60" name="Rectangle 59"/>
            <p:cNvSpPr/>
            <p:nvPr/>
          </p:nvSpPr>
          <p:spPr bwMode="auto">
            <a:xfrm>
              <a:off x="2028614" y="1980768"/>
              <a:ext cx="1278724" cy="179960"/>
            </a:xfrm>
            <a:prstGeom prst="rect">
              <a:avLst/>
            </a:prstGeom>
            <a:gradFill flip="none" rotWithShape="1">
              <a:gsLst>
                <a:gs pos="35000">
                  <a:srgbClr val="F7941E"/>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61" name="Text Box 32"/>
            <p:cNvSpPr txBox="1">
              <a:spLocks noChangeArrowheads="1"/>
            </p:cNvSpPr>
            <p:nvPr/>
          </p:nvSpPr>
          <p:spPr bwMode="auto">
            <a:xfrm>
              <a:off x="2028614" y="2157218"/>
              <a:ext cx="1274775"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SGMM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public release</a:t>
              </a:r>
            </a:p>
          </p:txBody>
        </p:sp>
      </p:grpSp>
      <p:sp>
        <p:nvSpPr>
          <p:cNvPr id="7" name="Rectangle 6" hidden="1"/>
          <p:cNvSpPr/>
          <p:nvPr/>
        </p:nvSpPr>
        <p:spPr bwMode="auto">
          <a:xfrm>
            <a:off x="7804784" y="2923460"/>
            <a:ext cx="1194436" cy="1008459"/>
          </a:xfrm>
          <a:prstGeom prst="rect">
            <a:avLst/>
          </a:prstGeom>
          <a:gradFill flip="none" rotWithShape="1">
            <a:gsLst>
              <a:gs pos="75000">
                <a:srgbClr val="E8EAE8">
                  <a:alpha val="0"/>
                </a:srgbClr>
              </a:gs>
              <a:gs pos="0">
                <a:srgbClr val="E8EAE8">
                  <a:alpha val="0"/>
                </a:srgbClr>
              </a:gs>
              <a:gs pos="100000">
                <a:srgbClr val="E8EAE8"/>
              </a:gs>
            </a:gsLst>
            <a:lin ang="0" scaled="1"/>
            <a:tileRect/>
          </a:gradFill>
          <a:ln w="19050" cap="flat" cmpd="sng" algn="ctr">
            <a:gradFill flip="none" rotWithShape="1">
              <a:gsLst>
                <a:gs pos="75000">
                  <a:schemeClr val="bg1">
                    <a:alpha val="0"/>
                  </a:schemeClr>
                </a:gs>
                <a:gs pos="100000">
                  <a:schemeClr val="bg1"/>
                </a:gs>
              </a:gsLst>
              <a:lin ang="0" scaled="1"/>
              <a:tileRect/>
            </a:gra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1880947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533400" y="422275"/>
            <a:ext cx="8153400" cy="338554"/>
          </a:xfrm>
        </p:spPr>
        <p:txBody>
          <a:bodyPr/>
          <a:lstStyle/>
          <a:p>
            <a:pPr>
              <a:tabLst>
                <a:tab pos="8115300" algn="r"/>
              </a:tabLst>
            </a:pPr>
            <a:r>
              <a:rPr lang="en-US" sz="2400" dirty="0"/>
              <a:t>The Software Engineering Institute  </a:t>
            </a:r>
          </a:p>
        </p:txBody>
      </p:sp>
      <p:sp>
        <p:nvSpPr>
          <p:cNvPr id="43010" name="Rectangle 5"/>
          <p:cNvSpPr>
            <a:spLocks noGrp="1" noChangeArrowheads="1"/>
          </p:cNvSpPr>
          <p:nvPr>
            <p:ph idx="1"/>
          </p:nvPr>
        </p:nvSpPr>
        <p:spPr>
          <a:xfrm>
            <a:off x="533400" y="1143000"/>
            <a:ext cx="4800600" cy="4800600"/>
          </a:xfrm>
        </p:spPr>
        <p:txBody>
          <a:bodyPr/>
          <a:lstStyle/>
          <a:p>
            <a:pPr marL="0" indent="0">
              <a:spcAft>
                <a:spcPts val="1500"/>
              </a:spcAft>
            </a:pPr>
            <a:r>
              <a:rPr lang="en-US" sz="1800" dirty="0"/>
              <a:t>The SEI is a federally-funded research and development center at Carnegie Mellon University, a global university recognized worldwide for its energy and environmental research initiatives.</a:t>
            </a:r>
          </a:p>
          <a:p>
            <a:pPr marL="0" indent="0">
              <a:spcAft>
                <a:spcPts val="1500"/>
              </a:spcAft>
            </a:pPr>
            <a:r>
              <a:rPr lang="en-US" sz="1800" dirty="0"/>
              <a:t>A trusted, objective source of best practices, methods and tools to organizations worldwide, the SEI is a global leader in software and systems engineering, process improvement and security best practices – all critical elements of smart grid success.</a:t>
            </a:r>
          </a:p>
          <a:p>
            <a:pPr marL="0" indent="0">
              <a:spcAft>
                <a:spcPts val="1500"/>
              </a:spcAft>
            </a:pPr>
            <a:r>
              <a:rPr lang="en-US" sz="1800" dirty="0"/>
              <a:t>The SEI collaborates in public-private partnership with government and industry on important cyber security, architecture, and interoperability challenges of the smart grid.</a:t>
            </a:r>
          </a:p>
        </p:txBody>
      </p:sp>
      <p:pic>
        <p:nvPicPr>
          <p:cNvPr id="2" name="Picture 1" descr="CMU_logo_stack_r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1" y="4830575"/>
            <a:ext cx="2419341" cy="1570225"/>
          </a:xfrm>
          <a:prstGeom prst="rect">
            <a:avLst/>
          </a:prstGeom>
        </p:spPr>
      </p:pic>
      <p:sp>
        <p:nvSpPr>
          <p:cNvPr id="4" name="Slide Number Placeholder 3"/>
          <p:cNvSpPr>
            <a:spLocks noGrp="1"/>
          </p:cNvSpPr>
          <p:nvPr>
            <p:ph type="sldNum" sz="quarter" idx="4"/>
          </p:nvPr>
        </p:nvSpPr>
        <p:spPr>
          <a:xfrm>
            <a:off x="7848600" y="6516177"/>
            <a:ext cx="1066800" cy="273050"/>
          </a:xfrm>
        </p:spPr>
        <p:txBody>
          <a:bodyPr/>
          <a:lstStyle/>
          <a:p>
            <a:fld id="{FCB216F3-6BBE-C443-8C16-54FD34EEA445}" type="slidenum">
              <a:rPr lang="en-US" smtClean="0"/>
              <a:pPr/>
              <a:t>6</a:t>
            </a:fld>
            <a:endParaRPr lang="en-US" dirty="0"/>
          </a:p>
        </p:txBody>
      </p:sp>
      <p:pic>
        <p:nvPicPr>
          <p:cNvPr id="5" name="Picture 4" descr="SEI Annual Report 2008.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0" y="-3592"/>
            <a:ext cx="3450336" cy="4637982"/>
          </a:xfrm>
          <a:prstGeom prst="rect">
            <a:avLst/>
          </a:prstGeom>
        </p:spPr>
      </p:pic>
    </p:spTree>
    <p:extLst>
      <p:ext uri="{BB962C8B-B14F-4D97-AF65-F5344CB8AC3E}">
        <p14:creationId xmlns:p14="http://schemas.microsoft.com/office/powerpoint/2010/main" val="21035527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dirty="0"/>
              <a:t>The SEI’s role as steward of the SGMM</a:t>
            </a:r>
          </a:p>
        </p:txBody>
      </p:sp>
      <p:sp>
        <p:nvSpPr>
          <p:cNvPr id="6147" name="Rectangle 5"/>
          <p:cNvSpPr>
            <a:spLocks noGrp="1" noChangeArrowheads="1"/>
          </p:cNvSpPr>
          <p:nvPr>
            <p:ph sz="half" idx="1"/>
          </p:nvPr>
        </p:nvSpPr>
        <p:spPr>
          <a:xfrm>
            <a:off x="4114800" y="1295400"/>
            <a:ext cx="4800600" cy="4800600"/>
          </a:xfrm>
        </p:spPr>
        <p:txBody>
          <a:bodyPr/>
          <a:lstStyle/>
          <a:p>
            <a:pPr>
              <a:spcAft>
                <a:spcPts val="1140"/>
              </a:spcAft>
            </a:pPr>
            <a:r>
              <a:rPr lang="en-US" sz="1800" dirty="0"/>
              <a:t>Provided</a:t>
            </a:r>
            <a:r>
              <a:rPr lang="en-US" sz="1800" b="1" dirty="0">
                <a:solidFill>
                  <a:srgbClr val="004DBF"/>
                </a:solidFill>
              </a:rPr>
              <a:t> governance </a:t>
            </a:r>
            <a:r>
              <a:rPr lang="en-US" sz="1800" dirty="0"/>
              <a:t>working with multiple stakeholders</a:t>
            </a:r>
          </a:p>
          <a:p>
            <a:pPr>
              <a:spcAft>
                <a:spcPts val="1140"/>
              </a:spcAft>
            </a:pPr>
            <a:r>
              <a:rPr lang="en-US" sz="1800" dirty="0"/>
              <a:t>Enabled </a:t>
            </a:r>
            <a:r>
              <a:rPr lang="en-US" sz="1800" b="1" dirty="0">
                <a:solidFill>
                  <a:srgbClr val="004DBF"/>
                </a:solidFill>
              </a:rPr>
              <a:t>widespread availability</a:t>
            </a:r>
            <a:r>
              <a:rPr lang="en-US" sz="1800" dirty="0"/>
              <a:t>, adoption, </a:t>
            </a:r>
            <a:br>
              <a:rPr lang="en-US" sz="1800" dirty="0"/>
            </a:br>
            <a:r>
              <a:rPr lang="en-US" sz="1800" dirty="0"/>
              <a:t>and use of the model for the benefit of the community</a:t>
            </a:r>
          </a:p>
          <a:p>
            <a:pPr>
              <a:spcAft>
                <a:spcPts val="1140"/>
              </a:spcAft>
            </a:pPr>
            <a:r>
              <a:rPr lang="en-US" sz="1800" b="1" dirty="0">
                <a:solidFill>
                  <a:srgbClr val="004DBF"/>
                </a:solidFill>
              </a:rPr>
              <a:t>Evolved the model </a:t>
            </a:r>
            <a:r>
              <a:rPr lang="en-US" sz="1800" dirty="0"/>
              <a:t>based on stakeholder needs, market developments, user feedback, and interactions with domain experts</a:t>
            </a:r>
          </a:p>
          <a:p>
            <a:pPr>
              <a:spcAft>
                <a:spcPts val="1140"/>
              </a:spcAft>
            </a:pPr>
            <a:r>
              <a:rPr lang="en-US" sz="1800" dirty="0"/>
              <a:t>Developed </a:t>
            </a:r>
            <a:r>
              <a:rPr lang="en-US" sz="1800" b="1" dirty="0">
                <a:solidFill>
                  <a:srgbClr val="004DBF"/>
                </a:solidFill>
              </a:rPr>
              <a:t>transition </a:t>
            </a:r>
            <a:r>
              <a:rPr lang="en-US" sz="1800" dirty="0"/>
              <a:t>mechanisms—education, training, awareness, research collaboration—to support the model</a:t>
            </a:r>
          </a:p>
          <a:p>
            <a:pPr>
              <a:spcAft>
                <a:spcPts val="1140"/>
              </a:spcAft>
            </a:pPr>
            <a:r>
              <a:rPr lang="en-US" sz="1800" dirty="0"/>
              <a:t>Grew the SGMM </a:t>
            </a:r>
            <a:r>
              <a:rPr lang="en-US" sz="1800" b="1" dirty="0">
                <a:solidFill>
                  <a:srgbClr val="004DBF"/>
                </a:solidFill>
              </a:rPr>
              <a:t>community </a:t>
            </a:r>
            <a:r>
              <a:rPr lang="en-US" sz="1800" dirty="0"/>
              <a:t>of users worldwide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3400" y="1143000"/>
            <a:ext cx="3154685" cy="2882189"/>
          </a:xfrm>
          <a:prstGeom prst="rect">
            <a:avLst/>
          </a:prstGeom>
          <a:effectLst>
            <a:outerShdw blurRad="50800" dist="38100" dir="2700000">
              <a:srgbClr val="000000">
                <a:alpha val="43000"/>
              </a:srgb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399" y="4114800"/>
            <a:ext cx="3152431" cy="1858433"/>
          </a:xfrm>
          <a:prstGeom prst="rect">
            <a:avLst/>
          </a:prstGeom>
          <a:effectLst>
            <a:outerShdw blurRad="50800" dist="38100" dir="2700000">
              <a:srgbClr val="000000">
                <a:alpha val="43000"/>
              </a:srgbClr>
            </a:outerShdw>
          </a:effectLst>
        </p:spPr>
      </p:pic>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7</a:t>
            </a:fld>
            <a:endParaRPr lang="en-US" dirty="0"/>
          </a:p>
        </p:txBody>
      </p:sp>
    </p:spTree>
    <p:extLst>
      <p:ext uri="{BB962C8B-B14F-4D97-AF65-F5344CB8AC3E}">
        <p14:creationId xmlns:p14="http://schemas.microsoft.com/office/powerpoint/2010/main" val="30473947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74768" y="1066800"/>
            <a:ext cx="8881379" cy="573628"/>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5</a:t>
            </a:r>
          </a:p>
        </p:txBody>
      </p:sp>
      <p:sp>
        <p:nvSpPr>
          <p:cNvPr id="30" name="Rectangle 29"/>
          <p:cNvSpPr/>
          <p:nvPr/>
        </p:nvSpPr>
        <p:spPr bwMode="auto">
          <a:xfrm>
            <a:off x="174768" y="1638300"/>
            <a:ext cx="8881379" cy="689529"/>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4</a:t>
            </a:r>
          </a:p>
        </p:txBody>
      </p:sp>
      <p:sp>
        <p:nvSpPr>
          <p:cNvPr id="31" name="Rectangle 30"/>
          <p:cNvSpPr/>
          <p:nvPr/>
        </p:nvSpPr>
        <p:spPr bwMode="auto">
          <a:xfrm>
            <a:off x="174768" y="2327829"/>
            <a:ext cx="8881379" cy="86939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3</a:t>
            </a:r>
          </a:p>
        </p:txBody>
      </p:sp>
      <p:sp>
        <p:nvSpPr>
          <p:cNvPr id="32" name="Rectangle 31"/>
          <p:cNvSpPr/>
          <p:nvPr/>
        </p:nvSpPr>
        <p:spPr bwMode="auto">
          <a:xfrm>
            <a:off x="174768" y="3197224"/>
            <a:ext cx="8881379" cy="7969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2</a:t>
            </a:r>
          </a:p>
        </p:txBody>
      </p:sp>
      <p:sp>
        <p:nvSpPr>
          <p:cNvPr id="33" name="Rectangle 32"/>
          <p:cNvSpPr/>
          <p:nvPr/>
        </p:nvSpPr>
        <p:spPr bwMode="auto">
          <a:xfrm>
            <a:off x="174768" y="3994704"/>
            <a:ext cx="8881379" cy="64714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1</a:t>
            </a:r>
          </a:p>
        </p:txBody>
      </p:sp>
      <p:sp>
        <p:nvSpPr>
          <p:cNvPr id="34" name="Rectangle 33"/>
          <p:cNvSpPr/>
          <p:nvPr/>
        </p:nvSpPr>
        <p:spPr bwMode="auto">
          <a:xfrm>
            <a:off x="174768" y="4642375"/>
            <a:ext cx="8881379" cy="3868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marL="0" marR="0" indent="0" algn="l" defTabSz="914400" rtl="0" eaLnBrk="1" fontAlgn="base" latinLnBrk="0" hangingPunct="1">
              <a:lnSpc>
                <a:spcPct val="80000"/>
              </a:lnSpc>
              <a:spcBef>
                <a:spcPts val="0"/>
              </a:spcBef>
              <a:spcAft>
                <a:spcPct val="0"/>
              </a:spcAft>
              <a:buClrTx/>
              <a:buSzTx/>
              <a:buFontTx/>
              <a:buNone/>
              <a:tabLst/>
            </a:pPr>
            <a:r>
              <a:rPr kumimoji="0" lang="en-US" sz="3200" b="1" i="0" u="none" strike="noStrike" cap="none" normalizeH="0" dirty="0">
                <a:ln>
                  <a:noFill/>
                </a:ln>
                <a:solidFill>
                  <a:schemeClr val="tx1">
                    <a:lumMod val="75000"/>
                    <a:lumOff val="25000"/>
                  </a:schemeClr>
                </a:solidFill>
                <a:effectLst>
                  <a:outerShdw blurRad="47625" dist="25400" dir="2700000" algn="tl" rotWithShape="0">
                    <a:schemeClr val="tx1">
                      <a:alpha val="40000"/>
                    </a:schemeClr>
                  </a:outerShdw>
                </a:effectLst>
                <a:latin typeface="Calibri"/>
                <a:ea typeface="ＭＳ Ｐゴシック" pitchFamily="1" charset="-128"/>
                <a:cs typeface="Calibri"/>
              </a:rPr>
              <a:t>0</a:t>
            </a:r>
          </a:p>
        </p:txBody>
      </p:sp>
      <p:sp>
        <p:nvSpPr>
          <p:cNvPr id="2" name="Title 1"/>
          <p:cNvSpPr>
            <a:spLocks noGrp="1"/>
          </p:cNvSpPr>
          <p:nvPr>
            <p:ph type="title"/>
          </p:nvPr>
        </p:nvSpPr>
        <p:spPr>
          <a:xfrm>
            <a:off x="533400" y="228600"/>
            <a:ext cx="8153400" cy="394980"/>
          </a:xfrm>
        </p:spPr>
        <p:txBody>
          <a:bodyPr/>
          <a:lstStyle/>
          <a:p>
            <a:r>
              <a:rPr lang="en-US" dirty="0"/>
              <a:t>SGMM at a glance</a:t>
            </a:r>
          </a:p>
        </p:txBody>
      </p:sp>
      <p:sp>
        <p:nvSpPr>
          <p:cNvPr id="4" name="Rectangle 3"/>
          <p:cNvSpPr/>
          <p:nvPr/>
        </p:nvSpPr>
        <p:spPr>
          <a:xfrm>
            <a:off x="575569"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SMR</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Strategy, Management,</a:t>
            </a:r>
            <a:r>
              <a:rPr lang="en-US" sz="1000" baseline="0" dirty="0">
                <a:solidFill>
                  <a:schemeClr val="bg1"/>
                </a:solidFill>
                <a:effectLst>
                  <a:outerShdw blurRad="50800" dist="38100" dir="2700000" algn="tl" rotWithShape="0">
                    <a:prstClr val="black">
                      <a:alpha val="40000"/>
                    </a:prstClr>
                  </a:outerShdw>
                </a:effectLst>
                <a:latin typeface="Arial Narrow"/>
                <a:cs typeface="Arial Narrow"/>
              </a:rPr>
              <a:t> &amp; Regulatory</a:t>
            </a:r>
            <a:endParaRPr lang="en-US" sz="1000" dirty="0">
              <a:solidFill>
                <a:schemeClr val="bg1"/>
              </a:solidFill>
              <a:effectLst>
                <a:outerShdw blurRad="50800" dist="38100" dir="2700000" algn="tl" rotWithShape="0">
                  <a:prstClr val="black">
                    <a:alpha val="40000"/>
                  </a:prstClr>
                </a:outerShdw>
              </a:effectLst>
              <a:latin typeface="Arial Narrow"/>
              <a:cs typeface="Arial Narrow"/>
            </a:endParaRPr>
          </a:p>
        </p:txBody>
      </p:sp>
      <p:sp>
        <p:nvSpPr>
          <p:cNvPr id="5" name="Rectangle 4"/>
          <p:cNvSpPr/>
          <p:nvPr/>
        </p:nvSpPr>
        <p:spPr>
          <a:xfrm>
            <a:off x="1634484" y="5070475"/>
            <a:ext cx="985688" cy="949325"/>
          </a:xfrm>
          <a:prstGeom prst="rect">
            <a:avLst/>
          </a:prstGeom>
          <a:solidFill>
            <a:srgbClr val="666666"/>
          </a:solidFill>
          <a:ln w="12700"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OS</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Organization</a:t>
            </a:r>
            <a:r>
              <a:rPr lang="en-US" sz="1000" baseline="0" dirty="0">
                <a:solidFill>
                  <a:schemeClr val="bg1"/>
                </a:solidFill>
                <a:effectLst>
                  <a:outerShdw blurRad="50800" dist="38100" dir="2700000" algn="tl" rotWithShape="0">
                    <a:prstClr val="black">
                      <a:alpha val="40000"/>
                    </a:prstClr>
                  </a:outerShdw>
                </a:effectLst>
                <a:latin typeface="Arial Narrow"/>
                <a:cs typeface="Arial Narrow"/>
              </a:rPr>
              <a:t> &amp; Structure</a:t>
            </a:r>
            <a:endParaRPr lang="en-US" sz="1000" dirty="0">
              <a:solidFill>
                <a:schemeClr val="bg1"/>
              </a:solidFill>
              <a:effectLst>
                <a:outerShdw blurRad="50800" dist="38100" dir="2700000" algn="tl" rotWithShape="0">
                  <a:prstClr val="black">
                    <a:alpha val="40000"/>
                  </a:prstClr>
                </a:outerShdw>
              </a:effectLst>
              <a:latin typeface="Arial Narrow"/>
              <a:cs typeface="Arial Narrow"/>
            </a:endParaRPr>
          </a:p>
        </p:txBody>
      </p:sp>
      <p:sp>
        <p:nvSpPr>
          <p:cNvPr id="6" name="Rectangle 5"/>
          <p:cNvSpPr/>
          <p:nvPr/>
        </p:nvSpPr>
        <p:spPr>
          <a:xfrm>
            <a:off x="2689694"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GO</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Grid Operations</a:t>
            </a:r>
          </a:p>
        </p:txBody>
      </p:sp>
      <p:sp>
        <p:nvSpPr>
          <p:cNvPr id="7" name="Rectangle 6"/>
          <p:cNvSpPr/>
          <p:nvPr/>
        </p:nvSpPr>
        <p:spPr>
          <a:xfrm>
            <a:off x="3748609"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WAM</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Work &amp; Asset Management</a:t>
            </a:r>
          </a:p>
        </p:txBody>
      </p:sp>
      <p:sp>
        <p:nvSpPr>
          <p:cNvPr id="8" name="Rectangle 7"/>
          <p:cNvSpPr/>
          <p:nvPr/>
        </p:nvSpPr>
        <p:spPr>
          <a:xfrm>
            <a:off x="4803819"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TECH</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Technology</a:t>
            </a:r>
          </a:p>
        </p:txBody>
      </p:sp>
      <p:sp>
        <p:nvSpPr>
          <p:cNvPr id="9" name="Rectangle 8"/>
          <p:cNvSpPr/>
          <p:nvPr/>
        </p:nvSpPr>
        <p:spPr>
          <a:xfrm>
            <a:off x="585903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CUST</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Customer</a:t>
            </a:r>
          </a:p>
        </p:txBody>
      </p:sp>
      <p:sp>
        <p:nvSpPr>
          <p:cNvPr id="10" name="Rectangle 9"/>
          <p:cNvSpPr/>
          <p:nvPr/>
        </p:nvSpPr>
        <p:spPr>
          <a:xfrm>
            <a:off x="6914240"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VCI</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Value Chain Integration</a:t>
            </a:r>
          </a:p>
        </p:txBody>
      </p:sp>
      <p:sp>
        <p:nvSpPr>
          <p:cNvPr id="11" name="Rectangle 10"/>
          <p:cNvSpPr/>
          <p:nvPr/>
        </p:nvSpPr>
        <p:spPr>
          <a:xfrm>
            <a:off x="796945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effectLst>
                  <a:outerShdw blurRad="50800" dist="38100" dir="2700000" algn="tl" rotWithShape="0">
                    <a:prstClr val="black">
                      <a:alpha val="40000"/>
                    </a:prstClr>
                  </a:outerShdw>
                </a:effectLst>
                <a:latin typeface="Arial Narrow"/>
                <a:cs typeface="Arial Narrow"/>
              </a:rPr>
              <a:t>SE</a:t>
            </a:r>
            <a:r>
              <a:rPr lang="en-US" sz="1000" dirty="0">
                <a:solidFill>
                  <a:schemeClr val="bg1"/>
                </a:solidFill>
                <a:effectLst>
                  <a:outerShdw blurRad="50800" dist="38100" dir="2700000" algn="tl" rotWithShape="0">
                    <a:prstClr val="black">
                      <a:alpha val="40000"/>
                    </a:prstClr>
                  </a:outerShdw>
                </a:effectLst>
                <a:latin typeface="Arial Narrow"/>
                <a:cs typeface="Arial Narrow"/>
              </a:rPr>
              <a:t/>
            </a:r>
            <a:br>
              <a:rPr lang="en-US" sz="1000" dirty="0">
                <a:solidFill>
                  <a:schemeClr val="bg1"/>
                </a:solidFill>
                <a:effectLst>
                  <a:outerShdw blurRad="50800" dist="38100" dir="2700000" algn="tl" rotWithShape="0">
                    <a:prstClr val="black">
                      <a:alpha val="40000"/>
                    </a:prstClr>
                  </a:outerShdw>
                </a:effectLst>
                <a:latin typeface="Arial Narrow"/>
                <a:cs typeface="Arial Narrow"/>
              </a:rPr>
            </a:br>
            <a:r>
              <a:rPr lang="en-US" sz="1000" dirty="0">
                <a:solidFill>
                  <a:schemeClr val="bg1"/>
                </a:solidFill>
                <a:effectLst>
                  <a:outerShdw blurRad="50800" dist="38100" dir="2700000" algn="tl" rotWithShape="0">
                    <a:prstClr val="black">
                      <a:alpha val="40000"/>
                    </a:prstClr>
                  </a:outerShdw>
                </a:effectLst>
                <a:latin typeface="Arial Narrow"/>
                <a:cs typeface="Arial Narrow"/>
              </a:rPr>
              <a:t>Societal &amp; Environmental</a:t>
            </a:r>
          </a:p>
        </p:txBody>
      </p:sp>
      <p:grpSp>
        <p:nvGrpSpPr>
          <p:cNvPr id="140" name="Group 139"/>
          <p:cNvGrpSpPr/>
          <p:nvPr/>
        </p:nvGrpSpPr>
        <p:grpSpPr>
          <a:xfrm>
            <a:off x="582244" y="1066800"/>
            <a:ext cx="8440168" cy="556848"/>
            <a:chOff x="533400" y="1447800"/>
            <a:chExt cx="8440168" cy="556848"/>
          </a:xfrm>
        </p:grpSpPr>
        <p:pic>
          <p:nvPicPr>
            <p:cNvPr id="141" name="Picture 4" descr="Y:\project\info-team\shared_graphics\Smart Grid\david\meters chart squashed for slide.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1447800"/>
              <a:ext cx="8440168" cy="556152"/>
            </a:xfrm>
            <a:prstGeom prst="rect">
              <a:avLst/>
            </a:prstGeom>
            <a:noFill/>
            <a:ln>
              <a:noFill/>
            </a:ln>
          </p:spPr>
        </p:pic>
        <p:cxnSp>
          <p:nvCxnSpPr>
            <p:cNvPr id="142" name="Straight Connector 141"/>
            <p:cNvCxnSpPr/>
            <p:nvPr/>
          </p:nvCxnSpPr>
          <p:spPr bwMode="auto">
            <a:xfrm>
              <a:off x="1561120"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3" name="Straight Connector 142"/>
            <p:cNvCxnSpPr/>
            <p:nvPr/>
          </p:nvCxnSpPr>
          <p:spPr bwMode="auto">
            <a:xfrm>
              <a:off x="2614248"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4" name="Straight Connector 143"/>
            <p:cNvCxnSpPr/>
            <p:nvPr/>
          </p:nvCxnSpPr>
          <p:spPr bwMode="auto">
            <a:xfrm>
              <a:off x="3683008"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5" name="Straight Connector 144"/>
            <p:cNvCxnSpPr/>
            <p:nvPr/>
          </p:nvCxnSpPr>
          <p:spPr bwMode="auto">
            <a:xfrm>
              <a:off x="472050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6" name="Straight Connector 145"/>
            <p:cNvCxnSpPr/>
            <p:nvPr/>
          </p:nvCxnSpPr>
          <p:spPr bwMode="auto">
            <a:xfrm>
              <a:off x="575800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7" name="Straight Connector 146"/>
            <p:cNvCxnSpPr/>
            <p:nvPr/>
          </p:nvCxnSpPr>
          <p:spPr bwMode="auto">
            <a:xfrm>
              <a:off x="682676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8" name="Straight Connector 147"/>
            <p:cNvCxnSpPr/>
            <p:nvPr/>
          </p:nvCxnSpPr>
          <p:spPr bwMode="auto">
            <a:xfrm>
              <a:off x="790724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49" name="Group 148"/>
          <p:cNvGrpSpPr/>
          <p:nvPr/>
        </p:nvGrpSpPr>
        <p:grpSpPr>
          <a:xfrm>
            <a:off x="582244" y="2330940"/>
            <a:ext cx="8440168" cy="812800"/>
            <a:chOff x="533400" y="2692400"/>
            <a:chExt cx="8440168" cy="812800"/>
          </a:xfrm>
        </p:grpSpPr>
        <p:pic>
          <p:nvPicPr>
            <p:cNvPr id="150" name="Picture 4" descr="Y:\project\info-team\shared_graphics\Smart Grid\david\meters chart squashed for slid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2692400"/>
              <a:ext cx="8440168" cy="812800"/>
            </a:xfrm>
            <a:prstGeom prst="rect">
              <a:avLst/>
            </a:prstGeom>
            <a:noFill/>
            <a:ln>
              <a:noFill/>
            </a:ln>
          </p:spPr>
        </p:pic>
        <p:cxnSp>
          <p:nvCxnSpPr>
            <p:cNvPr id="151" name="Straight Connector 150"/>
            <p:cNvCxnSpPr/>
            <p:nvPr/>
          </p:nvCxnSpPr>
          <p:spPr bwMode="auto">
            <a:xfrm>
              <a:off x="683064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2" name="Straight Connector 151"/>
            <p:cNvCxnSpPr/>
            <p:nvPr/>
          </p:nvCxnSpPr>
          <p:spPr bwMode="auto">
            <a:xfrm>
              <a:off x="790916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3" name="Straight Connector 152"/>
            <p:cNvCxnSpPr/>
            <p:nvPr/>
          </p:nvCxnSpPr>
          <p:spPr bwMode="auto">
            <a:xfrm>
              <a:off x="472440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4" name="Straight Connector 153"/>
            <p:cNvCxnSpPr/>
            <p:nvPr/>
          </p:nvCxnSpPr>
          <p:spPr bwMode="auto">
            <a:xfrm>
              <a:off x="575798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5" name="Straight Connector 154"/>
            <p:cNvCxnSpPr/>
            <p:nvPr/>
          </p:nvCxnSpPr>
          <p:spPr bwMode="auto">
            <a:xfrm>
              <a:off x="261424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6" name="Straight Connector 155"/>
            <p:cNvCxnSpPr/>
            <p:nvPr/>
          </p:nvCxnSpPr>
          <p:spPr bwMode="auto">
            <a:xfrm>
              <a:off x="368886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7" name="Straight Connector 156"/>
            <p:cNvCxnSpPr/>
            <p:nvPr/>
          </p:nvCxnSpPr>
          <p:spPr bwMode="auto">
            <a:xfrm>
              <a:off x="156308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58" name="Group 157"/>
          <p:cNvGrpSpPr/>
          <p:nvPr/>
        </p:nvGrpSpPr>
        <p:grpSpPr>
          <a:xfrm>
            <a:off x="582244" y="3993664"/>
            <a:ext cx="8440168" cy="636951"/>
            <a:chOff x="533400" y="4286741"/>
            <a:chExt cx="8440168" cy="636951"/>
          </a:xfrm>
        </p:grpSpPr>
        <p:pic>
          <p:nvPicPr>
            <p:cNvPr id="159" name="Picture 4" descr="Y:\project\info-team\shared_graphics\Smart Grid\david\meters chart squashed for slid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4286741"/>
              <a:ext cx="8440168" cy="634509"/>
            </a:xfrm>
            <a:prstGeom prst="rect">
              <a:avLst/>
            </a:prstGeom>
            <a:noFill/>
            <a:ln>
              <a:noFill/>
            </a:ln>
          </p:spPr>
        </p:pic>
        <p:cxnSp>
          <p:nvCxnSpPr>
            <p:cNvPr id="160" name="Straight Connector 159"/>
            <p:cNvCxnSpPr/>
            <p:nvPr/>
          </p:nvCxnSpPr>
          <p:spPr bwMode="auto">
            <a:xfrm>
              <a:off x="790916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1" name="Straight Connector 160"/>
            <p:cNvCxnSpPr/>
            <p:nvPr/>
          </p:nvCxnSpPr>
          <p:spPr bwMode="auto">
            <a:xfrm>
              <a:off x="6830644"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2" name="Straight Connector 161"/>
            <p:cNvCxnSpPr/>
            <p:nvPr/>
          </p:nvCxnSpPr>
          <p:spPr bwMode="auto">
            <a:xfrm>
              <a:off x="5759936"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3" name="Straight Connector 162"/>
            <p:cNvCxnSpPr/>
            <p:nvPr/>
          </p:nvCxnSpPr>
          <p:spPr bwMode="auto">
            <a:xfrm>
              <a:off x="4720492"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4" name="Straight Connector 163"/>
            <p:cNvCxnSpPr/>
            <p:nvPr/>
          </p:nvCxnSpPr>
          <p:spPr bwMode="auto">
            <a:xfrm>
              <a:off x="36810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5" name="Straight Connector 164"/>
            <p:cNvCxnSpPr/>
            <p:nvPr/>
          </p:nvCxnSpPr>
          <p:spPr bwMode="auto">
            <a:xfrm>
              <a:off x="26142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6" name="Straight Connector 165"/>
            <p:cNvCxnSpPr/>
            <p:nvPr/>
          </p:nvCxnSpPr>
          <p:spPr bwMode="auto">
            <a:xfrm>
              <a:off x="1563080"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67" name="Group 166"/>
          <p:cNvGrpSpPr/>
          <p:nvPr/>
        </p:nvGrpSpPr>
        <p:grpSpPr>
          <a:xfrm>
            <a:off x="582244" y="1662722"/>
            <a:ext cx="8440168" cy="638907"/>
            <a:chOff x="533400" y="2055446"/>
            <a:chExt cx="8440168" cy="638907"/>
          </a:xfrm>
        </p:grpSpPr>
        <p:pic>
          <p:nvPicPr>
            <p:cNvPr id="168" name="Picture 4" descr="Y:\project\info-team\shared_graphics\Smart Grid\david\meters chart squashed for slide.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3400" y="2057400"/>
              <a:ext cx="8440168" cy="636953"/>
            </a:xfrm>
            <a:prstGeom prst="rect">
              <a:avLst/>
            </a:prstGeom>
            <a:noFill/>
            <a:ln>
              <a:noFill/>
            </a:ln>
          </p:spPr>
        </p:pic>
        <p:cxnSp>
          <p:nvCxnSpPr>
            <p:cNvPr id="169" name="Straight Connector 168"/>
            <p:cNvCxnSpPr/>
            <p:nvPr/>
          </p:nvCxnSpPr>
          <p:spPr bwMode="auto">
            <a:xfrm>
              <a:off x="6834552" y="2055446"/>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0" name="Straight Connector 169"/>
            <p:cNvCxnSpPr/>
            <p:nvPr/>
          </p:nvCxnSpPr>
          <p:spPr bwMode="auto">
            <a:xfrm>
              <a:off x="7909168"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1" name="Straight Connector 170"/>
            <p:cNvCxnSpPr/>
            <p:nvPr/>
          </p:nvCxnSpPr>
          <p:spPr bwMode="auto">
            <a:xfrm>
              <a:off x="4720492"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2" name="Straight Connector 171"/>
            <p:cNvCxnSpPr/>
            <p:nvPr/>
          </p:nvCxnSpPr>
          <p:spPr bwMode="auto">
            <a:xfrm>
              <a:off x="575798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3" name="Straight Connector 172"/>
            <p:cNvCxnSpPr/>
            <p:nvPr/>
          </p:nvCxnSpPr>
          <p:spPr bwMode="auto">
            <a:xfrm>
              <a:off x="261424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4" name="Straight Connector 173"/>
            <p:cNvCxnSpPr/>
            <p:nvPr/>
          </p:nvCxnSpPr>
          <p:spPr bwMode="auto">
            <a:xfrm>
              <a:off x="3684956" y="2061308"/>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5" name="Straight Connector 174"/>
            <p:cNvCxnSpPr/>
            <p:nvPr/>
          </p:nvCxnSpPr>
          <p:spPr bwMode="auto">
            <a:xfrm>
              <a:off x="1563080" y="2063262"/>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grpSp>
        <p:nvGrpSpPr>
          <p:cNvPr id="176" name="Group 175"/>
          <p:cNvGrpSpPr/>
          <p:nvPr/>
        </p:nvGrpSpPr>
        <p:grpSpPr>
          <a:xfrm>
            <a:off x="582244" y="3206268"/>
            <a:ext cx="8440168" cy="746368"/>
            <a:chOff x="533400" y="3540372"/>
            <a:chExt cx="8440168" cy="746368"/>
          </a:xfrm>
        </p:grpSpPr>
        <p:pic>
          <p:nvPicPr>
            <p:cNvPr id="177" name="Picture 4" descr="Y:\project\info-team\shared_graphics\Smart Grid\david\meters chart squashed for slide.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3400" y="3540372"/>
              <a:ext cx="8440168" cy="746368"/>
            </a:xfrm>
            <a:prstGeom prst="rect">
              <a:avLst/>
            </a:prstGeom>
            <a:noFill/>
            <a:ln>
              <a:noFill/>
            </a:ln>
          </p:spPr>
        </p:pic>
        <p:cxnSp>
          <p:nvCxnSpPr>
            <p:cNvPr id="178" name="Straight Connector 177"/>
            <p:cNvCxnSpPr/>
            <p:nvPr/>
          </p:nvCxnSpPr>
          <p:spPr bwMode="auto">
            <a:xfrm>
              <a:off x="156502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9" name="Straight Connector 178"/>
            <p:cNvCxnSpPr/>
            <p:nvPr/>
          </p:nvCxnSpPr>
          <p:spPr bwMode="auto">
            <a:xfrm>
              <a:off x="261424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0" name="Straight Connector 179"/>
            <p:cNvCxnSpPr/>
            <p:nvPr/>
          </p:nvCxnSpPr>
          <p:spPr bwMode="auto">
            <a:xfrm>
              <a:off x="3684956"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1" name="Straight Connector 180"/>
            <p:cNvCxnSpPr/>
            <p:nvPr/>
          </p:nvCxnSpPr>
          <p:spPr bwMode="auto">
            <a:xfrm>
              <a:off x="4724412"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2" name="Straight Connector 181"/>
            <p:cNvCxnSpPr/>
            <p:nvPr/>
          </p:nvCxnSpPr>
          <p:spPr bwMode="auto">
            <a:xfrm>
              <a:off x="576190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3" name="Straight Connector 182"/>
            <p:cNvCxnSpPr/>
            <p:nvPr/>
          </p:nvCxnSpPr>
          <p:spPr bwMode="auto">
            <a:xfrm>
              <a:off x="683066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4" name="Straight Connector 183"/>
            <p:cNvCxnSpPr/>
            <p:nvPr/>
          </p:nvCxnSpPr>
          <p:spPr bwMode="auto">
            <a:xfrm>
              <a:off x="7907244"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cxnSp>
        <p:nvCxnSpPr>
          <p:cNvPr id="13" name="Straight Connector 12"/>
          <p:cNvCxnSpPr/>
          <p:nvPr/>
        </p:nvCxnSpPr>
        <p:spPr bwMode="auto">
          <a:xfrm>
            <a:off x="159437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p:cNvCxnSpPr/>
          <p:nvPr/>
        </p:nvCxnSpPr>
        <p:spPr bwMode="auto">
          <a:xfrm>
            <a:off x="265737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p:cNvCxnSpPr/>
          <p:nvPr/>
        </p:nvCxnSpPr>
        <p:spPr bwMode="auto">
          <a:xfrm>
            <a:off x="371446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p:cNvCxnSpPr/>
          <p:nvPr/>
        </p:nvCxnSpPr>
        <p:spPr bwMode="auto">
          <a:xfrm>
            <a:off x="476564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a:off x="582273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687982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1" name="Straight Connector 20"/>
          <p:cNvCxnSpPr/>
          <p:nvPr/>
        </p:nvCxnSpPr>
        <p:spPr bwMode="auto">
          <a:xfrm>
            <a:off x="793691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sp>
        <p:nvSpPr>
          <p:cNvPr id="186" name="Rectangular Callout 185"/>
          <p:cNvSpPr/>
          <p:nvPr/>
        </p:nvSpPr>
        <p:spPr bwMode="auto">
          <a:xfrm>
            <a:off x="550878" y="6095918"/>
            <a:ext cx="8417442" cy="310707"/>
          </a:xfrm>
          <a:prstGeom prst="wedgeRectCallout">
            <a:avLst>
              <a:gd name="adj1" fmla="val -47303"/>
              <a:gd name="adj2" fmla="val 15489"/>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8 Domains: Logical groupings of smart grid related characteristics</a:t>
            </a:r>
          </a:p>
        </p:txBody>
      </p:sp>
      <p:sp>
        <p:nvSpPr>
          <p:cNvPr id="187" name="Rectangular Callout 186"/>
          <p:cNvSpPr/>
          <p:nvPr/>
        </p:nvSpPr>
        <p:spPr bwMode="auto">
          <a:xfrm>
            <a:off x="609600" y="685800"/>
            <a:ext cx="7010400" cy="304800"/>
          </a:xfrm>
          <a:prstGeom prst="wedgeRectCallout">
            <a:avLst>
              <a:gd name="adj1" fmla="val -52766"/>
              <a:gd name="adj2" fmla="val 46908"/>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6 Maturity Levels: Defined sets of characteristics and outcomes </a:t>
            </a:r>
          </a:p>
        </p:txBody>
      </p:sp>
      <p:sp>
        <p:nvSpPr>
          <p:cNvPr id="188" name="Rectangular Callout 187"/>
          <p:cNvSpPr/>
          <p:nvPr/>
        </p:nvSpPr>
        <p:spPr bwMode="auto">
          <a:xfrm>
            <a:off x="2057400" y="2743200"/>
            <a:ext cx="5450683" cy="638353"/>
          </a:xfrm>
          <a:prstGeom prst="wedgeRectCallout">
            <a:avLst>
              <a:gd name="adj1" fmla="val -27617"/>
              <a:gd name="adj2" fmla="val -498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175 Characteristics: Features you would expect to see at each stage of the smart grid journey </a:t>
            </a:r>
          </a:p>
        </p:txBody>
      </p:sp>
      <p:sp>
        <p:nvSpPr>
          <p:cNvPr id="3" name="Slide Number Placeholder 2"/>
          <p:cNvSpPr>
            <a:spLocks noGrp="1"/>
          </p:cNvSpPr>
          <p:nvPr>
            <p:ph type="sldNum" sz="quarter" idx="4"/>
          </p:nvPr>
        </p:nvSpPr>
        <p:spPr>
          <a:xfrm>
            <a:off x="7848600" y="6516177"/>
            <a:ext cx="1066800" cy="273050"/>
          </a:xfrm>
        </p:spPr>
        <p:txBody>
          <a:bodyPr/>
          <a:lstStyle/>
          <a:p>
            <a:fld id="{FCB216F3-6BBE-C443-8C16-54FD34EEA445}" type="slidenum">
              <a:rPr lang="en-US" smtClean="0"/>
              <a:pPr/>
              <a:t>8</a:t>
            </a:fld>
            <a:endParaRPr lang="en-US" dirty="0"/>
          </a:p>
        </p:txBody>
      </p:sp>
    </p:spTree>
    <p:extLst>
      <p:ext uri="{BB962C8B-B14F-4D97-AF65-F5344CB8AC3E}">
        <p14:creationId xmlns:p14="http://schemas.microsoft.com/office/powerpoint/2010/main" val="137445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1+#ppt_w/2"/>
                                          </p:val>
                                        </p:tav>
                                        <p:tav tm="100000">
                                          <p:val>
                                            <p:strVal val="#ppt_x"/>
                                          </p:val>
                                        </p:tav>
                                      </p:tavLst>
                                    </p:anim>
                                    <p:anim calcmode="lin" valueType="num">
                                      <p:cBhvr additive="base">
                                        <p:cTn id="16" dur="6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650" fill="hold"/>
                                        <p:tgtEl>
                                          <p:spTgt spid="16"/>
                                        </p:tgtEl>
                                        <p:attrNameLst>
                                          <p:attrName>ppt_x</p:attrName>
                                        </p:attrNameLst>
                                      </p:cBhvr>
                                      <p:tavLst>
                                        <p:tav tm="0">
                                          <p:val>
                                            <p:strVal val="1+#ppt_w/2"/>
                                          </p:val>
                                        </p:tav>
                                        <p:tav tm="100000">
                                          <p:val>
                                            <p:strVal val="#ppt_x"/>
                                          </p:val>
                                        </p:tav>
                                      </p:tavLst>
                                    </p:anim>
                                    <p:anim calcmode="lin" valueType="num">
                                      <p:cBhvr additive="base">
                                        <p:cTn id="20" dur="6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00" fill="hold"/>
                                        <p:tgtEl>
                                          <p:spTgt spid="6"/>
                                        </p:tgtEl>
                                        <p:attrNameLst>
                                          <p:attrName>ppt_x</p:attrName>
                                        </p:attrNameLst>
                                      </p:cBhvr>
                                      <p:tavLst>
                                        <p:tav tm="0">
                                          <p:val>
                                            <p:strVal val="1+#ppt_w/2"/>
                                          </p:val>
                                        </p:tav>
                                        <p:tav tm="100000">
                                          <p:val>
                                            <p:strVal val="#ppt_x"/>
                                          </p:val>
                                        </p:tav>
                                      </p:tavLst>
                                    </p:anim>
                                    <p:anim calcmode="lin" valueType="num">
                                      <p:cBhvr additive="base">
                                        <p:cTn id="24" dur="7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800" fill="hold"/>
                                        <p:tgtEl>
                                          <p:spTgt spid="7"/>
                                        </p:tgtEl>
                                        <p:attrNameLst>
                                          <p:attrName>ppt_x</p:attrName>
                                        </p:attrNameLst>
                                      </p:cBhvr>
                                      <p:tavLst>
                                        <p:tav tm="0">
                                          <p:val>
                                            <p:strVal val="1+#ppt_w/2"/>
                                          </p:val>
                                        </p:tav>
                                        <p:tav tm="100000">
                                          <p:val>
                                            <p:strVal val="#ppt_x"/>
                                          </p:val>
                                        </p:tav>
                                      </p:tavLst>
                                    </p:anim>
                                    <p:anim calcmode="lin" valueType="num">
                                      <p:cBhvr additive="base">
                                        <p:cTn id="32" dur="8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850" fill="hold"/>
                                        <p:tgtEl>
                                          <p:spTgt spid="18"/>
                                        </p:tgtEl>
                                        <p:attrNameLst>
                                          <p:attrName>ppt_x</p:attrName>
                                        </p:attrNameLst>
                                      </p:cBhvr>
                                      <p:tavLst>
                                        <p:tav tm="0">
                                          <p:val>
                                            <p:strVal val="1+#ppt_w/2"/>
                                          </p:val>
                                        </p:tav>
                                        <p:tav tm="100000">
                                          <p:val>
                                            <p:strVal val="#ppt_x"/>
                                          </p:val>
                                        </p:tav>
                                      </p:tavLst>
                                    </p:anim>
                                    <p:anim calcmode="lin" valueType="num">
                                      <p:cBhvr additive="base">
                                        <p:cTn id="36" dur="85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900" fill="hold"/>
                                        <p:tgtEl>
                                          <p:spTgt spid="8"/>
                                        </p:tgtEl>
                                        <p:attrNameLst>
                                          <p:attrName>ppt_x</p:attrName>
                                        </p:attrNameLst>
                                      </p:cBhvr>
                                      <p:tavLst>
                                        <p:tav tm="0">
                                          <p:val>
                                            <p:strVal val="1+#ppt_w/2"/>
                                          </p:val>
                                        </p:tav>
                                        <p:tav tm="100000">
                                          <p:val>
                                            <p:strVal val="#ppt_x"/>
                                          </p:val>
                                        </p:tav>
                                      </p:tavLst>
                                    </p:anim>
                                    <p:anim calcmode="lin" valueType="num">
                                      <p:cBhvr additive="base">
                                        <p:cTn id="40" dur="90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950" fill="hold"/>
                                        <p:tgtEl>
                                          <p:spTgt spid="19"/>
                                        </p:tgtEl>
                                        <p:attrNameLst>
                                          <p:attrName>ppt_x</p:attrName>
                                        </p:attrNameLst>
                                      </p:cBhvr>
                                      <p:tavLst>
                                        <p:tav tm="0">
                                          <p:val>
                                            <p:strVal val="1+#ppt_w/2"/>
                                          </p:val>
                                        </p:tav>
                                        <p:tav tm="100000">
                                          <p:val>
                                            <p:strVal val="#ppt_x"/>
                                          </p:val>
                                        </p:tav>
                                      </p:tavLst>
                                    </p:anim>
                                    <p:anim calcmode="lin" valueType="num">
                                      <p:cBhvr additive="base">
                                        <p:cTn id="44" dur="950" fill="hold"/>
                                        <p:tgtEl>
                                          <p:spTgt spid="1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1+#ppt_w/2"/>
                                          </p:val>
                                        </p:tav>
                                        <p:tav tm="100000">
                                          <p:val>
                                            <p:strVal val="#ppt_x"/>
                                          </p:val>
                                        </p:tav>
                                      </p:tavLst>
                                    </p:anim>
                                    <p:anim calcmode="lin" valueType="num">
                                      <p:cBhvr additive="base">
                                        <p:cTn id="48" dur="1000" fill="hold"/>
                                        <p:tgtEl>
                                          <p:spTgt spid="9"/>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50" fill="hold"/>
                                        <p:tgtEl>
                                          <p:spTgt spid="20"/>
                                        </p:tgtEl>
                                        <p:attrNameLst>
                                          <p:attrName>ppt_x</p:attrName>
                                        </p:attrNameLst>
                                      </p:cBhvr>
                                      <p:tavLst>
                                        <p:tav tm="0">
                                          <p:val>
                                            <p:strVal val="1+#ppt_w/2"/>
                                          </p:val>
                                        </p:tav>
                                        <p:tav tm="100000">
                                          <p:val>
                                            <p:strVal val="#ppt_x"/>
                                          </p:val>
                                        </p:tav>
                                      </p:tavLst>
                                    </p:anim>
                                    <p:anim calcmode="lin" valueType="num">
                                      <p:cBhvr additive="base">
                                        <p:cTn id="52" dur="105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100" fill="hold"/>
                                        <p:tgtEl>
                                          <p:spTgt spid="10"/>
                                        </p:tgtEl>
                                        <p:attrNameLst>
                                          <p:attrName>ppt_x</p:attrName>
                                        </p:attrNameLst>
                                      </p:cBhvr>
                                      <p:tavLst>
                                        <p:tav tm="0">
                                          <p:val>
                                            <p:strVal val="1+#ppt_w/2"/>
                                          </p:val>
                                        </p:tav>
                                        <p:tav tm="100000">
                                          <p:val>
                                            <p:strVal val="#ppt_x"/>
                                          </p:val>
                                        </p:tav>
                                      </p:tavLst>
                                    </p:anim>
                                    <p:anim calcmode="lin" valueType="num">
                                      <p:cBhvr additive="base">
                                        <p:cTn id="56" dur="11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150" fill="hold"/>
                                        <p:tgtEl>
                                          <p:spTgt spid="21"/>
                                        </p:tgtEl>
                                        <p:attrNameLst>
                                          <p:attrName>ppt_x</p:attrName>
                                        </p:attrNameLst>
                                      </p:cBhvr>
                                      <p:tavLst>
                                        <p:tav tm="0">
                                          <p:val>
                                            <p:strVal val="1+#ppt_w/2"/>
                                          </p:val>
                                        </p:tav>
                                        <p:tav tm="100000">
                                          <p:val>
                                            <p:strVal val="#ppt_x"/>
                                          </p:val>
                                        </p:tav>
                                      </p:tavLst>
                                    </p:anim>
                                    <p:anim calcmode="lin" valueType="num">
                                      <p:cBhvr additive="base">
                                        <p:cTn id="60" dur="11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200" fill="hold"/>
                                        <p:tgtEl>
                                          <p:spTgt spid="11"/>
                                        </p:tgtEl>
                                        <p:attrNameLst>
                                          <p:attrName>ppt_x</p:attrName>
                                        </p:attrNameLst>
                                      </p:cBhvr>
                                      <p:tavLst>
                                        <p:tav tm="0">
                                          <p:val>
                                            <p:strVal val="1+#ppt_w/2"/>
                                          </p:val>
                                        </p:tav>
                                        <p:tav tm="100000">
                                          <p:val>
                                            <p:strVal val="#ppt_x"/>
                                          </p:val>
                                        </p:tav>
                                      </p:tavLst>
                                    </p:anim>
                                    <p:anim calcmode="lin" valueType="num">
                                      <p:cBhvr additive="base">
                                        <p:cTn id="64" dur="1200" fill="hold"/>
                                        <p:tgtEl>
                                          <p:spTgt spid="11"/>
                                        </p:tgtEl>
                                        <p:attrNameLst>
                                          <p:attrName>ppt_y</p:attrName>
                                        </p:attrNameLst>
                                      </p:cBhvr>
                                      <p:tavLst>
                                        <p:tav tm="0">
                                          <p:val>
                                            <p:strVal val="0-#ppt_h/2"/>
                                          </p:val>
                                        </p:tav>
                                        <p:tav tm="100000">
                                          <p:val>
                                            <p:strVal val="#ppt_y"/>
                                          </p:val>
                                        </p:tav>
                                      </p:tavLst>
                                    </p:anim>
                                  </p:childTnLst>
                                </p:cTn>
                              </p:par>
                            </p:childTnLst>
                          </p:cTn>
                        </p:par>
                        <p:par>
                          <p:cTn id="65" fill="hold">
                            <p:stCondLst>
                              <p:cond delay="1200"/>
                            </p:stCondLst>
                            <p:childTnLst>
                              <p:par>
                                <p:cTn id="66" presetID="22" presetClass="entr" presetSubtype="8" fill="hold" grpId="0" nodeType="afterEffect">
                                  <p:stCondLst>
                                    <p:cond delay="0"/>
                                  </p:stCondLst>
                                  <p:childTnLst>
                                    <p:set>
                                      <p:cBhvr>
                                        <p:cTn id="67" dur="1" fill="hold">
                                          <p:stCondLst>
                                            <p:cond delay="0"/>
                                          </p:stCondLst>
                                        </p:cTn>
                                        <p:tgtEl>
                                          <p:spTgt spid="186"/>
                                        </p:tgtEl>
                                        <p:attrNameLst>
                                          <p:attrName>style.visibility</p:attrName>
                                        </p:attrNameLst>
                                      </p:cBhvr>
                                      <p:to>
                                        <p:strVal val="visible"/>
                                      </p:to>
                                    </p:set>
                                    <p:animEffect transition="in" filter="wipe(left)">
                                      <p:cBhvr>
                                        <p:cTn id="68" dur="1000"/>
                                        <p:tgtEl>
                                          <p:spTgt spid="18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1+#ppt_w/2"/>
                                          </p:val>
                                        </p:tav>
                                        <p:tav tm="100000">
                                          <p:val>
                                            <p:strVal val="#ppt_x"/>
                                          </p:val>
                                        </p:tav>
                                      </p:tavLst>
                                    </p:anim>
                                    <p:anim calcmode="lin" valueType="num">
                                      <p:cBhvr additive="base">
                                        <p:cTn id="74" dur="500" fill="hold"/>
                                        <p:tgtEl>
                                          <p:spTgt spid="34"/>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700" fill="hold"/>
                                        <p:tgtEl>
                                          <p:spTgt spid="33"/>
                                        </p:tgtEl>
                                        <p:attrNameLst>
                                          <p:attrName>ppt_x</p:attrName>
                                        </p:attrNameLst>
                                      </p:cBhvr>
                                      <p:tavLst>
                                        <p:tav tm="0">
                                          <p:val>
                                            <p:strVal val="1+#ppt_w/2"/>
                                          </p:val>
                                        </p:tav>
                                        <p:tav tm="100000">
                                          <p:val>
                                            <p:strVal val="#ppt_x"/>
                                          </p:val>
                                        </p:tav>
                                      </p:tavLst>
                                    </p:anim>
                                    <p:anim calcmode="lin" valueType="num">
                                      <p:cBhvr additive="base">
                                        <p:cTn id="78" dur="700" fill="hold"/>
                                        <p:tgtEl>
                                          <p:spTgt spid="33"/>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900" fill="hold"/>
                                        <p:tgtEl>
                                          <p:spTgt spid="32"/>
                                        </p:tgtEl>
                                        <p:attrNameLst>
                                          <p:attrName>ppt_x</p:attrName>
                                        </p:attrNameLst>
                                      </p:cBhvr>
                                      <p:tavLst>
                                        <p:tav tm="0">
                                          <p:val>
                                            <p:strVal val="1+#ppt_w/2"/>
                                          </p:val>
                                        </p:tav>
                                        <p:tav tm="100000">
                                          <p:val>
                                            <p:strVal val="#ppt_x"/>
                                          </p:val>
                                        </p:tav>
                                      </p:tavLst>
                                    </p:anim>
                                    <p:anim calcmode="lin" valueType="num">
                                      <p:cBhvr additive="base">
                                        <p:cTn id="82" dur="900" fill="hold"/>
                                        <p:tgtEl>
                                          <p:spTgt spid="32"/>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1100" fill="hold"/>
                                        <p:tgtEl>
                                          <p:spTgt spid="31"/>
                                        </p:tgtEl>
                                        <p:attrNameLst>
                                          <p:attrName>ppt_x</p:attrName>
                                        </p:attrNameLst>
                                      </p:cBhvr>
                                      <p:tavLst>
                                        <p:tav tm="0">
                                          <p:val>
                                            <p:strVal val="1+#ppt_w/2"/>
                                          </p:val>
                                        </p:tav>
                                        <p:tav tm="100000">
                                          <p:val>
                                            <p:strVal val="#ppt_x"/>
                                          </p:val>
                                        </p:tav>
                                      </p:tavLst>
                                    </p:anim>
                                    <p:anim calcmode="lin" valueType="num">
                                      <p:cBhvr additive="base">
                                        <p:cTn id="86" dur="1100" fill="hold"/>
                                        <p:tgtEl>
                                          <p:spTgt spid="3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1300" fill="hold"/>
                                        <p:tgtEl>
                                          <p:spTgt spid="30"/>
                                        </p:tgtEl>
                                        <p:attrNameLst>
                                          <p:attrName>ppt_x</p:attrName>
                                        </p:attrNameLst>
                                      </p:cBhvr>
                                      <p:tavLst>
                                        <p:tav tm="0">
                                          <p:val>
                                            <p:strVal val="1+#ppt_w/2"/>
                                          </p:val>
                                        </p:tav>
                                        <p:tav tm="100000">
                                          <p:val>
                                            <p:strVal val="#ppt_x"/>
                                          </p:val>
                                        </p:tav>
                                      </p:tavLst>
                                    </p:anim>
                                    <p:anim calcmode="lin" valueType="num">
                                      <p:cBhvr additive="base">
                                        <p:cTn id="90" dur="1300" fill="hold"/>
                                        <p:tgtEl>
                                          <p:spTgt spid="30"/>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1400" fill="hold"/>
                                        <p:tgtEl>
                                          <p:spTgt spid="29"/>
                                        </p:tgtEl>
                                        <p:attrNameLst>
                                          <p:attrName>ppt_x</p:attrName>
                                        </p:attrNameLst>
                                      </p:cBhvr>
                                      <p:tavLst>
                                        <p:tav tm="0">
                                          <p:val>
                                            <p:strVal val="1+#ppt_w/2"/>
                                          </p:val>
                                        </p:tav>
                                        <p:tav tm="100000">
                                          <p:val>
                                            <p:strVal val="#ppt_x"/>
                                          </p:val>
                                        </p:tav>
                                      </p:tavLst>
                                    </p:anim>
                                    <p:anim calcmode="lin" valueType="num">
                                      <p:cBhvr additive="base">
                                        <p:cTn id="94" dur="1400" fill="hold"/>
                                        <p:tgtEl>
                                          <p:spTgt spid="29"/>
                                        </p:tgtEl>
                                        <p:attrNameLst>
                                          <p:attrName>ppt_y</p:attrName>
                                        </p:attrNameLst>
                                      </p:cBhvr>
                                      <p:tavLst>
                                        <p:tav tm="0">
                                          <p:val>
                                            <p:strVal val="0-#ppt_h/2"/>
                                          </p:val>
                                        </p:tav>
                                        <p:tav tm="100000">
                                          <p:val>
                                            <p:strVal val="#ppt_y"/>
                                          </p:val>
                                        </p:tav>
                                      </p:tavLst>
                                    </p:anim>
                                  </p:childTnLst>
                                </p:cTn>
                              </p:par>
                            </p:childTnLst>
                          </p:cTn>
                        </p:par>
                        <p:par>
                          <p:cTn id="95" fill="hold">
                            <p:stCondLst>
                              <p:cond delay="1400"/>
                            </p:stCondLst>
                            <p:childTnLst>
                              <p:par>
                                <p:cTn id="96" presetID="22" presetClass="entr" presetSubtype="8" fill="hold" grpId="0" nodeType="after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wipe(left)">
                                      <p:cBhvr>
                                        <p:cTn id="98" dur="1000"/>
                                        <p:tgtEl>
                                          <p:spTgt spid="187"/>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1000" fill="hold"/>
                                        <p:tgtEl>
                                          <p:spTgt spid="158"/>
                                        </p:tgtEl>
                                        <p:attrNameLst>
                                          <p:attrName>ppt_w</p:attrName>
                                        </p:attrNameLst>
                                      </p:cBhvr>
                                      <p:tavLst>
                                        <p:tav tm="0">
                                          <p:val>
                                            <p:fltVal val="0"/>
                                          </p:val>
                                        </p:tav>
                                        <p:tav tm="100000">
                                          <p:val>
                                            <p:strVal val="#ppt_w"/>
                                          </p:val>
                                        </p:tav>
                                      </p:tavLst>
                                    </p:anim>
                                    <p:anim calcmode="lin" valueType="num">
                                      <p:cBhvr>
                                        <p:cTn id="104" dur="1000" fill="hold"/>
                                        <p:tgtEl>
                                          <p:spTgt spid="158"/>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anim calcmode="lin" valueType="num">
                                      <p:cBhvr>
                                        <p:cTn id="107" dur="1000" fill="hold"/>
                                        <p:tgtEl>
                                          <p:spTgt spid="176"/>
                                        </p:tgtEl>
                                        <p:attrNameLst>
                                          <p:attrName>ppt_w</p:attrName>
                                        </p:attrNameLst>
                                      </p:cBhvr>
                                      <p:tavLst>
                                        <p:tav tm="0">
                                          <p:val>
                                            <p:fltVal val="0"/>
                                          </p:val>
                                        </p:tav>
                                        <p:tav tm="100000">
                                          <p:val>
                                            <p:strVal val="#ppt_w"/>
                                          </p:val>
                                        </p:tav>
                                      </p:tavLst>
                                    </p:anim>
                                    <p:anim calcmode="lin" valueType="num">
                                      <p:cBhvr>
                                        <p:cTn id="108" dur="1000" fill="hold"/>
                                        <p:tgtEl>
                                          <p:spTgt spid="17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49"/>
                                        </p:tgtEl>
                                        <p:attrNameLst>
                                          <p:attrName>style.visibility</p:attrName>
                                        </p:attrNameLst>
                                      </p:cBhvr>
                                      <p:to>
                                        <p:strVal val="visible"/>
                                      </p:to>
                                    </p:set>
                                    <p:anim calcmode="lin" valueType="num">
                                      <p:cBhvr>
                                        <p:cTn id="111" dur="1000" fill="hold"/>
                                        <p:tgtEl>
                                          <p:spTgt spid="149"/>
                                        </p:tgtEl>
                                        <p:attrNameLst>
                                          <p:attrName>ppt_w</p:attrName>
                                        </p:attrNameLst>
                                      </p:cBhvr>
                                      <p:tavLst>
                                        <p:tav tm="0">
                                          <p:val>
                                            <p:fltVal val="0"/>
                                          </p:val>
                                        </p:tav>
                                        <p:tav tm="100000">
                                          <p:val>
                                            <p:strVal val="#ppt_w"/>
                                          </p:val>
                                        </p:tav>
                                      </p:tavLst>
                                    </p:anim>
                                    <p:anim calcmode="lin" valueType="num">
                                      <p:cBhvr>
                                        <p:cTn id="112" dur="1000" fill="hold"/>
                                        <p:tgtEl>
                                          <p:spTgt spid="149"/>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1000" fill="hold"/>
                                        <p:tgtEl>
                                          <p:spTgt spid="167"/>
                                        </p:tgtEl>
                                        <p:attrNameLst>
                                          <p:attrName>ppt_w</p:attrName>
                                        </p:attrNameLst>
                                      </p:cBhvr>
                                      <p:tavLst>
                                        <p:tav tm="0">
                                          <p:val>
                                            <p:fltVal val="0"/>
                                          </p:val>
                                        </p:tav>
                                        <p:tav tm="100000">
                                          <p:val>
                                            <p:strVal val="#ppt_w"/>
                                          </p:val>
                                        </p:tav>
                                      </p:tavLst>
                                    </p:anim>
                                    <p:anim calcmode="lin" valueType="num">
                                      <p:cBhvr>
                                        <p:cTn id="116" dur="1000" fill="hold"/>
                                        <p:tgtEl>
                                          <p:spTgt spid="167"/>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1000" fill="hold"/>
                                        <p:tgtEl>
                                          <p:spTgt spid="140"/>
                                        </p:tgtEl>
                                        <p:attrNameLst>
                                          <p:attrName>ppt_w</p:attrName>
                                        </p:attrNameLst>
                                      </p:cBhvr>
                                      <p:tavLst>
                                        <p:tav tm="0">
                                          <p:val>
                                            <p:fltVal val="0"/>
                                          </p:val>
                                        </p:tav>
                                        <p:tav tm="100000">
                                          <p:val>
                                            <p:strVal val="#ppt_w"/>
                                          </p:val>
                                        </p:tav>
                                      </p:tavLst>
                                    </p:anim>
                                    <p:anim calcmode="lin" valueType="num">
                                      <p:cBhvr>
                                        <p:cTn id="120" dur="1000" fill="hold"/>
                                        <p:tgtEl>
                                          <p:spTgt spid="140"/>
                                        </p:tgtEl>
                                        <p:attrNameLst>
                                          <p:attrName>ppt_h</p:attrName>
                                        </p:attrNameLst>
                                      </p:cBhvr>
                                      <p:tavLst>
                                        <p:tav tm="0">
                                          <p:val>
                                            <p:fltVal val="0"/>
                                          </p:val>
                                        </p:tav>
                                        <p:tav tm="100000">
                                          <p:val>
                                            <p:strVal val="#ppt_h"/>
                                          </p:val>
                                        </p:tav>
                                      </p:tavLst>
                                    </p:anim>
                                  </p:childTnLst>
                                </p:cTn>
                              </p:par>
                            </p:childTnLst>
                          </p:cTn>
                        </p:par>
                        <p:par>
                          <p:cTn id="121" fill="hold">
                            <p:stCondLst>
                              <p:cond delay="1000"/>
                            </p:stCondLst>
                            <p:childTnLst>
                              <p:par>
                                <p:cTn id="122" presetID="23" presetClass="entr" presetSubtype="16" fill="hold" grpId="0" nodeType="afterEffect">
                                  <p:stCondLst>
                                    <p:cond delay="0"/>
                                  </p:stCondLst>
                                  <p:childTnLst>
                                    <p:set>
                                      <p:cBhvr>
                                        <p:cTn id="123" dur="1" fill="hold">
                                          <p:stCondLst>
                                            <p:cond delay="0"/>
                                          </p:stCondLst>
                                        </p:cTn>
                                        <p:tgtEl>
                                          <p:spTgt spid="188"/>
                                        </p:tgtEl>
                                        <p:attrNameLst>
                                          <p:attrName>style.visibility</p:attrName>
                                        </p:attrNameLst>
                                      </p:cBhvr>
                                      <p:to>
                                        <p:strVal val="visible"/>
                                      </p:to>
                                    </p:set>
                                    <p:anim calcmode="lin" valueType="num">
                                      <p:cBhvr>
                                        <p:cTn id="124" dur="900" fill="hold"/>
                                        <p:tgtEl>
                                          <p:spTgt spid="188"/>
                                        </p:tgtEl>
                                        <p:attrNameLst>
                                          <p:attrName>ppt_w</p:attrName>
                                        </p:attrNameLst>
                                      </p:cBhvr>
                                      <p:tavLst>
                                        <p:tav tm="0">
                                          <p:val>
                                            <p:fltVal val="0"/>
                                          </p:val>
                                        </p:tav>
                                        <p:tav tm="100000">
                                          <p:val>
                                            <p:strVal val="#ppt_w"/>
                                          </p:val>
                                        </p:tav>
                                      </p:tavLst>
                                    </p:anim>
                                    <p:anim calcmode="lin" valueType="num">
                                      <p:cBhvr>
                                        <p:cTn id="125" dur="900" fill="hold"/>
                                        <p:tgtEl>
                                          <p:spTgt spid="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4" grpId="0" animBg="1"/>
      <p:bldP spid="5" grpId="0" animBg="1"/>
      <p:bldP spid="6" grpId="0" animBg="1"/>
      <p:bldP spid="7" grpId="0" animBg="1"/>
      <p:bldP spid="8" grpId="0" animBg="1"/>
      <p:bldP spid="9" grpId="0" animBg="1"/>
      <p:bldP spid="10" grpId="0" animBg="1"/>
      <p:bldP spid="11" grpId="0" animBg="1"/>
      <p:bldP spid="186" grpId="0" animBg="1"/>
      <p:bldP spid="187" grpId="0" animBg="1"/>
      <p:bldP spid="1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34083" y="298506"/>
            <a:ext cx="7457355" cy="394980"/>
          </a:xfrm>
        </p:spPr>
        <p:txBody>
          <a:bodyPr/>
          <a:lstStyle/>
          <a:p>
            <a:r>
              <a:rPr lang="en-US" dirty="0"/>
              <a:t>Smart Grid Maturity Model: levels </a:t>
            </a:r>
          </a:p>
        </p:txBody>
      </p:sp>
      <p:grpSp>
        <p:nvGrpSpPr>
          <p:cNvPr id="3" name="Group 2"/>
          <p:cNvGrpSpPr/>
          <p:nvPr/>
        </p:nvGrpSpPr>
        <p:grpSpPr>
          <a:xfrm>
            <a:off x="533400" y="1263949"/>
            <a:ext cx="7666589" cy="4873377"/>
            <a:chOff x="533400" y="1263949"/>
            <a:chExt cx="7666589" cy="4873377"/>
          </a:xfrm>
        </p:grpSpPr>
        <p:cxnSp>
          <p:nvCxnSpPr>
            <p:cNvPr id="53" name="Straight Connector 52"/>
            <p:cNvCxnSpPr/>
            <p:nvPr/>
          </p:nvCxnSpPr>
          <p:spPr bwMode="auto">
            <a:xfrm>
              <a:off x="1751338" y="1305771"/>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4" name="Straight Connector 53"/>
            <p:cNvCxnSpPr/>
            <p:nvPr/>
          </p:nvCxnSpPr>
          <p:spPr bwMode="auto">
            <a:xfrm>
              <a:off x="1751338" y="2132979"/>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5" name="Straight Connector 54"/>
            <p:cNvCxnSpPr/>
            <p:nvPr/>
          </p:nvCxnSpPr>
          <p:spPr bwMode="auto">
            <a:xfrm>
              <a:off x="1751338" y="2960187"/>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6" name="Straight Connector 55"/>
            <p:cNvCxnSpPr/>
            <p:nvPr/>
          </p:nvCxnSpPr>
          <p:spPr bwMode="auto">
            <a:xfrm>
              <a:off x="1751338" y="3787395"/>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7" name="Straight Connector 56"/>
            <p:cNvCxnSpPr/>
            <p:nvPr/>
          </p:nvCxnSpPr>
          <p:spPr bwMode="auto">
            <a:xfrm>
              <a:off x="1751338" y="4614603"/>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8" name="Straight Connector 57"/>
            <p:cNvCxnSpPr/>
            <p:nvPr/>
          </p:nvCxnSpPr>
          <p:spPr bwMode="auto">
            <a:xfrm>
              <a:off x="1751338" y="5441810"/>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pic>
          <p:nvPicPr>
            <p:cNvPr id="4099" name="Picture 3"/>
            <p:cNvPicPr>
              <a:picLocks noChangeAspect="1" noChangeArrowheads="1"/>
            </p:cNvPicPr>
            <p:nvPr/>
          </p:nvPicPr>
          <p:blipFill>
            <a:blip r:embed="rId3" cstate="print"/>
            <a:srcRect/>
            <a:stretch>
              <a:fillRect/>
            </a:stretch>
          </p:blipFill>
          <p:spPr bwMode="auto">
            <a:xfrm>
              <a:off x="788648" y="1298268"/>
              <a:ext cx="1158685" cy="4839058"/>
            </a:xfrm>
            <a:prstGeom prst="rect">
              <a:avLst/>
            </a:prstGeom>
            <a:noFill/>
            <a:ln w="9525">
              <a:noFill/>
              <a:miter lim="800000"/>
              <a:headEnd/>
              <a:tailEnd/>
            </a:ln>
            <a:effectLst/>
          </p:spPr>
        </p:pic>
        <p:sp>
          <p:nvSpPr>
            <p:cNvPr id="38" name="TextBox 37"/>
            <p:cNvSpPr txBox="1"/>
            <p:nvPr/>
          </p:nvSpPr>
          <p:spPr>
            <a:xfrm>
              <a:off x="533400" y="1263949"/>
              <a:ext cx="1447800" cy="261610"/>
            </a:xfrm>
            <a:prstGeom prst="rect">
              <a:avLst/>
            </a:prstGeom>
            <a:noFill/>
          </p:spPr>
          <p:txBody>
            <a:bodyPr wrap="square" rtlCol="0">
              <a:spAutoFit/>
            </a:bodyPr>
            <a:lstStyle/>
            <a:p>
              <a:pPr algn="r"/>
              <a:r>
                <a:rPr lang="en-US" sz="1100" dirty="0">
                  <a:solidFill>
                    <a:srgbClr val="FFFFFF"/>
                  </a:solidFill>
                </a:rPr>
                <a:t>PIONEERING</a:t>
              </a:r>
            </a:p>
          </p:txBody>
        </p:sp>
        <p:sp>
          <p:nvSpPr>
            <p:cNvPr id="39" name="TextBox 38"/>
            <p:cNvSpPr txBox="1"/>
            <p:nvPr/>
          </p:nvSpPr>
          <p:spPr>
            <a:xfrm>
              <a:off x="533400" y="2088935"/>
              <a:ext cx="1447800" cy="261610"/>
            </a:xfrm>
            <a:prstGeom prst="rect">
              <a:avLst/>
            </a:prstGeom>
            <a:noFill/>
          </p:spPr>
          <p:txBody>
            <a:bodyPr wrap="square" rtlCol="0">
              <a:spAutoFit/>
            </a:bodyPr>
            <a:lstStyle/>
            <a:p>
              <a:pPr algn="r"/>
              <a:r>
                <a:rPr lang="en-US" sz="1100" dirty="0">
                  <a:solidFill>
                    <a:srgbClr val="FFFFFF"/>
                  </a:solidFill>
                </a:rPr>
                <a:t>OPTIMIZING</a:t>
              </a:r>
            </a:p>
          </p:txBody>
        </p:sp>
        <p:sp>
          <p:nvSpPr>
            <p:cNvPr id="40" name="TextBox 39"/>
            <p:cNvSpPr txBox="1"/>
            <p:nvPr/>
          </p:nvSpPr>
          <p:spPr>
            <a:xfrm>
              <a:off x="533400" y="2913921"/>
              <a:ext cx="1447800" cy="261610"/>
            </a:xfrm>
            <a:prstGeom prst="rect">
              <a:avLst/>
            </a:prstGeom>
            <a:noFill/>
          </p:spPr>
          <p:txBody>
            <a:bodyPr wrap="square" rtlCol="0">
              <a:spAutoFit/>
            </a:bodyPr>
            <a:lstStyle/>
            <a:p>
              <a:pPr algn="r"/>
              <a:r>
                <a:rPr lang="en-US" sz="1100" dirty="0">
                  <a:solidFill>
                    <a:srgbClr val="FFFFFF"/>
                  </a:solidFill>
                </a:rPr>
                <a:t>INTEGRATING</a:t>
              </a:r>
            </a:p>
          </p:txBody>
        </p:sp>
        <p:sp>
          <p:nvSpPr>
            <p:cNvPr id="41" name="TextBox 40"/>
            <p:cNvSpPr txBox="1"/>
            <p:nvPr/>
          </p:nvSpPr>
          <p:spPr>
            <a:xfrm>
              <a:off x="533400" y="3738907"/>
              <a:ext cx="1447800" cy="261610"/>
            </a:xfrm>
            <a:prstGeom prst="rect">
              <a:avLst/>
            </a:prstGeom>
            <a:noFill/>
          </p:spPr>
          <p:txBody>
            <a:bodyPr wrap="square" rtlCol="0">
              <a:spAutoFit/>
            </a:bodyPr>
            <a:lstStyle/>
            <a:p>
              <a:pPr algn="r"/>
              <a:r>
                <a:rPr lang="en-US" sz="1100" dirty="0">
                  <a:solidFill>
                    <a:srgbClr val="FFFFFF"/>
                  </a:solidFill>
                </a:rPr>
                <a:t>ENABLING</a:t>
              </a:r>
            </a:p>
          </p:txBody>
        </p:sp>
        <p:sp>
          <p:nvSpPr>
            <p:cNvPr id="42" name="TextBox 41"/>
            <p:cNvSpPr txBox="1"/>
            <p:nvPr/>
          </p:nvSpPr>
          <p:spPr>
            <a:xfrm>
              <a:off x="533400" y="4563893"/>
              <a:ext cx="1447800" cy="261610"/>
            </a:xfrm>
            <a:prstGeom prst="rect">
              <a:avLst/>
            </a:prstGeom>
            <a:noFill/>
          </p:spPr>
          <p:txBody>
            <a:bodyPr wrap="square" rtlCol="0">
              <a:spAutoFit/>
            </a:bodyPr>
            <a:lstStyle/>
            <a:p>
              <a:pPr algn="r"/>
              <a:r>
                <a:rPr lang="en-US" sz="1100" dirty="0">
                  <a:solidFill>
                    <a:srgbClr val="FFFFFF"/>
                  </a:solidFill>
                </a:rPr>
                <a:t>INITIATING</a:t>
              </a:r>
            </a:p>
          </p:txBody>
        </p:sp>
        <p:sp>
          <p:nvSpPr>
            <p:cNvPr id="43" name="TextBox 42"/>
            <p:cNvSpPr txBox="1"/>
            <p:nvPr/>
          </p:nvSpPr>
          <p:spPr>
            <a:xfrm>
              <a:off x="533400" y="5388878"/>
              <a:ext cx="1447800" cy="261610"/>
            </a:xfrm>
            <a:prstGeom prst="rect">
              <a:avLst/>
            </a:prstGeom>
            <a:noFill/>
          </p:spPr>
          <p:txBody>
            <a:bodyPr wrap="square" rtlCol="0">
              <a:spAutoFit/>
            </a:bodyPr>
            <a:lstStyle/>
            <a:p>
              <a:pPr algn="r"/>
              <a:r>
                <a:rPr lang="en-US" sz="1100" dirty="0">
                  <a:solidFill>
                    <a:srgbClr val="FFFFFF"/>
                  </a:solidFill>
                </a:rPr>
                <a:t>DEFAULT</a:t>
              </a:r>
            </a:p>
          </p:txBody>
        </p:sp>
        <p:sp>
          <p:nvSpPr>
            <p:cNvPr id="90" name="TextBox 89"/>
            <p:cNvSpPr txBox="1"/>
            <p:nvPr/>
          </p:nvSpPr>
          <p:spPr>
            <a:xfrm>
              <a:off x="2014807" y="1330260"/>
              <a:ext cx="6180926" cy="692497"/>
            </a:xfrm>
            <a:prstGeom prst="rect">
              <a:avLst/>
            </a:prstGeom>
            <a:noFill/>
          </p:spPr>
          <p:txBody>
            <a:bodyPr wrap="square" tIns="91440" rtlCol="0">
              <a:spAutoFit/>
            </a:bodyPr>
            <a:lstStyle/>
            <a:p>
              <a:pPr algn="l"/>
              <a:r>
                <a:rPr lang="en-US" sz="1800" b="0" dirty="0">
                  <a:solidFill>
                    <a:srgbClr val="000000"/>
                  </a:solidFill>
                </a:rPr>
                <a:t>Breaking new ground; industry-leading innovation</a:t>
              </a:r>
              <a:br>
                <a:rPr lang="en-US" sz="1800" b="0" dirty="0">
                  <a:solidFill>
                    <a:srgbClr val="000000"/>
                  </a:solidFill>
                </a:rPr>
              </a:br>
              <a:endParaRPr lang="en-US" sz="1800" b="0" dirty="0">
                <a:solidFill>
                  <a:srgbClr val="000000"/>
                </a:solidFill>
              </a:endParaRPr>
            </a:p>
          </p:txBody>
        </p:sp>
        <p:sp>
          <p:nvSpPr>
            <p:cNvPr id="91" name="TextBox 90"/>
            <p:cNvSpPr txBox="1"/>
            <p:nvPr/>
          </p:nvSpPr>
          <p:spPr>
            <a:xfrm>
              <a:off x="2014807" y="2151787"/>
              <a:ext cx="6180925" cy="692497"/>
            </a:xfrm>
            <a:prstGeom prst="rect">
              <a:avLst/>
            </a:prstGeom>
            <a:noFill/>
          </p:spPr>
          <p:txBody>
            <a:bodyPr wrap="square" tIns="91440" rtlCol="0">
              <a:spAutoFit/>
            </a:bodyPr>
            <a:lstStyle/>
            <a:p>
              <a:pPr algn="l"/>
              <a:r>
                <a:rPr lang="en-US" sz="1800" b="0" dirty="0">
                  <a:solidFill>
                    <a:srgbClr val="000000"/>
                  </a:solidFill>
                </a:rPr>
                <a:t>Optimizing smart grid to benefit entire organization; may reach beyond organization; increased automation</a:t>
              </a:r>
            </a:p>
          </p:txBody>
        </p:sp>
        <p:sp>
          <p:nvSpPr>
            <p:cNvPr id="92" name="TextBox 91"/>
            <p:cNvSpPr txBox="1"/>
            <p:nvPr/>
          </p:nvSpPr>
          <p:spPr>
            <a:xfrm>
              <a:off x="2006664" y="3794839"/>
              <a:ext cx="6189069" cy="692497"/>
            </a:xfrm>
            <a:prstGeom prst="rect">
              <a:avLst/>
            </a:prstGeom>
            <a:noFill/>
          </p:spPr>
          <p:txBody>
            <a:bodyPr wrap="square" tIns="91440" rtlCol="0">
              <a:spAutoFit/>
            </a:bodyPr>
            <a:lstStyle/>
            <a:p>
              <a:pPr algn="l"/>
              <a:r>
                <a:rPr lang="en-US" sz="1800" b="0" dirty="0">
                  <a:solidFill>
                    <a:srgbClr val="000000"/>
                  </a:solidFill>
                </a:rPr>
                <a:t>Investing based on clear strategy, implementing first projects to enable smart grid (may be compartmentalized)</a:t>
              </a:r>
            </a:p>
          </p:txBody>
        </p:sp>
        <p:sp>
          <p:nvSpPr>
            <p:cNvPr id="93" name="TextBox 92"/>
            <p:cNvSpPr txBox="1"/>
            <p:nvPr/>
          </p:nvSpPr>
          <p:spPr>
            <a:xfrm>
              <a:off x="2003173" y="4616365"/>
              <a:ext cx="6192559" cy="692497"/>
            </a:xfrm>
            <a:prstGeom prst="rect">
              <a:avLst/>
            </a:prstGeom>
            <a:noFill/>
          </p:spPr>
          <p:txBody>
            <a:bodyPr wrap="square" tIns="91440" rtlCol="0">
              <a:spAutoFit/>
            </a:bodyPr>
            <a:lstStyle/>
            <a:p>
              <a:pPr algn="l"/>
              <a:r>
                <a:rPr lang="en-US" sz="1800" b="0" dirty="0">
                  <a:solidFill>
                    <a:srgbClr val="000000"/>
                  </a:solidFill>
                </a:rPr>
                <a:t>Taking the first steps, exploring options, conducting experiments, developing smart grid vision</a:t>
              </a:r>
            </a:p>
          </p:txBody>
        </p:sp>
        <p:sp>
          <p:nvSpPr>
            <p:cNvPr id="94" name="TextBox 93"/>
            <p:cNvSpPr txBox="1"/>
            <p:nvPr/>
          </p:nvSpPr>
          <p:spPr>
            <a:xfrm>
              <a:off x="2012481" y="5437892"/>
              <a:ext cx="6183252" cy="692497"/>
            </a:xfrm>
            <a:prstGeom prst="rect">
              <a:avLst/>
            </a:prstGeom>
            <a:noFill/>
          </p:spPr>
          <p:txBody>
            <a:bodyPr wrap="square" tIns="91440" rtlCol="0">
              <a:spAutoFit/>
            </a:bodyPr>
            <a:lstStyle/>
            <a:p>
              <a:pPr algn="l"/>
              <a:r>
                <a:rPr lang="en-US" sz="1800" b="0" dirty="0">
                  <a:solidFill>
                    <a:srgbClr val="000000"/>
                  </a:solidFill>
                </a:rPr>
                <a:t>Default level (status quo)</a:t>
              </a:r>
              <a:br>
                <a:rPr lang="en-US" sz="1800" b="0" dirty="0">
                  <a:solidFill>
                    <a:srgbClr val="000000"/>
                  </a:solidFill>
                </a:rPr>
              </a:br>
              <a:endParaRPr lang="en-US" sz="1800" b="0" dirty="0">
                <a:solidFill>
                  <a:srgbClr val="000000"/>
                </a:solidFill>
              </a:endParaRPr>
            </a:p>
          </p:txBody>
        </p:sp>
        <p:sp>
          <p:nvSpPr>
            <p:cNvPr id="95" name="TextBox 94"/>
            <p:cNvSpPr txBox="1"/>
            <p:nvPr/>
          </p:nvSpPr>
          <p:spPr>
            <a:xfrm>
              <a:off x="2023532" y="2973313"/>
              <a:ext cx="6176457" cy="692497"/>
            </a:xfrm>
            <a:prstGeom prst="rect">
              <a:avLst/>
            </a:prstGeom>
            <a:noFill/>
          </p:spPr>
          <p:txBody>
            <a:bodyPr wrap="square" tIns="91440" rtlCol="0">
              <a:spAutoFit/>
            </a:bodyPr>
            <a:lstStyle/>
            <a:p>
              <a:pPr algn="l"/>
              <a:r>
                <a:rPr lang="en-US" sz="1800" b="0" dirty="0">
                  <a:solidFill>
                    <a:srgbClr val="000000"/>
                  </a:solidFill>
                </a:rPr>
                <a:t>Integrating smart grid deployments across the organization, realizing measurably improved performance</a:t>
              </a:r>
            </a:p>
          </p:txBody>
        </p:sp>
      </p:grpSp>
      <p:sp>
        <p:nvSpPr>
          <p:cNvPr id="2" name="Slide Number Placeholder 1"/>
          <p:cNvSpPr>
            <a:spLocks noGrp="1"/>
          </p:cNvSpPr>
          <p:nvPr>
            <p:ph type="sldNum" sz="quarter" idx="4"/>
          </p:nvPr>
        </p:nvSpPr>
        <p:spPr>
          <a:xfrm>
            <a:off x="7848600" y="6516177"/>
            <a:ext cx="1066800" cy="273050"/>
          </a:xfrm>
        </p:spPr>
        <p:txBody>
          <a:bodyPr/>
          <a:lstStyle/>
          <a:p>
            <a:fld id="{FCB216F3-6BBE-C443-8C16-54FD34EEA445}" type="slidenum">
              <a:rPr lang="en-US" smtClean="0"/>
              <a:pPr/>
              <a:t>9</a:t>
            </a:fld>
            <a:endParaRPr lang="en-US" dirty="0"/>
          </a:p>
        </p:txBody>
      </p:sp>
    </p:spTree>
    <p:extLst>
      <p:ext uri="{BB962C8B-B14F-4D97-AF65-F5344CB8AC3E}">
        <p14:creationId xmlns:p14="http://schemas.microsoft.com/office/powerpoint/2010/main" val="3103205794"/>
      </p:ext>
    </p:extLst>
  </p:cSld>
  <p:clrMapOvr>
    <a:masterClrMapping/>
  </p:clrMapOvr>
  <p:transition/>
</p:sld>
</file>

<file path=ppt/theme/theme1.xml><?xml version="1.0" encoding="utf-8"?>
<a:theme xmlns:a="http://schemas.openxmlformats.org/drawingml/2006/main" name="SGMM v1.2 Theme">
  <a:themeElements>
    <a:clrScheme name="Custom 2">
      <a:dk1>
        <a:srgbClr val="000000"/>
      </a:dk1>
      <a:lt1>
        <a:srgbClr val="FFFFFF"/>
      </a:lt1>
      <a:dk2>
        <a:srgbClr val="0C330C"/>
      </a:dk2>
      <a:lt2>
        <a:srgbClr val="808080"/>
      </a:lt2>
      <a:accent1>
        <a:srgbClr val="04813C"/>
      </a:accent1>
      <a:accent2>
        <a:srgbClr val="DE6621"/>
      </a:accent2>
      <a:accent3>
        <a:srgbClr val="196619"/>
      </a:accent3>
      <a:accent4>
        <a:srgbClr val="E7AC43"/>
      </a:accent4>
      <a:accent5>
        <a:srgbClr val="F3EA35"/>
      </a:accent5>
      <a:accent6>
        <a:srgbClr val="406CBB"/>
      </a:accent6>
      <a:hlink>
        <a:srgbClr val="315597"/>
      </a:hlink>
      <a:folHlink>
        <a:srgbClr val="549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basic">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7-presentation-basic">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_dlc_DocId xmlns="e26527ae-6ae6-4eb4-b0b4-236386974122">WSZTWPJNJQ27-604199793-196</_dlc_DocId>
    <_dlc_DocIdUrl xmlns="e26527ae-6ae6-4eb4-b0b4-236386974122">
      <Url>https://collaboration.sei.cmu.edu/sites/CAcontent/_layouts/15/DocIdRedir.aspx?ID=WSZTWPJNJQ27-604199793-196</Url>
      <Description>WSZTWPJNJQ27-604199793-196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69AB0501BD1498F35B3764DBC5F91" ma:contentTypeVersion="1" ma:contentTypeDescription="Create a new document." ma:contentTypeScope="" ma:versionID="154824627f0fbfa6d416f9baeb62c277">
  <xsd:schema xmlns:xsd="http://www.w3.org/2001/XMLSchema" xmlns:xs="http://www.w3.org/2001/XMLSchema" xmlns:p="http://schemas.microsoft.com/office/2006/metadata/properties" xmlns:ns2="e26527ae-6ae6-4eb4-b0b4-236386974122" targetNamespace="http://schemas.microsoft.com/office/2006/metadata/properties" ma:root="true" ma:fieldsID="5e6dbb546426e023a1f94a17872b11e4" ns2:_="">
    <xsd:import namespace="e26527ae-6ae6-4eb4-b0b4-23638697412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527ae-6ae6-4eb4-b0b4-2363869741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7E45C-2F4B-415A-BA40-BA3887BC5370}">
  <ds:schemaRefs>
    <ds:schemaRef ds:uri="http://schemas.microsoft.com/sharepoint/events"/>
  </ds:schemaRefs>
</ds:datastoreItem>
</file>

<file path=customXml/itemProps2.xml><?xml version="1.0" encoding="utf-8"?>
<ds:datastoreItem xmlns:ds="http://schemas.openxmlformats.org/officeDocument/2006/customXml" ds:itemID="{9C0ECE3D-C65D-4965-B0EE-E7311FB8551A}">
  <ds:schemaRefs>
    <ds:schemaRef ds:uri="http://purl.org/dc/elements/1.1/"/>
    <ds:schemaRef ds:uri="http://schemas.microsoft.com/office/2006/metadata/properties"/>
    <ds:schemaRef ds:uri="http://schemas.microsoft.com/office/2006/documentManagement/types"/>
    <ds:schemaRef ds:uri="http://purl.org/dc/terms/"/>
    <ds:schemaRef ds:uri="e26527ae-6ae6-4eb4-b0b4-236386974122"/>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FEF9A7-AFEE-4AE5-B5C8-C780F2F12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527ae-6ae6-4eb4-b0b4-236386974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F84D2D9-F300-45E3-9F9B-7BF31C39B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SGMM v1.2 Theme.thmx</Template>
  <TotalTime>28169</TotalTime>
  <Words>2742</Words>
  <Application>Microsoft Office PowerPoint</Application>
  <PresentationFormat>On-screen Show (4:3)</PresentationFormat>
  <Paragraphs>805</Paragraphs>
  <Slides>40</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40</vt:i4>
      </vt:variant>
    </vt:vector>
  </HeadingPairs>
  <TitlesOfParts>
    <vt:vector size="53" baseType="lpstr">
      <vt:lpstr>ＭＳ Ｐゴシック</vt:lpstr>
      <vt:lpstr>Arial</vt:lpstr>
      <vt:lpstr>Arial Black</vt:lpstr>
      <vt:lpstr>Arial Narrow</vt:lpstr>
      <vt:lpstr>Arial Narrow Bold</vt:lpstr>
      <vt:lpstr>Calibri</vt:lpstr>
      <vt:lpstr>Gill Sans Light</vt:lpstr>
      <vt:lpstr>Times</vt:lpstr>
      <vt:lpstr>Times New Roman</vt:lpstr>
      <vt:lpstr>Wingdings</vt:lpstr>
      <vt:lpstr>SGMM v1.2 Theme</vt:lpstr>
      <vt:lpstr>1_2007-presentation-basic</vt:lpstr>
      <vt:lpstr>2_2007-presentation-basic</vt:lpstr>
      <vt:lpstr>PowerPoint Presentation</vt:lpstr>
      <vt:lpstr>Outline</vt:lpstr>
      <vt:lpstr>A major power grid transformation is underway</vt:lpstr>
      <vt:lpstr>The Smart Grid Maturity Model is</vt:lpstr>
      <vt:lpstr>SGMM timeline</vt:lpstr>
      <vt:lpstr>The Software Engineering Institute  </vt:lpstr>
      <vt:lpstr>The SEI’s role as steward of the SGMM</vt:lpstr>
      <vt:lpstr>SGMM at a glance</vt:lpstr>
      <vt:lpstr>Smart Grid Maturity Model: levels </vt:lpstr>
      <vt:lpstr>Smart Grid Maturity Model: domains</vt:lpstr>
      <vt:lpstr>PowerPoint Presentation</vt:lpstr>
      <vt:lpstr>SGMM Compass Survey</vt:lpstr>
      <vt:lpstr>SGMM Navigation: five-phase, expert-led process</vt:lpstr>
      <vt:lpstr>Compass results: maturity profile example results</vt:lpstr>
      <vt:lpstr>Compass results: dashboard example results</vt:lpstr>
      <vt:lpstr>Compass results: peer community comparison example results</vt:lpstr>
      <vt:lpstr>Strategy, Mgmt, &amp; Regulatory</vt:lpstr>
      <vt:lpstr>Strategy, Mgmt, &amp; Regulatory</vt:lpstr>
      <vt:lpstr>Navigation results: consensus aspirations example results</vt:lpstr>
      <vt:lpstr>PowerPoint Presentation</vt:lpstr>
      <vt:lpstr>SGMM community baseline: 384 utilities in 47 countries</vt:lpstr>
      <vt:lpstr>Utilities in SGMM community baseline</vt:lpstr>
      <vt:lpstr>Utilities in SGMM community baseline (cont.)</vt:lpstr>
      <vt:lpstr>Utilities in SGMM community baseline (cont.)</vt:lpstr>
      <vt:lpstr>Utilities in SGMM community baseline (cont.)</vt:lpstr>
      <vt:lpstr>SGMM benefits: a community view</vt:lpstr>
      <vt:lpstr>Outline</vt:lpstr>
      <vt:lpstr>SGMM community baseline: meter count</vt:lpstr>
      <vt:lpstr>SGMM community baseline: utility type</vt:lpstr>
      <vt:lpstr>SGMM community baseline: all participants Average and Range Maturity Scores</vt:lpstr>
      <vt:lpstr>SGMM community baseline: &lt; 250,000 meters Average and Range Maturity Scores</vt:lpstr>
      <vt:lpstr>SGMM community baseline: ≥ 250,000 meters Average and Range Maturity Scores</vt:lpstr>
      <vt:lpstr>Outline</vt:lpstr>
      <vt:lpstr>SGMM in the press</vt:lpstr>
      <vt:lpstr>SGMM webinars</vt:lpstr>
      <vt:lpstr>Partners were licensed to provide official SEI services, delivered by SEI-Certified SGMM Navigators, until the SGMM Partner and Navigator programs ended in mid-2018. At that time, the SGMM Partners were</vt:lpstr>
      <vt:lpstr>Plug in and get started with the SGMM.</vt:lpstr>
      <vt:lpstr>Contact information</vt:lpstr>
      <vt:lpstr>Notices</vt:lpstr>
      <vt:lpstr>Color chart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Smart Grid Maturity Model Overview</dc:title>
  <dc:creator>Ray Jones</dc:creator>
  <cp:lastModifiedBy>Paul Ruggiero</cp:lastModifiedBy>
  <cp:revision>957</cp:revision>
  <cp:lastPrinted>2013-08-13T20:04:20Z</cp:lastPrinted>
  <dcterms:created xsi:type="dcterms:W3CDTF">2010-12-08T22:06:55Z</dcterms:created>
  <dcterms:modified xsi:type="dcterms:W3CDTF">2018-09-06T17:09:25Z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0x010100CF469AB0501BD1498F35B3764DBC5F91</vt:lpwstr>
  </property>
  <property fmtid="{D5CDD505-2E9C-101B-9397-08002B2CF9AE}" pid="3" name="_dlc_DocIdItemGuid">
    <vt:lpwstr>8202ba64-5668-4308-8b0d-01c3c1f4e1d8</vt:lpwstr>
  </property>
</Properties>
</file>