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3"/>
  </p:notesMasterIdLst>
  <p:handoutMasterIdLst>
    <p:handoutMasterId r:id="rId114"/>
  </p:handoutMasterIdLst>
  <p:sldIdLst>
    <p:sldId id="296" r:id="rId5"/>
    <p:sldId id="404" r:id="rId6"/>
    <p:sldId id="637" r:id="rId7"/>
    <p:sldId id="636" r:id="rId8"/>
    <p:sldId id="621" r:id="rId9"/>
    <p:sldId id="619" r:id="rId10"/>
    <p:sldId id="620" r:id="rId11"/>
    <p:sldId id="622" r:id="rId12"/>
    <p:sldId id="624" r:id="rId13"/>
    <p:sldId id="298" r:id="rId14"/>
    <p:sldId id="521" r:id="rId15"/>
    <p:sldId id="522" r:id="rId16"/>
    <p:sldId id="632" r:id="rId17"/>
    <p:sldId id="523" r:id="rId18"/>
    <p:sldId id="524" r:id="rId19"/>
    <p:sldId id="525" r:id="rId20"/>
    <p:sldId id="526" r:id="rId21"/>
    <p:sldId id="527" r:id="rId22"/>
    <p:sldId id="528" r:id="rId23"/>
    <p:sldId id="406" r:id="rId24"/>
    <p:sldId id="308" r:id="rId25"/>
    <p:sldId id="480" r:id="rId26"/>
    <p:sldId id="481" r:id="rId27"/>
    <p:sldId id="485" r:id="rId28"/>
    <p:sldId id="486" r:id="rId29"/>
    <p:sldId id="483" r:id="rId30"/>
    <p:sldId id="487" r:id="rId31"/>
    <p:sldId id="529" r:id="rId32"/>
    <p:sldId id="592" r:id="rId33"/>
    <p:sldId id="593" r:id="rId34"/>
    <p:sldId id="594" r:id="rId35"/>
    <p:sldId id="631" r:id="rId36"/>
    <p:sldId id="595" r:id="rId37"/>
    <p:sldId id="596" r:id="rId38"/>
    <p:sldId id="597" r:id="rId39"/>
    <p:sldId id="598" r:id="rId40"/>
    <p:sldId id="599" r:id="rId41"/>
    <p:sldId id="600" r:id="rId42"/>
    <p:sldId id="601" r:id="rId43"/>
    <p:sldId id="602" r:id="rId44"/>
    <p:sldId id="530" r:id="rId45"/>
    <p:sldId id="531" r:id="rId46"/>
    <p:sldId id="630" r:id="rId47"/>
    <p:sldId id="532" r:id="rId48"/>
    <p:sldId id="533" r:id="rId49"/>
    <p:sldId id="534" r:id="rId50"/>
    <p:sldId id="535" r:id="rId51"/>
    <p:sldId id="536" r:id="rId52"/>
    <p:sldId id="537" r:id="rId53"/>
    <p:sldId id="538" r:id="rId54"/>
    <p:sldId id="540" r:id="rId55"/>
    <p:sldId id="541" r:id="rId56"/>
    <p:sldId id="542" r:id="rId57"/>
    <p:sldId id="543" r:id="rId58"/>
    <p:sldId id="544" r:id="rId59"/>
    <p:sldId id="409" r:id="rId60"/>
    <p:sldId id="334" r:id="rId61"/>
    <p:sldId id="335" r:id="rId62"/>
    <p:sldId id="336" r:id="rId63"/>
    <p:sldId id="337" r:id="rId64"/>
    <p:sldId id="629" r:id="rId65"/>
    <p:sldId id="437" r:id="rId66"/>
    <p:sldId id="445" r:id="rId67"/>
    <p:sldId id="446" r:id="rId68"/>
    <p:sldId id="443" r:id="rId69"/>
    <p:sldId id="444" r:id="rId70"/>
    <p:sldId id="633" r:id="rId71"/>
    <p:sldId id="447" r:id="rId72"/>
    <p:sldId id="448" r:id="rId73"/>
    <p:sldId id="450" r:id="rId74"/>
    <p:sldId id="410" r:id="rId75"/>
    <p:sldId id="339" r:id="rId76"/>
    <p:sldId id="340" r:id="rId77"/>
    <p:sldId id="341" r:id="rId78"/>
    <p:sldId id="342" r:id="rId79"/>
    <p:sldId id="344" r:id="rId80"/>
    <p:sldId id="635" r:id="rId81"/>
    <p:sldId id="469" r:id="rId82"/>
    <p:sldId id="470" r:id="rId83"/>
    <p:sldId id="475" r:id="rId84"/>
    <p:sldId id="471" r:id="rId85"/>
    <p:sldId id="473" r:id="rId86"/>
    <p:sldId id="477" r:id="rId87"/>
    <p:sldId id="478" r:id="rId88"/>
    <p:sldId id="479" r:id="rId89"/>
    <p:sldId id="510" r:id="rId90"/>
    <p:sldId id="511" r:id="rId91"/>
    <p:sldId id="512" r:id="rId92"/>
    <p:sldId id="513" r:id="rId93"/>
    <p:sldId id="634" r:id="rId94"/>
    <p:sldId id="514" r:id="rId95"/>
    <p:sldId id="515" r:id="rId96"/>
    <p:sldId id="516" r:id="rId97"/>
    <p:sldId id="517" r:id="rId98"/>
    <p:sldId id="518" r:id="rId99"/>
    <p:sldId id="519" r:id="rId100"/>
    <p:sldId id="583" r:id="rId101"/>
    <p:sldId id="584" r:id="rId102"/>
    <p:sldId id="547" r:id="rId103"/>
    <p:sldId id="548" r:id="rId104"/>
    <p:sldId id="549" r:id="rId105"/>
    <p:sldId id="550" r:id="rId106"/>
    <p:sldId id="551" r:id="rId107"/>
    <p:sldId id="552" r:id="rId108"/>
    <p:sldId id="553" r:id="rId109"/>
    <p:sldId id="545" r:id="rId110"/>
    <p:sldId id="546" r:id="rId111"/>
    <p:sldId id="590" r:id="rId1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3" autoAdjust="0"/>
    <p:restoredTop sz="93635" autoAdjust="0"/>
  </p:normalViewPr>
  <p:slideViewPr>
    <p:cSldViewPr snapToGrid="0" showGuides="1">
      <p:cViewPr varScale="1">
        <p:scale>
          <a:sx n="88" d="100"/>
          <a:sy n="88" d="100"/>
        </p:scale>
        <p:origin x="1522" y="72"/>
      </p:cViewPr>
      <p:guideLst/>
    </p:cSldViewPr>
  </p:slideViewPr>
  <p:notesTextViewPr>
    <p:cViewPr>
      <p:scale>
        <a:sx n="1" d="1"/>
        <a:sy n="1" d="1"/>
      </p:scale>
      <p:origin x="0" y="0"/>
    </p:cViewPr>
  </p:notesTextViewPr>
  <p:notesViewPr>
    <p:cSldViewPr snapToGrid="0" showGuides="1">
      <p:cViewPr>
        <p:scale>
          <a:sx n="148" d="100"/>
          <a:sy n="148" d="100"/>
        </p:scale>
        <p:origin x="384" y="-268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35013-E2EE-420F-A7ED-6D73DD36513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08F96E8-05A9-48D1-9F9E-6D0C59575660}" type="pres">
      <dgm:prSet presAssocID="{4D635013-E2EE-420F-A7ED-6D73DD36513A}" presName="hierChild1" presStyleCnt="0">
        <dgm:presLayoutVars>
          <dgm:orgChart val="1"/>
          <dgm:chPref val="1"/>
          <dgm:dir/>
          <dgm:animOne val="branch"/>
          <dgm:animLvl val="lvl"/>
          <dgm:resizeHandles/>
        </dgm:presLayoutVars>
      </dgm:prSet>
      <dgm:spPr/>
      <dgm:t>
        <a:bodyPr/>
        <a:lstStyle/>
        <a:p>
          <a:endParaRPr lang="en-US"/>
        </a:p>
      </dgm:t>
    </dgm:pt>
  </dgm:ptLst>
  <dgm:cxnLst>
    <dgm:cxn modelId="{EC12B830-601F-470F-A334-CF6CBC26BBCF}" type="presOf" srcId="{4D635013-E2EE-420F-A7ED-6D73DD36513A}" destId="{508F96E8-05A9-48D1-9F9E-6D0C59575660}"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1" y="108175"/>
            <a:ext cx="4801244" cy="481727"/>
          </a:xfrm>
          <a:prstGeom prst="rect">
            <a:avLst/>
          </a:prstGeom>
        </p:spPr>
        <p:txBody>
          <a:bodyPr vert="horz" lIns="0" tIns="96661" rIns="0" bIns="96661" rtlCol="0"/>
          <a:lstStyle>
            <a:lvl1pPr algn="l">
              <a:defRPr sz="1300"/>
            </a:lvl1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6" y="9169957"/>
            <a:ext cx="4534954" cy="312766"/>
          </a:xfrm>
          <a:prstGeom prst="rect">
            <a:avLst/>
          </a:prstGeom>
        </p:spPr>
      </p:pic>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6" y="9169957"/>
            <a:ext cx="4534954" cy="312766"/>
          </a:xfrm>
          <a:prstGeom prst="rect">
            <a:avLst/>
          </a:prstGeom>
        </p:spPr>
      </p:pic>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vl1pPr>
          </a:lstStyle>
          <a:p>
            <a:endParaRPr lang="en-US" dirty="0"/>
          </a:p>
        </p:txBody>
      </p:sp>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xfrm>
            <a:off x="4044462" y="8830621"/>
            <a:ext cx="2157046" cy="200077"/>
          </a:xfrm>
          <a:prstGeom prst="rect">
            <a:avLst/>
          </a:prstGeom>
          <a:ln/>
        </p:spPr>
        <p:txBody>
          <a:bodyPr/>
          <a:lstStyle/>
          <a:p>
            <a:r>
              <a:rPr lang="en-US"/>
              <a:t>© 2006 Carnegie Mellon University</a:t>
            </a:r>
            <a:endParaRPr lang="en-US" i="1">
              <a:latin typeface="Times New Roman" pitchFamily="18"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marL="230749" indent="-230749"/>
            <a:r>
              <a:rPr lang="en-US" dirty="0" smtClean="0"/>
              <a:t>At the</a:t>
            </a:r>
            <a:r>
              <a:rPr lang="en-US" baseline="0" dirty="0" smtClean="0"/>
              <a:t> beginning, skip to the Virtual Machine Setup, so that people set up their VMs </a:t>
            </a:r>
            <a:r>
              <a:rPr lang="en-US" baseline="0" smtClean="0"/>
              <a:t>during intro.</a:t>
            </a:r>
            <a:endParaRPr lang="en-US" dirty="0"/>
          </a:p>
          <a:p>
            <a:pPr marL="230749" indent="-230749"/>
            <a:endParaRPr lang="en-US" dirty="0"/>
          </a:p>
          <a:p>
            <a:pPr marL="230749" indent="-230749"/>
            <a:endParaRPr lang="en-US" dirty="0"/>
          </a:p>
        </p:txBody>
      </p:sp>
    </p:spTree>
    <p:extLst>
      <p:ext uri="{BB962C8B-B14F-4D97-AF65-F5344CB8AC3E}">
        <p14:creationId xmlns:p14="http://schemas.microsoft.com/office/powerpoint/2010/main" val="6287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07916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100684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17731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56035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20023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37503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95458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21</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r>
              <a:rPr lang="en-US" sz="1000" dirty="0" smtClean="0"/>
              <a:t>After discussion we realized that SCALe should have a ‘complex’ verdict for these alerts. </a:t>
            </a:r>
          </a:p>
          <a:p>
            <a:r>
              <a:rPr lang="en-US" sz="1000" dirty="0" smtClean="0"/>
              <a:t>The ‘suspicious’ verdict has a different meaning during a full audit; using it for complex alerts is only for the AFBs for the PV project.</a:t>
            </a:r>
          </a:p>
        </p:txBody>
      </p:sp>
    </p:spTree>
    <p:extLst>
      <p:ext uri="{BB962C8B-B14F-4D97-AF65-F5344CB8AC3E}">
        <p14:creationId xmlns:p14="http://schemas.microsoft.com/office/powerpoint/2010/main" val="3248771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22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012733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23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99696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75044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26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75217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29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69518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595875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31</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932998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59956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85441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690142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103426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074186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9798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05802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985014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39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896497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765166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220387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837567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950107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854660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708337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2042222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49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10647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of this effort was a lexicon and an auditing rule set.</a:t>
            </a:r>
          </a:p>
          <a:p>
            <a:endParaRPr lang="en-US" dirty="0"/>
          </a:p>
          <a:p>
            <a:r>
              <a:rPr lang="en-US" dirty="0" smtClean="0"/>
              <a:t>The lexicon contains well-defined determinations for static analysis alerts, and some other related terms. The rules are intended to help auditors make consistent decisions in a variety of commonly encountered situations.</a:t>
            </a:r>
          </a:p>
          <a:p>
            <a:endParaRPr lang="en-US" dirty="0"/>
          </a:p>
          <a:p>
            <a:r>
              <a:rPr lang="en-US" dirty="0" smtClean="0"/>
              <a:t>The fundamental goal here is that different auditors should make the same determination for a given alert.</a:t>
            </a:r>
          </a:p>
          <a:p>
            <a:endParaRPr lang="en-US" dirty="0"/>
          </a:p>
          <a:p>
            <a:r>
              <a:rPr lang="en-US" dirty="0" smtClean="0"/>
              <a:t>In the short term, we hoped this would improve the quality of the training data we were using to build our machine learning classifiers.</a:t>
            </a:r>
          </a:p>
          <a:p>
            <a:endParaRPr lang="en-US" dirty="0"/>
          </a:p>
          <a:p>
            <a:r>
              <a:rPr lang="en-US" dirty="0" smtClean="0"/>
              <a:t>From a broader perspective, we believe that codified auditing terms and rules can help an organization make better decisions in various stages of their software development lifecycle, such as bug fixing, new development, and future audits.</a:t>
            </a:r>
          </a:p>
          <a:p>
            <a:endParaRPr lang="en-US" dirty="0"/>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2905595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395306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6827432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839342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044999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825491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88853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59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739535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103879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61</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9538709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6364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6</a:t>
            </a:fld>
            <a:endParaRPr lang="en-US" dirty="0"/>
          </a:p>
        </p:txBody>
      </p:sp>
    </p:spTree>
    <p:extLst>
      <p:ext uri="{BB962C8B-B14F-4D97-AF65-F5344CB8AC3E}">
        <p14:creationId xmlns:p14="http://schemas.microsoft.com/office/powerpoint/2010/main" val="2319621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689879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027506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37592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179590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5821395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69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74097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42071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133097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r>
              <a:rPr lang="en-US" dirty="0" smtClean="0"/>
              <a:t>The rules “you</a:t>
            </a:r>
            <a:r>
              <a:rPr lang="en-US" baseline="0" dirty="0" smtClean="0"/>
              <a:t> are instructed to focus on” will depend on the situation.</a:t>
            </a:r>
          </a:p>
          <a:p>
            <a:pPr defTabSz="734492"/>
            <a:r>
              <a:rPr lang="en-US" baseline="0" dirty="0" smtClean="0"/>
              <a:t>AFBs only should focus on the 8 “rules of interest”: EXP33-C EXP34-C EXP36-C ARR36-C INT31-C INT33-C DCL31-C STR31-C</a:t>
            </a:r>
          </a:p>
          <a:p>
            <a:pPr defTabSz="734492"/>
            <a:r>
              <a:rPr lang="en-US" baseline="0" dirty="0" smtClean="0"/>
              <a:t>For full audits, focus on all rules.</a:t>
            </a:r>
            <a:endParaRPr lang="en-US" dirty="0" smtClean="0"/>
          </a:p>
        </p:txBody>
      </p:sp>
    </p:spTree>
    <p:extLst>
      <p:ext uri="{BB962C8B-B14F-4D97-AF65-F5344CB8AC3E}">
        <p14:creationId xmlns:p14="http://schemas.microsoft.com/office/powerpoint/2010/main" val="1344906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48418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lexicon primarily defines a collection of auditing determinations for static analysis alerts. These determinations are broadly split into two categories: basic and supplementary.</a:t>
            </a:r>
          </a:p>
          <a:p>
            <a:endParaRPr lang="en-US" dirty="0"/>
          </a:p>
          <a:p>
            <a:r>
              <a:rPr lang="en-US" dirty="0" smtClean="0"/>
              <a:t>Basic determinations are True, False, Complex, Dependent, and Unknown.  Exactly one of these determinations can be applied to a given alert. We will give more precise definitions of these terms in the following slides.</a:t>
            </a:r>
          </a:p>
          <a:p>
            <a:endParaRPr lang="en-US" dirty="0" smtClean="0"/>
          </a:p>
          <a:p>
            <a:r>
              <a:rPr lang="en-US" dirty="0" smtClean="0"/>
              <a:t>The supplemental determinations capture other relevant features of an alert.  Currently, this set consists of four determinations, Dangerous Construct, Dead, Ignore, and Inapplicable Environment, though this set is permitted to grow to include other determinations. Any number of supplemental determinations may be applied to an alert.</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975606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849417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686384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010436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7518752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79</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4608852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644106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81</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535711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5064251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071314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4408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now give more detailed definitions of our terms, beginning with True.</a:t>
            </a:r>
          </a:p>
          <a:p>
            <a:endParaRPr lang="en-US" dirty="0"/>
          </a:p>
          <a:p>
            <a:r>
              <a:rPr lang="en-US" dirty="0" smtClean="0"/>
              <a:t>For an alert to be marked true, the code in question must violate the condition indicated by the alert.</a:t>
            </a:r>
          </a:p>
          <a:p>
            <a:endParaRPr lang="en-US" dirty="0"/>
          </a:p>
          <a:p>
            <a:r>
              <a:rPr lang="en-US" dirty="0" smtClean="0"/>
              <a:t>Here, a condition is defined as a constraint or property of validity, for example, A valid program should not dereference NULL pointers. </a:t>
            </a:r>
          </a:p>
          <a:p>
            <a:endParaRPr lang="en-US" dirty="0"/>
          </a:p>
          <a:p>
            <a:r>
              <a:rPr lang="en-US" dirty="0" smtClean="0"/>
              <a:t>An alert’s condition can be determined by studying the documentation for the alert, or by referencing any secure coding guideline that the alert cites.  For example, many alerts will refer to CERT Secure Coding Guidelines or CWEs.</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928491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6303662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7392004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88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6935434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xfrm>
            <a:off x="3779961" y="299212"/>
            <a:ext cx="2736936" cy="470416"/>
          </a:xfrm>
          <a:prstGeom prst="rect">
            <a:avLst/>
          </a:prstGeom>
          <a:ln/>
        </p:spPr>
        <p:txBody>
          <a:bodyPr/>
          <a:lstStyle/>
          <a:p>
            <a:fld id="{50B13909-774D-43FC-B6D2-D1E857CC94FC}" type="datetime1">
              <a:rPr lang="en-US"/>
              <a:pPr/>
              <a:t>9/29/2017</a:t>
            </a:fld>
            <a:endParaRPr lang="en-US" dirty="0"/>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936957" y="4424156"/>
            <a:ext cx="5146016" cy="4182546"/>
          </a:xfrm>
        </p:spPr>
        <p:txBody>
          <a:bodyPr lIns="92626" tIns="46312" rIns="92626" bIns="46312"/>
          <a:lstStyle/>
          <a:p>
            <a:pPr marL="192519" indent="-192519"/>
            <a:r>
              <a:rPr lang="en-US" b="1" dirty="0"/>
              <a:t>Table Templates</a:t>
            </a:r>
          </a:p>
          <a:p>
            <a:pPr marL="539054" lvl="1" indent="-192519"/>
            <a:r>
              <a:rPr lang="en-US" dirty="0"/>
              <a:t>We have provided some pre-formatted tables as guides for data display.</a:t>
            </a:r>
          </a:p>
          <a:p>
            <a:pPr marL="539054" lvl="1" indent="-192519">
              <a:buFontTx/>
              <a:buChar char="•"/>
            </a:pPr>
            <a:r>
              <a:rPr lang="en-US" dirty="0"/>
              <a:t>Columns and Rows are independent and can be edited, added, deleted and formatted to suit your individual needs. </a:t>
            </a:r>
          </a:p>
          <a:p>
            <a:pPr marL="539054" lvl="1" indent="-192519">
              <a:buFontTx/>
              <a:buChar char="•"/>
            </a:pPr>
            <a:r>
              <a:rPr lang="en-US" dirty="0"/>
              <a:t>Table Templates are for guidance only. </a:t>
            </a:r>
          </a:p>
        </p:txBody>
      </p:sp>
    </p:spTree>
    <p:extLst>
      <p:ext uri="{BB962C8B-B14F-4D97-AF65-F5344CB8AC3E}">
        <p14:creationId xmlns:p14="http://schemas.microsoft.com/office/powerpoint/2010/main" val="221037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588214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6763651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4252479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5561482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5841709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96</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00229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9269473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98</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5252136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100</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1203509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101</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6806437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2125557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103</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7134246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104</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39584879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105</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4590475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107</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26481778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xfrm>
            <a:off x="3970938" y="0"/>
            <a:ext cx="3037840" cy="464820"/>
          </a:xfrm>
          <a:prstGeom prst="rect">
            <a:avLst/>
          </a:prstGeom>
          <a:ln/>
        </p:spPr>
        <p:txBody>
          <a:bodyPr lIns="93177" tIns="46589" rIns="93177" bIns="46589"/>
          <a:lstStyle/>
          <a:p>
            <a:fld id="{7714C061-06BC-4B45-90DB-3968B0D850B7}" type="datetime1">
              <a:rPr lang="en-US"/>
              <a:pPr/>
              <a:t>9/29/2017</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364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p>
            <a:fld id="{9D1603FA-57F9-4ECA-9EB2-4C0E652E6358}" type="slidenum">
              <a:rPr lang="en-US" smtClean="0">
                <a:ea typeface="ＭＳ Ｐゴシック" pitchFamily="36" charset="-128"/>
              </a:rPr>
              <a:pPr/>
              <a:t>12</a:t>
            </a:fld>
            <a:endParaRPr lang="en-US" smtClean="0">
              <a:ea typeface="ＭＳ Ｐゴシック" pitchFamily="36" charset="-128"/>
            </a:endParaRPr>
          </a:p>
        </p:txBody>
      </p:sp>
      <p:sp>
        <p:nvSpPr>
          <p:cNvPr id="83971" name="Rectangle 2"/>
          <p:cNvSpPr>
            <a:spLocks noGrp="1" noRot="1" noChangeAspect="1" noChangeArrowheads="1" noTextEdit="1"/>
          </p:cNvSpPr>
          <p:nvPr>
            <p:ph type="sldImg"/>
          </p:nvPr>
        </p:nvSpPr>
        <p:spPr>
          <a:xfrm>
            <a:off x="969963" y="531813"/>
            <a:ext cx="5075237" cy="3806825"/>
          </a:xfrm>
          <a:ln/>
        </p:spPr>
      </p:sp>
      <p:sp>
        <p:nvSpPr>
          <p:cNvPr id="83972" name="Rectangle 3"/>
          <p:cNvSpPr>
            <a:spLocks noGrp="1" noChangeArrowheads="1"/>
          </p:cNvSpPr>
          <p:nvPr>
            <p:ph type="body" idx="1"/>
          </p:nvPr>
        </p:nvSpPr>
        <p:spPr>
          <a:xfrm>
            <a:off x="935634" y="4428395"/>
            <a:ext cx="5139134" cy="4203977"/>
          </a:xfrm>
          <a:noFill/>
          <a:ln/>
        </p:spPr>
        <p:txBody>
          <a:bodyPr/>
          <a:lstStyle/>
          <a:p>
            <a:pPr defTabSz="734492"/>
            <a:endParaRPr lang="en-US" dirty="0" smtClean="0"/>
          </a:p>
        </p:txBody>
      </p:sp>
    </p:spTree>
    <p:extLst>
      <p:ext uri="{BB962C8B-B14F-4D97-AF65-F5344CB8AC3E}">
        <p14:creationId xmlns:p14="http://schemas.microsoft.com/office/powerpoint/2010/main" val="115454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Placeholder 5"/>
          <p:cNvPicPr>
            <a:picLocks noChangeAspect="1"/>
          </p:cNvPicPr>
          <p:nvPr userDrawn="1"/>
        </p:nvPicPr>
        <p:blipFill rotWithShape="1">
          <a:blip r:embed="rId2" cstate="screen">
            <a:extLst>
              <a:ext uri="{28A0092B-C50C-407E-A947-70E740481C1C}">
                <a14:useLocalDpi xmlns:a14="http://schemas.microsoft.com/office/drawing/2010/main"/>
              </a:ext>
            </a:extLst>
          </a:blip>
          <a:srcRect l="9026"/>
          <a:stretch/>
        </p:blipFill>
        <p:spPr>
          <a:xfrm>
            <a:off x="6059156" y="0"/>
            <a:ext cx="3084843" cy="6375400"/>
          </a:xfrm>
          <a:prstGeom prst="rect">
            <a:avLst/>
          </a:prstGeom>
        </p:spPr>
      </p:pic>
      <p:sp>
        <p:nvSpPr>
          <p:cNvPr id="7" name="Rectangle 6"/>
          <p:cNvSpPr/>
          <p:nvPr userDrawn="1"/>
        </p:nvSpPr>
        <p:spPr bwMode="auto">
          <a:xfrm>
            <a:off x="0" y="5873"/>
            <a:ext cx="6059154"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392113" y="266700"/>
            <a:ext cx="4789487" cy="3657600"/>
          </a:xfrm>
        </p:spPr>
        <p:txBody>
          <a:bodyPr anchor="b">
            <a:normAutofit/>
          </a:bodyPr>
          <a:lstStyle>
            <a:lvl1pPr algn="l">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3" y="4076700"/>
            <a:ext cx="4789487" cy="1295400"/>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userDrawn="1"/>
        </p:nvSpPr>
        <p:spPr>
          <a:xfrm>
            <a:off x="381000" y="5493287"/>
            <a:ext cx="4789487" cy="646331"/>
          </a:xfrm>
          <a:prstGeom prst="rect">
            <a:avLst/>
          </a:prstGeom>
          <a:noFill/>
        </p:spPr>
        <p:txBody>
          <a:bodyPr wrap="square" lIns="0" tIns="0" rIns="0" bIns="0" rtlCol="0">
            <a:spAutoFit/>
          </a:bodyPr>
          <a:lstStyle/>
          <a:p>
            <a:r>
              <a:rPr lang="en-US" sz="1400" dirty="0" smtClean="0">
                <a:solidFill>
                  <a:schemeClr val="bg1"/>
                </a:solidFill>
                <a:latin typeface="Arial" panose="020B0604020202020204" pitchFamily="34" charset="0"/>
                <a:cs typeface="Arial" panose="020B0604020202020204" pitchFamily="34" charset="0"/>
              </a:rPr>
              <a:t>Software Engineering Institute</a:t>
            </a:r>
          </a:p>
          <a:p>
            <a:r>
              <a:rPr lang="en-US" sz="1400" dirty="0" smtClean="0">
                <a:solidFill>
                  <a:schemeClr val="bg1"/>
                </a:solidFill>
                <a:latin typeface="Arial" panose="020B0604020202020204" pitchFamily="34" charset="0"/>
                <a:cs typeface="Arial" panose="020B0604020202020204" pitchFamily="34" charset="0"/>
              </a:rPr>
              <a:t>Carnegie Mellon University</a:t>
            </a:r>
          </a:p>
          <a:p>
            <a:r>
              <a:rPr lang="en-US" sz="1400" dirty="0" smtClean="0">
                <a:solidFill>
                  <a:schemeClr val="bg1"/>
                </a:solidFill>
                <a:latin typeface="Arial" panose="020B0604020202020204" pitchFamily="34" charset="0"/>
                <a:cs typeface="Arial" panose="020B0604020202020204" pitchFamily="34" charset="0"/>
              </a:rPr>
              <a:t>Pittsburgh, PA  15213</a:t>
            </a:r>
          </a:p>
        </p:txBody>
      </p:sp>
      <p:sp>
        <p:nvSpPr>
          <p:cNvPr id="4" name="Rectangle 3"/>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5"/>
          <p:cNvSpPr>
            <a:spLocks noChangeArrowheads="1"/>
          </p:cNvSpPr>
          <p:nvPr userDrawn="1"/>
        </p:nvSpPr>
        <p:spPr bwMode="white">
          <a:xfrm>
            <a:off x="6802614" y="6514689"/>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2017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3" name="TextBox 12"/>
          <p:cNvSpPr txBox="1"/>
          <p:nvPr userDrawn="1"/>
        </p:nvSpPr>
        <p:spPr>
          <a:xfrm>
            <a:off x="6788760" y="6653594"/>
            <a:ext cx="1936140" cy="184666"/>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[DISTRIBUTION STATEMENT A] This material has been approved for public release and unlimited distribution. </a:t>
            </a:r>
          </a:p>
        </p:txBody>
      </p:sp>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lain">
    <p:bg>
      <p:bgPr>
        <a:solidFill>
          <a:schemeClr val="bg1"/>
        </a:solidFill>
        <a:effectLst/>
      </p:bgPr>
    </p:bg>
    <p:spTree>
      <p:nvGrpSpPr>
        <p:cNvPr id="1" name=""/>
        <p:cNvGrpSpPr/>
        <p:nvPr/>
      </p:nvGrpSpPr>
      <p:grpSpPr>
        <a:xfrm>
          <a:off x="0" y="0"/>
          <a:ext cx="0" cy="0"/>
          <a:chOff x="0" y="0"/>
          <a:chExt cx="0" cy="0"/>
        </a:xfrm>
      </p:grpSpPr>
      <p:pic>
        <p:nvPicPr>
          <p:cNvPr id="10" name="Picture 9"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t="5153" r="5153"/>
          <a:stretch/>
        </p:blipFill>
        <p:spPr>
          <a:xfrm>
            <a:off x="-2" y="0"/>
            <a:ext cx="9206556" cy="6355080"/>
          </a:xfrm>
          <a:prstGeom prst="rect">
            <a:avLst/>
          </a:prstGeom>
        </p:spPr>
      </p:pic>
      <p:sp>
        <p:nvSpPr>
          <p:cNvPr id="12" name="Title 1"/>
          <p:cNvSpPr>
            <a:spLocks noGrp="1"/>
          </p:cNvSpPr>
          <p:nvPr>
            <p:ph type="title" hasCustomPrompt="1"/>
          </p:nvPr>
        </p:nvSpPr>
        <p:spPr>
          <a:xfrm>
            <a:off x="396875" y="2791271"/>
            <a:ext cx="5127625" cy="282129"/>
          </a:xfrm>
          <a:prstGeom prst="rect">
            <a:avLst/>
          </a:prstGeom>
        </p:spPr>
        <p:txBody>
          <a:bodyPr lIns="0" tIns="0" rIns="0" bIns="0" anchor="b" anchorCtr="0"/>
          <a:lstStyle>
            <a:lvl1pPr algn="l">
              <a:defRPr sz="2000" b="0" cap="none">
                <a:solidFill>
                  <a:schemeClr val="tx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a:xfrm>
            <a:off x="396875" y="3109372"/>
            <a:ext cx="5127626" cy="469900"/>
          </a:xfrm>
          <a:prstGeom prst="rect">
            <a:avLst/>
          </a:prstGeom>
        </p:spPr>
        <p:txBody>
          <a:bodyPr lIns="0" tIns="0" rIns="0" bIns="0"/>
          <a:lstStyle>
            <a:lvl1pPr>
              <a:defRPr sz="3200" b="1">
                <a:solidFill>
                  <a:schemeClr val="tx1"/>
                </a:solidFill>
              </a:defRPr>
            </a:lvl1pPr>
          </a:lstStyle>
          <a:p>
            <a:pPr lvl="0"/>
            <a:r>
              <a:rPr lang="en-US" dirty="0" smtClean="0"/>
              <a:t>Click to edit Section Title</a:t>
            </a:r>
          </a:p>
        </p:txBody>
      </p:sp>
    </p:spTree>
    <p:extLst>
      <p:ext uri="{BB962C8B-B14F-4D97-AF65-F5344CB8AC3E}">
        <p14:creationId xmlns:p14="http://schemas.microsoft.com/office/powerpoint/2010/main" val="34833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143000"/>
            <a:ext cx="27051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3238500" y="1076898"/>
            <a:ext cx="54863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Text Placeholder 2"/>
          <p:cNvSpPr txBox="1">
            <a:spLocks/>
          </p:cNvSpPr>
          <p:nvPr userDrawn="1"/>
        </p:nvSpPr>
        <p:spPr>
          <a:xfrm>
            <a:off x="419100" y="52000"/>
            <a:ext cx="2971800" cy="14626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1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Section (optional)</a:t>
            </a:r>
            <a:endParaRPr lang="en-US" dirty="0"/>
          </a:p>
        </p:txBody>
      </p:sp>
      <p:sp>
        <p:nvSpPr>
          <p:cNvPr id="6" name="Picture Placeholder 5"/>
          <p:cNvSpPr txBox="1">
            <a:spLocks/>
          </p:cNvSpPr>
          <p:nvPr userDrawn="1"/>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Picture</a:t>
            </a:r>
            <a:br>
              <a:rPr lang="en-US" dirty="0" smtClean="0"/>
            </a:br>
            <a:r>
              <a:rPr lang="en-US" dirty="0" smtClean="0"/>
              <a:t>(optional)</a:t>
            </a:r>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81000" y="1143000"/>
            <a:ext cx="55244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6057900"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7"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22097991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7"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1103115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7"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731619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7"/>
          <p:cNvSpPr>
            <a:spLocks noGrp="1"/>
          </p:cNvSpPr>
          <p:nvPr>
            <p:ph type="body" sz="quarter" idx="10" hasCustomPrompt="1"/>
          </p:nvPr>
        </p:nvSpPr>
        <p:spPr>
          <a:xfrm>
            <a:off x="401934" y="40192"/>
            <a:ext cx="4093866" cy="146304"/>
          </a:xfrm>
        </p:spPr>
        <p:txBody>
          <a:bodyPr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Section (optional)</a:t>
            </a:r>
            <a:endParaRPr lang="en-US" dirty="0"/>
          </a:p>
        </p:txBody>
      </p:sp>
      <p:sp>
        <p:nvSpPr>
          <p:cNvPr id="7" name="Picture Placeholder 9"/>
          <p:cNvSpPr>
            <a:spLocks noGrp="1"/>
          </p:cNvSpPr>
          <p:nvPr>
            <p:ph type="pic" sz="quarter" idx="11" hasCustomPrompt="1"/>
          </p:nvPr>
        </p:nvSpPr>
        <p:spPr>
          <a:xfrm>
            <a:off x="8503920" y="0"/>
            <a:ext cx="640080" cy="640080"/>
          </a:xfrm>
        </p:spPr>
        <p:txBody>
          <a:bodyPr anchor="ctr" anchorCtr="0">
            <a:normAutofit/>
          </a:bodyPr>
          <a:lstStyle>
            <a:lvl1pPr algn="ctr">
              <a:defRPr sz="800"/>
            </a:lvl1pPr>
          </a:lstStyle>
          <a:p>
            <a:r>
              <a:rPr lang="en-US" dirty="0" smtClean="0"/>
              <a:t>Picture (Optional)</a:t>
            </a:r>
            <a:endParaRPr lang="en-US" dirty="0"/>
          </a:p>
        </p:txBody>
      </p:sp>
    </p:spTree>
    <p:extLst>
      <p:ext uri="{BB962C8B-B14F-4D97-AF65-F5344CB8AC3E}">
        <p14:creationId xmlns:p14="http://schemas.microsoft.com/office/powerpoint/2010/main" val="3787083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336792"/>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92113" y="266700"/>
            <a:ext cx="4789487" cy="3657600"/>
          </a:xfrm>
        </p:spPr>
        <p:txBody>
          <a:bodyPr anchor="b">
            <a:normAutofit/>
          </a:bodyPr>
          <a:lstStyle>
            <a:lvl1pPr algn="l">
              <a:defRPr sz="3200">
                <a:solidFill>
                  <a:sysClr val="windowText" lastClr="000000"/>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392113" y="4076700"/>
            <a:ext cx="4789487" cy="2019300"/>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p:cNvSpPr/>
          <p:nvPr userDrawn="1"/>
        </p:nvSpPr>
        <p:spPr>
          <a:xfrm>
            <a:off x="6059156" y="6392818"/>
            <a:ext cx="3084844" cy="46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5"/>
          <p:cNvSpPr>
            <a:spLocks noChangeArrowheads="1"/>
          </p:cNvSpPr>
          <p:nvPr userDrawn="1"/>
        </p:nvSpPr>
        <p:spPr bwMode="white">
          <a:xfrm>
            <a:off x="6788759" y="6473124"/>
            <a:ext cx="1936141" cy="212873"/>
          </a:xfrm>
          <a:prstGeom prst="rect">
            <a:avLst/>
          </a:prstGeom>
          <a:noFill/>
          <a:ln w="9525">
            <a:noFill/>
            <a:miter lim="800000"/>
            <a:headEnd/>
            <a:tailEnd/>
          </a:ln>
          <a:effectLst/>
        </p:spPr>
        <p:txBody>
          <a:bodyPr wrap="square" lIns="0" tIns="0" rIns="0" bIns="45714">
            <a:spAutoFit/>
          </a:bodyPr>
          <a:lstStyle/>
          <a:p>
            <a:pPr algn="l" eaLnBrk="0" hangingPunct="0">
              <a:lnSpc>
                <a:spcPts val="1300"/>
              </a:lnSpc>
              <a:spcBef>
                <a:spcPct val="0"/>
              </a:spcBef>
            </a:pPr>
            <a:r>
              <a:rPr lang="en-US" sz="800" b="1" dirty="0">
                <a:solidFill>
                  <a:schemeClr val="bg1"/>
                </a:solidFill>
                <a:latin typeface="Arial" panose="020B0604020202020204" pitchFamily="34" charset="0"/>
                <a:cs typeface="Arial" panose="020B0604020202020204" pitchFamily="34" charset="0"/>
              </a:rPr>
              <a:t>© </a:t>
            </a:r>
            <a:r>
              <a:rPr lang="en-US" sz="800" b="1" dirty="0" smtClean="0">
                <a:solidFill>
                  <a:schemeClr val="bg1"/>
                </a:solidFill>
                <a:latin typeface="Arial" panose="020B0604020202020204" pitchFamily="34" charset="0"/>
                <a:cs typeface="Arial" panose="020B0604020202020204" pitchFamily="34" charset="0"/>
              </a:rPr>
              <a:t>2016 </a:t>
            </a:r>
            <a:r>
              <a:rPr lang="en-US" sz="800" b="1" dirty="0">
                <a:solidFill>
                  <a:schemeClr val="bg1"/>
                </a:solidFill>
                <a:latin typeface="Arial" panose="020B0604020202020204" pitchFamily="34" charset="0"/>
                <a:cs typeface="Arial" panose="020B0604020202020204" pitchFamily="34" charset="0"/>
              </a:rPr>
              <a:t>Carnegie Mellon University</a:t>
            </a:r>
          </a:p>
        </p:txBody>
      </p:sp>
      <p:sp>
        <p:nvSpPr>
          <p:cNvPr id="10" name="TextBox 9"/>
          <p:cNvSpPr txBox="1"/>
          <p:nvPr userDrawn="1"/>
        </p:nvSpPr>
        <p:spPr>
          <a:xfrm>
            <a:off x="6788760" y="6653594"/>
            <a:ext cx="1936140" cy="184666"/>
          </a:xfrm>
          <a:prstGeom prst="rect">
            <a:avLst/>
          </a:prstGeom>
          <a:noFill/>
        </p:spPr>
        <p:txBody>
          <a:bodyPr wrap="square" lIns="0" tIns="0" rIns="0" bIns="0" rtlCol="0">
            <a:spAutoFit/>
          </a:bodyPr>
          <a:lstStyle/>
          <a:p>
            <a:pPr algn="l"/>
            <a:r>
              <a:rPr lang="en-US" sz="600" b="0" kern="1200" spc="0" dirty="0" smtClean="0">
                <a:solidFill>
                  <a:schemeClr val="bg1"/>
                </a:solidFill>
                <a:latin typeface="Arial" charset="0"/>
                <a:ea typeface="ＭＳ Ｐゴシック" pitchFamily="1" charset="-128"/>
                <a:cs typeface="+mn-cs"/>
              </a:rPr>
              <a:t>[DISTRIBUTION STATEMENT A] This material has been approved for public release and unlimited distribution. </a:t>
            </a:r>
          </a:p>
        </p:txBody>
      </p:sp>
    </p:spTree>
    <p:extLst>
      <p:ext uri="{BB962C8B-B14F-4D97-AF65-F5344CB8AC3E}">
        <p14:creationId xmlns:p14="http://schemas.microsoft.com/office/powerpoint/2010/main" val="51205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170"/>
          <a:stretch/>
        </p:blipFill>
        <p:spPr>
          <a:xfrm>
            <a:off x="11017" y="1098164"/>
            <a:ext cx="3227483" cy="52422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3238500" y="1076898"/>
            <a:ext cx="54863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933" y="1081757"/>
            <a:ext cx="8320035"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409386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59216" y="1076898"/>
            <a:ext cx="406568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2"/>
          <p:cNvSpPr txBox="1">
            <a:spLocks/>
          </p:cNvSpPr>
          <p:nvPr userDrawn="1"/>
        </p:nvSpPr>
        <p:spPr>
          <a:xfrm>
            <a:off x="419100" y="52000"/>
            <a:ext cx="2971800" cy="14626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1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Section (optional)</a:t>
            </a:r>
            <a:endParaRPr lang="en-US" dirty="0"/>
          </a:p>
        </p:txBody>
      </p:sp>
      <p:sp>
        <p:nvSpPr>
          <p:cNvPr id="6" name="Picture Placeholder 5"/>
          <p:cNvSpPr txBox="1">
            <a:spLocks/>
          </p:cNvSpPr>
          <p:nvPr userDrawn="1"/>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Picture</a:t>
            </a:r>
            <a:br>
              <a:rPr lang="en-US" dirty="0" smtClean="0"/>
            </a:br>
            <a:r>
              <a:rPr lang="en-US" dirty="0" smtClean="0"/>
              <a:t>(optional)</a:t>
            </a:r>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2684166"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3238500" y="1076898"/>
            <a:ext cx="2666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6057900" y="1076898"/>
            <a:ext cx="26670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txBox="1">
            <a:spLocks/>
          </p:cNvSpPr>
          <p:nvPr userDrawn="1"/>
        </p:nvSpPr>
        <p:spPr>
          <a:xfrm>
            <a:off x="419100" y="52000"/>
            <a:ext cx="2971800" cy="14626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1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Section (optional)</a:t>
            </a:r>
            <a:endParaRPr lang="en-US" dirty="0"/>
          </a:p>
        </p:txBody>
      </p:sp>
      <p:sp>
        <p:nvSpPr>
          <p:cNvPr id="7" name="Picture Placeholder 5"/>
          <p:cNvSpPr txBox="1">
            <a:spLocks/>
          </p:cNvSpPr>
          <p:nvPr userDrawn="1"/>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Picture</a:t>
            </a:r>
            <a:br>
              <a:rPr lang="en-US" dirty="0" smtClean="0"/>
            </a:br>
            <a:r>
              <a:rPr lang="en-US" dirty="0" smtClean="0"/>
              <a:t>(optional)</a:t>
            </a:r>
          </a:p>
        </p:txBody>
      </p:sp>
    </p:spTree>
    <p:extLst>
      <p:ext uri="{BB962C8B-B14F-4D97-AF65-F5344CB8AC3E}">
        <p14:creationId xmlns:p14="http://schemas.microsoft.com/office/powerpoint/2010/main" val="14871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01934" y="1076898"/>
            <a:ext cx="1960266"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3"/>
          </p:nvPr>
        </p:nvSpPr>
        <p:spPr>
          <a:xfrm>
            <a:off x="2514600" y="1076898"/>
            <a:ext cx="19812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4"/>
          </p:nvPr>
        </p:nvSpPr>
        <p:spPr>
          <a:xfrm>
            <a:off x="4648200" y="1076898"/>
            <a:ext cx="19812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5"/>
          </p:nvPr>
        </p:nvSpPr>
        <p:spPr>
          <a:xfrm>
            <a:off x="6781800" y="1084704"/>
            <a:ext cx="1943100" cy="50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2"/>
          <p:cNvSpPr txBox="1">
            <a:spLocks/>
          </p:cNvSpPr>
          <p:nvPr userDrawn="1"/>
        </p:nvSpPr>
        <p:spPr>
          <a:xfrm>
            <a:off x="419100" y="52000"/>
            <a:ext cx="2971800" cy="146261"/>
          </a:xfrm>
          <a:prstGeom prst="rect">
            <a:avLst/>
          </a:prstGeom>
        </p:spPr>
        <p:txBody>
          <a:bodyPr lIns="0" tIns="0" rIns="0" bIns="0"/>
          <a:lstStyle>
            <a:lvl1pPr marL="0" indent="0" algn="l" defTabSz="914400" rtl="0" eaLnBrk="1" latinLnBrk="0" hangingPunct="1">
              <a:lnSpc>
                <a:spcPct val="100000"/>
              </a:lnSpc>
              <a:spcBef>
                <a:spcPts val="1000"/>
              </a:spcBef>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1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Section (optional)</a:t>
            </a:r>
            <a:endParaRPr lang="en-US" dirty="0"/>
          </a:p>
        </p:txBody>
      </p:sp>
      <p:sp>
        <p:nvSpPr>
          <p:cNvPr id="8" name="Picture Placeholder 5"/>
          <p:cNvSpPr txBox="1">
            <a:spLocks/>
          </p:cNvSpPr>
          <p:nvPr userDrawn="1"/>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Picture</a:t>
            </a:r>
            <a:br>
              <a:rPr lang="en-US" dirty="0" smtClean="0"/>
            </a:br>
            <a:r>
              <a:rPr lang="en-US" dirty="0" smtClean="0"/>
              <a:t>(optional)</a:t>
            </a:r>
          </a:p>
        </p:txBody>
      </p:sp>
    </p:spTree>
    <p:extLst>
      <p:ext uri="{BB962C8B-B14F-4D97-AF65-F5344CB8AC3E}">
        <p14:creationId xmlns:p14="http://schemas.microsoft.com/office/powerpoint/2010/main" val="3975094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2" y="-17418"/>
            <a:ext cx="9143997" cy="6358583"/>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5" y="2791271"/>
            <a:ext cx="5127625"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396875" y="3109372"/>
            <a:ext cx="5127626"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Tree>
    <p:extLst>
      <p:ext uri="{BB962C8B-B14F-4D97-AF65-F5344CB8AC3E}">
        <p14:creationId xmlns:p14="http://schemas.microsoft.com/office/powerpoint/2010/main" val="34548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b="7681"/>
          <a:stretch/>
        </p:blipFill>
        <p:spPr>
          <a:xfrm>
            <a:off x="5651500" y="0"/>
            <a:ext cx="3492500" cy="6331226"/>
          </a:xfrm>
          <a:prstGeom prst="rect">
            <a:avLst/>
          </a:prstGeom>
        </p:spPr>
      </p:pic>
      <p:sp>
        <p:nvSpPr>
          <p:cNvPr id="10" name="Rectangle 9"/>
          <p:cNvSpPr/>
          <p:nvPr userDrawn="1"/>
        </p:nvSpPr>
        <p:spPr bwMode="auto">
          <a:xfrm>
            <a:off x="2" y="-17419"/>
            <a:ext cx="6057898" cy="635508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396875" y="2791271"/>
            <a:ext cx="5165725" cy="282129"/>
          </a:xfrm>
          <a:prstGeom prst="rect">
            <a:avLst/>
          </a:prstGeom>
        </p:spPr>
        <p:txBody>
          <a:bodyPr lIns="0" tIns="0" rIns="0" bIns="0" anchor="b" anchorCtr="0"/>
          <a:lstStyle>
            <a:lvl1pPr algn="l">
              <a:defRPr sz="2000" b="0" cap="none">
                <a:solidFill>
                  <a:schemeClr val="bg1"/>
                </a:solidFill>
              </a:defRPr>
            </a:lvl1pPr>
          </a:lstStyle>
          <a:p>
            <a:r>
              <a:rPr lang="en-US" dirty="0" smtClean="0"/>
              <a:t>SCALe Auditing Rules</a:t>
            </a:r>
            <a:endParaRPr lang="en-US" dirty="0"/>
          </a:p>
        </p:txBody>
      </p:sp>
      <p:sp>
        <p:nvSpPr>
          <p:cNvPr id="13" name="Text Placeholder 3"/>
          <p:cNvSpPr>
            <a:spLocks noGrp="1"/>
          </p:cNvSpPr>
          <p:nvPr>
            <p:ph type="body" sz="quarter" idx="10" hasCustomPrompt="1"/>
          </p:nvPr>
        </p:nvSpPr>
        <p:spPr bwMode="white">
          <a:xfrm>
            <a:off x="396874" y="3109372"/>
            <a:ext cx="5148793" cy="469900"/>
          </a:xfrm>
          <a:prstGeom prst="rect">
            <a:avLst/>
          </a:prstGeom>
        </p:spPr>
        <p:txBody>
          <a:bodyPr lIns="0" tIns="0" rIns="0" bIns="0"/>
          <a:lstStyle>
            <a:lvl1pPr>
              <a:defRPr sz="3200" b="1">
                <a:solidFill>
                  <a:schemeClr val="bg1"/>
                </a:solidFill>
              </a:defRPr>
            </a:lvl1pPr>
          </a:lstStyle>
          <a:p>
            <a:pPr lvl="0"/>
            <a:r>
              <a:rPr lang="en-US" dirty="0" smtClean="0"/>
              <a:t>Click to edit Section Title</a:t>
            </a:r>
          </a:p>
        </p:txBody>
      </p:sp>
    </p:spTree>
    <p:extLst>
      <p:ext uri="{BB962C8B-B14F-4D97-AF65-F5344CB8AC3E}">
        <p14:creationId xmlns:p14="http://schemas.microsoft.com/office/powerpoint/2010/main" val="16738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327584"/>
            <a:ext cx="9144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26625" y="228988"/>
            <a:ext cx="7599066" cy="669854"/>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26624" y="1081757"/>
            <a:ext cx="8320035" cy="498119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userDrawn="1"/>
        </p:nvSpPr>
        <p:spPr>
          <a:xfrm>
            <a:off x="8332309" y="6403976"/>
            <a:ext cx="51435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bg1"/>
                </a:solidFill>
              </a:rPr>
              <a:pPr/>
              <a:t>‹#›</a:t>
            </a:fld>
            <a:endParaRPr lang="en-US" sz="1400" dirty="0">
              <a:solidFill>
                <a:schemeClr val="bg1"/>
              </a:solidFill>
            </a:endParaRPr>
          </a:p>
        </p:txBody>
      </p:sp>
      <p:sp>
        <p:nvSpPr>
          <p:cNvPr id="7" name="Rectangle 73"/>
          <p:cNvSpPr>
            <a:spLocks noChangeArrowheads="1"/>
          </p:cNvSpPr>
          <p:nvPr userDrawn="1"/>
        </p:nvSpPr>
        <p:spPr bwMode="white">
          <a:xfrm>
            <a:off x="6451042" y="6399136"/>
            <a:ext cx="2169829" cy="392415"/>
          </a:xfrm>
          <a:prstGeom prst="rect">
            <a:avLst/>
          </a:prstGeom>
          <a:noFill/>
          <a:ln w="9525">
            <a:noFill/>
            <a:miter lim="800000"/>
            <a:headEnd/>
            <a:tailEnd/>
          </a:ln>
          <a:effectLst/>
        </p:spPr>
        <p:txBody>
          <a:bodyPr wrap="square" lIns="0" tIns="0" rIns="45714" bIns="0" anchor="t" anchorCtr="0">
            <a:spAutoFit/>
          </a:bodyPr>
          <a:lstStyle/>
          <a:p>
            <a:pPr marL="0" indent="0" algn="l" eaLnBrk="0" hangingPunct="0">
              <a:spcBef>
                <a:spcPct val="0"/>
              </a:spcBef>
            </a:pPr>
            <a:r>
              <a:rPr lang="en-US" sz="600" b="1" dirty="0" smtClean="0">
                <a:solidFill>
                  <a:srgbClr val="FFFFFF"/>
                </a:solidFill>
                <a:latin typeface="Arial" panose="020B0604020202020204" pitchFamily="34" charset="0"/>
                <a:cs typeface="Arial" panose="020B0604020202020204" pitchFamily="34" charset="0"/>
              </a:rPr>
              <a:t>Hands-On Tutorial: Auditing Static Analysis Alerts Using a Lexicon &amp; Rules   </a:t>
            </a:r>
          </a:p>
          <a:p>
            <a:pPr marL="0" indent="0" algn="l" eaLnBrk="0" hangingPunct="0">
              <a:spcBef>
                <a:spcPct val="0"/>
              </a:spcBef>
            </a:pPr>
            <a:r>
              <a:rPr lang="en-US" sz="600" dirty="0" smtClean="0">
                <a:solidFill>
                  <a:srgbClr val="FFFFFF"/>
                </a:solidFill>
                <a:latin typeface="Arial" panose="020B0604020202020204" pitchFamily="34" charset="0"/>
                <a:cs typeface="Arial" panose="020B0604020202020204" pitchFamily="34" charset="0"/>
              </a:rPr>
              <a:t>September 2017</a:t>
            </a:r>
          </a:p>
          <a:p>
            <a:pPr marL="0" indent="0" algn="l" eaLnBrk="0" hangingPunct="0">
              <a:lnSpc>
                <a:spcPct val="150000"/>
              </a:lnSpc>
              <a:spcBef>
                <a:spcPct val="0"/>
              </a:spcBef>
            </a:pPr>
            <a:r>
              <a:rPr lang="en-US" sz="500" b="0" spc="0" dirty="0" smtClean="0">
                <a:solidFill>
                  <a:srgbClr val="FFFFFF"/>
                </a:solidFill>
                <a:latin typeface="Arial" panose="020B0604020202020204" pitchFamily="34" charset="0"/>
                <a:cs typeface="Arial" panose="020B0604020202020204" pitchFamily="34" charset="0"/>
              </a:rPr>
              <a:t>©</a:t>
            </a:r>
            <a:r>
              <a:rPr lang="en-US" sz="500" b="0" spc="0" baseline="0" dirty="0" smtClean="0">
                <a:solidFill>
                  <a:srgbClr val="FFFFFF"/>
                </a:solidFill>
                <a:latin typeface="Arial" panose="020B0604020202020204" pitchFamily="34" charset="0"/>
                <a:cs typeface="Arial" panose="020B0604020202020204" pitchFamily="34" charset="0"/>
              </a:rPr>
              <a:t> 2017 Carnegie Mellon University</a:t>
            </a:r>
            <a:endParaRPr lang="en-US" sz="500" b="0" spc="0" dirty="0">
              <a:solidFill>
                <a:srgbClr val="FFFFFF"/>
              </a:solidFill>
              <a:latin typeface="Arial" panose="020B0604020202020204" pitchFamily="34" charset="0"/>
              <a:cs typeface="Arial" panose="020B0604020202020204" pitchFamily="34" charset="0"/>
            </a:endParaRPr>
          </a:p>
        </p:txBody>
      </p:sp>
      <p:sp>
        <p:nvSpPr>
          <p:cNvPr id="9" name="TextBox 8"/>
          <p:cNvSpPr txBox="1"/>
          <p:nvPr userDrawn="1"/>
        </p:nvSpPr>
        <p:spPr>
          <a:xfrm>
            <a:off x="7523846" y="6521969"/>
            <a:ext cx="1001470" cy="307777"/>
          </a:xfrm>
          <a:prstGeom prst="rect">
            <a:avLst/>
          </a:prstGeom>
          <a:noFill/>
        </p:spPr>
        <p:txBody>
          <a:bodyPr wrap="square" lIns="0" tIns="0" rIns="0" bIns="0" rtlCol="0">
            <a:spAutoFit/>
          </a:bodyPr>
          <a:lstStyle/>
          <a:p>
            <a:pPr algn="l"/>
            <a:r>
              <a:rPr lang="en-US" sz="500" b="0" kern="1200" spc="0" dirty="0" smtClean="0">
                <a:solidFill>
                  <a:schemeClr val="bg1"/>
                </a:solidFill>
                <a:latin typeface="Arial" charset="0"/>
                <a:ea typeface="ＭＳ Ｐゴシック" pitchFamily="1" charset="-128"/>
                <a:cs typeface="+mn-cs"/>
              </a:rPr>
              <a:t>[DISTRIBUTION STATEMENT A] This material has been approved for public release and unlimited distribution.  </a:t>
            </a:r>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80467" y="6412538"/>
            <a:ext cx="5029200" cy="352358"/>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6" r:id="rId3"/>
    <p:sldLayoutId id="2147483662" r:id="rId4"/>
    <p:sldLayoutId id="2147483664" r:id="rId5"/>
    <p:sldLayoutId id="2147483672" r:id="rId6"/>
    <p:sldLayoutId id="2147483673" r:id="rId7"/>
    <p:sldLayoutId id="2147483677" r:id="rId8"/>
    <p:sldLayoutId id="2147483678" r:id="rId9"/>
    <p:sldLayoutId id="2147483679" r:id="rId10"/>
    <p:sldLayoutId id="2147483674" r:id="rId11"/>
    <p:sldLayoutId id="2147483675" r:id="rId12"/>
    <p:sldLayoutId id="2147483681" r:id="rId13"/>
    <p:sldLayoutId id="2147483682" r:id="rId14"/>
    <p:sldLayoutId id="2147483683" r:id="rId15"/>
    <p:sldLayoutId id="2147483684"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288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e.uvic.ca/~frodo/jaspe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hyperlink" Target="http://www.cert.org/secure-coding" TargetMode="External"/><Relationship Id="rId3" Type="http://schemas.openxmlformats.org/officeDocument/2006/relationships/image" Target="../media/image39.jpeg"/><Relationship Id="rId7" Type="http://schemas.openxmlformats.org/officeDocument/2006/relationships/hyperlink" Target="mailto:wsnavely@cert.org" TargetMode="External"/><Relationship Id="rId2" Type="http://schemas.openxmlformats.org/officeDocument/2006/relationships/notesSlide" Target="../notesSlides/notesSlide88.xml"/><Relationship Id="rId1" Type="http://schemas.openxmlformats.org/officeDocument/2006/relationships/slideLayout" Target="../slideLayouts/slideLayout4.xml"/><Relationship Id="rId6" Type="http://schemas.openxmlformats.org/officeDocument/2006/relationships/hyperlink" Target="mailto:svoboda@cert.org" TargetMode="External"/><Relationship Id="rId11" Type="http://schemas.openxmlformats.org/officeDocument/2006/relationships/image" Target="../media/image40.jpg"/><Relationship Id="rId5" Type="http://schemas.openxmlformats.org/officeDocument/2006/relationships/hyperlink" Target="mailto:lflynn@cert.org" TargetMode="External"/><Relationship Id="rId10" Type="http://schemas.openxmlformats.org/officeDocument/2006/relationships/hyperlink" Target="mailto:info@sei.cmu.edu" TargetMode="External"/><Relationship Id="rId4" Type="http://schemas.microsoft.com/office/2007/relationships/hdphoto" Target="../media/hdphoto1.wdp"/><Relationship Id="rId9" Type="http://schemas.openxmlformats.org/officeDocument/2006/relationships/hyperlink" Target="http://www.securecoding.cert.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ecurecoding.cert.org/confluence/x/cAI"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securecoding.cert.org/confluence/x/cAI"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securecoding.cert.org/confluence/x/cAI"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securecoding.cert.org/confluence/display/c/ARR36-C.+Do+not+subtract+or+compare+two+pointers+that+do+not+refer+to+the+same+array"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www.securecoding.cert.org/confluence/display/c/EXP34-C.+Do+not+dereference+null+pointer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securecoding.cert.org/confluence/x/tgAV"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securecoding.cert.org/confluence/x/RQE"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www.securecoding.cert.org/confluence/x/2w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8" Type="http://schemas.openxmlformats.org/officeDocument/2006/relationships/hyperlink" Target="https://www.securecoding.cert.org/confluence/pages/viewpage.action?pageId=637" TargetMode="External"/><Relationship Id="rId13" Type="http://schemas.openxmlformats.org/officeDocument/2006/relationships/hyperlink" Target="https://www.securecoding.cert.org/confluence/display/perl/SEI+CERT+Perl+Coding+Standard" TargetMode="External"/><Relationship Id="rId3" Type="http://schemas.openxmlformats.org/officeDocument/2006/relationships/hyperlink" Target="http://www.open-std.org/jtc1/sc22/wg14/www/projects#9899" TargetMode="External"/><Relationship Id="rId7" Type="http://schemas.openxmlformats.org/officeDocument/2006/relationships/hyperlink" Target="http://www.open-std.org/jtc1/sc22/wg21/" TargetMode="External"/><Relationship Id="rId12" Type="http://schemas.openxmlformats.org/officeDocument/2006/relationships/hyperlink" Target="https://www.perl.org/" TargetMode="External"/><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hyperlink" Target="http://www.open-std.org/jtc1/sc22/wg21/docs/standards#14882" TargetMode="External"/><Relationship Id="rId11" Type="http://schemas.openxmlformats.org/officeDocument/2006/relationships/hyperlink" Target="https://www.securecoding.cert.org/confluence/display/java/SEI+CERT+Oracle+Coding+Standard+for+Java" TargetMode="External"/><Relationship Id="rId5" Type="http://schemas.openxmlformats.org/officeDocument/2006/relationships/hyperlink" Target="https://www.securecoding.cert.org/confluence/display/c/SEI+CERT+C+Coding+Standard" TargetMode="External"/><Relationship Id="rId10" Type="http://schemas.openxmlformats.org/officeDocument/2006/relationships/hyperlink" Target="https://www.java.com/en/" TargetMode="External"/><Relationship Id="rId4" Type="http://schemas.openxmlformats.org/officeDocument/2006/relationships/hyperlink" Target="http://www.open-std.org/jtc1/sc22/wg14/" TargetMode="External"/><Relationship Id="rId9" Type="http://schemas.openxmlformats.org/officeDocument/2006/relationships/hyperlink" Target="https://docs.oracle.com/javase/spe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www.securecoding.cert.org/confluence/x/tgAV"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Rectangle 1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pPr algn="ctr">
              <a:spcBef>
                <a:spcPct val="50000"/>
              </a:spcBef>
            </a:pPr>
            <a:endParaRPr lang="en-US" sz="2000"/>
          </a:p>
        </p:txBody>
      </p:sp>
      <p:sp>
        <p:nvSpPr>
          <p:cNvPr id="38961" name="Rectangle 49"/>
          <p:cNvSpPr>
            <a:spLocks noGrp="1" noChangeArrowheads="1"/>
          </p:cNvSpPr>
          <p:nvPr>
            <p:ph type="ctrTitle"/>
          </p:nvPr>
        </p:nvSpPr>
        <p:spPr>
          <a:xfrm>
            <a:off x="392113" y="266700"/>
            <a:ext cx="5184722" cy="3657600"/>
          </a:xfrm>
        </p:spPr>
        <p:txBody>
          <a:bodyPr/>
          <a:lstStyle/>
          <a:p>
            <a:r>
              <a:rPr lang="en-US" sz="2800" dirty="0" smtClean="0"/>
              <a:t>Hands-On Tutorial</a:t>
            </a:r>
            <a:r>
              <a:rPr lang="en-US" sz="2800" dirty="0"/>
              <a:t>: </a:t>
            </a:r>
            <a:r>
              <a:rPr lang="en-US" sz="2800" dirty="0" smtClean="0"/>
              <a:t/>
            </a:r>
            <a:br>
              <a:rPr lang="en-US" sz="2800" dirty="0" smtClean="0"/>
            </a:br>
            <a:r>
              <a:rPr lang="en-US" sz="2800" dirty="0" smtClean="0"/>
              <a:t>Auditing </a:t>
            </a:r>
            <a:r>
              <a:rPr lang="en-US" sz="2800" dirty="0"/>
              <a:t>Static Analysis Alerts Using a Lexicon &amp; </a:t>
            </a:r>
            <a:r>
              <a:rPr lang="en-US" sz="2800" dirty="0" smtClean="0"/>
              <a:t>Rules</a:t>
            </a:r>
            <a:br>
              <a:rPr lang="en-US" sz="2800" dirty="0" smtClean="0"/>
            </a:br>
            <a:endParaRPr lang="en-US" sz="2000" dirty="0"/>
          </a:p>
        </p:txBody>
      </p:sp>
      <p:sp>
        <p:nvSpPr>
          <p:cNvPr id="6" name="Rectangle 50"/>
          <p:cNvSpPr txBox="1">
            <a:spLocks noChangeArrowheads="1"/>
          </p:cNvSpPr>
          <p:nvPr/>
        </p:nvSpPr>
        <p:spPr bwMode="auto">
          <a:xfrm>
            <a:off x="204470" y="4271208"/>
            <a:ext cx="4307240" cy="369332"/>
          </a:xfrm>
          <a:prstGeom prst="rect">
            <a:avLst/>
          </a:prstGeom>
          <a:noFill/>
          <a:ln w="6350">
            <a:noFill/>
            <a:miter lim="800000"/>
            <a:headEnd/>
            <a:tailEnd/>
          </a:ln>
          <a:effec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buSzPct val="70000"/>
              <a:tabLst>
                <a:tab pos="2463800" algn="l"/>
              </a:tabLst>
              <a:defRPr sz="2400" b="1">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gn="r"/>
            <a:r>
              <a:rPr lang="en-US" sz="1800" kern="0" dirty="0" smtClean="0">
                <a:solidFill>
                  <a:schemeClr val="bg1"/>
                </a:solidFill>
              </a:rPr>
              <a:t>Lori Flynn, David Svoboda, William Snavely</a:t>
            </a:r>
          </a:p>
        </p:txBody>
      </p:sp>
    </p:spTree>
    <p:extLst>
      <p:ext uri="{BB962C8B-B14F-4D97-AF65-F5344CB8AC3E}">
        <p14:creationId xmlns:p14="http://schemas.microsoft.com/office/powerpoint/2010/main" val="371018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3200" dirty="0" err="1" smtClean="0"/>
              <a:t>JasPer</a:t>
            </a:r>
            <a:endParaRPr lang="en-US" sz="3200" dirty="0"/>
          </a:p>
        </p:txBody>
      </p:sp>
      <p:sp>
        <p:nvSpPr>
          <p:cNvPr id="2" name="Content Placeholder 1"/>
          <p:cNvSpPr>
            <a:spLocks noGrp="1"/>
          </p:cNvSpPr>
          <p:nvPr>
            <p:ph idx="1"/>
          </p:nvPr>
        </p:nvSpPr>
        <p:spPr/>
        <p:txBody>
          <a:bodyPr/>
          <a:lstStyle/>
          <a:p>
            <a:pPr marL="457200" lvl="0" indent="-457200" fontAlgn="auto">
              <a:spcBef>
                <a:spcPts val="0"/>
              </a:spcBef>
              <a:spcAft>
                <a:spcPts val="0"/>
              </a:spcAft>
              <a:buSzTx/>
            </a:pPr>
            <a:r>
              <a:rPr lang="en-US" sz="2400" dirty="0"/>
              <a:t>The </a:t>
            </a:r>
            <a:r>
              <a:rPr lang="en-US" sz="2400" dirty="0">
                <a:hlinkClick r:id="rId3"/>
              </a:rPr>
              <a:t>JasPer Project </a:t>
            </a:r>
            <a:r>
              <a:rPr lang="en-US" sz="2400" dirty="0"/>
              <a:t>is an open-source initiative to provide a free software-based reference implementation of the codec specified in the JPEG-2000 Part-1 standard (i.e., ISO/IEC 15444-1). </a:t>
            </a:r>
            <a:endParaRPr lang="en-US" sz="2400" dirty="0" smtClean="0"/>
          </a:p>
          <a:p>
            <a:pPr marL="457200" lvl="0" indent="-457200" fontAlgn="auto">
              <a:spcBef>
                <a:spcPts val="0"/>
              </a:spcBef>
              <a:spcAft>
                <a:spcPts val="0"/>
              </a:spcAft>
              <a:buSzTx/>
            </a:pPr>
            <a:endParaRPr lang="en-US" sz="2400" dirty="0"/>
          </a:p>
          <a:p>
            <a:pPr marL="457200" lvl="0" indent="-457200" fontAlgn="auto">
              <a:spcBef>
                <a:spcPts val="0"/>
              </a:spcBef>
              <a:spcAft>
                <a:spcPts val="0"/>
              </a:spcAft>
              <a:buSzTx/>
            </a:pPr>
            <a:r>
              <a:rPr lang="en-US" sz="2400" dirty="0" smtClean="0"/>
              <a:t>Some of our code examples come from this library.</a:t>
            </a:r>
          </a:p>
          <a:p>
            <a:pPr marL="457200" lvl="0" indent="-457200" fontAlgn="auto">
              <a:spcBef>
                <a:spcPts val="0"/>
              </a:spcBef>
              <a:spcAft>
                <a:spcPts val="0"/>
              </a:spcAft>
              <a:buSzTx/>
            </a:pPr>
            <a:endParaRPr lang="en-US" sz="2400" dirty="0"/>
          </a:p>
          <a:p>
            <a:pPr marL="457200" lvl="0" indent="-457200" fontAlgn="auto">
              <a:spcBef>
                <a:spcPts val="0"/>
              </a:spcBef>
              <a:spcAft>
                <a:spcPts val="0"/>
              </a:spcAft>
              <a:buSzTx/>
            </a:pPr>
            <a:r>
              <a:rPr lang="en-US" sz="2400" dirty="0" smtClean="0"/>
              <a:t>It is designed to run on 32-bit Intel platforms.</a:t>
            </a:r>
          </a:p>
          <a:p>
            <a:pPr marL="457200" lvl="0" indent="-457200" fontAlgn="auto">
              <a:spcBef>
                <a:spcPts val="0"/>
              </a:spcBef>
              <a:spcAft>
                <a:spcPts val="0"/>
              </a:spcAft>
              <a:buSzTx/>
            </a:pPr>
            <a:endParaRPr lang="en-US" sz="2400" dirty="0"/>
          </a:p>
          <a:p>
            <a:pPr marL="457200" lvl="0" indent="-457200" fontAlgn="auto">
              <a:spcBef>
                <a:spcPts val="0"/>
              </a:spcBef>
              <a:spcAft>
                <a:spcPts val="0"/>
              </a:spcAft>
              <a:buSzTx/>
            </a:pPr>
            <a:r>
              <a:rPr lang="en-US" sz="2400" dirty="0" smtClean="0"/>
              <a:t>This means we can rely on the sizes of various integer types.</a:t>
            </a:r>
          </a:p>
          <a:p>
            <a:pPr marL="457200" lvl="0" indent="-457200" fontAlgn="auto">
              <a:spcBef>
                <a:spcPts val="0"/>
              </a:spcBef>
              <a:spcAft>
                <a:spcPts val="0"/>
              </a:spcAft>
              <a:buSzTx/>
            </a:pPr>
            <a:endParaRPr lang="en-US" sz="2400" dirty="0"/>
          </a:p>
        </p:txBody>
      </p:sp>
    </p:spTree>
    <p:extLst>
      <p:ext uri="{BB962C8B-B14F-4D97-AF65-F5344CB8AC3E}">
        <p14:creationId xmlns:p14="http://schemas.microsoft.com/office/powerpoint/2010/main" val="34915483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normAutofit fontScale="90000"/>
          </a:bodyPr>
          <a:lstStyle/>
          <a:p>
            <a:r>
              <a:rPr lang="en-US" dirty="0"/>
              <a:t>11. Code that behaves as expected might still violate a condition.</a:t>
            </a:r>
          </a:p>
        </p:txBody>
      </p:sp>
      <p:sp>
        <p:nvSpPr>
          <p:cNvPr id="2" name="Content Placeholder 1"/>
          <p:cNvSpPr>
            <a:spLocks noGrp="1"/>
          </p:cNvSpPr>
          <p:nvPr>
            <p:ph idx="1"/>
          </p:nvPr>
        </p:nvSpPr>
        <p:spPr/>
        <p:txBody>
          <a:bodyPr>
            <a:normAutofit/>
          </a:bodyPr>
          <a:lstStyle/>
          <a:p>
            <a:pPr marL="457200" indent="-457200" fontAlgn="auto">
              <a:spcBef>
                <a:spcPts val="0"/>
              </a:spcBef>
              <a:spcAft>
                <a:spcPts val="0"/>
              </a:spcAft>
              <a:buSzTx/>
            </a:pPr>
            <a:endParaRPr lang="en-US" sz="2800" dirty="0" smtClean="0"/>
          </a:p>
          <a:p>
            <a:pPr marL="457200" indent="-457200" fontAlgn="auto">
              <a:spcBef>
                <a:spcPts val="0"/>
              </a:spcBef>
              <a:spcAft>
                <a:spcPts val="0"/>
              </a:spcAft>
              <a:buSzTx/>
            </a:pPr>
            <a:r>
              <a:rPr lang="en-US" sz="2800" dirty="0" smtClean="0"/>
              <a:t>Do </a:t>
            </a:r>
            <a:r>
              <a:rPr lang="en-US" sz="2800" dirty="0"/>
              <a:t>not assume code is secure simply because it </a:t>
            </a:r>
            <a:r>
              <a:rPr lang="en-US" sz="2800" dirty="0" smtClean="0"/>
              <a:t>seems </a:t>
            </a:r>
            <a:r>
              <a:rPr lang="en-US" sz="2800" dirty="0"/>
              <a:t>to </a:t>
            </a:r>
            <a:r>
              <a:rPr lang="en-US" sz="2800" dirty="0" smtClean="0"/>
              <a:t>be working.</a:t>
            </a:r>
            <a:endParaRPr lang="en-US" sz="2800" dirty="0"/>
          </a:p>
        </p:txBody>
      </p:sp>
    </p:spTree>
    <p:extLst>
      <p:ext uri="{BB962C8B-B14F-4D97-AF65-F5344CB8AC3E}">
        <p14:creationId xmlns:p14="http://schemas.microsoft.com/office/powerpoint/2010/main" val="188941113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Example</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55" y="688696"/>
            <a:ext cx="7974768" cy="5589497"/>
          </a:xfrm>
          <a:prstGeom prst="rect">
            <a:avLst/>
          </a:prstGeom>
        </p:spPr>
      </p:pic>
    </p:spTree>
    <p:extLst>
      <p:ext uri="{BB962C8B-B14F-4D97-AF65-F5344CB8AC3E}">
        <p14:creationId xmlns:p14="http://schemas.microsoft.com/office/powerpoint/2010/main" val="20209732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ERR34-C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625" y="688981"/>
            <a:ext cx="7760872" cy="5576908"/>
          </a:xfrm>
        </p:spPr>
      </p:pic>
    </p:spTree>
    <p:extLst>
      <p:ext uri="{BB962C8B-B14F-4D97-AF65-F5344CB8AC3E}">
        <p14:creationId xmlns:p14="http://schemas.microsoft.com/office/powerpoint/2010/main" val="155826079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err="1" smtClean="0"/>
              <a:t>Example</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lstStyle/>
          <a:p>
            <a:r>
              <a:rPr lang="en-US" sz="2000" b="1" kern="0" dirty="0">
                <a:latin typeface="Courier New" charset="0"/>
                <a:ea typeface="Courier New" charset="0"/>
                <a:cs typeface="Courier New" charset="0"/>
              </a:rPr>
              <a:t>void </a:t>
            </a:r>
            <a:r>
              <a:rPr lang="en-US" sz="2000" b="1" kern="0" dirty="0" err="1">
                <a:latin typeface="Courier New" charset="0"/>
                <a:ea typeface="Courier New" charset="0"/>
                <a:cs typeface="Courier New" charset="0"/>
              </a:rPr>
              <a:t>read_integer</a:t>
            </a:r>
            <a:r>
              <a:rPr lang="en-US" sz="2000" b="1" kern="0" dirty="0">
                <a:latin typeface="Courier New" charset="0"/>
                <a:ea typeface="Courier New" charset="0"/>
                <a:cs typeface="Courier New" charset="0"/>
              </a:rPr>
              <a:t>(char *s,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val</a:t>
            </a:r>
            <a:r>
              <a:rPr lang="en-US" sz="2000" b="1" kern="0" dirty="0">
                <a:latin typeface="Courier New" charset="0"/>
                <a:ea typeface="Courier New" charset="0"/>
                <a:cs typeface="Courier New" charset="0"/>
              </a:rPr>
              <a:t>)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rc</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a:t>
            </a:r>
            <a:r>
              <a:rPr lang="en-US" sz="2000" b="1" kern="0" dirty="0" err="1">
                <a:latin typeface="Courier New" charset="0"/>
                <a:ea typeface="Courier New" charset="0"/>
                <a:cs typeface="Courier New" charset="0"/>
              </a:rPr>
              <a:t>val</a:t>
            </a:r>
            <a:r>
              <a:rPr lang="en-US" sz="2000" b="1" kern="0" dirty="0">
                <a:latin typeface="Courier New" charset="0"/>
                <a:ea typeface="Courier New" charset="0"/>
                <a:cs typeface="Courier New" charset="0"/>
              </a:rPr>
              <a:t> == NULL)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rc</a:t>
            </a:r>
            <a:r>
              <a:rPr lang="en-US" sz="2000" b="1" kern="0" dirty="0">
                <a:latin typeface="Courier New" charset="0"/>
                <a:ea typeface="Courier New" charset="0"/>
                <a:cs typeface="Courier New" charset="0"/>
              </a:rPr>
              <a:t> = </a:t>
            </a:r>
            <a:r>
              <a:rPr lang="en-US" sz="2000" b="1" kern="0" dirty="0" err="1">
                <a:latin typeface="Courier New" charset="0"/>
                <a:ea typeface="Courier New" charset="0"/>
                <a:cs typeface="Courier New" charset="0"/>
              </a:rPr>
              <a:t>sscanf</a:t>
            </a:r>
            <a:r>
              <a:rPr lang="en-US" sz="2000" b="1" kern="0" dirty="0">
                <a:latin typeface="Courier New" charset="0"/>
                <a:ea typeface="Courier New" charset="0"/>
                <a:cs typeface="Courier New" charset="0"/>
              </a:rPr>
              <a:t>(s, "%d", </a:t>
            </a:r>
            <a:r>
              <a:rPr lang="en-US" sz="2000" b="1" kern="0" dirty="0" err="1">
                <a:latin typeface="Courier New" charset="0"/>
                <a:ea typeface="Courier New" charset="0"/>
                <a:cs typeface="Courier New" charset="0"/>
              </a:rPr>
              <a:t>val</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a:t>
            </a:r>
            <a:r>
              <a:rPr lang="en-US" sz="2000" b="1" kern="0" dirty="0" err="1">
                <a:latin typeface="Courier New" charset="0"/>
                <a:ea typeface="Courier New" charset="0"/>
                <a:cs typeface="Courier New" charset="0"/>
              </a:rPr>
              <a:t>rc</a:t>
            </a:r>
            <a:r>
              <a:rPr lang="en-US" sz="2000" b="1" kern="0" dirty="0">
                <a:latin typeface="Courier New" charset="0"/>
                <a:ea typeface="Courier New" charset="0"/>
                <a:cs typeface="Courier New" charset="0"/>
              </a:rPr>
              <a:t> != 1)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printf</a:t>
            </a:r>
            <a:r>
              <a:rPr lang="en-US" sz="2000" b="1" kern="0" dirty="0">
                <a:latin typeface="Courier New" charset="0"/>
                <a:ea typeface="Courier New" charset="0"/>
                <a:cs typeface="Courier New" charset="0"/>
              </a:rPr>
              <a:t>("No integer found!\n</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exit(1</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p>
          <a:p>
            <a:r>
              <a:rPr lang="en-US" sz="2000" b="1" kern="0" dirty="0" smtClean="0">
                <a:latin typeface="Courier New" charset="0"/>
                <a:ea typeface="Courier New" charset="0"/>
                <a:cs typeface="Courier New" charset="0"/>
              </a:rPr>
              <a:t>}</a:t>
            </a:r>
            <a:endParaRPr lang="de-DE" sz="2000" b="1" kern="0" dirty="0">
              <a:latin typeface="Courier New" charset="0"/>
              <a:ea typeface="Courier New" charset="0"/>
              <a:cs typeface="Courier New" charset="0"/>
            </a:endParaRPr>
          </a:p>
        </p:txBody>
      </p:sp>
    </p:spTree>
    <p:extLst>
      <p:ext uri="{BB962C8B-B14F-4D97-AF65-F5344CB8AC3E}">
        <p14:creationId xmlns:p14="http://schemas.microsoft.com/office/powerpoint/2010/main" val="26558862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a:t>A</a:t>
            </a:r>
            <a:r>
              <a:rPr lang="de-DE" sz="3200" dirty="0" smtClean="0"/>
              <a:t>lert to Audit</a:t>
            </a:r>
          </a:p>
        </p:txBody>
      </p:sp>
      <p:sp>
        <p:nvSpPr>
          <p:cNvPr id="16387" name="Rectangle 3"/>
          <p:cNvSpPr>
            <a:spLocks noGrp="1" noChangeArrowheads="1"/>
          </p:cNvSpPr>
          <p:nvPr>
            <p:ph type="body" idx="1"/>
          </p:nvPr>
        </p:nvSpPr>
        <p:spPr>
          <a:xfrm>
            <a:off x="219635" y="1143000"/>
            <a:ext cx="8458200" cy="5257800"/>
          </a:xfrm>
        </p:spPr>
        <p:txBody>
          <a:bodyPr/>
          <a:lstStyle/>
          <a:p>
            <a:r>
              <a:rPr lang="en-US" sz="2000" b="1" kern="0" dirty="0">
                <a:latin typeface="Courier New" charset="0"/>
                <a:ea typeface="Courier New" charset="0"/>
                <a:cs typeface="Courier New" charset="0"/>
              </a:rPr>
              <a:t>void </a:t>
            </a:r>
            <a:r>
              <a:rPr lang="en-US" sz="2000" b="1" kern="0" dirty="0" err="1">
                <a:latin typeface="Courier New" charset="0"/>
                <a:ea typeface="Courier New" charset="0"/>
                <a:cs typeface="Courier New" charset="0"/>
              </a:rPr>
              <a:t>read_integer</a:t>
            </a:r>
            <a:r>
              <a:rPr lang="en-US" sz="2000" b="1" kern="0" dirty="0">
                <a:latin typeface="Courier New" charset="0"/>
                <a:ea typeface="Courier New" charset="0"/>
                <a:cs typeface="Courier New" charset="0"/>
              </a:rPr>
              <a:t>(char *s,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val</a:t>
            </a:r>
            <a:r>
              <a:rPr lang="en-US" sz="2000" b="1" kern="0" dirty="0">
                <a:latin typeface="Courier New" charset="0"/>
                <a:ea typeface="Courier New" charset="0"/>
                <a:cs typeface="Courier New" charset="0"/>
              </a:rPr>
              <a:t>)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rc</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a:t>
            </a:r>
            <a:r>
              <a:rPr lang="en-US" sz="2000" b="1" kern="0" dirty="0" err="1">
                <a:latin typeface="Courier New" charset="0"/>
                <a:ea typeface="Courier New" charset="0"/>
                <a:cs typeface="Courier New" charset="0"/>
              </a:rPr>
              <a:t>val</a:t>
            </a:r>
            <a:r>
              <a:rPr lang="en-US" sz="2000" b="1" kern="0" dirty="0">
                <a:latin typeface="Courier New" charset="0"/>
                <a:ea typeface="Courier New" charset="0"/>
                <a:cs typeface="Courier New" charset="0"/>
              </a:rPr>
              <a:t> == NULL)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p>
          <a:p>
            <a:r>
              <a:rPr lang="en-US" sz="2000" b="1" kern="0" dirty="0" smtClean="0">
                <a:solidFill>
                  <a:srgbClr val="0070C0"/>
                </a:solidFill>
                <a:latin typeface="Courier New" charset="0"/>
                <a:ea typeface="Courier New" charset="0"/>
                <a:cs typeface="Courier New" charset="0"/>
              </a:rPr>
              <a:t>    </a:t>
            </a:r>
            <a:r>
              <a:rPr lang="en-US" sz="2000" b="1" kern="0" dirty="0" err="1">
                <a:solidFill>
                  <a:srgbClr val="0070C0"/>
                </a:solidFill>
                <a:latin typeface="Courier New" charset="0"/>
                <a:ea typeface="Courier New" charset="0"/>
                <a:cs typeface="Courier New" charset="0"/>
              </a:rPr>
              <a:t>rc</a:t>
            </a:r>
            <a:r>
              <a:rPr lang="en-US" sz="2000" b="1" kern="0" dirty="0">
                <a:solidFill>
                  <a:srgbClr val="0070C0"/>
                </a:solidFill>
                <a:latin typeface="Courier New" charset="0"/>
                <a:ea typeface="Courier New" charset="0"/>
                <a:cs typeface="Courier New" charset="0"/>
              </a:rPr>
              <a:t> = </a:t>
            </a:r>
            <a:r>
              <a:rPr lang="en-US" sz="2000" b="1" kern="0" dirty="0" err="1">
                <a:solidFill>
                  <a:srgbClr val="0070C0"/>
                </a:solidFill>
                <a:latin typeface="Courier New" charset="0"/>
                <a:ea typeface="Courier New" charset="0"/>
                <a:cs typeface="Courier New" charset="0"/>
              </a:rPr>
              <a:t>sscanf</a:t>
            </a:r>
            <a:r>
              <a:rPr lang="en-US" sz="2000" b="1" kern="0" dirty="0">
                <a:solidFill>
                  <a:srgbClr val="0070C0"/>
                </a:solidFill>
                <a:latin typeface="Courier New" charset="0"/>
                <a:ea typeface="Courier New" charset="0"/>
                <a:cs typeface="Courier New" charset="0"/>
              </a:rPr>
              <a:t>(s, "%d", </a:t>
            </a:r>
            <a:r>
              <a:rPr lang="en-US" sz="2000" b="1" kern="0" dirty="0" err="1">
                <a:solidFill>
                  <a:srgbClr val="0070C0"/>
                </a:solidFill>
                <a:latin typeface="Courier New" charset="0"/>
                <a:ea typeface="Courier New" charset="0"/>
                <a:cs typeface="Courier New" charset="0"/>
              </a:rPr>
              <a:t>val</a:t>
            </a:r>
            <a:r>
              <a:rPr lang="en-US" sz="2000" b="1" kern="0" dirty="0" smtClean="0">
                <a:solidFill>
                  <a:srgbClr val="0070C0"/>
                </a:solidFill>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a:t>
            </a:r>
            <a:r>
              <a:rPr lang="en-US" sz="2000" b="1" kern="0" dirty="0" err="1">
                <a:latin typeface="Courier New" charset="0"/>
                <a:ea typeface="Courier New" charset="0"/>
                <a:cs typeface="Courier New" charset="0"/>
              </a:rPr>
              <a:t>rc</a:t>
            </a:r>
            <a:r>
              <a:rPr lang="en-US" sz="2000" b="1" kern="0" dirty="0">
                <a:latin typeface="Courier New" charset="0"/>
                <a:ea typeface="Courier New" charset="0"/>
                <a:cs typeface="Courier New" charset="0"/>
              </a:rPr>
              <a:t> != 1)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printf</a:t>
            </a:r>
            <a:r>
              <a:rPr lang="en-US" sz="2000" b="1" kern="0" dirty="0">
                <a:latin typeface="Courier New" charset="0"/>
                <a:ea typeface="Courier New" charset="0"/>
                <a:cs typeface="Courier New" charset="0"/>
              </a:rPr>
              <a:t>("No integer found!\n</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exit(1</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p>
          <a:p>
            <a:r>
              <a:rPr lang="en-US" sz="2000" b="1" kern="0" dirty="0" smtClean="0">
                <a:latin typeface="Courier New" charset="0"/>
                <a:ea typeface="Courier New" charset="0"/>
                <a:cs typeface="Courier New" charset="0"/>
              </a:rPr>
              <a:t>}</a:t>
            </a:r>
            <a:endParaRPr lang="de-DE" sz="2000" b="1" kern="0" dirty="0">
              <a:latin typeface="Courier New" charset="0"/>
              <a:ea typeface="Courier New" charset="0"/>
              <a:cs typeface="Courier New" charset="0"/>
            </a:endParaRPr>
          </a:p>
        </p:txBody>
      </p:sp>
      <p:sp>
        <p:nvSpPr>
          <p:cNvPr id="4" name="Rectangle 3"/>
          <p:cNvSpPr/>
          <p:nvPr/>
        </p:nvSpPr>
        <p:spPr bwMode="auto">
          <a:xfrm>
            <a:off x="778030" y="3293589"/>
            <a:ext cx="4003831" cy="38100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5" name="Straight Arrow Connector 4"/>
          <p:cNvCxnSpPr/>
          <p:nvPr/>
        </p:nvCxnSpPr>
        <p:spPr bwMode="auto">
          <a:xfrm>
            <a:off x="324566" y="3445989"/>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31" y="4479920"/>
            <a:ext cx="7816383" cy="1781285"/>
          </a:xfrm>
          <a:prstGeom prst="rect">
            <a:avLst/>
          </a:prstGeom>
        </p:spPr>
      </p:pic>
      <p:sp>
        <p:nvSpPr>
          <p:cNvPr id="7" name="Rectangular Callout 6"/>
          <p:cNvSpPr/>
          <p:nvPr/>
        </p:nvSpPr>
        <p:spPr bwMode="auto">
          <a:xfrm>
            <a:off x="4970683" y="2835861"/>
            <a:ext cx="3764301" cy="1146143"/>
          </a:xfrm>
          <a:prstGeom prst="wedgeRectCallout">
            <a:avLst>
              <a:gd name="adj1" fmla="val -15191"/>
              <a:gd name="adj2" fmla="val -49155"/>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400" dirty="0" smtClean="0">
                <a:ea typeface="Courier New" charset="0"/>
                <a:cs typeface="Courier New" charset="0"/>
              </a:rPr>
              <a:t>What happens if the input is a numeric value outside the range </a:t>
            </a:r>
            <a:r>
              <a:rPr lang="en-US" sz="2400" smtClean="0">
                <a:ea typeface="Courier New" charset="0"/>
                <a:cs typeface="Courier New" charset="0"/>
              </a:rPr>
              <a:t>of </a:t>
            </a:r>
            <a:r>
              <a:rPr lang="en-US" sz="2400" b="1" smtClean="0">
                <a:latin typeface="Courier New" charset="0"/>
                <a:ea typeface="Courier New" charset="0"/>
                <a:cs typeface="Courier New" charset="0"/>
              </a:rPr>
              <a:t>signed </a:t>
            </a:r>
            <a:r>
              <a:rPr lang="en-US" sz="2400" b="1" dirty="0" err="1" smtClean="0">
                <a:latin typeface="Courier New" charset="0"/>
                <a:ea typeface="Courier New" charset="0"/>
                <a:cs typeface="Courier New" charset="0"/>
              </a:rPr>
              <a:t>int</a:t>
            </a:r>
            <a:r>
              <a:rPr lang="en-US" sz="2400" dirty="0" smtClean="0">
                <a:ea typeface="Courier New" charset="0"/>
                <a:cs typeface="Courier New" charset="0"/>
              </a:rPr>
              <a:t>?</a:t>
            </a:r>
          </a:p>
        </p:txBody>
      </p:sp>
    </p:spTree>
    <p:extLst>
      <p:ext uri="{BB962C8B-B14F-4D97-AF65-F5344CB8AC3E}">
        <p14:creationId xmlns:p14="http://schemas.microsoft.com/office/powerpoint/2010/main" val="13073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Marking the </a:t>
            </a:r>
            <a:r>
              <a:rPr lang="de-DE" sz="3200" dirty="0"/>
              <a:t>A</a:t>
            </a:r>
            <a:r>
              <a:rPr lang="de-DE" sz="3200" dirty="0" smtClean="0"/>
              <a:t>lert</a:t>
            </a:r>
          </a:p>
        </p:txBody>
      </p:sp>
      <p:sp>
        <p:nvSpPr>
          <p:cNvPr id="16387" name="Rectangle 3"/>
          <p:cNvSpPr>
            <a:spLocks noGrp="1" noChangeArrowheads="1"/>
          </p:cNvSpPr>
          <p:nvPr>
            <p:ph type="body" idx="1"/>
          </p:nvPr>
        </p:nvSpPr>
        <p:spPr>
          <a:xfrm>
            <a:off x="219635" y="1143000"/>
            <a:ext cx="8458200" cy="5257800"/>
          </a:xfrm>
        </p:spPr>
        <p:txBody>
          <a:bodyPr/>
          <a:lstStyle/>
          <a:p>
            <a:r>
              <a:rPr lang="en-US" sz="2000" b="1" kern="0" dirty="0">
                <a:latin typeface="Courier New" charset="0"/>
                <a:ea typeface="Courier New" charset="0"/>
                <a:cs typeface="Courier New" charset="0"/>
              </a:rPr>
              <a:t>void </a:t>
            </a:r>
            <a:r>
              <a:rPr lang="en-US" sz="2000" b="1" kern="0" dirty="0" err="1">
                <a:latin typeface="Courier New" charset="0"/>
                <a:ea typeface="Courier New" charset="0"/>
                <a:cs typeface="Courier New" charset="0"/>
              </a:rPr>
              <a:t>read_integer</a:t>
            </a:r>
            <a:r>
              <a:rPr lang="en-US" sz="2000" b="1" kern="0" dirty="0">
                <a:latin typeface="Courier New" charset="0"/>
                <a:ea typeface="Courier New" charset="0"/>
                <a:cs typeface="Courier New" charset="0"/>
              </a:rPr>
              <a:t>(char *s,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val</a:t>
            </a:r>
            <a:r>
              <a:rPr lang="en-US" sz="2000" b="1" kern="0" dirty="0">
                <a:latin typeface="Courier New" charset="0"/>
                <a:ea typeface="Courier New" charset="0"/>
                <a:cs typeface="Courier New" charset="0"/>
              </a:rPr>
              <a:t>)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rc</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a:t>
            </a:r>
            <a:r>
              <a:rPr lang="en-US" sz="2000" b="1" kern="0" dirty="0" err="1">
                <a:latin typeface="Courier New" charset="0"/>
                <a:ea typeface="Courier New" charset="0"/>
                <a:cs typeface="Courier New" charset="0"/>
              </a:rPr>
              <a:t>val</a:t>
            </a:r>
            <a:r>
              <a:rPr lang="en-US" sz="2000" b="1" kern="0" dirty="0">
                <a:latin typeface="Courier New" charset="0"/>
                <a:ea typeface="Courier New" charset="0"/>
                <a:cs typeface="Courier New" charset="0"/>
              </a:rPr>
              <a:t> == NULL)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p>
          <a:p>
            <a:r>
              <a:rPr lang="en-US" sz="2000" b="1" kern="0" dirty="0" smtClean="0">
                <a:solidFill>
                  <a:srgbClr val="0070C0"/>
                </a:solidFill>
                <a:latin typeface="Courier New" charset="0"/>
                <a:ea typeface="Courier New" charset="0"/>
                <a:cs typeface="Courier New" charset="0"/>
              </a:rPr>
              <a:t>    </a:t>
            </a:r>
            <a:r>
              <a:rPr lang="en-US" sz="2000" b="1" kern="0" dirty="0" err="1">
                <a:solidFill>
                  <a:srgbClr val="0070C0"/>
                </a:solidFill>
                <a:latin typeface="Courier New" charset="0"/>
                <a:ea typeface="Courier New" charset="0"/>
                <a:cs typeface="Courier New" charset="0"/>
              </a:rPr>
              <a:t>rc</a:t>
            </a:r>
            <a:r>
              <a:rPr lang="en-US" sz="2000" b="1" kern="0" dirty="0">
                <a:solidFill>
                  <a:srgbClr val="0070C0"/>
                </a:solidFill>
                <a:latin typeface="Courier New" charset="0"/>
                <a:ea typeface="Courier New" charset="0"/>
                <a:cs typeface="Courier New" charset="0"/>
              </a:rPr>
              <a:t> = </a:t>
            </a:r>
            <a:r>
              <a:rPr lang="en-US" sz="2000" b="1" kern="0" dirty="0" err="1">
                <a:solidFill>
                  <a:srgbClr val="0070C0"/>
                </a:solidFill>
                <a:latin typeface="Courier New" charset="0"/>
                <a:ea typeface="Courier New" charset="0"/>
                <a:cs typeface="Courier New" charset="0"/>
              </a:rPr>
              <a:t>sscanf</a:t>
            </a:r>
            <a:r>
              <a:rPr lang="en-US" sz="2000" b="1" kern="0" dirty="0">
                <a:solidFill>
                  <a:srgbClr val="0070C0"/>
                </a:solidFill>
                <a:latin typeface="Courier New" charset="0"/>
                <a:ea typeface="Courier New" charset="0"/>
                <a:cs typeface="Courier New" charset="0"/>
              </a:rPr>
              <a:t>(s, "%d", </a:t>
            </a:r>
            <a:r>
              <a:rPr lang="en-US" sz="2000" b="1" kern="0" dirty="0" err="1">
                <a:solidFill>
                  <a:srgbClr val="0070C0"/>
                </a:solidFill>
                <a:latin typeface="Courier New" charset="0"/>
                <a:ea typeface="Courier New" charset="0"/>
                <a:cs typeface="Courier New" charset="0"/>
              </a:rPr>
              <a:t>val</a:t>
            </a:r>
            <a:r>
              <a:rPr lang="en-US" sz="2000" b="1" kern="0" dirty="0" smtClean="0">
                <a:solidFill>
                  <a:srgbClr val="0070C0"/>
                </a:solidFill>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a:t>
            </a:r>
            <a:r>
              <a:rPr lang="en-US" sz="2000" b="1" kern="0" dirty="0" err="1">
                <a:latin typeface="Courier New" charset="0"/>
                <a:ea typeface="Courier New" charset="0"/>
                <a:cs typeface="Courier New" charset="0"/>
              </a:rPr>
              <a:t>rc</a:t>
            </a:r>
            <a:r>
              <a:rPr lang="en-US" sz="2000" b="1" kern="0" dirty="0">
                <a:latin typeface="Courier New" charset="0"/>
                <a:ea typeface="Courier New" charset="0"/>
                <a:cs typeface="Courier New" charset="0"/>
              </a:rPr>
              <a:t> != 1) </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printf</a:t>
            </a:r>
            <a:r>
              <a:rPr lang="en-US" sz="2000" b="1" kern="0" dirty="0">
                <a:latin typeface="Courier New" charset="0"/>
                <a:ea typeface="Courier New" charset="0"/>
                <a:cs typeface="Courier New" charset="0"/>
              </a:rPr>
              <a:t>("No integer found!\n</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exit(1</a:t>
            </a:r>
            <a:r>
              <a:rPr lang="en-US" sz="2000" b="1" kern="0" dirty="0" smtClean="0">
                <a:latin typeface="Courier New" charset="0"/>
                <a:ea typeface="Courier New" charset="0"/>
                <a:cs typeface="Courier New" charset="0"/>
              </a:rPr>
              <a:t>);</a:t>
            </a:r>
          </a:p>
          <a:p>
            <a:r>
              <a:rPr lang="en-US" sz="2000" b="1" kern="0" dirty="0" smtClean="0">
                <a:latin typeface="Courier New" charset="0"/>
                <a:ea typeface="Courier New" charset="0"/>
                <a:cs typeface="Courier New" charset="0"/>
              </a:rPr>
              <a:t>    }</a:t>
            </a:r>
          </a:p>
          <a:p>
            <a:r>
              <a:rPr lang="en-US" sz="2000" b="1" kern="0" dirty="0" smtClean="0">
                <a:latin typeface="Courier New" charset="0"/>
                <a:ea typeface="Courier New" charset="0"/>
                <a:cs typeface="Courier New" charset="0"/>
              </a:rPr>
              <a:t>}</a:t>
            </a:r>
            <a:endParaRPr lang="de-DE" sz="2000" b="1" kern="0" dirty="0">
              <a:latin typeface="Courier New" charset="0"/>
              <a:ea typeface="Courier New" charset="0"/>
              <a:cs typeface="Courier New" charset="0"/>
            </a:endParaRPr>
          </a:p>
        </p:txBody>
      </p:sp>
      <p:sp>
        <p:nvSpPr>
          <p:cNvPr id="4" name="Rectangle 3"/>
          <p:cNvSpPr/>
          <p:nvPr/>
        </p:nvSpPr>
        <p:spPr bwMode="auto">
          <a:xfrm>
            <a:off x="778030" y="3293589"/>
            <a:ext cx="4003831" cy="38100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5" name="Straight Arrow Connector 4"/>
          <p:cNvCxnSpPr/>
          <p:nvPr/>
        </p:nvCxnSpPr>
        <p:spPr bwMode="auto">
          <a:xfrm>
            <a:off x="324566" y="3445989"/>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31" y="4479920"/>
            <a:ext cx="7816383" cy="1781285"/>
          </a:xfrm>
          <a:prstGeom prst="rect">
            <a:avLst/>
          </a:prstGeom>
        </p:spPr>
      </p:pic>
      <p:grpSp>
        <p:nvGrpSpPr>
          <p:cNvPr id="8" name="Group 7"/>
          <p:cNvGrpSpPr/>
          <p:nvPr/>
        </p:nvGrpSpPr>
        <p:grpSpPr>
          <a:xfrm>
            <a:off x="3189876" y="4235762"/>
            <a:ext cx="1868206" cy="1766374"/>
            <a:chOff x="1735830" y="3485085"/>
            <a:chExt cx="1868206" cy="1766374"/>
          </a:xfrm>
        </p:grpSpPr>
        <p:sp>
          <p:nvSpPr>
            <p:cNvPr id="9" name="Content Placeholder 1"/>
            <p:cNvSpPr txBox="1">
              <a:spLocks/>
            </p:cNvSpPr>
            <p:nvPr/>
          </p:nvSpPr>
          <p:spPr>
            <a:xfrm>
              <a:off x="1735830" y="3485085"/>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10" name="Content Placeholder 1"/>
            <p:cNvSpPr txBox="1">
              <a:spLocks/>
            </p:cNvSpPr>
            <p:nvPr/>
          </p:nvSpPr>
          <p:spPr>
            <a:xfrm>
              <a:off x="1735831" y="4202471"/>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11" name="Right Arrow 10"/>
            <p:cNvSpPr/>
            <p:nvPr/>
          </p:nvSpPr>
          <p:spPr>
            <a:xfrm flipH="1">
              <a:off x="3051143" y="4202471"/>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27552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12. Multiple messages help in understanding an alert</a:t>
            </a:r>
            <a:r>
              <a:rPr lang="en-US" sz="2800" dirty="0" smtClean="0"/>
              <a:t>.</a:t>
            </a:r>
            <a:endParaRPr lang="en-US" sz="2800" dirty="0"/>
          </a:p>
        </p:txBody>
      </p:sp>
    </p:spTree>
    <p:extLst>
      <p:ext uri="{BB962C8B-B14F-4D97-AF65-F5344CB8AC3E}">
        <p14:creationId xmlns:p14="http://schemas.microsoft.com/office/powerpoint/2010/main" val="155078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400" dirty="0"/>
              <a:t>12. Multiple messages help in understanding an alert.</a:t>
            </a:r>
          </a:p>
        </p:txBody>
      </p:sp>
      <p:sp>
        <p:nvSpPr>
          <p:cNvPr id="2" name="Content Placeholder 1"/>
          <p:cNvSpPr>
            <a:spLocks noGrp="1"/>
          </p:cNvSpPr>
          <p:nvPr>
            <p:ph idx="1"/>
          </p:nvPr>
        </p:nvSpPr>
        <p:spPr/>
        <p:txBody>
          <a:bodyPr/>
          <a:lstStyle/>
          <a:p>
            <a:r>
              <a:rPr lang="en-US" sz="3200" dirty="0"/>
              <a:t>Many </a:t>
            </a:r>
            <a:r>
              <a:rPr lang="en-US" sz="3200" dirty="0" smtClean="0"/>
              <a:t>alerts </a:t>
            </a:r>
            <a:r>
              <a:rPr lang="en-US" sz="3200" dirty="0"/>
              <a:t>produce multiple messages. </a:t>
            </a:r>
            <a:endParaRPr lang="en-US" sz="3200" dirty="0" smtClean="0"/>
          </a:p>
          <a:p>
            <a:pPr lvl="1"/>
            <a:r>
              <a:rPr lang="en-US" sz="2800" dirty="0" smtClean="0"/>
              <a:t>A tool may offer a function trace to justify an alert.</a:t>
            </a:r>
          </a:p>
          <a:p>
            <a:pPr lvl="1"/>
            <a:r>
              <a:rPr lang="en-US" sz="2800" dirty="0" smtClean="0"/>
              <a:t>A tool may have independent checkers that both report an alert.</a:t>
            </a:r>
          </a:p>
          <a:p>
            <a:pPr lvl="1"/>
            <a:r>
              <a:rPr lang="en-US" sz="2800" dirty="0" smtClean="0"/>
              <a:t>Multiple tools may produce the same alert with different messages.</a:t>
            </a:r>
            <a:endParaRPr lang="en-US" sz="2800" dirty="0"/>
          </a:p>
          <a:p>
            <a:endParaRPr lang="en-US" sz="3200" dirty="0"/>
          </a:p>
        </p:txBody>
      </p:sp>
    </p:spTree>
    <p:extLst>
      <p:ext uri="{BB962C8B-B14F-4D97-AF65-F5344CB8AC3E}">
        <p14:creationId xmlns:p14="http://schemas.microsoft.com/office/powerpoint/2010/main" val="42473915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lycom.com/content/dam/polycom/www/images/aboutus/contact-us/contactus-main-world.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1"/>
            <a:ext cx="9144000" cy="6477001"/>
          </a:xfrm>
          <a:prstGeom prst="rect">
            <a:avLst/>
          </a:prstGeom>
          <a:noFill/>
          <a:extLst>
            <a:ext uri="{909E8E84-426E-40DD-AFC4-6F175D3DCCD1}">
              <a14:hiddenFill xmlns:a14="http://schemas.microsoft.com/office/drawing/2010/main">
                <a:solidFill>
                  <a:srgbClr val="FFFFFF"/>
                </a:solidFill>
              </a14:hiddenFill>
            </a:ext>
          </a:extLst>
        </p:spPr>
      </p:pic>
      <p:sp>
        <p:nvSpPr>
          <p:cNvPr id="922626" name="Rectangle 2"/>
          <p:cNvSpPr>
            <a:spLocks noGrp="1" noChangeArrowheads="1"/>
          </p:cNvSpPr>
          <p:nvPr>
            <p:ph type="title"/>
          </p:nvPr>
        </p:nvSpPr>
        <p:spPr>
          <a:xfrm>
            <a:off x="401934" y="228988"/>
            <a:ext cx="7599066" cy="669854"/>
          </a:xfrm>
        </p:spPr>
        <p:txBody>
          <a:bodyPr/>
          <a:lstStyle/>
          <a:p>
            <a:r>
              <a:rPr lang="en-US" dirty="0" smtClean="0"/>
              <a:t>For More Information</a:t>
            </a:r>
            <a:endParaRPr lang="en-US" dirty="0"/>
          </a:p>
        </p:txBody>
      </p:sp>
      <p:graphicFrame>
        <p:nvGraphicFramePr>
          <p:cNvPr id="922648" name="Group 24"/>
          <p:cNvGraphicFramePr>
            <a:graphicFrameLocks noGrp="1"/>
          </p:cNvGraphicFramePr>
          <p:nvPr>
            <p:ph idx="1"/>
            <p:extLst/>
          </p:nvPr>
        </p:nvGraphicFramePr>
        <p:xfrm>
          <a:off x="533400" y="1303337"/>
          <a:ext cx="7469632" cy="5097463"/>
        </p:xfrm>
        <a:graphic>
          <a:graphicData uri="http://schemas.openxmlformats.org/drawingml/2006/table">
            <a:tbl>
              <a:tblPr/>
              <a:tblGrid>
                <a:gridCol w="3392932"/>
                <a:gridCol w="4076700"/>
              </a:tblGrid>
              <a:tr h="2788209">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Lori Flynn</a:t>
                      </a:r>
                    </a:p>
                    <a:p>
                      <a:pPr marL="0" marR="0" lvl="0" indent="0" algn="l" defTabSz="914400" rtl="0" eaLnBrk="1" fontAlgn="base" latinLnBrk="0" hangingPunct="1">
                        <a:lnSpc>
                          <a:spcPct val="95000"/>
                        </a:lnSpc>
                        <a:spcBef>
                          <a:spcPct val="0"/>
                        </a:spcBef>
                        <a:spcAft>
                          <a:spcPct val="25000"/>
                        </a:spcAft>
                        <a:buClrTx/>
                        <a:buSzPct val="70000"/>
                        <a:buFontTx/>
                        <a:buNone/>
                        <a:tabLst/>
                        <a:defRPr/>
                      </a:pPr>
                      <a:r>
                        <a:rPr kumimoji="0" lang="en-US" sz="2000" b="0" i="0" u="none" strike="noStrike" cap="none" normalizeH="0" baseline="0" dirty="0" smtClean="0">
                          <a:ln>
                            <a:noFill/>
                          </a:ln>
                          <a:solidFill>
                            <a:schemeClr val="tx1"/>
                          </a:solidFill>
                          <a:effectLst/>
                          <a:latin typeface="Arial" charset="0"/>
                        </a:rPr>
                        <a:t>Email:  </a:t>
                      </a:r>
                      <a:r>
                        <a:rPr kumimoji="0" lang="en-US" sz="2000" b="0" i="0" u="none" strike="noStrike" cap="none" normalizeH="0" baseline="0" dirty="0" smtClean="0">
                          <a:ln>
                            <a:noFill/>
                          </a:ln>
                          <a:solidFill>
                            <a:schemeClr val="tx1"/>
                          </a:solidFill>
                          <a:effectLst/>
                          <a:latin typeface="Arial" charset="0"/>
                          <a:hlinkClick r:id="rId5"/>
                        </a:rPr>
                        <a:t>lflynn@cert.org</a:t>
                      </a:r>
                      <a:r>
                        <a:rPr kumimoji="0" lang="en-US" sz="2000" b="0" i="0" u="none" strike="noStrike" cap="none" normalizeH="0" baseline="0" dirty="0" smtClean="0">
                          <a:ln>
                            <a:noFill/>
                          </a:ln>
                          <a:solidFill>
                            <a:schemeClr val="tx1"/>
                          </a:solidFill>
                          <a:effectLst/>
                          <a:latin typeface="Arial" charset="0"/>
                        </a:rPr>
                        <a:t>  </a:t>
                      </a:r>
                      <a:endParaRPr kumimoji="0" lang="en-US" sz="2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David Svoboda</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  </a:t>
                      </a:r>
                      <a:r>
                        <a:rPr kumimoji="0" lang="en-US" sz="2000" b="0" i="0" u="none" strike="noStrike" cap="none" normalizeH="0" baseline="0" dirty="0" smtClean="0">
                          <a:ln>
                            <a:noFill/>
                          </a:ln>
                          <a:solidFill>
                            <a:schemeClr val="tx1"/>
                          </a:solidFill>
                          <a:effectLst/>
                          <a:latin typeface="Arial" charset="0"/>
                          <a:hlinkClick r:id="rId6"/>
                        </a:rPr>
                        <a:t>svoboda@cert.org</a:t>
                      </a:r>
                      <a:r>
                        <a:rPr kumimoji="0" lang="en-US"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William Snavely</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  </a:t>
                      </a:r>
                      <a:r>
                        <a:rPr kumimoji="0" lang="en-US" sz="2000" b="0" i="0" u="none" strike="noStrike" cap="none" normalizeH="0" baseline="0" dirty="0" smtClean="0">
                          <a:ln>
                            <a:noFill/>
                          </a:ln>
                          <a:solidFill>
                            <a:schemeClr val="tx1"/>
                          </a:solidFill>
                          <a:effectLst/>
                          <a:latin typeface="Arial" charset="0"/>
                          <a:hlinkClick r:id="rId7"/>
                        </a:rPr>
                        <a:t>wsnavely@cert.org</a:t>
                      </a:r>
                      <a:r>
                        <a:rPr kumimoji="0" lang="en-US"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309254">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1"/>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hlinkClick r:id="rId8"/>
                        </a:rPr>
                        <a:t>www.cert.org/secure-coding</a:t>
                      </a:r>
                      <a:r>
                        <a:rPr kumimoji="0" lang="en-US" sz="20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hlinkClick r:id="rId9"/>
                        </a:rPr>
                        <a:t>www.securecoding.cert.org</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Subscribe to the CERT Secure Coding </a:t>
                      </a:r>
                      <a:r>
                        <a:rPr kumimoji="0" lang="en-US" sz="2000" b="0" i="0" u="none" strike="noStrike" cap="none" normalizeH="0" baseline="0" dirty="0" err="1" smtClean="0">
                          <a:ln>
                            <a:noFill/>
                          </a:ln>
                          <a:solidFill>
                            <a:schemeClr val="tx1"/>
                          </a:solidFill>
                          <a:effectLst/>
                          <a:latin typeface="Arial" charset="0"/>
                        </a:rPr>
                        <a:t>eNewsletter</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lang="en-US" sz="2000" dirty="0" smtClean="0">
                          <a:solidFill>
                            <a:schemeClr val="tx1"/>
                          </a:solidFill>
                        </a:rPr>
                        <a:t>Mail to</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rId10"/>
                        </a:rPr>
                        <a:t>info@sei.cmu.edu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tr>
            </a:tbl>
          </a:graphicData>
        </a:graphic>
      </p:graphicFrame>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6304" y="5178240"/>
            <a:ext cx="3931519" cy="1103068"/>
          </a:xfrm>
          <a:prstGeom prst="rect">
            <a:avLst/>
          </a:prstGeom>
        </p:spPr>
      </p:pic>
    </p:spTree>
    <p:extLst>
      <p:ext uri="{BB962C8B-B14F-4D97-AF65-F5344CB8AC3E}">
        <p14:creationId xmlns:p14="http://schemas.microsoft.com/office/powerpoint/2010/main" val="233492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1</a:t>
            </a:r>
            <a:r>
              <a:rPr lang="en-US" sz="2800" dirty="0" smtClean="0"/>
              <a:t>. </a:t>
            </a:r>
            <a:r>
              <a:rPr lang="en-US" sz="2800" dirty="0"/>
              <a:t>Assume </a:t>
            </a:r>
            <a:r>
              <a:rPr lang="en-US" sz="2800" dirty="0" smtClean="0"/>
              <a:t>external </a:t>
            </a:r>
            <a:r>
              <a:rPr lang="en-US" sz="2800" dirty="0"/>
              <a:t>inputs to the program are malicious. </a:t>
            </a:r>
          </a:p>
        </p:txBody>
      </p:sp>
    </p:spTree>
    <p:extLst>
      <p:ext uri="{BB962C8B-B14F-4D97-AF65-F5344CB8AC3E}">
        <p14:creationId xmlns:p14="http://schemas.microsoft.com/office/powerpoint/2010/main" val="154898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fontScale="90000"/>
          </a:bodyPr>
          <a:lstStyle/>
          <a:p>
            <a:r>
              <a:rPr lang="en-US" dirty="0"/>
              <a:t>1. Assume external inputs to the program are </a:t>
            </a:r>
            <a:r>
              <a:rPr lang="en-US" dirty="0" smtClean="0"/>
              <a:t>malicious. </a:t>
            </a:r>
            <a:endParaRPr lang="en-US" sz="2800" dirty="0"/>
          </a:p>
        </p:txBody>
      </p:sp>
      <p:sp>
        <p:nvSpPr>
          <p:cNvPr id="2" name="Content Placeholder 1"/>
          <p:cNvSpPr>
            <a:spLocks noGrp="1"/>
          </p:cNvSpPr>
          <p:nvPr>
            <p:ph idx="1"/>
          </p:nvPr>
        </p:nvSpPr>
        <p:spPr/>
        <p:txBody>
          <a:bodyPr/>
          <a:lstStyle/>
          <a:p>
            <a:r>
              <a:rPr lang="en-US" sz="2400" dirty="0" smtClean="0"/>
              <a:t>External inputs may be:</a:t>
            </a:r>
          </a:p>
          <a:p>
            <a:pPr marL="342900" indent="-342900">
              <a:buFont typeface="Arial" charset="0"/>
              <a:buChar char="•"/>
            </a:pPr>
            <a:r>
              <a:rPr lang="en-US" sz="2400" dirty="0" smtClean="0"/>
              <a:t>Arguments to a library function</a:t>
            </a:r>
          </a:p>
          <a:p>
            <a:pPr marL="342900" indent="-342900">
              <a:buFont typeface="Arial" charset="0"/>
              <a:buChar char="•"/>
            </a:pPr>
            <a:r>
              <a:rPr lang="en-US" sz="2400" dirty="0" smtClean="0"/>
              <a:t>Program arguments (</a:t>
            </a:r>
            <a:r>
              <a:rPr lang="en-US" sz="2400" b="1" dirty="0" err="1" smtClean="0">
                <a:latin typeface="Courier New" charset="0"/>
                <a:ea typeface="Courier New" charset="0"/>
                <a:cs typeface="Courier New" charset="0"/>
              </a:rPr>
              <a:t>argv</a:t>
            </a:r>
            <a:r>
              <a:rPr lang="en-US" sz="2400" dirty="0" smtClean="0"/>
              <a:t> in C)</a:t>
            </a:r>
          </a:p>
          <a:p>
            <a:pPr marL="342900" indent="-342900">
              <a:buFont typeface="Arial" charset="0"/>
              <a:buChar char="•"/>
            </a:pPr>
            <a:r>
              <a:rPr lang="en-US" sz="2400" dirty="0"/>
              <a:t>Environment </a:t>
            </a:r>
            <a:r>
              <a:rPr lang="en-US" sz="2400" dirty="0" smtClean="0"/>
              <a:t>variables</a:t>
            </a:r>
          </a:p>
          <a:p>
            <a:pPr marL="342900" indent="-342900">
              <a:buFont typeface="Arial" charset="0"/>
              <a:buChar char="•"/>
            </a:pPr>
            <a:r>
              <a:rPr lang="en-US" sz="2400" dirty="0" smtClean="0"/>
              <a:t>External files (that aren’t bundled with the program)</a:t>
            </a:r>
          </a:p>
          <a:p>
            <a:pPr marL="342900" indent="-342900">
              <a:buFont typeface="Arial" charset="0"/>
              <a:buChar char="•"/>
            </a:pPr>
            <a:r>
              <a:rPr lang="en-US" sz="2400" dirty="0" smtClean="0"/>
              <a:t>Data over the network</a:t>
            </a:r>
          </a:p>
          <a:p>
            <a:pPr marL="342900" indent="-342900">
              <a:buFont typeface="Arial" charset="0"/>
              <a:buChar char="•"/>
            </a:pPr>
            <a:r>
              <a:rPr lang="en-US" sz="2400" dirty="0" smtClean="0"/>
              <a:t>User data</a:t>
            </a:r>
            <a:endParaRPr lang="en-US" sz="2400" dirty="0"/>
          </a:p>
        </p:txBody>
      </p:sp>
    </p:spTree>
    <p:extLst>
      <p:ext uri="{BB962C8B-B14F-4D97-AF65-F5344CB8AC3E}">
        <p14:creationId xmlns:p14="http://schemas.microsoft.com/office/powerpoint/2010/main" val="3943666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400" dirty="0"/>
              <a:t>Examine the diagnostic alert info at line </a:t>
            </a:r>
            <a:r>
              <a:rPr lang="en-US" sz="2400" b="1" dirty="0"/>
              <a:t>23</a:t>
            </a:r>
            <a:r>
              <a:rPr lang="en-US" sz="2400" dirty="0"/>
              <a:t> of the file </a:t>
            </a:r>
            <a:r>
              <a:rPr lang="en-US" sz="2400" b="1" dirty="0">
                <a:latin typeface="Courier New" panose="02070309020205020404" pitchFamily="49" charset="0"/>
                <a:cs typeface="Courier New" panose="02070309020205020404" pitchFamily="49" charset="0"/>
              </a:rPr>
              <a:t>tutorial/analysis/rosecheckers.txt</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Examine the source code at line </a:t>
            </a:r>
            <a:r>
              <a:rPr lang="en-US" sz="2400" b="1" dirty="0" smtClean="0"/>
              <a:t>24</a:t>
            </a:r>
            <a:br>
              <a:rPr lang="en-US" sz="2400" b="1" dirty="0" smtClean="0"/>
            </a:br>
            <a:r>
              <a:rPr lang="en-US" sz="2400" dirty="0" smtClean="0"/>
              <a:t>of </a:t>
            </a:r>
            <a:r>
              <a:rPr lang="en-US" sz="2400" dirty="0"/>
              <a:t>the file </a:t>
            </a:r>
            <a:r>
              <a:rPr lang="en-US" sz="2400" b="1" dirty="0">
                <a:latin typeface="Courier New" panose="02070309020205020404" pitchFamily="49" charset="0"/>
                <a:cs typeface="Courier New" panose="02070309020205020404" pitchFamily="49" charset="0"/>
              </a:rPr>
              <a:t>tutorial/</a:t>
            </a:r>
            <a:r>
              <a:rPr lang="en-US" sz="2400" b="1" dirty="0" err="1">
                <a:latin typeface="Courier New" panose="02070309020205020404" pitchFamily="49" charset="0"/>
                <a:cs typeface="Courier New" panose="02070309020205020404" pitchFamily="49" charset="0"/>
              </a:rPr>
              <a:t>src</a:t>
            </a:r>
            <a:r>
              <a:rPr lang="en-US" sz="2400" b="1" dirty="0">
                <a:latin typeface="Courier New" panose="02070309020205020404" pitchFamily="49" charset="0"/>
                <a:cs typeface="Courier New" panose="02070309020205020404" pitchFamily="49" charset="0"/>
              </a:rPr>
              <a:t>/file4.c</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Examine CERT rule </a:t>
            </a:r>
            <a:r>
              <a:rPr lang="en-US" sz="2400" dirty="0">
                <a:hlinkClick r:id="rId3"/>
              </a:rPr>
              <a:t>INT33-C</a:t>
            </a:r>
            <a:r>
              <a:rPr lang="en-US" sz="2400" dirty="0"/>
              <a:t> in the</a:t>
            </a:r>
            <a:br>
              <a:rPr lang="en-US" sz="2400" dirty="0"/>
            </a:br>
            <a:r>
              <a:rPr lang="en-US" sz="2400" dirty="0"/>
              <a:t>SEI Secure Coding Rules PDF,</a:t>
            </a:r>
            <a:br>
              <a:rPr lang="en-US" sz="2400" dirty="0"/>
            </a:br>
            <a:r>
              <a:rPr lang="en-US" sz="2400" dirty="0"/>
              <a:t>on page </a:t>
            </a:r>
            <a:r>
              <a:rPr lang="en-US" sz="2400" b="1" dirty="0"/>
              <a:t>163</a:t>
            </a:r>
            <a:r>
              <a:rPr lang="en-US" sz="2400"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137873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228988"/>
            <a:ext cx="7599066" cy="669854"/>
          </a:xfrm>
        </p:spPr>
        <p:txBody>
          <a:bodyPr/>
          <a:lstStyle/>
          <a:p>
            <a:r>
              <a:rPr lang="en-US" dirty="0" smtClean="0"/>
              <a:t>Example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34" y="674864"/>
            <a:ext cx="8000999" cy="5608763"/>
          </a:xfrm>
          <a:prstGeom prst="rect">
            <a:avLst/>
          </a:prstGeom>
        </p:spPr>
      </p:pic>
    </p:spTree>
    <p:extLst>
      <p:ext uri="{BB962C8B-B14F-4D97-AF65-F5344CB8AC3E}">
        <p14:creationId xmlns:p14="http://schemas.microsoft.com/office/powerpoint/2010/main" val="77155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INT33-C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87243"/>
            <a:ext cx="9144000" cy="5172774"/>
          </a:xfrm>
        </p:spPr>
      </p:pic>
    </p:spTree>
    <p:extLst>
      <p:ext uri="{BB962C8B-B14F-4D97-AF65-F5344CB8AC3E}">
        <p14:creationId xmlns:p14="http://schemas.microsoft.com/office/powerpoint/2010/main" val="238531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Simple Code </a:t>
            </a:r>
            <a:r>
              <a:rPr lang="de-DE" sz="3200" dirty="0" err="1" smtClean="0"/>
              <a:t>Example</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a:t>
            </a:r>
            <a:r>
              <a:rPr lang="en-US" sz="2000" b="1" dirty="0" smtClean="0">
                <a:latin typeface="Courier New" charset="0"/>
                <a:ea typeface="Courier New" charset="0"/>
                <a:cs typeface="Courier New" charset="0"/>
              </a:rPr>
              <a:t>&gt;=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&lt;= </a:t>
            </a:r>
            <a:r>
              <a:rPr lang="en-US" sz="2000" b="1" dirty="0">
                <a:latin typeface="Courier New" charset="0"/>
                <a:ea typeface="Courier New" charset="0"/>
                <a:cs typeface="Courier New" charset="0"/>
              </a:rPr>
              <a:t>0)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ular Callout 4"/>
          <p:cNvSpPr/>
          <p:nvPr/>
        </p:nvSpPr>
        <p:spPr bwMode="auto">
          <a:xfrm>
            <a:off x="5212609" y="2563319"/>
            <a:ext cx="3465226" cy="719527"/>
          </a:xfrm>
          <a:prstGeom prst="wedgeRectCallout">
            <a:avLst>
              <a:gd name="adj1" fmla="val -85283"/>
              <a:gd name="adj2" fmla="val 48916"/>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b="1" smtClean="0">
                <a:latin typeface="Courier New" charset="0"/>
                <a:ea typeface="Courier New" charset="0"/>
                <a:cs typeface="Courier New" charset="0"/>
              </a:rPr>
              <a:t>read_integer</a:t>
            </a:r>
            <a:r>
              <a:rPr lang="en-US" sz="2000" b="1" dirty="0" smtClean="0">
                <a:latin typeface="Courier New" charset="0"/>
                <a:ea typeface="Courier New" charset="0"/>
                <a:cs typeface="Courier New" charset="0"/>
              </a:rPr>
              <a:t>()</a:t>
            </a:r>
            <a:r>
              <a:rPr lang="en-US" sz="2000" dirty="0" smtClean="0">
                <a:ea typeface="Arial" charset="0"/>
                <a:cs typeface="Arial" charset="0"/>
              </a:rPr>
              <a:t> fills 2</a:t>
            </a:r>
            <a:r>
              <a:rPr lang="en-US" sz="2000" baseline="30000" dirty="0" smtClean="0">
                <a:ea typeface="Arial" charset="0"/>
                <a:cs typeface="Arial" charset="0"/>
              </a:rPr>
              <a:t>nd</a:t>
            </a:r>
            <a:r>
              <a:rPr lang="en-US" sz="2000" dirty="0" smtClean="0">
                <a:ea typeface="Arial" charset="0"/>
                <a:cs typeface="Arial" charset="0"/>
              </a:rPr>
              <a:t> </a:t>
            </a:r>
            <a:r>
              <a:rPr lang="en-US" sz="2000" dirty="0" err="1" smtClean="0">
                <a:ea typeface="Arial" charset="0"/>
                <a:cs typeface="Arial" charset="0"/>
              </a:rPr>
              <a:t>arg</a:t>
            </a:r>
            <a:r>
              <a:rPr lang="en-US" sz="2000" dirty="0" smtClean="0">
                <a:ea typeface="Arial" charset="0"/>
                <a:cs typeface="Arial" charset="0"/>
              </a:rPr>
              <a:t> with integer value of 1</a:t>
            </a:r>
            <a:r>
              <a:rPr lang="en-US" sz="2000" baseline="30000" dirty="0" smtClean="0">
                <a:ea typeface="Arial" charset="0"/>
                <a:cs typeface="Arial" charset="0"/>
              </a:rPr>
              <a:t>st</a:t>
            </a:r>
            <a:r>
              <a:rPr lang="en-US" sz="2000" dirty="0" smtClean="0">
                <a:ea typeface="Arial" charset="0"/>
                <a:cs typeface="Arial" charset="0"/>
              </a:rPr>
              <a:t> arg.</a:t>
            </a:r>
            <a:endParaRPr kumimoji="0" lang="en-US" sz="200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val="34768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de-DE" sz="3200" dirty="0" smtClean="0"/>
              <a:t>The </a:t>
            </a:r>
            <a:r>
              <a:rPr lang="de-DE" sz="3200" dirty="0" err="1" smtClean="0">
                <a:latin typeface="Courier New" charset="0"/>
                <a:ea typeface="Courier New" charset="0"/>
                <a:cs typeface="Courier New" charset="0"/>
              </a:rPr>
              <a:t>compute_int_average</a:t>
            </a:r>
            <a:r>
              <a:rPr lang="de-DE" sz="3200" dirty="0" smtClean="0">
                <a:latin typeface="Courier New" charset="0"/>
                <a:ea typeface="Courier New" charset="0"/>
                <a:cs typeface="Courier New" charset="0"/>
              </a:rPr>
              <a:t>()</a:t>
            </a:r>
            <a:r>
              <a:rPr lang="de-DE" sz="3200" dirty="0" smtClean="0"/>
              <a:t> </a:t>
            </a:r>
            <a:r>
              <a:rPr lang="de-DE" sz="3200" dirty="0" err="1" smtClean="0"/>
              <a:t>function</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if </a:t>
            </a:r>
            <a:r>
              <a:rPr lang="en-US" sz="2000" b="1" dirty="0">
                <a:latin typeface="Courier New" charset="0"/>
                <a:ea typeface="Courier New" charset="0"/>
                <a:cs typeface="Courier New" charset="0"/>
              </a:rPr>
              <a:t>(i+1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solidFill>
                  <a:schemeClr val="bg2">
                    <a:lumMod val="75000"/>
                  </a:schemeClr>
                </a:solidFill>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le 3"/>
          <p:cNvSpPr txBox="1">
            <a:spLocks noChangeArrowheads="1"/>
          </p:cNvSpPr>
          <p:nvPr/>
        </p:nvSpPr>
        <p:spPr bwMode="gray">
          <a:xfrm>
            <a:off x="2889504" y="1277112"/>
            <a:ext cx="6105323" cy="4989576"/>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sum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count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(list == NULL)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while (*list != 0)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if (INT_MAX – sum &gt; *list)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smtClean="0">
                <a:latin typeface="Courier New" charset="0"/>
                <a:ea typeface="Courier New" charset="0"/>
                <a:cs typeface="Courier New" charset="0"/>
              </a:rPr>
              <a:t>printf</a:t>
            </a:r>
            <a:r>
              <a:rPr lang="en-US" sz="2000" b="1" kern="0" dirty="0" smtClean="0">
                <a:latin typeface="Courier New" charset="0"/>
                <a:ea typeface="Courier New" charset="0"/>
                <a:cs typeface="Courier New" charset="0"/>
              </a:rPr>
              <a:t>(“Sum too large!\n”);</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exit(1);</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sum += *list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sum / 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Tree>
    <p:extLst>
      <p:ext uri="{BB962C8B-B14F-4D97-AF65-F5344CB8AC3E}">
        <p14:creationId xmlns:p14="http://schemas.microsoft.com/office/powerpoint/2010/main" val="3324377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solidFill>
                  <a:schemeClr val="bg2">
                    <a:lumMod val="75000"/>
                  </a:schemeClr>
                </a:solidFill>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11" name="Rectangle 3"/>
          <p:cNvSpPr txBox="1">
            <a:spLocks noChangeArrowheads="1"/>
          </p:cNvSpPr>
          <p:nvPr/>
        </p:nvSpPr>
        <p:spPr bwMode="gray">
          <a:xfrm>
            <a:off x="2889504" y="1277112"/>
            <a:ext cx="6105323" cy="4989576"/>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sum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count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(list == NULL)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while (*list != 0)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if (INT_MAX – sum &gt; *list)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smtClean="0">
                <a:latin typeface="Courier New" charset="0"/>
                <a:ea typeface="Courier New" charset="0"/>
                <a:cs typeface="Courier New" charset="0"/>
              </a:rPr>
              <a:t>printf</a:t>
            </a:r>
            <a:r>
              <a:rPr lang="en-US" sz="2000" b="1" kern="0" dirty="0" smtClean="0">
                <a:latin typeface="Courier New" charset="0"/>
                <a:ea typeface="Courier New" charset="0"/>
                <a:cs typeface="Courier New" charset="0"/>
              </a:rPr>
              <a:t>(“Sum too large!\n”);</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exit(1);</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sum += *list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solidFill>
                  <a:srgbClr val="0070C0"/>
                </a:solidFill>
                <a:latin typeface="Courier New" charset="0"/>
                <a:ea typeface="Courier New" charset="0"/>
                <a:cs typeface="Courier New" charset="0"/>
              </a:rPr>
              <a:t>return sum / count</a:t>
            </a:r>
            <a:r>
              <a:rPr lang="en-US" sz="2000" b="1" kern="0" dirty="0" smtClean="0">
                <a:solidFill>
                  <a:srgbClr val="0070C0"/>
                </a:solidFill>
                <a:latin typeface="Courier New" charset="0"/>
                <a:ea typeface="Courier New" charset="0"/>
                <a:cs typeface="Courier New" charset="0"/>
              </a:rPr>
              <a:t>;</a:t>
            </a:r>
            <a:br>
              <a:rPr lang="en-US" sz="2000" b="1" kern="0" dirty="0" smtClean="0">
                <a:solidFill>
                  <a:srgbClr val="0070C0"/>
                </a:solidFill>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
        <p:nvSpPr>
          <p:cNvPr id="16386" name="Rectangle 2"/>
          <p:cNvSpPr>
            <a:spLocks noGrp="1" noChangeArrowheads="1"/>
          </p:cNvSpPr>
          <p:nvPr>
            <p:ph type="title"/>
          </p:nvPr>
        </p:nvSpPr>
        <p:spPr/>
        <p:txBody>
          <a:bodyPr/>
          <a:lstStyle/>
          <a:p>
            <a:pPr eaLnBrk="1" hangingPunct="1"/>
            <a:r>
              <a:rPr lang="de-DE" sz="3200" dirty="0"/>
              <a:t>A</a:t>
            </a:r>
            <a:r>
              <a:rPr lang="de-DE" sz="3200" dirty="0" smtClean="0"/>
              <a:t>lert to Audit</a:t>
            </a:r>
          </a:p>
        </p:txBody>
      </p:sp>
      <p:cxnSp>
        <p:nvCxnSpPr>
          <p:cNvPr id="7" name="Straight Arrow Connector 6"/>
          <p:cNvCxnSpPr/>
          <p:nvPr/>
        </p:nvCxnSpPr>
        <p:spPr bwMode="auto">
          <a:xfrm>
            <a:off x="3046072" y="5759902"/>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bwMode="auto">
          <a:xfrm>
            <a:off x="3502152" y="5683702"/>
            <a:ext cx="2915157" cy="25241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4" y="3444022"/>
            <a:ext cx="6983447" cy="1614024"/>
          </a:xfrm>
          <a:prstGeom prst="rect">
            <a:avLst/>
          </a:prstGeom>
        </p:spPr>
      </p:pic>
      <p:sp>
        <p:nvSpPr>
          <p:cNvPr id="9" name="Rectangular Callout 8"/>
          <p:cNvSpPr/>
          <p:nvPr/>
        </p:nvSpPr>
        <p:spPr bwMode="auto">
          <a:xfrm>
            <a:off x="5262263" y="2071143"/>
            <a:ext cx="3143757" cy="1042306"/>
          </a:xfrm>
          <a:prstGeom prst="wedgeRectCallout">
            <a:avLst>
              <a:gd name="adj1" fmla="val -82873"/>
              <a:gd name="adj2" fmla="val 62064"/>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i="0" u="none" strike="noStrike" cap="none" normalizeH="0" baseline="0" dirty="0" smtClean="0">
                <a:ln>
                  <a:noFill/>
                </a:ln>
                <a:solidFill>
                  <a:schemeClr val="tx1"/>
                </a:solidFill>
                <a:effectLst/>
                <a:ea typeface="Arial" charset="0"/>
                <a:cs typeface="Arial" charset="0"/>
              </a:rPr>
              <a:t>What kind of input could</a:t>
            </a:r>
            <a:r>
              <a:rPr kumimoji="0" lang="en-US" sz="2000" i="0" u="none" strike="noStrike" cap="none" normalizeH="0" dirty="0" smtClean="0">
                <a:ln>
                  <a:noFill/>
                </a:ln>
                <a:solidFill>
                  <a:schemeClr val="tx1"/>
                </a:solidFill>
                <a:effectLst/>
                <a:ea typeface="Arial" charset="0"/>
                <a:cs typeface="Arial" charset="0"/>
              </a:rPr>
              <a:t> cause </a:t>
            </a:r>
            <a:r>
              <a:rPr kumimoji="0" lang="en-US" sz="2000" i="0" u="none" strike="noStrike" cap="none" normalizeH="0" smtClean="0">
                <a:ln>
                  <a:noFill/>
                </a:ln>
                <a:solidFill>
                  <a:schemeClr val="tx1"/>
                </a:solidFill>
                <a:effectLst/>
                <a:ea typeface="Arial" charset="0"/>
                <a:cs typeface="Arial" charset="0"/>
              </a:rPr>
              <a:t>this </a:t>
            </a:r>
            <a:r>
              <a:rPr kumimoji="0" lang="en-US" sz="2000" b="1" i="0" u="none" strike="noStrike" cap="none" normalizeH="0" smtClean="0">
                <a:ln>
                  <a:noFill/>
                </a:ln>
                <a:solidFill>
                  <a:schemeClr val="tx1"/>
                </a:solidFill>
                <a:effectLst/>
                <a:latin typeface="Courier New" panose="02070309020205020404" pitchFamily="49" charset="0"/>
                <a:cs typeface="Courier New" panose="02070309020205020404" pitchFamily="49" charset="0"/>
              </a:rPr>
              <a:t>while</a:t>
            </a:r>
            <a:r>
              <a:rPr kumimoji="0" lang="en-US" sz="2000" i="0" u="none" strike="noStrike" cap="none" normalizeH="0" smtClean="0">
                <a:ln>
                  <a:noFill/>
                </a:ln>
                <a:solidFill>
                  <a:schemeClr val="tx1"/>
                </a:solidFill>
                <a:effectLst/>
                <a:ea typeface="Arial" charset="0"/>
                <a:cs typeface="Arial" charset="0"/>
              </a:rPr>
              <a:t> loop </a:t>
            </a:r>
            <a:r>
              <a:rPr kumimoji="0" lang="en-US" sz="2000" i="0" u="none" strike="noStrike" cap="none" normalizeH="0" dirty="0" smtClean="0">
                <a:ln>
                  <a:noFill/>
                </a:ln>
                <a:solidFill>
                  <a:schemeClr val="tx1"/>
                </a:solidFill>
                <a:effectLst/>
                <a:ea typeface="Arial" charset="0"/>
                <a:cs typeface="Arial" charset="0"/>
              </a:rPr>
              <a:t>to never execute?</a:t>
            </a:r>
            <a:endParaRPr kumimoji="0" lang="en-US" sz="200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val="40945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Marking the alert</a:t>
            </a:r>
            <a:endParaRPr lang="de-DE" sz="3200" baseline="-25000" dirty="0" smtClean="0"/>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a:t>
            </a:r>
            <a:r>
              <a:rPr lang="en-US" sz="2000" b="1" dirty="0" smtClean="0">
                <a:latin typeface="Courier New" charset="0"/>
                <a:ea typeface="Courier New" charset="0"/>
                <a:cs typeface="Courier New" charset="0"/>
              </a:rPr>
              <a:t>&gt;=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solidFill>
                  <a:schemeClr val="bg2">
                    <a:lumMod val="75000"/>
                  </a:schemeClr>
                </a:solidFill>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cxnSp>
        <p:nvCxnSpPr>
          <p:cNvPr id="7" name="Straight Arrow Connector 6"/>
          <p:cNvCxnSpPr/>
          <p:nvPr/>
        </p:nvCxnSpPr>
        <p:spPr bwMode="auto">
          <a:xfrm>
            <a:off x="3258163" y="4319587"/>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bwMode="auto">
          <a:xfrm>
            <a:off x="3714243" y="4243387"/>
            <a:ext cx="2915157" cy="25241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3"/>
          <p:cNvSpPr txBox="1">
            <a:spLocks noChangeArrowheads="1"/>
          </p:cNvSpPr>
          <p:nvPr/>
        </p:nvSpPr>
        <p:spPr bwMode="gray">
          <a:xfrm>
            <a:off x="2889504" y="1277112"/>
            <a:ext cx="6105323" cy="4989576"/>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sum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count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(list == NULL)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while (*list != 0)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if (INT_MAX – sum &gt; *list)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smtClean="0">
                <a:latin typeface="Courier New" charset="0"/>
                <a:ea typeface="Courier New" charset="0"/>
                <a:cs typeface="Courier New" charset="0"/>
              </a:rPr>
              <a:t>printf</a:t>
            </a:r>
            <a:r>
              <a:rPr lang="en-US" sz="2000" b="1" kern="0" dirty="0" smtClean="0">
                <a:latin typeface="Courier New" charset="0"/>
                <a:ea typeface="Courier New" charset="0"/>
                <a:cs typeface="Courier New" charset="0"/>
              </a:rPr>
              <a:t>(“Sum too large!\n”);</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exit(1);</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sum += *list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solidFill>
                  <a:srgbClr val="0070C0"/>
                </a:solidFill>
                <a:latin typeface="Courier New" charset="0"/>
                <a:ea typeface="Courier New" charset="0"/>
                <a:cs typeface="Courier New" charset="0"/>
              </a:rPr>
              <a:t>return sum / count</a:t>
            </a:r>
            <a:r>
              <a:rPr lang="en-US" sz="2000" b="1" kern="0" dirty="0" smtClean="0">
                <a:solidFill>
                  <a:srgbClr val="0070C0"/>
                </a:solidFill>
                <a:latin typeface="Courier New" charset="0"/>
                <a:ea typeface="Courier New" charset="0"/>
                <a:cs typeface="Courier New" charset="0"/>
              </a:rPr>
              <a:t>;</a:t>
            </a:r>
            <a:br>
              <a:rPr lang="en-US" sz="2000" b="1" kern="0" dirty="0" smtClean="0">
                <a:solidFill>
                  <a:srgbClr val="0070C0"/>
                </a:solidFill>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4" y="3444022"/>
            <a:ext cx="6983447" cy="1614024"/>
          </a:xfrm>
          <a:prstGeom prst="rect">
            <a:avLst/>
          </a:prstGeom>
        </p:spPr>
      </p:pic>
      <p:grpSp>
        <p:nvGrpSpPr>
          <p:cNvPr id="12" name="Group 11"/>
          <p:cNvGrpSpPr/>
          <p:nvPr/>
        </p:nvGrpSpPr>
        <p:grpSpPr>
          <a:xfrm>
            <a:off x="2663225" y="3181158"/>
            <a:ext cx="1868206" cy="1766374"/>
            <a:chOff x="2999796" y="3559628"/>
            <a:chExt cx="1868206" cy="1766374"/>
          </a:xfrm>
        </p:grpSpPr>
        <p:sp>
          <p:nvSpPr>
            <p:cNvPr id="13" name="Content Placeholder 1"/>
            <p:cNvSpPr txBox="1">
              <a:spLocks/>
            </p:cNvSpPr>
            <p:nvPr/>
          </p:nvSpPr>
          <p:spPr>
            <a:xfrm>
              <a:off x="2999796" y="3559628"/>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14" name="Content Placeholder 1"/>
            <p:cNvSpPr txBox="1">
              <a:spLocks/>
            </p:cNvSpPr>
            <p:nvPr/>
          </p:nvSpPr>
          <p:spPr>
            <a:xfrm>
              <a:off x="2999797" y="4277014"/>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15" name="Right Arrow 14"/>
            <p:cNvSpPr/>
            <p:nvPr/>
          </p:nvSpPr>
          <p:spPr>
            <a:xfrm flipH="1">
              <a:off x="4315109" y="4277014"/>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p:cNvCxnSpPr/>
          <p:nvPr/>
        </p:nvCxnSpPr>
        <p:spPr bwMode="auto">
          <a:xfrm>
            <a:off x="3046072" y="5759902"/>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bwMode="auto">
          <a:xfrm>
            <a:off x="3502152" y="5683702"/>
            <a:ext cx="2915157" cy="25241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27883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normAutofit fontScale="77500" lnSpcReduction="20000"/>
          </a:bodyPr>
          <a:lstStyle/>
          <a:p>
            <a:r>
              <a:rPr lang="en-US" sz="1600" dirty="0"/>
              <a:t>Copyright 2017 Carnegie Mellon University. All Rights Reserved.</a:t>
            </a:r>
          </a:p>
          <a:p>
            <a:r>
              <a:rPr lang="en-US" sz="1600"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sz="1600" dirty="0"/>
              <a:t>The view, opinions, and/or findings contained in this material are those of the author(s) and should not be construed as an official Government position, policy, or decision, unless designated by other documentation.</a:t>
            </a:r>
          </a:p>
          <a:p>
            <a:r>
              <a:rPr lang="en-US" sz="160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p>
          <a:p>
            <a:r>
              <a:rPr lang="en-US" sz="16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600" dirty="0"/>
              <a:t>[DISTRIBUTION STATEMENT A] This material has been approved for public release and unlimited distribution.  Please see Copyright notice for non-US Government use and distribution.</a:t>
            </a:r>
          </a:p>
          <a:p>
            <a:r>
              <a:rPr lang="en-US" sz="16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sz="1600" dirty="0"/>
              <a:t>Carnegie Mellon® and CERT® are registered in the U.S. Patent and Trademark Office by Carnegie Mellon University.</a:t>
            </a:r>
          </a:p>
          <a:p>
            <a:r>
              <a:rPr lang="en-US" sz="1600" dirty="0"/>
              <a:t>DM17-0664</a:t>
            </a:r>
          </a:p>
          <a:p>
            <a:endParaRPr lang="en-US" sz="1600" dirty="0"/>
          </a:p>
        </p:txBody>
      </p:sp>
    </p:spTree>
    <p:extLst>
      <p:ext uri="{BB962C8B-B14F-4D97-AF65-F5344CB8AC3E}">
        <p14:creationId xmlns:p14="http://schemas.microsoft.com/office/powerpoint/2010/main" val="402096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2. Some </a:t>
            </a:r>
            <a:r>
              <a:rPr lang="en-US" sz="2800" dirty="0" smtClean="0"/>
              <a:t>alerts are </a:t>
            </a:r>
            <a:r>
              <a:rPr lang="en-US" sz="2800" dirty="0"/>
              <a:t>too </a:t>
            </a:r>
            <a:r>
              <a:rPr lang="en-US" sz="2800" dirty="0" smtClean="0"/>
              <a:t>difficult to </a:t>
            </a:r>
            <a:r>
              <a:rPr lang="en-US" sz="2800" dirty="0"/>
              <a:t>judge; they should be marked </a:t>
            </a:r>
            <a:r>
              <a:rPr lang="en-US" sz="2800" i="1" dirty="0" smtClean="0"/>
              <a:t>Complex</a:t>
            </a:r>
            <a:r>
              <a:rPr lang="en-US" sz="2800" dirty="0" smtClean="0"/>
              <a:t>.</a:t>
            </a:r>
            <a:endParaRPr lang="en-US" sz="2800" dirty="0"/>
          </a:p>
        </p:txBody>
      </p:sp>
    </p:spTree>
    <p:extLst>
      <p:ext uri="{BB962C8B-B14F-4D97-AF65-F5344CB8AC3E}">
        <p14:creationId xmlns:p14="http://schemas.microsoft.com/office/powerpoint/2010/main" val="293787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normAutofit fontScale="90000"/>
          </a:bodyPr>
          <a:lstStyle/>
          <a:p>
            <a:r>
              <a:rPr lang="en-US" sz="2800" dirty="0" smtClean="0"/>
              <a:t>2. Some alerts </a:t>
            </a:r>
            <a:r>
              <a:rPr lang="en-US" sz="2800" dirty="0"/>
              <a:t>are too complex to judge; they should be marked </a:t>
            </a:r>
            <a:r>
              <a:rPr lang="en-US" sz="2800" i="1" dirty="0" smtClean="0"/>
              <a:t>Complex</a:t>
            </a:r>
            <a:r>
              <a:rPr lang="en-US" sz="2800" dirty="0" smtClean="0"/>
              <a:t>.</a:t>
            </a:r>
            <a:endParaRPr lang="en-US" sz="2800" dirty="0"/>
          </a:p>
        </p:txBody>
      </p:sp>
      <p:sp>
        <p:nvSpPr>
          <p:cNvPr id="2" name="Content Placeholder 1"/>
          <p:cNvSpPr>
            <a:spLocks noGrp="1"/>
          </p:cNvSpPr>
          <p:nvPr>
            <p:ph idx="1"/>
          </p:nvPr>
        </p:nvSpPr>
        <p:spPr/>
        <p:txBody>
          <a:bodyPr/>
          <a:lstStyle/>
          <a:p>
            <a:r>
              <a:rPr lang="en-US" sz="2400" dirty="0" smtClean="0"/>
              <a:t>Auditors typically have many alerts to examine.</a:t>
            </a:r>
          </a:p>
          <a:p>
            <a:r>
              <a:rPr lang="en-US" sz="2400" dirty="0" smtClean="0"/>
              <a:t>So don’t let a difficult alert slow you down.</a:t>
            </a:r>
          </a:p>
          <a:p>
            <a:endParaRPr lang="en-US" sz="2400" dirty="0" smtClean="0"/>
          </a:p>
          <a:p>
            <a:r>
              <a:rPr lang="en-US" sz="2400" b="1" i="1" dirty="0" smtClean="0"/>
              <a:t>Complex</a:t>
            </a:r>
            <a:r>
              <a:rPr lang="en-US" sz="2400" dirty="0" smtClean="0"/>
              <a:t>: The validity of the alert cannot be assessed given a reasonable amount of auditor effort.</a:t>
            </a:r>
            <a:endParaRPr lang="en-US" sz="2400" dirty="0"/>
          </a:p>
          <a:p>
            <a:r>
              <a:rPr lang="en-US" sz="2400" dirty="0"/>
              <a:t>  </a:t>
            </a:r>
          </a:p>
          <a:p>
            <a:r>
              <a:rPr lang="en-US" sz="2400" dirty="0"/>
              <a:t>Many of the </a:t>
            </a:r>
            <a:r>
              <a:rPr lang="en-US" sz="2400" dirty="0" smtClean="0"/>
              <a:t>other audit </a:t>
            </a:r>
            <a:r>
              <a:rPr lang="en-US" sz="2400" dirty="0"/>
              <a:t>rules exist to reduce the number of </a:t>
            </a:r>
            <a:r>
              <a:rPr lang="en-US" sz="2400" dirty="0" smtClean="0"/>
              <a:t>alerts </a:t>
            </a:r>
            <a:r>
              <a:rPr lang="en-US" sz="2400" dirty="0"/>
              <a:t>that must be marked </a:t>
            </a:r>
            <a:r>
              <a:rPr lang="en-US" sz="2400" i="1" dirty="0" smtClean="0"/>
              <a:t>Complex</a:t>
            </a:r>
            <a:r>
              <a:rPr lang="en-US" sz="2400" dirty="0" smtClean="0"/>
              <a:t>.</a:t>
            </a:r>
          </a:p>
          <a:p>
            <a:endParaRPr lang="en-US" sz="2400" dirty="0"/>
          </a:p>
        </p:txBody>
      </p:sp>
    </p:spTree>
    <p:extLst>
      <p:ext uri="{BB962C8B-B14F-4D97-AF65-F5344CB8AC3E}">
        <p14:creationId xmlns:p14="http://schemas.microsoft.com/office/powerpoint/2010/main" val="1414553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Example</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27" y="674557"/>
            <a:ext cx="7843629" cy="5514574"/>
          </a:xfrm>
          <a:prstGeom prst="rect">
            <a:avLst/>
          </a:prstGeom>
        </p:spPr>
      </p:pic>
    </p:spTree>
    <p:extLst>
      <p:ext uri="{BB962C8B-B14F-4D97-AF65-F5344CB8AC3E}">
        <p14:creationId xmlns:p14="http://schemas.microsoft.com/office/powerpoint/2010/main" val="1367105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INT34-C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597" y="750413"/>
            <a:ext cx="7608015" cy="5470505"/>
          </a:xfrm>
        </p:spPr>
      </p:pic>
    </p:spTree>
    <p:extLst>
      <p:ext uri="{BB962C8B-B14F-4D97-AF65-F5344CB8AC3E}">
        <p14:creationId xmlns:p14="http://schemas.microsoft.com/office/powerpoint/2010/main" val="59405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mr-IN" b="1" dirty="0" err="1">
                <a:latin typeface="Courier New" charset="0"/>
                <a:ea typeface="Courier New" charset="0"/>
                <a:cs typeface="Courier New" charset="0"/>
              </a:rPr>
              <a:t>static</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jas_cmgetint</a:t>
            </a:r>
            <a:r>
              <a:rPr lang="mr-IN" b="1" dirty="0">
                <a:latin typeface="Courier New" charset="0"/>
                <a:ea typeface="Courier New" charset="0"/>
                <a:cs typeface="Courier New" charset="0"/>
              </a:rPr>
              <a:t>(</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bufptr</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sgnd</a:t>
            </a:r>
            <a:r>
              <a:rPr lang="en-US" b="1" dirty="0">
                <a:latin typeface="Courier New" charset="0"/>
                <a:ea typeface="Courier New" charset="0"/>
                <a:cs typeface="Courier New" charset="0"/>
              </a:rPr>
              <a:t>,</a:t>
            </a:r>
            <a:br>
              <a:rPr lang="en-US" b="1" dirty="0">
                <a:latin typeface="Courier New" charset="0"/>
                <a:ea typeface="Courier New" charset="0"/>
                <a:cs typeface="Courier New" charset="0"/>
              </a:rPr>
            </a:br>
            <a:r>
              <a:rPr lang="en-US"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prec</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val</a:t>
            </a:r>
            <a:r>
              <a:rPr lang="mr-IN" b="1" dirty="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m</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 **</a:t>
            </a:r>
            <a:r>
              <a:rPr lang="mr-IN" b="1" dirty="0" err="1">
                <a:latin typeface="Courier New" charset="0"/>
                <a:ea typeface="Courier New" charset="0"/>
                <a:cs typeface="Courier New" charset="0"/>
              </a:rPr>
              <a:t>bufptr</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if</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sgnd</a:t>
            </a:r>
            <a:r>
              <a:rPr lang="mr-IN" b="1" dirty="0">
                <a:latin typeface="Courier New" charset="0"/>
                <a:ea typeface="Courier New" charset="0"/>
                <a:cs typeface="Courier New" charset="0"/>
              </a:rPr>
              <a:t>) </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m</a:t>
            </a:r>
            <a:r>
              <a:rPr lang="mr-IN" b="1" dirty="0">
                <a:latin typeface="Courier New" charset="0"/>
                <a:ea typeface="Courier New" charset="0"/>
                <a:cs typeface="Courier New" charset="0"/>
              </a:rPr>
              <a:t> = (1 &lt;&lt; (</a:t>
            </a:r>
            <a:r>
              <a:rPr lang="mr-IN" b="1" dirty="0" err="1">
                <a:latin typeface="Courier New" charset="0"/>
                <a:ea typeface="Courier New" charset="0"/>
                <a:cs typeface="Courier New" charset="0"/>
              </a:rPr>
              <a:t>prec</a:t>
            </a:r>
            <a:r>
              <a:rPr lang="mr-IN" b="1" dirty="0">
                <a:latin typeface="Courier New" charset="0"/>
                <a:ea typeface="Courier New" charset="0"/>
                <a:cs typeface="Courier New" charset="0"/>
              </a:rPr>
              <a:t> - 1</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if</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&lt; -</a:t>
            </a:r>
            <a:r>
              <a:rPr lang="mr-IN" b="1" dirty="0" err="1">
                <a:latin typeface="Courier New" charset="0"/>
                <a:ea typeface="Courier New" charset="0"/>
                <a:cs typeface="Courier New" charset="0"/>
              </a:rPr>
              <a:t>m</a:t>
            </a:r>
            <a:r>
              <a:rPr lang="mr-IN" b="1" dirty="0">
                <a:latin typeface="Courier New" charset="0"/>
                <a:ea typeface="Courier New" charset="0"/>
                <a:cs typeface="Courier New" charset="0"/>
              </a:rPr>
              <a:t> ||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&gt;= </a:t>
            </a:r>
            <a:r>
              <a:rPr lang="mr-IN" b="1" dirty="0" err="1" smtClean="0">
                <a:latin typeface="Courier New" charset="0"/>
                <a:ea typeface="Courier New" charset="0"/>
                <a:cs typeface="Courier New" charset="0"/>
              </a:rPr>
              <a:t>m</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smtClean="0">
                <a:latin typeface="Courier New" charset="0"/>
                <a:ea typeface="Courier New" charset="0"/>
                <a:cs typeface="Courier New" charset="0"/>
              </a:rPr>
              <a:t>return</a:t>
            </a:r>
            <a:r>
              <a:rPr lang="mr-IN" b="1" dirty="0" smtClean="0">
                <a:latin typeface="Courier New" charset="0"/>
                <a:ea typeface="Courier New" charset="0"/>
                <a:cs typeface="Courier New" charset="0"/>
              </a:rPr>
              <a:t> -1;</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 </a:t>
            </a:r>
            <a:r>
              <a:rPr lang="mr-IN" b="1" dirty="0" err="1" smtClean="0">
                <a:latin typeface="Courier New" charset="0"/>
                <a:ea typeface="Courier New" charset="0"/>
                <a:cs typeface="Courier New" charset="0"/>
              </a:rPr>
              <a:t>else</a:t>
            </a:r>
            <a:r>
              <a:rPr lang="mr-IN" b="1" dirty="0" smtClean="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smtClean="0">
                <a:latin typeface="Courier New" charset="0"/>
                <a:ea typeface="Courier New" charset="0"/>
                <a:cs typeface="Courier New" charset="0"/>
              </a:rPr>
              <a:t>if</a:t>
            </a:r>
            <a:r>
              <a:rPr lang="mr-IN" b="1" dirty="0" smtClean="0">
                <a:latin typeface="Courier New" charset="0"/>
                <a:ea typeface="Courier New" charset="0"/>
                <a:cs typeface="Courier New" charset="0"/>
              </a:rPr>
              <a:t> </a:t>
            </a:r>
            <a:r>
              <a:rPr lang="mr-IN" b="1" dirty="0">
                <a:latin typeface="Courier New" charset="0"/>
                <a:ea typeface="Courier New" charset="0"/>
                <a:cs typeface="Courier New" charset="0"/>
              </a:rPr>
              <a:t>(</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&lt; 0 ||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&gt;= (1 &lt;&lt; </a:t>
            </a:r>
            <a:r>
              <a:rPr lang="mr-IN" b="1" dirty="0" err="1">
                <a:latin typeface="Courier New" charset="0"/>
                <a:ea typeface="Courier New" charset="0"/>
                <a:cs typeface="Courier New" charset="0"/>
              </a:rPr>
              <a:t>prec</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return</a:t>
            </a:r>
            <a:r>
              <a:rPr lang="mr-IN" b="1" dirty="0">
                <a:latin typeface="Courier New" charset="0"/>
                <a:ea typeface="Courier New" charset="0"/>
                <a:cs typeface="Courier New" charset="0"/>
              </a:rPr>
              <a:t> -1</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en-US" b="1" dirty="0" smtClean="0">
                <a:latin typeface="Courier New" charset="0"/>
                <a:ea typeface="Courier New" charset="0"/>
                <a:cs typeface="Courier New" charset="0"/>
              </a:rPr>
              <a:t>        </a:t>
            </a:r>
            <a:r>
              <a:rPr lang="mr-IN" b="1" dirty="0" smtClean="0">
                <a:latin typeface="Courier New" charset="0"/>
                <a:ea typeface="Courier New" charset="0"/>
                <a:cs typeface="Courier New" charset="0"/>
              </a:rPr>
              <a:t>…</a:t>
            </a:r>
            <a:endParaRPr lang="en-US" b="1" dirty="0">
              <a:latin typeface="Courier New" charset="0"/>
              <a:ea typeface="Courier New" charset="0"/>
              <a:cs typeface="Courier New" charset="0"/>
            </a:endParaRPr>
          </a:p>
        </p:txBody>
      </p:sp>
      <p:sp>
        <p:nvSpPr>
          <p:cNvPr id="3" name="Title 2"/>
          <p:cNvSpPr>
            <a:spLocks noGrp="1"/>
          </p:cNvSpPr>
          <p:nvPr>
            <p:ph type="title"/>
          </p:nvPr>
        </p:nvSpPr>
        <p:spPr/>
        <p:txBody>
          <a:bodyPr/>
          <a:lstStyle/>
          <a:p>
            <a:r>
              <a:rPr lang="en-US" dirty="0" smtClean="0"/>
              <a:t>Example</a:t>
            </a:r>
            <a:endParaRPr lang="en-US" dirty="0"/>
          </a:p>
        </p:txBody>
      </p:sp>
    </p:spTree>
    <p:extLst>
      <p:ext uri="{BB962C8B-B14F-4D97-AF65-F5344CB8AC3E}">
        <p14:creationId xmlns:p14="http://schemas.microsoft.com/office/powerpoint/2010/main" val="1045117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mr-IN" b="1" dirty="0" err="1">
                <a:latin typeface="Courier New" charset="0"/>
                <a:ea typeface="Courier New" charset="0"/>
                <a:cs typeface="Courier New" charset="0"/>
              </a:rPr>
              <a:t>static</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jas_cmgetint</a:t>
            </a:r>
            <a:r>
              <a:rPr lang="mr-IN" b="1" dirty="0">
                <a:latin typeface="Courier New" charset="0"/>
                <a:ea typeface="Courier New" charset="0"/>
                <a:cs typeface="Courier New" charset="0"/>
              </a:rPr>
              <a:t>(</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bufptr</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smtClean="0">
                <a:latin typeface="Courier New" charset="0"/>
                <a:ea typeface="Courier New" charset="0"/>
                <a:cs typeface="Courier New" charset="0"/>
              </a:rPr>
              <a:t>sgnd</a:t>
            </a:r>
            <a:r>
              <a:rPr lang="en-US" b="1" dirty="0" smtClean="0">
                <a:latin typeface="Courier New" charset="0"/>
                <a:ea typeface="Courier New" charset="0"/>
                <a:cs typeface="Courier New" charset="0"/>
              </a:rPr>
              <a:t>,</a:t>
            </a:r>
            <a:r>
              <a:rPr lang="en-US" b="1" dirty="0">
                <a:latin typeface="Courier New" charset="0"/>
                <a:ea typeface="Courier New" charset="0"/>
                <a:cs typeface="Courier New" charset="0"/>
              </a:rPr>
              <a:t/>
            </a:r>
            <a:br>
              <a:rPr lang="en-US" b="1" dirty="0">
                <a:latin typeface="Courier New" charset="0"/>
                <a:ea typeface="Courier New" charset="0"/>
                <a:cs typeface="Courier New" charset="0"/>
              </a:rPr>
            </a:br>
            <a:r>
              <a:rPr lang="en-US" b="1" dirty="0" smtClean="0">
                <a:latin typeface="Courier New" charset="0"/>
                <a:ea typeface="Courier New" charset="0"/>
                <a:cs typeface="Courier New" charset="0"/>
              </a:rPr>
              <a:t>                        </a:t>
            </a:r>
            <a:r>
              <a:rPr lang="mr-IN" b="1" dirty="0" err="1" smtClean="0">
                <a:latin typeface="Courier New" charset="0"/>
                <a:ea typeface="Courier New" charset="0"/>
                <a:cs typeface="Courier New" charset="0"/>
              </a:rPr>
              <a:t>int</a:t>
            </a: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prec</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val</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m</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 **</a:t>
            </a:r>
            <a:r>
              <a:rPr lang="mr-IN" b="1" dirty="0" err="1">
                <a:latin typeface="Courier New" charset="0"/>
                <a:ea typeface="Courier New" charset="0"/>
                <a:cs typeface="Courier New" charset="0"/>
              </a:rPr>
              <a:t>bufptr</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if</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sgnd</a:t>
            </a:r>
            <a:r>
              <a:rPr lang="mr-IN" b="1" dirty="0">
                <a:latin typeface="Courier New" charset="0"/>
                <a:ea typeface="Courier New" charset="0"/>
                <a:cs typeface="Courier New" charset="0"/>
              </a:rPr>
              <a:t>) </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m</a:t>
            </a:r>
            <a:r>
              <a:rPr lang="mr-IN" b="1" dirty="0">
                <a:latin typeface="Courier New" charset="0"/>
                <a:ea typeface="Courier New" charset="0"/>
                <a:cs typeface="Courier New" charset="0"/>
              </a:rPr>
              <a:t> = (1 &lt;&lt; (</a:t>
            </a:r>
            <a:r>
              <a:rPr lang="mr-IN" b="1" dirty="0" err="1">
                <a:latin typeface="Courier New" charset="0"/>
                <a:ea typeface="Courier New" charset="0"/>
                <a:cs typeface="Courier New" charset="0"/>
              </a:rPr>
              <a:t>prec</a:t>
            </a:r>
            <a:r>
              <a:rPr lang="mr-IN" b="1" dirty="0">
                <a:latin typeface="Courier New" charset="0"/>
                <a:ea typeface="Courier New" charset="0"/>
                <a:cs typeface="Courier New" charset="0"/>
              </a:rPr>
              <a:t> - 1</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if</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&lt; -</a:t>
            </a:r>
            <a:r>
              <a:rPr lang="mr-IN" b="1" dirty="0" err="1">
                <a:latin typeface="Courier New" charset="0"/>
                <a:ea typeface="Courier New" charset="0"/>
                <a:cs typeface="Courier New" charset="0"/>
              </a:rPr>
              <a:t>m</a:t>
            </a:r>
            <a:r>
              <a:rPr lang="mr-IN" b="1" dirty="0">
                <a:latin typeface="Courier New" charset="0"/>
                <a:ea typeface="Courier New" charset="0"/>
                <a:cs typeface="Courier New" charset="0"/>
              </a:rPr>
              <a:t> ||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&gt;= </a:t>
            </a:r>
            <a:r>
              <a:rPr lang="mr-IN" b="1" dirty="0" err="1" smtClean="0">
                <a:latin typeface="Courier New" charset="0"/>
                <a:ea typeface="Courier New" charset="0"/>
                <a:cs typeface="Courier New" charset="0"/>
              </a:rPr>
              <a:t>m</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smtClean="0">
                <a:latin typeface="Courier New" charset="0"/>
                <a:ea typeface="Courier New" charset="0"/>
                <a:cs typeface="Courier New" charset="0"/>
              </a:rPr>
              <a:t>return</a:t>
            </a:r>
            <a:r>
              <a:rPr lang="mr-IN" b="1" dirty="0" smtClean="0">
                <a:latin typeface="Courier New" charset="0"/>
                <a:ea typeface="Courier New" charset="0"/>
                <a:cs typeface="Courier New" charset="0"/>
              </a:rPr>
              <a:t> -1;</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 </a:t>
            </a:r>
            <a:r>
              <a:rPr lang="mr-IN" b="1" dirty="0" err="1" smtClean="0">
                <a:latin typeface="Courier New" charset="0"/>
                <a:ea typeface="Courier New" charset="0"/>
                <a:cs typeface="Courier New" charset="0"/>
              </a:rPr>
              <a:t>else</a:t>
            </a:r>
            <a:r>
              <a:rPr lang="mr-IN" b="1" dirty="0" smtClean="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solidFill>
                  <a:srgbClr val="0070C0"/>
                </a:solidFill>
                <a:latin typeface="Courier New" charset="0"/>
                <a:ea typeface="Courier New" charset="0"/>
                <a:cs typeface="Courier New" charset="0"/>
              </a:rPr>
              <a:t>                </a:t>
            </a:r>
            <a:r>
              <a:rPr lang="mr-IN" b="1" dirty="0" err="1" smtClean="0">
                <a:solidFill>
                  <a:srgbClr val="0070C0"/>
                </a:solidFill>
                <a:latin typeface="Courier New" charset="0"/>
                <a:ea typeface="Courier New" charset="0"/>
                <a:cs typeface="Courier New" charset="0"/>
              </a:rPr>
              <a:t>if</a:t>
            </a:r>
            <a:r>
              <a:rPr lang="mr-IN" b="1" dirty="0" smtClean="0">
                <a:solidFill>
                  <a:srgbClr val="0070C0"/>
                </a:solidFill>
                <a:latin typeface="Courier New" charset="0"/>
                <a:ea typeface="Courier New" charset="0"/>
                <a:cs typeface="Courier New" charset="0"/>
              </a:rPr>
              <a:t> </a:t>
            </a:r>
            <a:r>
              <a:rPr lang="mr-IN" b="1" dirty="0">
                <a:solidFill>
                  <a:srgbClr val="0070C0"/>
                </a:solidFill>
                <a:latin typeface="Courier New" charset="0"/>
                <a:ea typeface="Courier New" charset="0"/>
                <a:cs typeface="Courier New" charset="0"/>
              </a:rPr>
              <a:t>(</a:t>
            </a:r>
            <a:r>
              <a:rPr lang="mr-IN" b="1" dirty="0" err="1">
                <a:solidFill>
                  <a:srgbClr val="0070C0"/>
                </a:solidFill>
                <a:latin typeface="Courier New" charset="0"/>
                <a:ea typeface="Courier New" charset="0"/>
                <a:cs typeface="Courier New" charset="0"/>
              </a:rPr>
              <a:t>v</a:t>
            </a:r>
            <a:r>
              <a:rPr lang="mr-IN" b="1" dirty="0">
                <a:solidFill>
                  <a:srgbClr val="0070C0"/>
                </a:solidFill>
                <a:latin typeface="Courier New" charset="0"/>
                <a:ea typeface="Courier New" charset="0"/>
                <a:cs typeface="Courier New" charset="0"/>
              </a:rPr>
              <a:t> &lt; 0 || </a:t>
            </a:r>
            <a:r>
              <a:rPr lang="mr-IN" b="1" dirty="0" err="1">
                <a:solidFill>
                  <a:srgbClr val="0070C0"/>
                </a:solidFill>
                <a:latin typeface="Courier New" charset="0"/>
                <a:ea typeface="Courier New" charset="0"/>
                <a:cs typeface="Courier New" charset="0"/>
              </a:rPr>
              <a:t>v</a:t>
            </a:r>
            <a:r>
              <a:rPr lang="mr-IN" b="1" dirty="0">
                <a:solidFill>
                  <a:srgbClr val="0070C0"/>
                </a:solidFill>
                <a:latin typeface="Courier New" charset="0"/>
                <a:ea typeface="Courier New" charset="0"/>
                <a:cs typeface="Courier New" charset="0"/>
              </a:rPr>
              <a:t> &gt;= (1 &lt;&lt; </a:t>
            </a:r>
            <a:r>
              <a:rPr lang="mr-IN" b="1" dirty="0" err="1">
                <a:solidFill>
                  <a:srgbClr val="0070C0"/>
                </a:solidFill>
                <a:latin typeface="Courier New" charset="0"/>
                <a:ea typeface="Courier New" charset="0"/>
                <a:cs typeface="Courier New" charset="0"/>
              </a:rPr>
              <a:t>prec</a:t>
            </a:r>
            <a:r>
              <a:rPr lang="mr-IN" b="1" dirty="0" smtClean="0">
                <a:solidFill>
                  <a:srgbClr val="0070C0"/>
                </a:solidFill>
                <a:latin typeface="Courier New" charset="0"/>
                <a:ea typeface="Courier New" charset="0"/>
                <a:cs typeface="Courier New" charset="0"/>
              </a:rPr>
              <a:t>))</a:t>
            </a:r>
            <a:r>
              <a:rPr lang="en-US" b="1" dirty="0" smtClean="0">
                <a:solidFill>
                  <a:srgbClr val="0070C0"/>
                </a:solidFill>
                <a:latin typeface="Courier New" charset="0"/>
                <a:ea typeface="Courier New" charset="0"/>
                <a:cs typeface="Courier New" charset="0"/>
              </a:rPr>
              <a:t/>
            </a:r>
            <a:br>
              <a:rPr lang="en-US" b="1" dirty="0" smtClean="0">
                <a:solidFill>
                  <a:srgbClr val="0070C0"/>
                </a:solidFill>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return</a:t>
            </a:r>
            <a:r>
              <a:rPr lang="mr-IN" b="1" dirty="0">
                <a:latin typeface="Courier New" charset="0"/>
                <a:ea typeface="Courier New" charset="0"/>
                <a:cs typeface="Courier New" charset="0"/>
              </a:rPr>
              <a:t> -1</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en-US" b="1" dirty="0" smtClean="0">
                <a:latin typeface="Courier New" charset="0"/>
                <a:ea typeface="Courier New" charset="0"/>
                <a:cs typeface="Courier New" charset="0"/>
              </a:rPr>
              <a:t>        </a:t>
            </a:r>
            <a:r>
              <a:rPr lang="mr-IN" b="1" dirty="0" smtClean="0">
                <a:latin typeface="Courier New" charset="0"/>
                <a:ea typeface="Courier New" charset="0"/>
                <a:cs typeface="Courier New" charset="0"/>
              </a:rPr>
              <a:t>…</a:t>
            </a:r>
            <a:endParaRPr lang="en-US" b="1" dirty="0">
              <a:latin typeface="Courier New" charset="0"/>
              <a:ea typeface="Courier New" charset="0"/>
              <a:cs typeface="Courier New" charset="0"/>
            </a:endParaRPr>
          </a:p>
        </p:txBody>
      </p:sp>
      <p:sp>
        <p:nvSpPr>
          <p:cNvPr id="3" name="Title 2"/>
          <p:cNvSpPr>
            <a:spLocks noGrp="1"/>
          </p:cNvSpPr>
          <p:nvPr>
            <p:ph type="title"/>
          </p:nvPr>
        </p:nvSpPr>
        <p:spPr/>
        <p:txBody>
          <a:bodyPr/>
          <a:lstStyle/>
          <a:p>
            <a:r>
              <a:rPr lang="en-US" dirty="0"/>
              <a:t>A</a:t>
            </a:r>
            <a:r>
              <a:rPr lang="en-US" dirty="0" smtClean="0"/>
              <a:t>lert to Audit</a:t>
            </a:r>
            <a:endParaRPr lang="en-US" dirty="0"/>
          </a:p>
        </p:txBody>
      </p:sp>
      <p:sp>
        <p:nvSpPr>
          <p:cNvPr id="4" name="Rectangle 3"/>
          <p:cNvSpPr/>
          <p:nvPr/>
        </p:nvSpPr>
        <p:spPr bwMode="auto">
          <a:xfrm>
            <a:off x="3013023" y="4381684"/>
            <a:ext cx="5112668" cy="325228"/>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5" name="Straight Arrow Connector 4"/>
          <p:cNvCxnSpPr/>
          <p:nvPr/>
        </p:nvCxnSpPr>
        <p:spPr bwMode="auto">
          <a:xfrm>
            <a:off x="2566647" y="4525248"/>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2513"/>
            <a:ext cx="9105900" cy="1441450"/>
          </a:xfrm>
          <a:prstGeom prst="rect">
            <a:avLst/>
          </a:prstGeom>
        </p:spPr>
      </p:pic>
      <p:sp>
        <p:nvSpPr>
          <p:cNvPr id="7" name="Rectangular Callout 6"/>
          <p:cNvSpPr/>
          <p:nvPr/>
        </p:nvSpPr>
        <p:spPr bwMode="auto">
          <a:xfrm>
            <a:off x="4835824" y="2113809"/>
            <a:ext cx="2147375" cy="411941"/>
          </a:xfrm>
          <a:prstGeom prst="wedgeRectCallout">
            <a:avLst>
              <a:gd name="adj1" fmla="val -22585"/>
              <a:gd name="adj2" fmla="val -128585"/>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b="0" i="0" u="none" strike="noStrike" cap="none" normalizeH="0" baseline="0" dirty="0" smtClean="0">
                <a:ln>
                  <a:noFill/>
                </a:ln>
                <a:solidFill>
                  <a:schemeClr val="tx1"/>
                </a:solidFill>
                <a:effectLst/>
              </a:rPr>
              <a:t>How </a:t>
            </a:r>
            <a:r>
              <a:rPr lang="en-US" sz="2000" dirty="0" smtClean="0"/>
              <a:t>big is</a:t>
            </a:r>
            <a:r>
              <a:rPr kumimoji="0" lang="en-US" sz="2000" b="0" i="0" u="none" strike="noStrike" cap="none" normalizeH="0" baseline="0" dirty="0" smtClean="0">
                <a:ln>
                  <a:noFill/>
                </a:ln>
                <a:solidFill>
                  <a:schemeClr val="tx1"/>
                </a:solidFill>
                <a:effectLst/>
              </a:rPr>
              <a:t> </a:t>
            </a:r>
            <a:r>
              <a:rPr kumimoji="0" lang="en-US" sz="2000" b="1" i="0" u="none" strike="noStrike" cap="none" normalizeH="0" baseline="0" dirty="0" err="1" smtClean="0">
                <a:ln>
                  <a:noFill/>
                </a:ln>
                <a:solidFill>
                  <a:schemeClr val="tx1"/>
                </a:solidFill>
                <a:effectLst/>
                <a:latin typeface="Courier New" charset="0"/>
                <a:ea typeface="Courier New" charset="0"/>
                <a:cs typeface="Courier New" charset="0"/>
              </a:rPr>
              <a:t>prec</a:t>
            </a:r>
            <a:r>
              <a:rPr kumimoji="0" lang="en-US" sz="2000" b="0" i="0" u="none" strike="noStrike" cap="none" normalizeH="0" baseline="0" dirty="0" smtClean="0">
                <a:ln>
                  <a:noFill/>
                </a:ln>
                <a:solidFill>
                  <a:schemeClr val="tx1"/>
                </a:solidFill>
                <a:effectLst/>
              </a:rPr>
              <a:t>?</a:t>
            </a:r>
          </a:p>
        </p:txBody>
      </p:sp>
    </p:spTree>
    <p:extLst>
      <p:ext uri="{BB962C8B-B14F-4D97-AF65-F5344CB8AC3E}">
        <p14:creationId xmlns:p14="http://schemas.microsoft.com/office/powerpoint/2010/main" val="18502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Getting the size of </a:t>
            </a:r>
            <a:r>
              <a:rPr lang="en-US" sz="2800" dirty="0" err="1" smtClean="0">
                <a:latin typeface="Courier New" charset="0"/>
                <a:ea typeface="Courier New" charset="0"/>
                <a:cs typeface="Courier New" charset="0"/>
              </a:rPr>
              <a:t>prec</a:t>
            </a:r>
            <a:endParaRPr lang="en-US" sz="2800" dirty="0">
              <a:latin typeface="Courier New" charset="0"/>
              <a:ea typeface="Courier New" charset="0"/>
              <a:cs typeface="Courier New" charset="0"/>
            </a:endParaRPr>
          </a:p>
        </p:txBody>
      </p:sp>
      <p:sp>
        <p:nvSpPr>
          <p:cNvPr id="2" name="Content Placeholder 1"/>
          <p:cNvSpPr>
            <a:spLocks noGrp="1"/>
          </p:cNvSpPr>
          <p:nvPr>
            <p:ph idx="1"/>
          </p:nvPr>
        </p:nvSpPr>
        <p:spPr/>
        <p:txBody>
          <a:bodyPr>
            <a:normAutofit/>
          </a:bodyPr>
          <a:lstStyle/>
          <a:p>
            <a:r>
              <a:rPr lang="en-US" sz="2800" dirty="0" smtClean="0"/>
              <a:t>Determining how big </a:t>
            </a:r>
            <a:r>
              <a:rPr lang="en-US" sz="2800" b="1" dirty="0" err="1" smtClean="0">
                <a:latin typeface="Courier New" panose="02070309020205020404" pitchFamily="49" charset="0"/>
                <a:cs typeface="Courier New" panose="02070309020205020404" pitchFamily="49" charset="0"/>
              </a:rPr>
              <a:t>prec</a:t>
            </a:r>
            <a:r>
              <a:rPr lang="en-US" sz="2800" dirty="0" smtClean="0"/>
              <a:t> is a complicated and time-consuming process, tracing back several function calls and data structures.</a:t>
            </a:r>
          </a:p>
          <a:p>
            <a:endParaRPr lang="en-US" sz="2800" dirty="0" smtClean="0"/>
          </a:p>
          <a:p>
            <a:r>
              <a:rPr lang="en-US" sz="2800" dirty="0" smtClean="0"/>
              <a:t>Consequently, an auditor can mark this alert </a:t>
            </a:r>
            <a:r>
              <a:rPr lang="en-US" sz="2800" i="1" dirty="0" smtClean="0"/>
              <a:t>Complex</a:t>
            </a:r>
            <a:r>
              <a:rPr lang="en-US" sz="2800" dirty="0" smtClean="0"/>
              <a:t>.</a:t>
            </a:r>
          </a:p>
        </p:txBody>
      </p:sp>
    </p:spTree>
    <p:extLst>
      <p:ext uri="{BB962C8B-B14F-4D97-AF65-F5344CB8AC3E}">
        <p14:creationId xmlns:p14="http://schemas.microsoft.com/office/powerpoint/2010/main" val="1288892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mr-IN" b="1" dirty="0" err="1">
                <a:latin typeface="Courier New" charset="0"/>
                <a:ea typeface="Courier New" charset="0"/>
                <a:cs typeface="Courier New" charset="0"/>
              </a:rPr>
              <a:t>static</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jas_cmgetint</a:t>
            </a:r>
            <a:r>
              <a:rPr lang="mr-IN" b="1" dirty="0">
                <a:latin typeface="Courier New" charset="0"/>
                <a:ea typeface="Courier New" charset="0"/>
                <a:cs typeface="Courier New" charset="0"/>
              </a:rPr>
              <a:t>(</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bufptr</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smtClean="0">
                <a:latin typeface="Courier New" charset="0"/>
                <a:ea typeface="Courier New" charset="0"/>
                <a:cs typeface="Courier New" charset="0"/>
              </a:rPr>
              <a:t>sgnd</a:t>
            </a:r>
            <a:r>
              <a:rPr lang="en-US" b="1" dirty="0" smtClean="0">
                <a:latin typeface="Courier New" charset="0"/>
                <a:ea typeface="Courier New" charset="0"/>
                <a:cs typeface="Courier New" charset="0"/>
              </a:rPr>
              <a:t>,</a:t>
            </a:r>
            <a:r>
              <a:rPr lang="en-US" b="1" dirty="0">
                <a:latin typeface="Courier New" charset="0"/>
                <a:ea typeface="Courier New" charset="0"/>
                <a:cs typeface="Courier New" charset="0"/>
              </a:rPr>
              <a:t/>
            </a:r>
            <a:br>
              <a:rPr lang="en-US" b="1" dirty="0">
                <a:latin typeface="Courier New" charset="0"/>
                <a:ea typeface="Courier New" charset="0"/>
                <a:cs typeface="Courier New" charset="0"/>
              </a:rPr>
            </a:br>
            <a:r>
              <a:rPr lang="en-US" b="1" dirty="0" smtClean="0">
                <a:latin typeface="Courier New" charset="0"/>
                <a:ea typeface="Courier New" charset="0"/>
                <a:cs typeface="Courier New" charset="0"/>
              </a:rPr>
              <a:t>                        </a:t>
            </a:r>
            <a:r>
              <a:rPr lang="mr-IN" b="1" dirty="0" err="1" smtClean="0">
                <a:latin typeface="Courier New" charset="0"/>
                <a:ea typeface="Courier New" charset="0"/>
                <a:cs typeface="Courier New" charset="0"/>
              </a:rPr>
              <a:t>int</a:t>
            </a: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prec</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val</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long</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int</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m</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 **</a:t>
            </a:r>
            <a:r>
              <a:rPr lang="mr-IN" b="1" dirty="0" err="1">
                <a:latin typeface="Courier New" charset="0"/>
                <a:ea typeface="Courier New" charset="0"/>
                <a:cs typeface="Courier New" charset="0"/>
              </a:rPr>
              <a:t>bufptr</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if</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sgnd</a:t>
            </a:r>
            <a:r>
              <a:rPr lang="mr-IN" b="1" dirty="0">
                <a:latin typeface="Courier New" charset="0"/>
                <a:ea typeface="Courier New" charset="0"/>
                <a:cs typeface="Courier New" charset="0"/>
              </a:rPr>
              <a:t>) </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m</a:t>
            </a:r>
            <a:r>
              <a:rPr lang="mr-IN" b="1" dirty="0">
                <a:latin typeface="Courier New" charset="0"/>
                <a:ea typeface="Courier New" charset="0"/>
                <a:cs typeface="Courier New" charset="0"/>
              </a:rPr>
              <a:t> = (1 &lt;&lt; (</a:t>
            </a:r>
            <a:r>
              <a:rPr lang="mr-IN" b="1" dirty="0" err="1">
                <a:latin typeface="Courier New" charset="0"/>
                <a:ea typeface="Courier New" charset="0"/>
                <a:cs typeface="Courier New" charset="0"/>
              </a:rPr>
              <a:t>prec</a:t>
            </a:r>
            <a:r>
              <a:rPr lang="mr-IN" b="1" dirty="0">
                <a:latin typeface="Courier New" charset="0"/>
                <a:ea typeface="Courier New" charset="0"/>
                <a:cs typeface="Courier New" charset="0"/>
              </a:rPr>
              <a:t> - 1</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if</a:t>
            </a:r>
            <a:r>
              <a:rPr lang="mr-IN" b="1" dirty="0">
                <a:latin typeface="Courier New" charset="0"/>
                <a:ea typeface="Courier New" charset="0"/>
                <a:cs typeface="Courier New" charset="0"/>
              </a:rPr>
              <a:t>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&lt; -</a:t>
            </a:r>
            <a:r>
              <a:rPr lang="mr-IN" b="1" dirty="0" err="1">
                <a:latin typeface="Courier New" charset="0"/>
                <a:ea typeface="Courier New" charset="0"/>
                <a:cs typeface="Courier New" charset="0"/>
              </a:rPr>
              <a:t>m</a:t>
            </a:r>
            <a:r>
              <a:rPr lang="mr-IN" b="1" dirty="0">
                <a:latin typeface="Courier New" charset="0"/>
                <a:ea typeface="Courier New" charset="0"/>
                <a:cs typeface="Courier New" charset="0"/>
              </a:rPr>
              <a:t> || </a:t>
            </a:r>
            <a:r>
              <a:rPr lang="mr-IN" b="1" dirty="0" err="1">
                <a:latin typeface="Courier New" charset="0"/>
                <a:ea typeface="Courier New" charset="0"/>
                <a:cs typeface="Courier New" charset="0"/>
              </a:rPr>
              <a:t>v</a:t>
            </a:r>
            <a:r>
              <a:rPr lang="mr-IN" b="1" dirty="0">
                <a:latin typeface="Courier New" charset="0"/>
                <a:ea typeface="Courier New" charset="0"/>
                <a:cs typeface="Courier New" charset="0"/>
              </a:rPr>
              <a:t> &gt;= </a:t>
            </a:r>
            <a:r>
              <a:rPr lang="mr-IN" b="1" dirty="0" err="1" smtClean="0">
                <a:latin typeface="Courier New" charset="0"/>
                <a:ea typeface="Courier New" charset="0"/>
                <a:cs typeface="Courier New" charset="0"/>
              </a:rPr>
              <a:t>m</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smtClean="0">
                <a:latin typeface="Courier New" charset="0"/>
                <a:ea typeface="Courier New" charset="0"/>
                <a:cs typeface="Courier New" charset="0"/>
              </a:rPr>
              <a:t>return</a:t>
            </a:r>
            <a:r>
              <a:rPr lang="mr-IN" b="1" dirty="0" smtClean="0">
                <a:latin typeface="Courier New" charset="0"/>
                <a:ea typeface="Courier New" charset="0"/>
                <a:cs typeface="Courier New" charset="0"/>
              </a:rPr>
              <a:t> -1;</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 </a:t>
            </a:r>
            <a:r>
              <a:rPr lang="mr-IN" b="1" dirty="0" err="1" smtClean="0">
                <a:latin typeface="Courier New" charset="0"/>
                <a:ea typeface="Courier New" charset="0"/>
                <a:cs typeface="Courier New" charset="0"/>
              </a:rPr>
              <a:t>else</a:t>
            </a:r>
            <a:r>
              <a:rPr lang="mr-IN" b="1" dirty="0" smtClean="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solidFill>
                  <a:srgbClr val="0070C0"/>
                </a:solidFill>
                <a:latin typeface="Courier New" charset="0"/>
                <a:ea typeface="Courier New" charset="0"/>
                <a:cs typeface="Courier New" charset="0"/>
              </a:rPr>
              <a:t>                </a:t>
            </a:r>
            <a:r>
              <a:rPr lang="mr-IN" b="1" dirty="0" err="1" smtClean="0">
                <a:solidFill>
                  <a:srgbClr val="0070C0"/>
                </a:solidFill>
                <a:latin typeface="Courier New" charset="0"/>
                <a:ea typeface="Courier New" charset="0"/>
                <a:cs typeface="Courier New" charset="0"/>
              </a:rPr>
              <a:t>if</a:t>
            </a:r>
            <a:r>
              <a:rPr lang="mr-IN" b="1" dirty="0" smtClean="0">
                <a:solidFill>
                  <a:srgbClr val="0070C0"/>
                </a:solidFill>
                <a:latin typeface="Courier New" charset="0"/>
                <a:ea typeface="Courier New" charset="0"/>
                <a:cs typeface="Courier New" charset="0"/>
              </a:rPr>
              <a:t> </a:t>
            </a:r>
            <a:r>
              <a:rPr lang="mr-IN" b="1" dirty="0">
                <a:solidFill>
                  <a:srgbClr val="0070C0"/>
                </a:solidFill>
                <a:latin typeface="Courier New" charset="0"/>
                <a:ea typeface="Courier New" charset="0"/>
                <a:cs typeface="Courier New" charset="0"/>
              </a:rPr>
              <a:t>(</a:t>
            </a:r>
            <a:r>
              <a:rPr lang="mr-IN" b="1" dirty="0" err="1">
                <a:solidFill>
                  <a:srgbClr val="0070C0"/>
                </a:solidFill>
                <a:latin typeface="Courier New" charset="0"/>
                <a:ea typeface="Courier New" charset="0"/>
                <a:cs typeface="Courier New" charset="0"/>
              </a:rPr>
              <a:t>v</a:t>
            </a:r>
            <a:r>
              <a:rPr lang="mr-IN" b="1" dirty="0">
                <a:solidFill>
                  <a:srgbClr val="0070C0"/>
                </a:solidFill>
                <a:latin typeface="Courier New" charset="0"/>
                <a:ea typeface="Courier New" charset="0"/>
                <a:cs typeface="Courier New" charset="0"/>
              </a:rPr>
              <a:t> &lt; 0 || </a:t>
            </a:r>
            <a:r>
              <a:rPr lang="mr-IN" b="1" dirty="0" err="1">
                <a:solidFill>
                  <a:srgbClr val="0070C0"/>
                </a:solidFill>
                <a:latin typeface="Courier New" charset="0"/>
                <a:ea typeface="Courier New" charset="0"/>
                <a:cs typeface="Courier New" charset="0"/>
              </a:rPr>
              <a:t>v</a:t>
            </a:r>
            <a:r>
              <a:rPr lang="mr-IN" b="1" dirty="0">
                <a:solidFill>
                  <a:srgbClr val="0070C0"/>
                </a:solidFill>
                <a:latin typeface="Courier New" charset="0"/>
                <a:ea typeface="Courier New" charset="0"/>
                <a:cs typeface="Courier New" charset="0"/>
              </a:rPr>
              <a:t> &gt;= (1 &lt;&lt; </a:t>
            </a:r>
            <a:r>
              <a:rPr lang="mr-IN" b="1" dirty="0" err="1">
                <a:solidFill>
                  <a:srgbClr val="0070C0"/>
                </a:solidFill>
                <a:latin typeface="Courier New" charset="0"/>
                <a:ea typeface="Courier New" charset="0"/>
                <a:cs typeface="Courier New" charset="0"/>
              </a:rPr>
              <a:t>prec</a:t>
            </a:r>
            <a:r>
              <a:rPr lang="mr-IN" b="1" dirty="0" smtClean="0">
                <a:solidFill>
                  <a:srgbClr val="0070C0"/>
                </a:solidFill>
                <a:latin typeface="Courier New" charset="0"/>
                <a:ea typeface="Courier New" charset="0"/>
                <a:cs typeface="Courier New" charset="0"/>
              </a:rPr>
              <a:t>))</a:t>
            </a:r>
            <a:r>
              <a:rPr lang="en-US" b="1" dirty="0" smtClean="0">
                <a:solidFill>
                  <a:srgbClr val="0070C0"/>
                </a:solidFill>
                <a:latin typeface="Courier New" charset="0"/>
                <a:ea typeface="Courier New" charset="0"/>
                <a:cs typeface="Courier New" charset="0"/>
              </a:rPr>
              <a:t/>
            </a:r>
            <a:br>
              <a:rPr lang="en-US" b="1" dirty="0" smtClean="0">
                <a:solidFill>
                  <a:srgbClr val="0070C0"/>
                </a:solidFill>
                <a:latin typeface="Courier New" charset="0"/>
                <a:ea typeface="Courier New" charset="0"/>
                <a:cs typeface="Courier New" charset="0"/>
              </a:rPr>
            </a:br>
            <a:r>
              <a:rPr lang="mr-IN" b="1" dirty="0" smtClean="0">
                <a:latin typeface="Courier New" charset="0"/>
                <a:ea typeface="Courier New" charset="0"/>
                <a:cs typeface="Courier New" charset="0"/>
              </a:rPr>
              <a:t>                        </a:t>
            </a:r>
            <a:r>
              <a:rPr lang="mr-IN" b="1" dirty="0" err="1">
                <a:latin typeface="Courier New" charset="0"/>
                <a:ea typeface="Courier New" charset="0"/>
                <a:cs typeface="Courier New" charset="0"/>
              </a:rPr>
              <a:t>return</a:t>
            </a:r>
            <a:r>
              <a:rPr lang="mr-IN" b="1" dirty="0">
                <a:latin typeface="Courier New" charset="0"/>
                <a:ea typeface="Courier New" charset="0"/>
                <a:cs typeface="Courier New" charset="0"/>
              </a:rPr>
              <a:t> -1</a:t>
            </a:r>
            <a:r>
              <a:rPr lang="mr-IN" b="1" dirty="0" smtClean="0">
                <a:latin typeface="Courier New" charset="0"/>
                <a:ea typeface="Courier New" charset="0"/>
                <a:cs typeface="Courier New" charset="0"/>
              </a:rPr>
              <a:t>;</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mr-IN" b="1" dirty="0" smtClean="0">
                <a:latin typeface="Courier New" charset="0"/>
                <a:ea typeface="Courier New" charset="0"/>
                <a:cs typeface="Courier New" charset="0"/>
              </a:rPr>
              <a:t>        }</a:t>
            </a:r>
            <a:r>
              <a:rPr lang="en-US" b="1" dirty="0" smtClean="0">
                <a:latin typeface="Courier New" charset="0"/>
                <a:ea typeface="Courier New" charset="0"/>
                <a:cs typeface="Courier New" charset="0"/>
              </a:rPr>
              <a:t/>
            </a:r>
            <a:br>
              <a:rPr lang="en-US" b="1" dirty="0" smtClean="0">
                <a:latin typeface="Courier New" charset="0"/>
                <a:ea typeface="Courier New" charset="0"/>
                <a:cs typeface="Courier New" charset="0"/>
              </a:rPr>
            </a:br>
            <a:r>
              <a:rPr lang="en-US" b="1" dirty="0" smtClean="0">
                <a:latin typeface="Courier New" charset="0"/>
                <a:ea typeface="Courier New" charset="0"/>
                <a:cs typeface="Courier New" charset="0"/>
              </a:rPr>
              <a:t>        </a:t>
            </a:r>
            <a:r>
              <a:rPr lang="mr-IN" b="1" dirty="0" smtClean="0">
                <a:latin typeface="Courier New" charset="0"/>
                <a:ea typeface="Courier New" charset="0"/>
                <a:cs typeface="Courier New" charset="0"/>
              </a:rPr>
              <a:t>…</a:t>
            </a:r>
            <a:endParaRPr lang="en-US" b="1" dirty="0">
              <a:latin typeface="Courier New" charset="0"/>
              <a:ea typeface="Courier New" charset="0"/>
              <a:cs typeface="Courier New" charset="0"/>
            </a:endParaRPr>
          </a:p>
        </p:txBody>
      </p:sp>
      <p:sp>
        <p:nvSpPr>
          <p:cNvPr id="3" name="Title 2"/>
          <p:cNvSpPr>
            <a:spLocks noGrp="1"/>
          </p:cNvSpPr>
          <p:nvPr>
            <p:ph type="title"/>
          </p:nvPr>
        </p:nvSpPr>
        <p:spPr/>
        <p:txBody>
          <a:bodyPr/>
          <a:lstStyle/>
          <a:p>
            <a:r>
              <a:rPr lang="en-US" dirty="0" smtClean="0"/>
              <a:t>Marking the </a:t>
            </a:r>
            <a:r>
              <a:rPr lang="en-US" dirty="0"/>
              <a:t>A</a:t>
            </a:r>
            <a:r>
              <a:rPr lang="en-US" dirty="0" smtClean="0"/>
              <a:t>lert</a:t>
            </a:r>
            <a:endParaRPr lang="en-US" dirty="0"/>
          </a:p>
        </p:txBody>
      </p:sp>
      <p:sp>
        <p:nvSpPr>
          <p:cNvPr id="4" name="Rectangle 3"/>
          <p:cNvSpPr/>
          <p:nvPr/>
        </p:nvSpPr>
        <p:spPr bwMode="auto">
          <a:xfrm>
            <a:off x="3013023" y="4381684"/>
            <a:ext cx="5112668" cy="325228"/>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5" name="Straight Arrow Connector 4"/>
          <p:cNvCxnSpPr/>
          <p:nvPr/>
        </p:nvCxnSpPr>
        <p:spPr bwMode="auto">
          <a:xfrm>
            <a:off x="2566647" y="4525248"/>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2513"/>
            <a:ext cx="9105900" cy="1441450"/>
          </a:xfrm>
          <a:prstGeom prst="rect">
            <a:avLst/>
          </a:prstGeom>
        </p:spPr>
      </p:pic>
      <p:sp>
        <p:nvSpPr>
          <p:cNvPr id="7" name="Rectangular Callout 6"/>
          <p:cNvSpPr/>
          <p:nvPr/>
        </p:nvSpPr>
        <p:spPr bwMode="auto">
          <a:xfrm>
            <a:off x="4835824" y="2113809"/>
            <a:ext cx="2147375" cy="411941"/>
          </a:xfrm>
          <a:prstGeom prst="wedgeRectCallout">
            <a:avLst>
              <a:gd name="adj1" fmla="val -22585"/>
              <a:gd name="adj2" fmla="val -128585"/>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b="0" i="0" u="none" strike="noStrike" cap="none" normalizeH="0" baseline="0" dirty="0" smtClean="0">
                <a:ln>
                  <a:noFill/>
                </a:ln>
                <a:solidFill>
                  <a:schemeClr val="tx1"/>
                </a:solidFill>
                <a:effectLst/>
              </a:rPr>
              <a:t>How </a:t>
            </a:r>
            <a:r>
              <a:rPr lang="en-US" sz="2000" dirty="0" smtClean="0"/>
              <a:t>big is</a:t>
            </a:r>
            <a:r>
              <a:rPr kumimoji="0" lang="en-US" sz="2000" b="0" i="0" u="none" strike="noStrike" cap="none" normalizeH="0" baseline="0" dirty="0" smtClean="0">
                <a:ln>
                  <a:noFill/>
                </a:ln>
                <a:solidFill>
                  <a:schemeClr val="tx1"/>
                </a:solidFill>
                <a:effectLst/>
              </a:rPr>
              <a:t> </a:t>
            </a:r>
            <a:r>
              <a:rPr kumimoji="0" lang="en-US" sz="2000" b="1" i="0" u="none" strike="noStrike" cap="none" normalizeH="0" baseline="0" dirty="0" err="1" smtClean="0">
                <a:ln>
                  <a:noFill/>
                </a:ln>
                <a:solidFill>
                  <a:schemeClr val="tx1"/>
                </a:solidFill>
                <a:effectLst/>
                <a:latin typeface="Courier New" charset="0"/>
                <a:ea typeface="Courier New" charset="0"/>
                <a:cs typeface="Courier New" charset="0"/>
              </a:rPr>
              <a:t>prec</a:t>
            </a:r>
            <a:r>
              <a:rPr kumimoji="0" lang="en-US" sz="2000" b="0" i="0" u="none" strike="noStrike" cap="none" normalizeH="0" baseline="0" dirty="0" smtClean="0">
                <a:ln>
                  <a:noFill/>
                </a:ln>
                <a:solidFill>
                  <a:schemeClr val="tx1"/>
                </a:solidFill>
                <a:effectLst/>
              </a:rPr>
              <a:t>?</a:t>
            </a:r>
          </a:p>
        </p:txBody>
      </p:sp>
      <p:grpSp>
        <p:nvGrpSpPr>
          <p:cNvPr id="8" name="Group 7"/>
          <p:cNvGrpSpPr/>
          <p:nvPr/>
        </p:nvGrpSpPr>
        <p:grpSpPr>
          <a:xfrm>
            <a:off x="2025315" y="4427589"/>
            <a:ext cx="1868205" cy="1766374"/>
            <a:chOff x="1420494" y="3350108"/>
            <a:chExt cx="1868205" cy="1766374"/>
          </a:xfrm>
        </p:grpSpPr>
        <p:sp>
          <p:nvSpPr>
            <p:cNvPr id="9" name="Content Placeholder 1"/>
            <p:cNvSpPr txBox="1">
              <a:spLocks/>
            </p:cNvSpPr>
            <p:nvPr/>
          </p:nvSpPr>
          <p:spPr>
            <a:xfrm>
              <a:off x="1420494" y="3350108"/>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0" name="Content Placeholder 1"/>
            <p:cNvSpPr txBox="1">
              <a:spLocks/>
            </p:cNvSpPr>
            <p:nvPr/>
          </p:nvSpPr>
          <p:spPr>
            <a:xfrm>
              <a:off x="1420494" y="3702551"/>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Complex</a:t>
              </a:r>
              <a:endParaRPr lang="en-US" dirty="0">
                <a:solidFill>
                  <a:schemeClr val="bg1"/>
                </a:solidFill>
              </a:endParaRPr>
            </a:p>
          </p:txBody>
        </p:sp>
        <p:sp>
          <p:nvSpPr>
            <p:cNvPr id="11" name="Right Arrow 10"/>
            <p:cNvSpPr/>
            <p:nvPr/>
          </p:nvSpPr>
          <p:spPr>
            <a:xfrm flipH="1">
              <a:off x="2735806" y="3702551"/>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221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1633450"/>
          </a:xfrm>
          <a:prstGeom prst="rect">
            <a:avLst/>
          </a:prstGeom>
        </p:spPr>
        <p:txBody>
          <a:bodyPr>
            <a:noAutofit/>
          </a:bodyPr>
          <a:lstStyle/>
          <a:p>
            <a:r>
              <a:rPr lang="en-US" sz="2800" dirty="0"/>
              <a:t>3. If an alert is true only when a previous alert is true, </a:t>
            </a:r>
            <a:r>
              <a:rPr lang="en-US" sz="2800" dirty="0" smtClean="0"/>
              <a:t>mark it </a:t>
            </a:r>
            <a:r>
              <a:rPr lang="en-US" sz="2800" i="1" dirty="0"/>
              <a:t>Dependent</a:t>
            </a:r>
            <a:r>
              <a:rPr lang="en-US" sz="2800" dirty="0" smtClean="0"/>
              <a:t>. </a:t>
            </a:r>
            <a:endParaRPr lang="en-US" sz="2800" dirty="0"/>
          </a:p>
        </p:txBody>
      </p:sp>
    </p:spTree>
    <p:extLst>
      <p:ext uri="{BB962C8B-B14F-4D97-AF65-F5344CB8AC3E}">
        <p14:creationId xmlns:p14="http://schemas.microsoft.com/office/powerpoint/2010/main" val="103164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0350" y="228600"/>
            <a:ext cx="8655050" cy="714375"/>
          </a:xfrm>
        </p:spPr>
        <p:txBody>
          <a:bodyPr/>
          <a:lstStyle/>
          <a:p>
            <a:r>
              <a:rPr lang="en-US" sz="2400" dirty="0" smtClean="0"/>
              <a:t>3. If </a:t>
            </a:r>
            <a:r>
              <a:rPr lang="en-US" sz="2400" dirty="0"/>
              <a:t>an alert is true only when a previous alert is true, mark it </a:t>
            </a:r>
            <a:r>
              <a:rPr lang="en-US" sz="2400" i="1" dirty="0"/>
              <a:t>Dependent</a:t>
            </a:r>
            <a:r>
              <a:rPr lang="en-US" sz="2400" dirty="0"/>
              <a:t>. </a:t>
            </a:r>
          </a:p>
        </p:txBody>
      </p:sp>
      <p:sp>
        <p:nvSpPr>
          <p:cNvPr id="2" name="Content Placeholder 1"/>
          <p:cNvSpPr>
            <a:spLocks noGrp="1"/>
          </p:cNvSpPr>
          <p:nvPr>
            <p:ph idx="1"/>
          </p:nvPr>
        </p:nvSpPr>
        <p:spPr/>
        <p:txBody>
          <a:bodyPr>
            <a:noAutofit/>
          </a:bodyPr>
          <a:lstStyle/>
          <a:p>
            <a:r>
              <a:rPr lang="en-US" sz="2800" dirty="0" smtClean="0"/>
              <a:t>When code violates a secure coding condition, subsequent program behavior is hard to predict.</a:t>
            </a:r>
            <a:r>
              <a:rPr lang="en-US" sz="2800" dirty="0"/>
              <a:t> </a:t>
            </a:r>
          </a:p>
          <a:p>
            <a:r>
              <a:rPr lang="en-US" sz="2800" dirty="0" smtClean="0"/>
              <a:t>An auditor </a:t>
            </a:r>
            <a:r>
              <a:rPr lang="en-US" sz="2800" dirty="0"/>
              <a:t>should begin with the assumption that the program is well-behaved before </a:t>
            </a:r>
            <a:r>
              <a:rPr lang="en-US" sz="2800" dirty="0" smtClean="0"/>
              <a:t>reaching the </a:t>
            </a:r>
            <a:r>
              <a:rPr lang="en-US" sz="2800" dirty="0"/>
              <a:t>line in question</a:t>
            </a:r>
            <a:r>
              <a:rPr lang="en-US" sz="2800" dirty="0" smtClean="0"/>
              <a:t>.</a:t>
            </a:r>
          </a:p>
          <a:p>
            <a:pPr lvl="1"/>
            <a:r>
              <a:rPr lang="en-US" sz="2400" dirty="0" smtClean="0"/>
              <a:t>It </a:t>
            </a:r>
            <a:r>
              <a:rPr lang="en-US" sz="2400" dirty="0"/>
              <a:t>does not matter whether </a:t>
            </a:r>
            <a:r>
              <a:rPr lang="en-US" sz="2400" dirty="0" smtClean="0"/>
              <a:t>unexpected behavior is </a:t>
            </a:r>
            <a:r>
              <a:rPr lang="en-US" sz="2400" dirty="0"/>
              <a:t>possible, just </a:t>
            </a:r>
            <a:r>
              <a:rPr lang="en-US" sz="2400" dirty="0" smtClean="0"/>
              <a:t>that it does not happen.</a:t>
            </a:r>
            <a:endParaRPr lang="en-US" sz="2800" dirty="0" smtClean="0"/>
          </a:p>
          <a:p>
            <a:r>
              <a:rPr lang="en-US" sz="2800" dirty="0" smtClean="0"/>
              <a:t> </a:t>
            </a:r>
          </a:p>
          <a:p>
            <a:r>
              <a:rPr lang="en-US" sz="2800" dirty="0" smtClean="0"/>
              <a:t>Assuming that a </a:t>
            </a:r>
            <a:r>
              <a:rPr lang="en-US" sz="2800" dirty="0"/>
              <a:t>program complies with </a:t>
            </a:r>
            <a:r>
              <a:rPr lang="en-US" sz="2800" dirty="0" smtClean="0"/>
              <a:t>secure coding conditions </a:t>
            </a:r>
            <a:r>
              <a:rPr lang="en-US" sz="2800" dirty="0"/>
              <a:t>helps to minimize the difficulty of auditing </a:t>
            </a:r>
            <a:r>
              <a:rPr lang="en-US" sz="2800" dirty="0" smtClean="0"/>
              <a:t>code.</a:t>
            </a:r>
            <a:endParaRPr lang="en-US" sz="2800" dirty="0"/>
          </a:p>
        </p:txBody>
      </p:sp>
    </p:spTree>
    <p:extLst>
      <p:ext uri="{BB962C8B-B14F-4D97-AF65-F5344CB8AC3E}">
        <p14:creationId xmlns:p14="http://schemas.microsoft.com/office/powerpoint/2010/main" val="1317013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3200" dirty="0" smtClean="0"/>
              <a:t>Virtual Machine Setup</a:t>
            </a:r>
            <a:endParaRPr lang="en-US" sz="3200" dirty="0"/>
          </a:p>
        </p:txBody>
      </p:sp>
      <p:sp>
        <p:nvSpPr>
          <p:cNvPr id="2" name="Content Placeholder 1"/>
          <p:cNvSpPr>
            <a:spLocks noGrp="1"/>
          </p:cNvSpPr>
          <p:nvPr>
            <p:ph idx="1"/>
          </p:nvPr>
        </p:nvSpPr>
        <p:spPr/>
        <p:txBody>
          <a:bodyPr>
            <a:normAutofit lnSpcReduction="10000"/>
          </a:bodyPr>
          <a:lstStyle/>
          <a:p>
            <a:pPr marL="457200" lvl="0" indent="-457200" fontAlgn="auto">
              <a:spcBef>
                <a:spcPts val="0"/>
              </a:spcBef>
              <a:spcAft>
                <a:spcPts val="0"/>
              </a:spcAft>
              <a:buSzTx/>
              <a:buFont typeface="+mj-lt"/>
              <a:buAutoNum type="arabicPeriod"/>
            </a:pPr>
            <a:r>
              <a:rPr lang="en-US" sz="2400" dirty="0" smtClean="0"/>
              <a:t>Unpack tutorial bundle:</a:t>
            </a:r>
            <a:br>
              <a:rPr lang="en-US" sz="2400" dirty="0" smtClean="0"/>
            </a:br>
            <a:r>
              <a:rPr lang="en-US" sz="2400" dirty="0" smtClean="0"/>
              <a:t>	</a:t>
            </a:r>
            <a:r>
              <a:rPr lang="en-US" sz="2000" dirty="0" smtClean="0"/>
              <a:t>This should produce an </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ovf</a:t>
            </a:r>
            <a:r>
              <a:rPr lang="en-US" sz="2000" b="1" dirty="0" smtClean="0"/>
              <a:t> </a:t>
            </a:r>
            <a:r>
              <a:rPr lang="en-US" sz="2000" dirty="0" smtClean="0"/>
              <a:t>file</a:t>
            </a:r>
            <a:br>
              <a:rPr lang="en-US" sz="2000" dirty="0" smtClean="0"/>
            </a:br>
            <a:endParaRPr lang="en-US" sz="2400" dirty="0" smtClean="0"/>
          </a:p>
          <a:p>
            <a:pPr marL="457200" lvl="0" indent="-457200" fontAlgn="auto">
              <a:spcBef>
                <a:spcPts val="0"/>
              </a:spcBef>
              <a:spcAft>
                <a:spcPts val="0"/>
              </a:spcAft>
              <a:buSzTx/>
              <a:buFont typeface="+mj-lt"/>
              <a:buAutoNum type="arabicPeriod"/>
            </a:pPr>
            <a:r>
              <a:rPr lang="en-US" sz="2400" dirty="0" smtClean="0"/>
              <a:t>Open VMWare Player and select  </a:t>
            </a:r>
            <a:r>
              <a:rPr lang="en-US" sz="2400" b="1" dirty="0" smtClean="0">
                <a:latin typeface="Courier New" panose="02070309020205020404" pitchFamily="49" charset="0"/>
                <a:cs typeface="Courier New" panose="02070309020205020404" pitchFamily="49" charset="0"/>
              </a:rPr>
              <a:t>File-&gt;Open</a:t>
            </a:r>
            <a:br>
              <a:rPr lang="en-US" sz="2400" b="1" dirty="0" smtClean="0">
                <a:latin typeface="Courier New" panose="02070309020205020404" pitchFamily="49" charset="0"/>
                <a:cs typeface="Courier New" panose="02070309020205020404" pitchFamily="49" charset="0"/>
              </a:rPr>
            </a:br>
            <a:endParaRPr lang="en-US" sz="2400" b="1" dirty="0" smtClean="0">
              <a:latin typeface="Courier New" panose="02070309020205020404" pitchFamily="49" charset="0"/>
              <a:cs typeface="Courier New" panose="02070309020205020404" pitchFamily="49" charset="0"/>
            </a:endParaRPr>
          </a:p>
          <a:p>
            <a:pPr marL="457200" lvl="0" indent="-457200" fontAlgn="auto">
              <a:spcBef>
                <a:spcPts val="0"/>
              </a:spcBef>
              <a:spcAft>
                <a:spcPts val="0"/>
              </a:spcAft>
              <a:buSzTx/>
              <a:buFont typeface="+mj-lt"/>
              <a:buAutoNum type="arabicPeriod"/>
            </a:pPr>
            <a:r>
              <a:rPr lang="en-US" sz="2400" dirty="0" smtClean="0"/>
              <a:t>Select </a:t>
            </a:r>
            <a:r>
              <a:rPr lang="en-US" sz="2400" b="1" dirty="0" smtClean="0">
                <a:latin typeface="Courier New" panose="02070309020205020404" pitchFamily="49" charset="0"/>
                <a:cs typeface="Courier New" panose="02070309020205020404" pitchFamily="49" charset="0"/>
              </a:rPr>
              <a:t>.</a:t>
            </a:r>
            <a:r>
              <a:rPr lang="en-US" sz="2400" b="1" dirty="0" err="1" smtClean="0">
                <a:latin typeface="Courier New" panose="02070309020205020404" pitchFamily="49" charset="0"/>
                <a:cs typeface="Courier New" panose="02070309020205020404" pitchFamily="49" charset="0"/>
              </a:rPr>
              <a:t>ovf</a:t>
            </a:r>
            <a:r>
              <a:rPr lang="en-US" sz="2400" dirty="0" smtClean="0"/>
              <a:t> file</a:t>
            </a:r>
            <a:br>
              <a:rPr lang="en-US" sz="2400" dirty="0" smtClean="0"/>
            </a:br>
            <a:r>
              <a:rPr lang="en-US" sz="2400" dirty="0"/>
              <a:t>	</a:t>
            </a:r>
            <a:r>
              <a:rPr lang="en-US" sz="2000" dirty="0" smtClean="0"/>
              <a:t>This will take about 5 minutes</a:t>
            </a:r>
            <a:br>
              <a:rPr lang="en-US" sz="2000" dirty="0" smtClean="0"/>
            </a:br>
            <a:r>
              <a:rPr lang="en-US" sz="2000" dirty="0" smtClean="0"/>
              <a:t>	to extract VM.</a:t>
            </a:r>
            <a:br>
              <a:rPr lang="en-US" sz="2000" dirty="0" smtClean="0"/>
            </a:br>
            <a:endParaRPr lang="en-US" sz="2000" dirty="0" smtClean="0"/>
          </a:p>
          <a:p>
            <a:pPr marL="457200" indent="-457200">
              <a:spcBef>
                <a:spcPts val="0"/>
              </a:spcBef>
              <a:buFont typeface="+mj-lt"/>
              <a:buAutoNum type="arabicPeriod"/>
            </a:pPr>
            <a:r>
              <a:rPr lang="en-US" sz="2400" dirty="0" smtClean="0"/>
              <a:t>Boot VM: </a:t>
            </a:r>
            <a:r>
              <a:rPr lang="en-US" sz="2400" b="1" dirty="0" smtClean="0">
                <a:latin typeface="Courier New" panose="02070309020205020404" pitchFamily="49" charset="0"/>
                <a:cs typeface="Courier New" panose="02070309020205020404" pitchFamily="49" charset="0"/>
              </a:rPr>
              <a:t>VM-&gt;Power-&gt;</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	Start up Guest</a:t>
            </a:r>
            <a:br>
              <a:rPr lang="en-US" sz="2400" b="1" dirty="0" smtClean="0">
                <a:latin typeface="Courier New" panose="02070309020205020404" pitchFamily="49" charset="0"/>
                <a:cs typeface="Courier New" panose="02070309020205020404" pitchFamily="49" charset="0"/>
              </a:rPr>
            </a:br>
            <a:endParaRPr lang="en-US" sz="2400" b="1"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sz="2400" dirty="0" smtClean="0"/>
              <a:t>Dismiss any warning dialogs.</a:t>
            </a:r>
            <a:br>
              <a:rPr lang="en-US" sz="2400" dirty="0" smtClean="0"/>
            </a:br>
            <a:r>
              <a:rPr lang="en-US" sz="2000" dirty="0" smtClean="0"/>
              <a:t>	This will take 5 minutes</a:t>
            </a:r>
            <a:br>
              <a:rPr lang="en-US" sz="2000" dirty="0" smtClean="0"/>
            </a:br>
            <a:r>
              <a:rPr lang="en-US" sz="2000" dirty="0" smtClean="0"/>
              <a:t>	to boot to a Linux desktop.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668" y="3430940"/>
            <a:ext cx="3797300" cy="2847975"/>
          </a:xfrm>
          <a:prstGeom prst="rect">
            <a:avLst/>
          </a:prstGeom>
        </p:spPr>
      </p:pic>
    </p:spTree>
    <p:extLst>
      <p:ext uri="{BB962C8B-B14F-4D97-AF65-F5344CB8AC3E}">
        <p14:creationId xmlns:p14="http://schemas.microsoft.com/office/powerpoint/2010/main" val="552876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0350" y="228600"/>
            <a:ext cx="8655050" cy="714375"/>
          </a:xfrm>
        </p:spPr>
        <p:txBody>
          <a:bodyPr/>
          <a:lstStyle/>
          <a:p>
            <a:r>
              <a:rPr lang="en-US" sz="2800" dirty="0" smtClean="0"/>
              <a:t>Earlier Violations</a:t>
            </a:r>
            <a:endParaRPr lang="en-US" sz="2800" dirty="0"/>
          </a:p>
        </p:txBody>
      </p:sp>
      <p:sp>
        <p:nvSpPr>
          <p:cNvPr id="2" name="Content Placeholder 1"/>
          <p:cNvSpPr>
            <a:spLocks noGrp="1"/>
          </p:cNvSpPr>
          <p:nvPr>
            <p:ph idx="1"/>
          </p:nvPr>
        </p:nvSpPr>
        <p:spPr/>
        <p:txBody>
          <a:bodyPr>
            <a:normAutofit/>
          </a:bodyPr>
          <a:lstStyle/>
          <a:p>
            <a:r>
              <a:rPr lang="en-US" sz="2800" dirty="0" smtClean="0"/>
              <a:t>If </a:t>
            </a:r>
            <a:r>
              <a:rPr lang="en-US" sz="2800" dirty="0"/>
              <a:t>an auditor is convinced that </a:t>
            </a:r>
            <a:r>
              <a:rPr lang="en-US" sz="2800" dirty="0" smtClean="0"/>
              <a:t>an alert </a:t>
            </a:r>
            <a:r>
              <a:rPr lang="en-US" sz="2800" dirty="0"/>
              <a:t>might be true only if violation of a </a:t>
            </a:r>
            <a:r>
              <a:rPr lang="en-US" sz="2800" dirty="0" smtClean="0"/>
              <a:t>secure coding condition occurs </a:t>
            </a:r>
            <a:r>
              <a:rPr lang="en-US" sz="2800" dirty="0"/>
              <a:t>earlier in the </a:t>
            </a:r>
            <a:r>
              <a:rPr lang="en-US" sz="2800" dirty="0" smtClean="0"/>
              <a:t>code:</a:t>
            </a:r>
          </a:p>
          <a:p>
            <a:pPr marL="457200" indent="-457200">
              <a:buFont typeface="Arial" charset="0"/>
              <a:buChar char="•"/>
            </a:pPr>
            <a:r>
              <a:rPr lang="en-US" sz="2800" dirty="0" smtClean="0"/>
              <a:t>Mark the alert as </a:t>
            </a:r>
            <a:r>
              <a:rPr lang="en-US" sz="2800" i="1" dirty="0" smtClean="0"/>
              <a:t>Dependent</a:t>
            </a:r>
            <a:r>
              <a:rPr lang="en-US" sz="2800" dirty="0" smtClean="0"/>
              <a:t>.</a:t>
            </a:r>
          </a:p>
          <a:p>
            <a:pPr marL="457200" indent="-457200">
              <a:buFont typeface="Arial" charset="0"/>
              <a:buChar char="•"/>
            </a:pPr>
            <a:r>
              <a:rPr lang="en-US" sz="2800" dirty="0" smtClean="0"/>
              <a:t>See </a:t>
            </a:r>
            <a:r>
              <a:rPr lang="en-US" sz="2800" dirty="0"/>
              <a:t>Rule </a:t>
            </a:r>
            <a:r>
              <a:rPr lang="en-US" sz="2800" dirty="0" smtClean="0"/>
              <a:t>#8 </a:t>
            </a:r>
            <a:r>
              <a:rPr lang="en-US" sz="2800" dirty="0"/>
              <a:t>for how to handle the earlier </a:t>
            </a:r>
            <a:r>
              <a:rPr lang="en-US" sz="2800" dirty="0" smtClean="0"/>
              <a:t>violation.</a:t>
            </a:r>
          </a:p>
          <a:p>
            <a:pPr marL="574675" lvl="1" indent="-233363">
              <a:buFont typeface="Arial" charset="0"/>
              <a:buChar char="•"/>
              <a:tabLst>
                <a:tab pos="574675" algn="l"/>
              </a:tabLst>
            </a:pPr>
            <a:r>
              <a:rPr lang="en-US" sz="1800" b="1" dirty="0">
                <a:solidFill>
                  <a:schemeClr val="bg2">
                    <a:lumMod val="75000"/>
                  </a:schemeClr>
                </a:solidFill>
              </a:rPr>
              <a:t>8. When auditing an alert, if a second true violation </a:t>
            </a:r>
            <a:r>
              <a:rPr lang="en-US" sz="1800" b="1" dirty="0" smtClean="0">
                <a:solidFill>
                  <a:schemeClr val="bg2">
                    <a:lumMod val="75000"/>
                  </a:schemeClr>
                </a:solidFill>
              </a:rPr>
              <a:t>is discovered</a:t>
            </a:r>
            <a:r>
              <a:rPr lang="en-US" sz="1800" b="1" dirty="0">
                <a:solidFill>
                  <a:schemeClr val="bg2">
                    <a:lumMod val="75000"/>
                  </a:schemeClr>
                </a:solidFill>
              </a:rPr>
              <a:t>, its alert should be marked </a:t>
            </a:r>
            <a:r>
              <a:rPr lang="en-US" sz="1800" b="1" i="1" dirty="0">
                <a:solidFill>
                  <a:schemeClr val="bg2">
                    <a:lumMod val="75000"/>
                  </a:schemeClr>
                </a:solidFill>
              </a:rPr>
              <a:t>True</a:t>
            </a:r>
            <a:r>
              <a:rPr lang="en-US" sz="1800" b="1" dirty="0">
                <a:solidFill>
                  <a:schemeClr val="bg2">
                    <a:lumMod val="75000"/>
                  </a:schemeClr>
                </a:solidFill>
              </a:rPr>
              <a:t>.</a:t>
            </a:r>
            <a:r>
              <a:rPr lang="en-US" sz="1800" b="1" dirty="0" smtClean="0">
                <a:solidFill>
                  <a:schemeClr val="bg2">
                    <a:lumMod val="75000"/>
                  </a:schemeClr>
                </a:solidFill>
              </a:rPr>
              <a:t/>
            </a:r>
            <a:br>
              <a:rPr lang="en-US" sz="1800" b="1" dirty="0" smtClean="0">
                <a:solidFill>
                  <a:schemeClr val="bg2">
                    <a:lumMod val="75000"/>
                  </a:schemeClr>
                </a:solidFill>
              </a:rPr>
            </a:br>
            <a:endParaRPr lang="en-US" sz="1800" b="1" dirty="0" smtClean="0">
              <a:solidFill>
                <a:schemeClr val="bg2">
                  <a:lumMod val="75000"/>
                </a:schemeClr>
              </a:solidFill>
            </a:endParaRPr>
          </a:p>
          <a:p>
            <a:pPr marL="798513" lvl="1" indent="-457200">
              <a:buFont typeface="Arial" charset="0"/>
              <a:buChar char="•"/>
            </a:pPr>
            <a:endParaRPr lang="en-US" sz="1800" b="1" dirty="0" smtClean="0">
              <a:solidFill>
                <a:schemeClr val="bg2">
                  <a:lumMod val="75000"/>
                </a:schemeClr>
              </a:solidFill>
            </a:endParaRPr>
          </a:p>
          <a:p>
            <a:r>
              <a:rPr lang="en-US" sz="2000" b="1" i="1" dirty="0" smtClean="0"/>
              <a:t>Dependent</a:t>
            </a:r>
            <a:r>
              <a:rPr lang="en-US" sz="2000" dirty="0" smtClean="0"/>
              <a:t>: </a:t>
            </a:r>
            <a:r>
              <a:rPr lang="en-US" sz="2000" dirty="0"/>
              <a:t>The </a:t>
            </a:r>
            <a:r>
              <a:rPr lang="en-US" sz="2000" dirty="0" smtClean="0"/>
              <a:t>alert can only be valid if a secure coding condition was violated earlier in the code.</a:t>
            </a:r>
            <a:endParaRPr lang="en-US" sz="2000" b="1" dirty="0">
              <a:solidFill>
                <a:schemeClr val="bg2">
                  <a:lumMod val="75000"/>
                </a:schemeClr>
              </a:solidFill>
            </a:endParaRPr>
          </a:p>
        </p:txBody>
      </p:sp>
    </p:spTree>
    <p:extLst>
      <p:ext uri="{BB962C8B-B14F-4D97-AF65-F5344CB8AC3E}">
        <p14:creationId xmlns:p14="http://schemas.microsoft.com/office/powerpoint/2010/main" val="4271395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0350" y="228600"/>
            <a:ext cx="8655050" cy="714375"/>
          </a:xfrm>
        </p:spPr>
        <p:txBody>
          <a:bodyPr/>
          <a:lstStyle/>
          <a:p>
            <a:r>
              <a:rPr lang="en-US" sz="2800" dirty="0" smtClean="0"/>
              <a:t>Weakness to Violations</a:t>
            </a:r>
            <a:endParaRPr lang="en-US" sz="2800" dirty="0"/>
          </a:p>
        </p:txBody>
      </p:sp>
      <p:sp>
        <p:nvSpPr>
          <p:cNvPr id="2" name="Content Placeholder 1"/>
          <p:cNvSpPr>
            <a:spLocks noGrp="1"/>
          </p:cNvSpPr>
          <p:nvPr>
            <p:ph idx="1"/>
          </p:nvPr>
        </p:nvSpPr>
        <p:spPr/>
        <p:txBody>
          <a:bodyPr>
            <a:normAutofit/>
          </a:bodyPr>
          <a:lstStyle/>
          <a:p>
            <a:r>
              <a:rPr lang="en-US" sz="2800" dirty="0"/>
              <a:t> </a:t>
            </a:r>
            <a:r>
              <a:rPr lang="en-US" sz="2800" dirty="0" smtClean="0"/>
              <a:t>An </a:t>
            </a:r>
            <a:r>
              <a:rPr lang="en-US" sz="2800" dirty="0"/>
              <a:t>auditor might not be familiar with every </a:t>
            </a:r>
            <a:r>
              <a:rPr lang="en-US" sz="2800" dirty="0" smtClean="0"/>
              <a:t>secure coding condition, </a:t>
            </a:r>
            <a:r>
              <a:rPr lang="en-US" sz="2800" dirty="0"/>
              <a:t>but if the code demonstrates undefined behavior or some other unexpected behavior, it is likely to violate a </a:t>
            </a:r>
            <a:r>
              <a:rPr lang="en-US" sz="2800" dirty="0" smtClean="0"/>
              <a:t>secure coding condition.</a:t>
            </a:r>
          </a:p>
        </p:txBody>
      </p:sp>
    </p:spTree>
    <p:extLst>
      <p:ext uri="{BB962C8B-B14F-4D97-AF65-F5344CB8AC3E}">
        <p14:creationId xmlns:p14="http://schemas.microsoft.com/office/powerpoint/2010/main" val="2256022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400" dirty="0"/>
              <a:t>Examine the diagnostic alert info at lines </a:t>
            </a:r>
            <a:r>
              <a:rPr lang="en-US" sz="2400" b="1" dirty="0"/>
              <a:t>28</a:t>
            </a:r>
            <a:r>
              <a:rPr lang="en-US" sz="2400" dirty="0"/>
              <a:t> and </a:t>
            </a:r>
            <a:r>
              <a:rPr lang="en-US" sz="2400" b="1" dirty="0"/>
              <a:t>30</a:t>
            </a:r>
            <a:r>
              <a:rPr lang="en-US" sz="2400" dirty="0"/>
              <a:t> of the file </a:t>
            </a:r>
            <a:r>
              <a:rPr lang="en-US" sz="2400" b="1" dirty="0">
                <a:latin typeface="Courier New" panose="02070309020205020404" pitchFamily="49" charset="0"/>
                <a:cs typeface="Courier New" panose="02070309020205020404" pitchFamily="49" charset="0"/>
              </a:rPr>
              <a:t>tutorial/analysis/rosecheckers.txt</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Examine the source code at lines </a:t>
            </a:r>
            <a:r>
              <a:rPr lang="en-US" sz="2400" b="1" dirty="0"/>
              <a:t>24</a:t>
            </a:r>
            <a:r>
              <a:rPr lang="en-US" sz="2400" dirty="0"/>
              <a:t> and </a:t>
            </a:r>
            <a:r>
              <a:rPr lang="en-US" sz="2400" b="1" dirty="0" smtClean="0"/>
              <a:t>27</a:t>
            </a:r>
            <a:r>
              <a:rPr lang="en-US" sz="2400" dirty="0" smtClean="0"/>
              <a:t/>
            </a:r>
            <a:br>
              <a:rPr lang="en-US" sz="2400" dirty="0" smtClean="0"/>
            </a:br>
            <a:r>
              <a:rPr lang="en-US" sz="2400" dirty="0" smtClean="0"/>
              <a:t>of </a:t>
            </a:r>
            <a:r>
              <a:rPr lang="en-US" sz="2400" dirty="0"/>
              <a:t>the file </a:t>
            </a:r>
            <a:r>
              <a:rPr lang="en-US" sz="2400" b="1" dirty="0">
                <a:latin typeface="Courier New" panose="02070309020205020404" pitchFamily="49" charset="0"/>
                <a:cs typeface="Courier New" panose="02070309020205020404" pitchFamily="49" charset="0"/>
              </a:rPr>
              <a:t>tutorial/</a:t>
            </a:r>
            <a:r>
              <a:rPr lang="en-US" sz="2400" b="1" dirty="0" err="1">
                <a:latin typeface="Courier New" panose="02070309020205020404" pitchFamily="49" charset="0"/>
                <a:cs typeface="Courier New" panose="02070309020205020404" pitchFamily="49" charset="0"/>
              </a:rPr>
              <a:t>src</a:t>
            </a:r>
            <a:r>
              <a:rPr lang="en-US" sz="2400" b="1" dirty="0">
                <a:latin typeface="Courier New" panose="02070309020205020404" pitchFamily="49" charset="0"/>
                <a:cs typeface="Courier New" panose="02070309020205020404" pitchFamily="49" charset="0"/>
              </a:rPr>
              <a:t>/file5.c</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Examine CERT rule </a:t>
            </a:r>
            <a:r>
              <a:rPr lang="en-US" sz="2400" dirty="0">
                <a:hlinkClick r:id="rId3"/>
              </a:rPr>
              <a:t>INT33-C</a:t>
            </a:r>
            <a:r>
              <a:rPr lang="en-US" sz="2400" dirty="0"/>
              <a:t> in the</a:t>
            </a:r>
            <a:br>
              <a:rPr lang="en-US" sz="2400" dirty="0"/>
            </a:br>
            <a:r>
              <a:rPr lang="en-US" sz="2400" dirty="0"/>
              <a:t>SEI Secure Coding Rules PDF,</a:t>
            </a:r>
            <a:br>
              <a:rPr lang="en-US" sz="2400" dirty="0"/>
            </a:br>
            <a:r>
              <a:rPr lang="en-US" sz="2400" dirty="0"/>
              <a:t>on page </a:t>
            </a:r>
            <a:r>
              <a:rPr lang="en-US" sz="2400" b="1" dirty="0"/>
              <a:t>163</a:t>
            </a:r>
            <a:r>
              <a:rPr lang="en-US" sz="2400"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3787073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Example</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418" y="1046252"/>
            <a:ext cx="8796720" cy="5114705"/>
          </a:xfrm>
        </p:spPr>
      </p:pic>
    </p:spTree>
    <p:extLst>
      <p:ext uri="{BB962C8B-B14F-4D97-AF65-F5344CB8AC3E}">
        <p14:creationId xmlns:p14="http://schemas.microsoft.com/office/powerpoint/2010/main" val="973082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INT33-C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87243"/>
            <a:ext cx="9144000" cy="5172774"/>
          </a:xfrm>
        </p:spPr>
      </p:pic>
    </p:spTree>
    <p:extLst>
      <p:ext uri="{BB962C8B-B14F-4D97-AF65-F5344CB8AC3E}">
        <p14:creationId xmlns:p14="http://schemas.microsoft.com/office/powerpoint/2010/main" val="54190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err="1" smtClean="0"/>
              <a:t>Example</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a:t>
            </a:r>
            <a:r>
              <a:rPr lang="en-US" sz="2000" b="1" dirty="0" smtClean="0">
                <a:latin typeface="Courier New" charset="0"/>
                <a:ea typeface="Courier New" charset="0"/>
                <a:cs typeface="Courier New" charset="0"/>
              </a:rPr>
              <a:t>&gt;=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&lt;= </a:t>
            </a:r>
            <a:r>
              <a:rPr lang="en-US" sz="2000" b="1" dirty="0">
                <a:latin typeface="Courier New" charset="0"/>
                <a:ea typeface="Courier New" charset="0"/>
                <a:cs typeface="Courier New" charset="0"/>
              </a:rPr>
              <a:t>0)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ular Callout 4"/>
          <p:cNvSpPr/>
          <p:nvPr/>
        </p:nvSpPr>
        <p:spPr bwMode="auto">
          <a:xfrm>
            <a:off x="5212609" y="2563319"/>
            <a:ext cx="3465226" cy="719527"/>
          </a:xfrm>
          <a:prstGeom prst="wedgeRectCallout">
            <a:avLst>
              <a:gd name="adj1" fmla="val -85283"/>
              <a:gd name="adj2" fmla="val 48916"/>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b="1" smtClean="0">
                <a:latin typeface="Courier New" charset="0"/>
                <a:ea typeface="Courier New" charset="0"/>
                <a:cs typeface="Courier New" charset="0"/>
              </a:rPr>
              <a:t>read_integer</a:t>
            </a:r>
            <a:r>
              <a:rPr lang="en-US" sz="2000" b="1" dirty="0" smtClean="0">
                <a:latin typeface="Courier New" charset="0"/>
                <a:ea typeface="Courier New" charset="0"/>
                <a:cs typeface="Courier New" charset="0"/>
              </a:rPr>
              <a:t>()</a:t>
            </a:r>
            <a:r>
              <a:rPr lang="en-US" sz="2000" dirty="0" smtClean="0">
                <a:ea typeface="Arial" charset="0"/>
                <a:cs typeface="Arial" charset="0"/>
              </a:rPr>
              <a:t> fills 2</a:t>
            </a:r>
            <a:r>
              <a:rPr lang="en-US" sz="2000" baseline="30000" dirty="0" smtClean="0">
                <a:ea typeface="Arial" charset="0"/>
                <a:cs typeface="Arial" charset="0"/>
              </a:rPr>
              <a:t>nd</a:t>
            </a:r>
            <a:r>
              <a:rPr lang="en-US" sz="2000" dirty="0" smtClean="0">
                <a:ea typeface="Arial" charset="0"/>
                <a:cs typeface="Arial" charset="0"/>
              </a:rPr>
              <a:t> </a:t>
            </a:r>
            <a:r>
              <a:rPr lang="en-US" sz="2000" dirty="0" err="1" smtClean="0">
                <a:ea typeface="Arial" charset="0"/>
                <a:cs typeface="Arial" charset="0"/>
              </a:rPr>
              <a:t>arg</a:t>
            </a:r>
            <a:r>
              <a:rPr lang="en-US" sz="2000" dirty="0" smtClean="0">
                <a:ea typeface="Arial" charset="0"/>
                <a:cs typeface="Arial" charset="0"/>
              </a:rPr>
              <a:t> with integer value of 1</a:t>
            </a:r>
            <a:r>
              <a:rPr lang="en-US" sz="2000" baseline="30000" dirty="0" smtClean="0">
                <a:ea typeface="Arial" charset="0"/>
                <a:cs typeface="Arial" charset="0"/>
              </a:rPr>
              <a:t>st</a:t>
            </a:r>
            <a:r>
              <a:rPr lang="en-US" sz="2000" dirty="0" smtClean="0">
                <a:ea typeface="Arial" charset="0"/>
                <a:cs typeface="Arial" charset="0"/>
              </a:rPr>
              <a:t> arg.</a:t>
            </a:r>
            <a:endParaRPr kumimoji="0" lang="en-US" sz="2000" i="0" u="none" strike="noStrike" cap="none" normalizeH="0" baseline="0" dirty="0" smtClean="0">
              <a:ln>
                <a:noFill/>
              </a:ln>
              <a:solidFill>
                <a:schemeClr val="tx1"/>
              </a:solidFill>
              <a:effectLst/>
              <a:ea typeface="Arial" charset="0"/>
              <a:cs typeface="Arial" charset="0"/>
            </a:endParaRPr>
          </a:p>
        </p:txBody>
      </p:sp>
      <p:sp>
        <p:nvSpPr>
          <p:cNvPr id="6" name="Rectangular Callout 5"/>
          <p:cNvSpPr/>
          <p:nvPr/>
        </p:nvSpPr>
        <p:spPr bwMode="auto">
          <a:xfrm>
            <a:off x="6098058" y="3983638"/>
            <a:ext cx="2579777" cy="719527"/>
          </a:xfrm>
          <a:prstGeom prst="wedgeRectCallout">
            <a:avLst>
              <a:gd name="adj1" fmla="val -43446"/>
              <a:gd name="adj2" fmla="val 21833"/>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dirty="0" smtClean="0">
                <a:ea typeface="Arial" charset="0"/>
                <a:cs typeface="Arial" charset="0"/>
              </a:rPr>
              <a:t>Code unchanged from previous example.</a:t>
            </a:r>
            <a:endParaRPr kumimoji="0" lang="en-US" sz="200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val="354140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de-DE" sz="3200" dirty="0" smtClean="0"/>
              <a:t>The </a:t>
            </a:r>
            <a:r>
              <a:rPr lang="de-DE" sz="3200" dirty="0" err="1" smtClean="0">
                <a:latin typeface="Courier New" charset="0"/>
                <a:ea typeface="Courier New" charset="0"/>
                <a:cs typeface="Courier New" charset="0"/>
              </a:rPr>
              <a:t>compute_int_average</a:t>
            </a:r>
            <a:r>
              <a:rPr lang="de-DE" sz="3200" dirty="0" smtClean="0">
                <a:latin typeface="Courier New" charset="0"/>
                <a:ea typeface="Courier New" charset="0"/>
                <a:cs typeface="Courier New" charset="0"/>
              </a:rPr>
              <a:t>()</a:t>
            </a:r>
            <a:r>
              <a:rPr lang="de-DE" sz="3200" dirty="0" smtClean="0"/>
              <a:t> </a:t>
            </a:r>
            <a:r>
              <a:rPr lang="de-DE" sz="3200" dirty="0" err="1" smtClean="0"/>
              <a:t>function</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if </a:t>
            </a:r>
            <a:r>
              <a:rPr lang="en-US" sz="2000" b="1" dirty="0">
                <a:latin typeface="Courier New" charset="0"/>
                <a:ea typeface="Courier New" charset="0"/>
                <a:cs typeface="Courier New" charset="0"/>
              </a:rPr>
              <a:t>(i+1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solidFill>
                  <a:schemeClr val="bg2">
                    <a:lumMod val="75000"/>
                  </a:schemeClr>
                </a:solidFill>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le 3"/>
          <p:cNvSpPr txBox="1">
            <a:spLocks noChangeArrowheads="1"/>
          </p:cNvSpPr>
          <p:nvPr/>
        </p:nvSpPr>
        <p:spPr bwMode="gray">
          <a:xfrm>
            <a:off x="2572512" y="1786777"/>
            <a:ext cx="6105323" cy="2800213"/>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mr-IN" sz="2000" b="1" kern="0" dirty="0" smtClean="0">
                <a:latin typeface="Courier New" charset="0"/>
                <a:ea typeface="Courier New" charset="0"/>
                <a:cs typeface="Courier New" charset="0"/>
              </a:rPr>
              <a:t>…</a:t>
            </a: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if (sum / count &lt; 10) </a:t>
            </a:r>
            <a:r>
              <a:rPr lang="is-IS" sz="2000" b="1" dirty="0" smtClean="0">
                <a:solidFill>
                  <a:srgbClr val="7030A0"/>
                </a:solidFill>
                <a:latin typeface="Courier New" charset="0"/>
                <a:ea typeface="Courier New" charset="0"/>
                <a:cs typeface="Courier New" charset="0"/>
              </a:rPr>
              <a:t>{</a:t>
            </a:r>
            <a:br>
              <a:rPr lang="is-IS" sz="2000" b="1" dirty="0" smtClean="0">
                <a:solidFill>
                  <a:srgbClr val="7030A0"/>
                </a:solidFill>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puts("Average is too low</a:t>
            </a:r>
            <a:r>
              <a:rPr lang="is-IS" sz="2000" b="1" dirty="0" smtClean="0">
                <a:solidFill>
                  <a:srgbClr val="7030A0"/>
                </a:solidFill>
                <a:latin typeface="Courier New" charset="0"/>
                <a:ea typeface="Courier New" charset="0"/>
                <a:cs typeface="Courier New" charset="0"/>
              </a:rPr>
              <a:t>");</a:t>
            </a:r>
            <a:br>
              <a:rPr lang="is-IS" sz="2000" b="1" dirty="0" smtClean="0">
                <a:solidFill>
                  <a:srgbClr val="7030A0"/>
                </a:solidFill>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a:t>
            </a:r>
            <a:r>
              <a:rPr lang="is-IS" sz="2000" b="1" dirty="0" smtClean="0">
                <a:solidFill>
                  <a:srgbClr val="7030A0"/>
                </a:solidFill>
                <a:latin typeface="Courier New" charset="0"/>
                <a:ea typeface="Courier New" charset="0"/>
                <a:cs typeface="Courier New" charset="0"/>
              </a:rPr>
              <a:t>}</a:t>
            </a:r>
            <a:r>
              <a:rPr lang="en-US" sz="2000" b="1" kern="0" dirty="0">
                <a:latin typeface="Courier New" charset="0"/>
                <a:ea typeface="Courier New" charset="0"/>
                <a:cs typeface="Courier New" charset="0"/>
              </a:rPr>
              <a:t/>
            </a:r>
            <a:br>
              <a:rPr lang="en-US" sz="2000" b="1" kern="0" dirty="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sum / 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
        <p:nvSpPr>
          <p:cNvPr id="6" name="Rectangular Callout 5"/>
          <p:cNvSpPr/>
          <p:nvPr/>
        </p:nvSpPr>
        <p:spPr bwMode="auto">
          <a:xfrm>
            <a:off x="3969455" y="2244779"/>
            <a:ext cx="2579777" cy="719527"/>
          </a:xfrm>
          <a:prstGeom prst="wedgeRectCallout">
            <a:avLst>
              <a:gd name="adj1" fmla="val -43446"/>
              <a:gd name="adj2" fmla="val 21833"/>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dirty="0" smtClean="0">
                <a:ea typeface="Arial" charset="0"/>
                <a:cs typeface="Arial" charset="0"/>
              </a:rPr>
              <a:t>New lines, rest of </a:t>
            </a:r>
            <a:r>
              <a:rPr lang="en-US" sz="2000" smtClean="0">
                <a:ea typeface="Arial" charset="0"/>
                <a:cs typeface="Arial" charset="0"/>
              </a:rPr>
              <a:t>function unchanged</a:t>
            </a:r>
            <a:endParaRPr kumimoji="0" lang="en-US" sz="200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val="3924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de-DE" sz="3200" dirty="0"/>
              <a:t>A</a:t>
            </a:r>
            <a:r>
              <a:rPr lang="de-DE" sz="3200" dirty="0" smtClean="0"/>
              <a:t>lerts to Audit</a:t>
            </a:r>
          </a:p>
        </p:txBody>
      </p:sp>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if </a:t>
            </a:r>
            <a:r>
              <a:rPr lang="en-US" sz="2000" b="1" dirty="0">
                <a:latin typeface="Courier New" charset="0"/>
                <a:ea typeface="Courier New" charset="0"/>
                <a:cs typeface="Courier New" charset="0"/>
              </a:rPr>
              <a:t>(i+1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solidFill>
                  <a:schemeClr val="bg2">
                    <a:lumMod val="75000"/>
                  </a:schemeClr>
                </a:solidFill>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le 3"/>
          <p:cNvSpPr txBox="1">
            <a:spLocks noChangeArrowheads="1"/>
          </p:cNvSpPr>
          <p:nvPr/>
        </p:nvSpPr>
        <p:spPr bwMode="gray">
          <a:xfrm>
            <a:off x="2572512" y="1786777"/>
            <a:ext cx="6105323" cy="2800213"/>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mr-IN" sz="2000" b="1" kern="0" dirty="0" smtClean="0">
                <a:latin typeface="Courier New" charset="0"/>
                <a:ea typeface="Courier New" charset="0"/>
                <a:cs typeface="Courier New" charset="0"/>
              </a:rPr>
              <a:t>…</a:t>
            </a: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is-IS" sz="2000" b="1" dirty="0">
                <a:solidFill>
                  <a:srgbClr val="0070C0"/>
                </a:solidFill>
                <a:latin typeface="Courier New" charset="0"/>
                <a:ea typeface="Courier New" charset="0"/>
                <a:cs typeface="Courier New" charset="0"/>
              </a:rPr>
              <a:t>    if (sum / count &lt; 10) </a:t>
            </a:r>
            <a:r>
              <a:rPr lang="is-IS" sz="2000" b="1" dirty="0" smtClean="0">
                <a:solidFill>
                  <a:srgbClr val="0070C0"/>
                </a:solidFill>
                <a:latin typeface="Courier New" charset="0"/>
                <a:ea typeface="Courier New" charset="0"/>
                <a:cs typeface="Courier New" charset="0"/>
              </a:rPr>
              <a:t>{</a:t>
            </a:r>
            <a:r>
              <a:rPr lang="is-IS" sz="2000" b="1" dirty="0" smtClean="0">
                <a:solidFill>
                  <a:srgbClr val="7030A0"/>
                </a:solidFill>
                <a:latin typeface="Courier New" charset="0"/>
                <a:ea typeface="Courier New" charset="0"/>
                <a:cs typeface="Courier New" charset="0"/>
              </a:rPr>
              <a:t/>
            </a:r>
            <a:br>
              <a:rPr lang="is-IS" sz="2000" b="1" dirty="0" smtClean="0">
                <a:solidFill>
                  <a:srgbClr val="7030A0"/>
                </a:solidFill>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puts("Average is too low</a:t>
            </a:r>
            <a:r>
              <a:rPr lang="is-IS" sz="2000" b="1" dirty="0" smtClean="0">
                <a:solidFill>
                  <a:srgbClr val="7030A0"/>
                </a:solidFill>
                <a:latin typeface="Courier New" charset="0"/>
                <a:ea typeface="Courier New" charset="0"/>
                <a:cs typeface="Courier New" charset="0"/>
              </a:rPr>
              <a:t>");</a:t>
            </a:r>
            <a:br>
              <a:rPr lang="is-IS" sz="2000" b="1" dirty="0" smtClean="0">
                <a:solidFill>
                  <a:srgbClr val="7030A0"/>
                </a:solidFill>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a:t>
            </a:r>
            <a:r>
              <a:rPr lang="is-IS" sz="2000" b="1" dirty="0" smtClean="0">
                <a:solidFill>
                  <a:srgbClr val="7030A0"/>
                </a:solidFill>
                <a:latin typeface="Courier New" charset="0"/>
                <a:ea typeface="Courier New" charset="0"/>
                <a:cs typeface="Courier New" charset="0"/>
              </a:rPr>
              <a:t>}</a:t>
            </a:r>
            <a:r>
              <a:rPr lang="en-US" sz="2000" b="1" kern="0" dirty="0">
                <a:latin typeface="Courier New" charset="0"/>
                <a:ea typeface="Courier New" charset="0"/>
                <a:cs typeface="Courier New" charset="0"/>
              </a:rPr>
              <a:t/>
            </a:r>
            <a:br>
              <a:rPr lang="en-US" sz="2000" b="1" kern="0" dirty="0">
                <a:latin typeface="Courier New" charset="0"/>
                <a:ea typeface="Courier New" charset="0"/>
                <a:cs typeface="Courier New" charset="0"/>
              </a:rPr>
            </a:br>
            <a:r>
              <a:rPr lang="en-US" sz="2000" b="1" kern="0" dirty="0" smtClean="0">
                <a:solidFill>
                  <a:srgbClr val="0070C0"/>
                </a:solidFill>
                <a:latin typeface="Courier New" charset="0"/>
                <a:ea typeface="Courier New" charset="0"/>
                <a:cs typeface="Courier New" charset="0"/>
              </a:rPr>
              <a:t>    </a:t>
            </a:r>
            <a:r>
              <a:rPr lang="en-US" sz="2000" b="1" kern="0" dirty="0">
                <a:solidFill>
                  <a:srgbClr val="0070C0"/>
                </a:solidFill>
                <a:latin typeface="Courier New" charset="0"/>
                <a:ea typeface="Courier New" charset="0"/>
                <a:cs typeface="Courier New" charset="0"/>
              </a:rPr>
              <a:t>return sum / count</a:t>
            </a:r>
            <a:r>
              <a:rPr lang="en-US" sz="2000" b="1" kern="0" dirty="0" smtClean="0">
                <a:solidFill>
                  <a:srgbClr val="0070C0"/>
                </a:solidFill>
                <a:latin typeface="Courier New" charset="0"/>
                <a:ea typeface="Courier New" charset="0"/>
                <a:cs typeface="Courier New" charset="0"/>
              </a:rPr>
              <a:t>;</a:t>
            </a: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
        <p:nvSpPr>
          <p:cNvPr id="7" name="Rectangle 6"/>
          <p:cNvSpPr/>
          <p:nvPr/>
        </p:nvSpPr>
        <p:spPr bwMode="auto">
          <a:xfrm>
            <a:off x="3146436" y="3923226"/>
            <a:ext cx="2984541" cy="30400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Arrow Connector 7"/>
          <p:cNvCxnSpPr/>
          <p:nvPr/>
        </p:nvCxnSpPr>
        <p:spPr bwMode="auto">
          <a:xfrm>
            <a:off x="2704475" y="3966850"/>
            <a:ext cx="269416" cy="4512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a:off x="3146436" y="2988696"/>
            <a:ext cx="3599138" cy="339119"/>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0" name="Straight Arrow Connector 9"/>
          <p:cNvCxnSpPr/>
          <p:nvPr/>
        </p:nvCxnSpPr>
        <p:spPr bwMode="auto">
          <a:xfrm>
            <a:off x="2704475" y="3032321"/>
            <a:ext cx="269416" cy="4512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94" y="4586990"/>
            <a:ext cx="7052328" cy="1728865"/>
          </a:xfrm>
          <a:prstGeom prst="rect">
            <a:avLst/>
          </a:prstGeom>
        </p:spPr>
      </p:pic>
    </p:spTree>
    <p:extLst>
      <p:ext uri="{BB962C8B-B14F-4D97-AF65-F5344CB8AC3E}">
        <p14:creationId xmlns:p14="http://schemas.microsoft.com/office/powerpoint/2010/main" val="2824048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Review</a:t>
            </a:r>
            <a:endParaRPr lang="en-US" sz="2800" dirty="0">
              <a:latin typeface="Courier New" charset="0"/>
              <a:ea typeface="Courier New" charset="0"/>
              <a:cs typeface="Courier New" charset="0"/>
            </a:endParaRPr>
          </a:p>
        </p:txBody>
      </p:sp>
      <p:sp>
        <p:nvSpPr>
          <p:cNvPr id="2" name="Content Placeholder 1"/>
          <p:cNvSpPr>
            <a:spLocks noGrp="1"/>
          </p:cNvSpPr>
          <p:nvPr>
            <p:ph idx="1"/>
          </p:nvPr>
        </p:nvSpPr>
        <p:spPr/>
        <p:txBody>
          <a:bodyPr>
            <a:normAutofit/>
          </a:bodyPr>
          <a:lstStyle/>
          <a:p>
            <a:pPr marL="457200" indent="-457200" fontAlgn="auto">
              <a:spcBef>
                <a:spcPts val="0"/>
              </a:spcBef>
              <a:spcAft>
                <a:spcPts val="0"/>
              </a:spcAft>
              <a:buSzTx/>
            </a:pPr>
            <a:r>
              <a:rPr lang="en-US" sz="2800" dirty="0" smtClean="0"/>
              <a:t>We know that count could be 0 during the first division, on line 24.</a:t>
            </a:r>
          </a:p>
          <a:p>
            <a:pPr marL="1085850" lvl="2" indent="-457200">
              <a:spcBef>
                <a:spcPts val="0"/>
              </a:spcBef>
              <a:buFont typeface="Arial" charset="0"/>
              <a:buChar char="•"/>
            </a:pPr>
            <a:r>
              <a:rPr lang="en-US" sz="2600" dirty="0" smtClean="0"/>
              <a:t>This violates INT33-C.</a:t>
            </a:r>
          </a:p>
          <a:p>
            <a:pPr marL="457200" indent="-457200" fontAlgn="auto">
              <a:spcBef>
                <a:spcPts val="0"/>
              </a:spcBef>
              <a:spcAft>
                <a:spcPts val="0"/>
              </a:spcAft>
              <a:buSzTx/>
            </a:pPr>
            <a:endParaRPr lang="en-US" sz="2800" dirty="0" smtClean="0"/>
          </a:p>
          <a:p>
            <a:pPr marL="457200" indent="-457200" fontAlgn="auto">
              <a:spcBef>
                <a:spcPts val="0"/>
              </a:spcBef>
              <a:spcAft>
                <a:spcPts val="0"/>
              </a:spcAft>
              <a:buSzTx/>
            </a:pPr>
            <a:r>
              <a:rPr lang="en-US" sz="2800" dirty="0" smtClean="0"/>
              <a:t>The same division occurs three lines later, on line 27.</a:t>
            </a:r>
          </a:p>
          <a:p>
            <a:pPr marL="457200" indent="-457200" fontAlgn="auto">
              <a:spcBef>
                <a:spcPts val="0"/>
              </a:spcBef>
              <a:spcAft>
                <a:spcPts val="0"/>
              </a:spcAft>
              <a:buSzTx/>
            </a:pPr>
            <a:endParaRPr lang="en-US" sz="2800" dirty="0" smtClean="0"/>
          </a:p>
          <a:p>
            <a:pPr marL="457200" indent="-457200" fontAlgn="auto">
              <a:spcBef>
                <a:spcPts val="0"/>
              </a:spcBef>
              <a:spcAft>
                <a:spcPts val="0"/>
              </a:spcAft>
              <a:buSzTx/>
            </a:pPr>
            <a:r>
              <a:rPr lang="en-US" sz="2800" dirty="0" smtClean="0"/>
              <a:t>Why does this violate INT33-C?</a:t>
            </a:r>
          </a:p>
          <a:p>
            <a:pPr marL="457200" indent="-457200" fontAlgn="auto">
              <a:spcBef>
                <a:spcPts val="0"/>
              </a:spcBef>
              <a:spcAft>
                <a:spcPts val="0"/>
              </a:spcAft>
              <a:buSzTx/>
            </a:pPr>
            <a:endParaRPr lang="en-US" sz="2800" dirty="0"/>
          </a:p>
          <a:p>
            <a:pPr marL="457200" indent="-457200" fontAlgn="auto">
              <a:spcBef>
                <a:spcPts val="0"/>
              </a:spcBef>
              <a:spcAft>
                <a:spcPts val="0"/>
              </a:spcAft>
              <a:buSzTx/>
            </a:pPr>
            <a:r>
              <a:rPr lang="en-US" sz="2800" dirty="0" smtClean="0"/>
              <a:t>Why doesn’t this violate INT33-C?</a:t>
            </a:r>
          </a:p>
        </p:txBody>
      </p:sp>
    </p:spTree>
    <p:extLst>
      <p:ext uri="{BB962C8B-B14F-4D97-AF65-F5344CB8AC3E}">
        <p14:creationId xmlns:p14="http://schemas.microsoft.com/office/powerpoint/2010/main" val="32460528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Resolution</a:t>
            </a:r>
            <a:endParaRPr lang="en-US" sz="2800" dirty="0">
              <a:latin typeface="Courier New" charset="0"/>
              <a:ea typeface="Courier New" charset="0"/>
              <a:cs typeface="Courier New" charset="0"/>
            </a:endParaRPr>
          </a:p>
        </p:txBody>
      </p:sp>
      <p:sp>
        <p:nvSpPr>
          <p:cNvPr id="2" name="Content Placeholder 1"/>
          <p:cNvSpPr>
            <a:spLocks noGrp="1"/>
          </p:cNvSpPr>
          <p:nvPr>
            <p:ph idx="1"/>
          </p:nvPr>
        </p:nvSpPr>
        <p:spPr/>
        <p:txBody>
          <a:bodyPr>
            <a:normAutofit/>
          </a:bodyPr>
          <a:lstStyle/>
          <a:p>
            <a:pPr marL="457200" indent="-457200" fontAlgn="auto">
              <a:spcBef>
                <a:spcPts val="0"/>
              </a:spcBef>
              <a:spcAft>
                <a:spcPts val="0"/>
              </a:spcAft>
              <a:buSzTx/>
            </a:pPr>
            <a:r>
              <a:rPr lang="en-US" sz="2800" dirty="0" smtClean="0"/>
              <a:t>The first alert is clearly </a:t>
            </a:r>
            <a:r>
              <a:rPr lang="en-US" sz="2800" i="1" dirty="0" smtClean="0"/>
              <a:t>true</a:t>
            </a:r>
            <a:r>
              <a:rPr lang="en-US" sz="2800" dirty="0" smtClean="0"/>
              <a:t>.</a:t>
            </a:r>
          </a:p>
          <a:p>
            <a:pPr marL="457200" indent="-457200" fontAlgn="auto">
              <a:spcBef>
                <a:spcPts val="0"/>
              </a:spcBef>
              <a:spcAft>
                <a:spcPts val="0"/>
              </a:spcAft>
              <a:buSzTx/>
            </a:pPr>
            <a:endParaRPr lang="en-US" sz="2800" dirty="0"/>
          </a:p>
          <a:p>
            <a:pPr marL="457200" indent="-457200" fontAlgn="auto">
              <a:spcBef>
                <a:spcPts val="0"/>
              </a:spcBef>
              <a:spcAft>
                <a:spcPts val="0"/>
              </a:spcAft>
              <a:buSzTx/>
            </a:pPr>
            <a:r>
              <a:rPr lang="en-US" sz="2800" dirty="0" smtClean="0"/>
              <a:t>The last alert could not be </a:t>
            </a:r>
            <a:r>
              <a:rPr lang="en-US" sz="2800" i="1" dirty="0" smtClean="0"/>
              <a:t>true</a:t>
            </a:r>
            <a:r>
              <a:rPr lang="en-US" sz="2800" dirty="0" smtClean="0"/>
              <a:t> unless the first alert is also </a:t>
            </a:r>
            <a:r>
              <a:rPr lang="en-US" sz="2800" i="1" dirty="0" smtClean="0"/>
              <a:t>true</a:t>
            </a:r>
            <a:r>
              <a:rPr lang="en-US" sz="2800" dirty="0" smtClean="0"/>
              <a:t>.</a:t>
            </a:r>
          </a:p>
          <a:p>
            <a:pPr marL="457200" indent="-457200" fontAlgn="auto">
              <a:spcBef>
                <a:spcPts val="0"/>
              </a:spcBef>
              <a:spcAft>
                <a:spcPts val="0"/>
              </a:spcAft>
              <a:buSzTx/>
            </a:pPr>
            <a:endParaRPr lang="en-US" sz="2800" dirty="0"/>
          </a:p>
          <a:p>
            <a:pPr marL="457200" indent="-457200" fontAlgn="auto">
              <a:spcBef>
                <a:spcPts val="0"/>
              </a:spcBef>
              <a:spcAft>
                <a:spcPts val="0"/>
              </a:spcAft>
              <a:buSzTx/>
            </a:pPr>
            <a:r>
              <a:rPr lang="en-US" sz="2800" dirty="0" smtClean="0"/>
              <a:t>Therefore the last alert should be marked </a:t>
            </a:r>
            <a:r>
              <a:rPr lang="en-US" sz="2800" i="1" dirty="0" smtClean="0"/>
              <a:t>Dependent</a:t>
            </a:r>
            <a:r>
              <a:rPr lang="en-US" sz="2800" dirty="0" smtClean="0"/>
              <a:t>.</a:t>
            </a:r>
          </a:p>
        </p:txBody>
      </p:sp>
    </p:spTree>
    <p:extLst>
      <p:ext uri="{BB962C8B-B14F-4D97-AF65-F5344CB8AC3E}">
        <p14:creationId xmlns:p14="http://schemas.microsoft.com/office/powerpoint/2010/main" val="1762027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3200" dirty="0" smtClean="0"/>
              <a:t>Virtual Machine and Printouts</a:t>
            </a:r>
            <a:endParaRPr lang="en-US" sz="3200" dirty="0"/>
          </a:p>
        </p:txBody>
      </p:sp>
      <p:sp>
        <p:nvSpPr>
          <p:cNvPr id="2" name="Content Placeholder 1"/>
          <p:cNvSpPr>
            <a:spLocks noGrp="1"/>
          </p:cNvSpPr>
          <p:nvPr>
            <p:ph idx="1"/>
          </p:nvPr>
        </p:nvSpPr>
        <p:spPr/>
        <p:txBody>
          <a:bodyPr/>
          <a:lstStyle/>
          <a:p>
            <a:pPr marL="457200" lvl="0" indent="-457200" fontAlgn="auto">
              <a:spcBef>
                <a:spcPts val="0"/>
              </a:spcBef>
              <a:spcAft>
                <a:spcPts val="0"/>
              </a:spcAft>
              <a:buSzTx/>
            </a:pPr>
            <a:r>
              <a:rPr lang="en-US" sz="2400" dirty="0" smtClean="0"/>
              <a:t>VM contains: </a:t>
            </a:r>
          </a:p>
          <a:p>
            <a:pPr marL="798513" lvl="1" indent="-457200">
              <a:spcBef>
                <a:spcPts val="0"/>
              </a:spcBef>
            </a:pPr>
            <a:r>
              <a:rPr lang="en-US" sz="2400" dirty="0"/>
              <a:t>S</a:t>
            </a:r>
            <a:r>
              <a:rPr lang="en-US" sz="2400" dirty="0" smtClean="0"/>
              <a:t>ource </a:t>
            </a:r>
            <a:r>
              <a:rPr lang="en-US" sz="2400" dirty="0"/>
              <a:t>code (</a:t>
            </a:r>
            <a:r>
              <a:rPr lang="en-US" sz="2400" dirty="0" err="1" smtClean="0"/>
              <a:t>JasPer</a:t>
            </a:r>
            <a:r>
              <a:rPr lang="en-US" sz="2400" dirty="0" smtClean="0"/>
              <a:t> plus example programs we developed)</a:t>
            </a:r>
          </a:p>
          <a:p>
            <a:pPr marL="798513" lvl="1" indent="-457200">
              <a:spcBef>
                <a:spcPts val="0"/>
              </a:spcBef>
            </a:pPr>
            <a:r>
              <a:rPr lang="en-US" sz="2400" dirty="0" smtClean="0"/>
              <a:t>Static analysis tools: </a:t>
            </a:r>
            <a:r>
              <a:rPr lang="en-US" sz="2400" dirty="0" err="1" smtClean="0"/>
              <a:t>rosecheckers</a:t>
            </a:r>
            <a:r>
              <a:rPr lang="en-US" sz="2400" dirty="0" smtClean="0"/>
              <a:t>, </a:t>
            </a:r>
            <a:r>
              <a:rPr lang="en-US" sz="2400" dirty="0" err="1" smtClean="0"/>
              <a:t>cppcheck</a:t>
            </a:r>
            <a:r>
              <a:rPr lang="en-US" sz="2400" dirty="0" smtClean="0"/>
              <a:t>, GCC</a:t>
            </a:r>
          </a:p>
          <a:p>
            <a:pPr marL="798513" lvl="1" indent="-457200">
              <a:spcBef>
                <a:spcPts val="0"/>
              </a:spcBef>
            </a:pPr>
            <a:r>
              <a:rPr lang="en-US" sz="2400" dirty="0" smtClean="0"/>
              <a:t>Static analysis tool output </a:t>
            </a:r>
          </a:p>
          <a:p>
            <a:pPr marL="798513" lvl="1" indent="-457200">
              <a:spcBef>
                <a:spcPts val="0"/>
              </a:spcBef>
            </a:pPr>
            <a:endParaRPr lang="en-US" sz="2400" dirty="0"/>
          </a:p>
          <a:p>
            <a:pPr>
              <a:spcBef>
                <a:spcPts val="0"/>
              </a:spcBef>
            </a:pPr>
            <a:r>
              <a:rPr lang="en-US" sz="2400" dirty="0" smtClean="0"/>
              <a:t>Printouts</a:t>
            </a:r>
          </a:p>
          <a:p>
            <a:pPr lvl="1">
              <a:spcBef>
                <a:spcPts val="0"/>
              </a:spcBef>
            </a:pPr>
            <a:r>
              <a:rPr lang="en-US" sz="2400" dirty="0" smtClean="0"/>
              <a:t>Source code for example programs</a:t>
            </a:r>
          </a:p>
          <a:p>
            <a:pPr lvl="1">
              <a:spcBef>
                <a:spcPts val="0"/>
              </a:spcBef>
            </a:pPr>
            <a:r>
              <a:rPr lang="en-US" sz="2400" dirty="0" smtClean="0"/>
              <a:t>Relevant parts of static analysis tool output</a:t>
            </a:r>
          </a:p>
          <a:p>
            <a:pPr marL="457200" lvl="0" indent="-457200" fontAlgn="auto">
              <a:spcBef>
                <a:spcPts val="0"/>
              </a:spcBef>
              <a:spcAft>
                <a:spcPts val="0"/>
              </a:spcAft>
              <a:buSzTx/>
            </a:pPr>
            <a:endParaRPr lang="en-US" sz="2400" dirty="0"/>
          </a:p>
        </p:txBody>
      </p:sp>
    </p:spTree>
    <p:extLst>
      <p:ext uri="{BB962C8B-B14F-4D97-AF65-F5344CB8AC3E}">
        <p14:creationId xmlns:p14="http://schemas.microsoft.com/office/powerpoint/2010/main" val="408532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26625" y="241674"/>
            <a:ext cx="7599066" cy="669854"/>
          </a:xfrm>
        </p:spPr>
        <p:txBody>
          <a:bodyPr>
            <a:normAutofit/>
          </a:bodyPr>
          <a:lstStyle/>
          <a:p>
            <a:pPr eaLnBrk="1" hangingPunct="1"/>
            <a:r>
              <a:rPr lang="de-DE" sz="3200" dirty="0" smtClean="0"/>
              <a:t>Marking the </a:t>
            </a:r>
            <a:r>
              <a:rPr lang="de-DE" sz="3200" dirty="0"/>
              <a:t>A</a:t>
            </a:r>
            <a:r>
              <a:rPr lang="de-DE" sz="3200" dirty="0" smtClean="0"/>
              <a:t>lerts</a:t>
            </a:r>
          </a:p>
        </p:txBody>
      </p:sp>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if </a:t>
            </a:r>
            <a:r>
              <a:rPr lang="en-US" sz="2000" b="1" dirty="0">
                <a:latin typeface="Courier New" charset="0"/>
                <a:ea typeface="Courier New" charset="0"/>
                <a:cs typeface="Courier New" charset="0"/>
              </a:rPr>
              <a:t>(i+1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result = </a:t>
            </a:r>
            <a:r>
              <a:rPr lang="en-US" sz="2000" b="1" dirty="0" err="1">
                <a:solidFill>
                  <a:schemeClr val="bg2">
                    <a:lumMod val="75000"/>
                  </a:schemeClr>
                </a:solidFill>
                <a:latin typeface="Courier New" charset="0"/>
                <a:ea typeface="Courier New" charset="0"/>
                <a:cs typeface="Courier New" charset="0"/>
              </a:rPr>
              <a:t>compute_int_average</a:t>
            </a:r>
            <a:r>
              <a:rPr lang="en-US" sz="2000" b="1" dirty="0">
                <a:latin typeface="Courier New" charset="0"/>
                <a:ea typeface="Courier New" charset="0"/>
                <a:cs typeface="Courier New" charset="0"/>
              </a:rPr>
              <a:t>(list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printf</a:t>
            </a:r>
            <a:r>
              <a:rPr lang="en-US" sz="2000" b="1" dirty="0">
                <a:latin typeface="Courier New" charset="0"/>
                <a:ea typeface="Courier New" charset="0"/>
                <a:cs typeface="Courier New" charset="0"/>
              </a:rPr>
              <a:t>("Average is: %d\n",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le 3"/>
          <p:cNvSpPr txBox="1">
            <a:spLocks noChangeArrowheads="1"/>
          </p:cNvSpPr>
          <p:nvPr/>
        </p:nvSpPr>
        <p:spPr bwMode="gray">
          <a:xfrm>
            <a:off x="2572512" y="1786777"/>
            <a:ext cx="6105323" cy="2800213"/>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mr-IN" sz="2000" b="1" kern="0" dirty="0" smtClean="0">
                <a:latin typeface="Courier New" charset="0"/>
                <a:ea typeface="Courier New" charset="0"/>
                <a:cs typeface="Courier New" charset="0"/>
              </a:rPr>
              <a:t>…</a:t>
            </a: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is-IS" sz="2000" b="1" dirty="0">
                <a:solidFill>
                  <a:srgbClr val="0070C0"/>
                </a:solidFill>
                <a:latin typeface="Courier New" charset="0"/>
                <a:ea typeface="Courier New" charset="0"/>
                <a:cs typeface="Courier New" charset="0"/>
              </a:rPr>
              <a:t>    if (sum / count &lt; 10) </a:t>
            </a:r>
            <a:r>
              <a:rPr lang="is-IS" sz="2000" b="1" dirty="0" smtClean="0">
                <a:solidFill>
                  <a:srgbClr val="0070C0"/>
                </a:solidFill>
                <a:latin typeface="Courier New" charset="0"/>
                <a:ea typeface="Courier New" charset="0"/>
                <a:cs typeface="Courier New" charset="0"/>
              </a:rPr>
              <a:t>{</a:t>
            </a:r>
            <a:r>
              <a:rPr lang="is-IS" sz="2000" b="1" dirty="0" smtClean="0">
                <a:solidFill>
                  <a:srgbClr val="7030A0"/>
                </a:solidFill>
                <a:latin typeface="Courier New" charset="0"/>
                <a:ea typeface="Courier New" charset="0"/>
                <a:cs typeface="Courier New" charset="0"/>
              </a:rPr>
              <a:t/>
            </a:r>
            <a:br>
              <a:rPr lang="is-IS" sz="2000" b="1" dirty="0" smtClean="0">
                <a:solidFill>
                  <a:srgbClr val="7030A0"/>
                </a:solidFill>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puts("Average is too low</a:t>
            </a:r>
            <a:r>
              <a:rPr lang="is-IS" sz="2000" b="1" dirty="0" smtClean="0">
                <a:solidFill>
                  <a:srgbClr val="7030A0"/>
                </a:solidFill>
                <a:latin typeface="Courier New" charset="0"/>
                <a:ea typeface="Courier New" charset="0"/>
                <a:cs typeface="Courier New" charset="0"/>
              </a:rPr>
              <a:t>");</a:t>
            </a:r>
            <a:br>
              <a:rPr lang="is-IS" sz="2000" b="1" dirty="0" smtClean="0">
                <a:solidFill>
                  <a:srgbClr val="7030A0"/>
                </a:solidFill>
                <a:latin typeface="Courier New" charset="0"/>
                <a:ea typeface="Courier New" charset="0"/>
                <a:cs typeface="Courier New" charset="0"/>
              </a:rPr>
            </a:br>
            <a:r>
              <a:rPr lang="is-IS" sz="2000" b="1" dirty="0">
                <a:solidFill>
                  <a:srgbClr val="7030A0"/>
                </a:solidFill>
                <a:latin typeface="Courier New" charset="0"/>
                <a:ea typeface="Courier New" charset="0"/>
                <a:cs typeface="Courier New" charset="0"/>
              </a:rPr>
              <a:t>    </a:t>
            </a:r>
            <a:r>
              <a:rPr lang="is-IS" sz="2000" b="1" dirty="0" smtClean="0">
                <a:solidFill>
                  <a:srgbClr val="7030A0"/>
                </a:solidFill>
                <a:latin typeface="Courier New" charset="0"/>
                <a:ea typeface="Courier New" charset="0"/>
                <a:cs typeface="Courier New" charset="0"/>
              </a:rPr>
              <a:t>}</a:t>
            </a:r>
            <a:r>
              <a:rPr lang="en-US" sz="2000" b="1" kern="0" dirty="0">
                <a:latin typeface="Courier New" charset="0"/>
                <a:ea typeface="Courier New" charset="0"/>
                <a:cs typeface="Courier New" charset="0"/>
              </a:rPr>
              <a:t/>
            </a:r>
            <a:br>
              <a:rPr lang="en-US" sz="2000" b="1" kern="0" dirty="0">
                <a:latin typeface="Courier New" charset="0"/>
                <a:ea typeface="Courier New" charset="0"/>
                <a:cs typeface="Courier New" charset="0"/>
              </a:rPr>
            </a:br>
            <a:r>
              <a:rPr lang="en-US" sz="2000" b="1" kern="0" dirty="0" smtClean="0">
                <a:solidFill>
                  <a:srgbClr val="0070C0"/>
                </a:solidFill>
                <a:latin typeface="Courier New" charset="0"/>
                <a:ea typeface="Courier New" charset="0"/>
                <a:cs typeface="Courier New" charset="0"/>
              </a:rPr>
              <a:t>    </a:t>
            </a:r>
            <a:r>
              <a:rPr lang="en-US" sz="2000" b="1" kern="0" dirty="0">
                <a:solidFill>
                  <a:srgbClr val="0070C0"/>
                </a:solidFill>
                <a:latin typeface="Courier New" charset="0"/>
                <a:ea typeface="Courier New" charset="0"/>
                <a:cs typeface="Courier New" charset="0"/>
              </a:rPr>
              <a:t>return sum / count</a:t>
            </a:r>
            <a:r>
              <a:rPr lang="en-US" sz="2000" b="1" kern="0" dirty="0" smtClean="0">
                <a:solidFill>
                  <a:srgbClr val="0070C0"/>
                </a:solidFill>
                <a:latin typeface="Courier New" charset="0"/>
                <a:ea typeface="Courier New" charset="0"/>
                <a:cs typeface="Courier New" charset="0"/>
              </a:rPr>
              <a:t>;</a:t>
            </a: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
        <p:nvSpPr>
          <p:cNvPr id="7" name="Rectangle 6"/>
          <p:cNvSpPr/>
          <p:nvPr/>
        </p:nvSpPr>
        <p:spPr bwMode="auto">
          <a:xfrm>
            <a:off x="3146436" y="3923226"/>
            <a:ext cx="2984541" cy="30400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Arrow Connector 7"/>
          <p:cNvCxnSpPr/>
          <p:nvPr/>
        </p:nvCxnSpPr>
        <p:spPr bwMode="auto">
          <a:xfrm>
            <a:off x="2704475" y="3966850"/>
            <a:ext cx="269416" cy="4512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a:off x="3146436" y="2988696"/>
            <a:ext cx="3599138" cy="339119"/>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0" name="Straight Arrow Connector 9"/>
          <p:cNvCxnSpPr/>
          <p:nvPr/>
        </p:nvCxnSpPr>
        <p:spPr bwMode="auto">
          <a:xfrm>
            <a:off x="2704475" y="3032321"/>
            <a:ext cx="269416" cy="4512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94" y="4586990"/>
            <a:ext cx="7052328" cy="1728865"/>
          </a:xfrm>
          <a:prstGeom prst="rect">
            <a:avLst/>
          </a:prstGeom>
        </p:spPr>
      </p:pic>
      <p:grpSp>
        <p:nvGrpSpPr>
          <p:cNvPr id="19" name="Group 18"/>
          <p:cNvGrpSpPr/>
          <p:nvPr/>
        </p:nvGrpSpPr>
        <p:grpSpPr>
          <a:xfrm>
            <a:off x="2515425" y="4408459"/>
            <a:ext cx="1868205" cy="1766374"/>
            <a:chOff x="1658186" y="1815041"/>
            <a:chExt cx="1868205" cy="1766374"/>
          </a:xfrm>
        </p:grpSpPr>
        <p:sp>
          <p:nvSpPr>
            <p:cNvPr id="20" name="Content Placeholder 1"/>
            <p:cNvSpPr txBox="1">
              <a:spLocks/>
            </p:cNvSpPr>
            <p:nvPr/>
          </p:nvSpPr>
          <p:spPr>
            <a:xfrm>
              <a:off x="1658186" y="1815041"/>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endParaRPr lang="en-US" dirty="0"/>
            </a:p>
          </p:txBody>
        </p:sp>
        <p:sp>
          <p:nvSpPr>
            <p:cNvPr id="21" name="Content Placeholder 1"/>
            <p:cNvSpPr txBox="1">
              <a:spLocks/>
            </p:cNvSpPr>
            <p:nvPr/>
          </p:nvSpPr>
          <p:spPr>
            <a:xfrm>
              <a:off x="1658186" y="3249812"/>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 Dependent</a:t>
              </a:r>
            </a:p>
          </p:txBody>
        </p:sp>
        <p:sp>
          <p:nvSpPr>
            <p:cNvPr id="22" name="Right Arrow 21"/>
            <p:cNvSpPr/>
            <p:nvPr/>
          </p:nvSpPr>
          <p:spPr>
            <a:xfrm flipH="1">
              <a:off x="2973498" y="3249812"/>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3313217" y="3553900"/>
            <a:ext cx="1868206" cy="1766374"/>
            <a:chOff x="3313217" y="3553900"/>
            <a:chExt cx="1868206" cy="1766374"/>
          </a:xfrm>
        </p:grpSpPr>
        <p:sp>
          <p:nvSpPr>
            <p:cNvPr id="12" name="Content Placeholder 1"/>
            <p:cNvSpPr txBox="1">
              <a:spLocks/>
            </p:cNvSpPr>
            <p:nvPr/>
          </p:nvSpPr>
          <p:spPr>
            <a:xfrm>
              <a:off x="3313217" y="3553900"/>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13" name="Content Placeholder 1"/>
            <p:cNvSpPr txBox="1">
              <a:spLocks/>
            </p:cNvSpPr>
            <p:nvPr/>
          </p:nvSpPr>
          <p:spPr>
            <a:xfrm>
              <a:off x="3313218" y="4271286"/>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14" name="Right Arrow 13"/>
            <p:cNvSpPr/>
            <p:nvPr/>
          </p:nvSpPr>
          <p:spPr>
            <a:xfrm flipH="1">
              <a:off x="4628530" y="4271286"/>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2013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4</a:t>
            </a:r>
            <a:r>
              <a:rPr lang="en-US" sz="2800" dirty="0" smtClean="0"/>
              <a:t>. </a:t>
            </a:r>
            <a:r>
              <a:rPr lang="en-US" sz="2800" dirty="0"/>
              <a:t>Handle an alert in unreachable code depending on whether it is </a:t>
            </a:r>
            <a:r>
              <a:rPr lang="en-US" sz="2800" dirty="0" smtClean="0"/>
              <a:t>exportable.</a:t>
            </a:r>
            <a:endParaRPr lang="en-US" sz="2800" dirty="0"/>
          </a:p>
        </p:txBody>
      </p:sp>
    </p:spTree>
    <p:extLst>
      <p:ext uri="{BB962C8B-B14F-4D97-AF65-F5344CB8AC3E}">
        <p14:creationId xmlns:p14="http://schemas.microsoft.com/office/powerpoint/2010/main" val="185800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0350" y="228600"/>
            <a:ext cx="8655050" cy="714375"/>
          </a:xfrm>
        </p:spPr>
        <p:txBody>
          <a:bodyPr/>
          <a:lstStyle/>
          <a:p>
            <a:r>
              <a:rPr lang="en-US" sz="2400" dirty="0"/>
              <a:t>4. Handle an alert in unreachable code depending on whether it is exportable.</a:t>
            </a:r>
          </a:p>
        </p:txBody>
      </p:sp>
      <p:sp>
        <p:nvSpPr>
          <p:cNvPr id="3" name="Content Placeholder 2"/>
          <p:cNvSpPr>
            <a:spLocks noGrp="1"/>
          </p:cNvSpPr>
          <p:nvPr>
            <p:ph idx="1"/>
          </p:nvPr>
        </p:nvSpPr>
        <p:spPr/>
        <p:txBody>
          <a:bodyPr/>
          <a:lstStyle/>
          <a:p>
            <a:r>
              <a:rPr lang="en-US" dirty="0"/>
              <a:t>Certain code segments may be </a:t>
            </a:r>
            <a:r>
              <a:rPr lang="en-US" b="1" dirty="0"/>
              <a:t>unreachable</a:t>
            </a:r>
            <a:r>
              <a:rPr lang="en-US" dirty="0"/>
              <a:t> at runtime. Also called </a:t>
            </a:r>
            <a:r>
              <a:rPr lang="en-US" b="1" dirty="0"/>
              <a:t>dead code.</a:t>
            </a:r>
          </a:p>
          <a:p>
            <a:r>
              <a:rPr lang="en-US" dirty="0"/>
              <a:t>A static analysis tool might not be able to realize this, and </a:t>
            </a:r>
            <a:r>
              <a:rPr lang="en-US" b="1" dirty="0"/>
              <a:t>still mark alerts</a:t>
            </a:r>
            <a:r>
              <a:rPr lang="en-US" dirty="0"/>
              <a:t> in code that </a:t>
            </a:r>
            <a:r>
              <a:rPr lang="en-US" b="1" dirty="0"/>
              <a:t>cannot be executed</a:t>
            </a:r>
            <a:r>
              <a:rPr lang="en-US" dirty="0"/>
              <a:t>. </a:t>
            </a:r>
          </a:p>
          <a:p>
            <a:r>
              <a:rPr lang="en-US" dirty="0"/>
              <a:t>The </a:t>
            </a:r>
            <a:r>
              <a:rPr lang="en-US" b="1" dirty="0" smtClean="0"/>
              <a:t>Ignored </a:t>
            </a:r>
            <a:r>
              <a:rPr lang="en-US" dirty="0" smtClean="0"/>
              <a:t>verdict </a:t>
            </a:r>
            <a:r>
              <a:rPr lang="en-US" dirty="0"/>
              <a:t>can be applied to these alerts. </a:t>
            </a:r>
          </a:p>
          <a:p>
            <a:r>
              <a:rPr lang="en-US" dirty="0"/>
              <a:t>However, an auditor should </a:t>
            </a:r>
            <a:r>
              <a:rPr lang="en-US" b="1" dirty="0" smtClean="0"/>
              <a:t>be careful </a:t>
            </a:r>
            <a:r>
              <a:rPr lang="en-US" dirty="0"/>
              <a:t>when deciding if a piece of code is truly dead. </a:t>
            </a:r>
          </a:p>
          <a:p>
            <a:r>
              <a:rPr lang="en-US" dirty="0"/>
              <a:t>In particular: just because a given program module (function, class) is not used does </a:t>
            </a:r>
            <a:r>
              <a:rPr lang="en-US" b="1" dirty="0"/>
              <a:t>not</a:t>
            </a:r>
            <a:r>
              <a:rPr lang="en-US" dirty="0"/>
              <a:t> mean it is dead. The module might be exported as a </a:t>
            </a:r>
            <a:r>
              <a:rPr lang="en-US" b="1" dirty="0"/>
              <a:t>public interface</a:t>
            </a:r>
            <a:r>
              <a:rPr lang="en-US" dirty="0"/>
              <a:t>, for use by another application.</a:t>
            </a:r>
          </a:p>
          <a:p>
            <a:r>
              <a:rPr lang="en-US" dirty="0"/>
              <a:t>This rule was developed as a result of a scenario encountered by one of our </a:t>
            </a:r>
            <a:r>
              <a:rPr lang="en-US" dirty="0" smtClean="0"/>
              <a:t>collaborators.</a:t>
            </a:r>
            <a:endParaRPr lang="en-US" dirty="0"/>
          </a:p>
          <a:p>
            <a:endParaRPr lang="en-US" dirty="0"/>
          </a:p>
          <a:p>
            <a:endParaRPr lang="en-US" dirty="0"/>
          </a:p>
        </p:txBody>
      </p:sp>
    </p:spTree>
    <p:extLst>
      <p:ext uri="{BB962C8B-B14F-4D97-AF65-F5344CB8AC3E}">
        <p14:creationId xmlns:p14="http://schemas.microsoft.com/office/powerpoint/2010/main" val="2076393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400" dirty="0"/>
              <a:t>Examine the diagnostic alert info at line </a:t>
            </a:r>
            <a:r>
              <a:rPr lang="en-US" sz="2400" b="1" dirty="0"/>
              <a:t>40</a:t>
            </a:r>
            <a:r>
              <a:rPr lang="en-US" sz="2400" dirty="0"/>
              <a:t> of the file </a:t>
            </a:r>
            <a:r>
              <a:rPr lang="en-US" sz="2400" b="1" dirty="0">
                <a:latin typeface="Courier New" panose="02070309020205020404" pitchFamily="49" charset="0"/>
                <a:cs typeface="Courier New" panose="02070309020205020404" pitchFamily="49" charset="0"/>
              </a:rPr>
              <a:t>tutorial/analysis/rosecheckers.txt</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Examine the source code at line </a:t>
            </a:r>
            <a:r>
              <a:rPr lang="en-US" sz="2400" b="1" dirty="0" smtClean="0"/>
              <a:t>24</a:t>
            </a:r>
            <a:br>
              <a:rPr lang="en-US" sz="2400" b="1" dirty="0" smtClean="0"/>
            </a:br>
            <a:r>
              <a:rPr lang="en-US" sz="2400" dirty="0" smtClean="0"/>
              <a:t>of </a:t>
            </a:r>
            <a:r>
              <a:rPr lang="en-US" sz="2400" dirty="0"/>
              <a:t>the file </a:t>
            </a:r>
            <a:r>
              <a:rPr lang="en-US" sz="2400" b="1" dirty="0">
                <a:latin typeface="Courier New" panose="02070309020205020404" pitchFamily="49" charset="0"/>
                <a:cs typeface="Courier New" panose="02070309020205020404" pitchFamily="49" charset="0"/>
              </a:rPr>
              <a:t>tutorial/</a:t>
            </a:r>
            <a:r>
              <a:rPr lang="en-US" sz="2400" b="1" dirty="0" err="1">
                <a:latin typeface="Courier New" panose="02070309020205020404" pitchFamily="49" charset="0"/>
                <a:cs typeface="Courier New" panose="02070309020205020404" pitchFamily="49" charset="0"/>
              </a:rPr>
              <a:t>src</a:t>
            </a:r>
            <a:r>
              <a:rPr lang="en-US" sz="2400" b="1" dirty="0">
                <a:latin typeface="Courier New" panose="02070309020205020404" pitchFamily="49" charset="0"/>
                <a:cs typeface="Courier New" panose="02070309020205020404" pitchFamily="49" charset="0"/>
              </a:rPr>
              <a:t>/file6.c</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Examine CERT rule </a:t>
            </a:r>
            <a:r>
              <a:rPr lang="en-US" sz="2400" dirty="0">
                <a:hlinkClick r:id="rId3"/>
              </a:rPr>
              <a:t>INT33-C</a:t>
            </a:r>
            <a:r>
              <a:rPr lang="en-US" sz="2400" dirty="0"/>
              <a:t> in the</a:t>
            </a:r>
            <a:br>
              <a:rPr lang="en-US" sz="2400" dirty="0"/>
            </a:br>
            <a:r>
              <a:rPr lang="en-US" sz="2400" dirty="0"/>
              <a:t>SEI Secure Coding Rules PDF,</a:t>
            </a:r>
            <a:br>
              <a:rPr lang="en-US" sz="2400" dirty="0"/>
            </a:br>
            <a:r>
              <a:rPr lang="en-US" sz="2400" dirty="0"/>
              <a:t>on page </a:t>
            </a:r>
            <a:r>
              <a:rPr lang="en-US" sz="2400" b="1" dirty="0"/>
              <a:t>163</a:t>
            </a:r>
            <a:r>
              <a:rPr lang="en-US" sz="2400"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4092849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228988"/>
            <a:ext cx="7599066" cy="669854"/>
          </a:xfrm>
        </p:spPr>
        <p:txBody>
          <a:bodyPr/>
          <a:lstStyle/>
          <a:p>
            <a:r>
              <a:rPr lang="en-US" dirty="0" smtClean="0"/>
              <a:t>Example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8842"/>
            <a:ext cx="9144000" cy="5320777"/>
          </a:xfrm>
          <a:prstGeom prst="rect">
            <a:avLst/>
          </a:prstGeom>
        </p:spPr>
      </p:pic>
    </p:spTree>
    <p:extLst>
      <p:ext uri="{BB962C8B-B14F-4D97-AF65-F5344CB8AC3E}">
        <p14:creationId xmlns:p14="http://schemas.microsoft.com/office/powerpoint/2010/main" val="307213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INT33-C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87243"/>
            <a:ext cx="9144000" cy="5172774"/>
          </a:xfrm>
        </p:spPr>
      </p:pic>
    </p:spTree>
    <p:extLst>
      <p:ext uri="{BB962C8B-B14F-4D97-AF65-F5344CB8AC3E}">
        <p14:creationId xmlns:p14="http://schemas.microsoft.com/office/powerpoint/2010/main" val="4155596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err="1" smtClean="0"/>
              <a:t>Example</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normAutofit lnSpcReduction="10000"/>
          </a:bodyPr>
          <a:lstStyle/>
          <a:p>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a:t>
            </a:r>
            <a:r>
              <a:rPr lang="en-US" sz="2000" b="1" dirty="0" smtClean="0">
                <a:latin typeface="Courier New" charset="0"/>
                <a:ea typeface="Courier New" charset="0"/>
                <a:cs typeface="Courier New" charset="0"/>
              </a:rPr>
              <a:t>&gt;=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&lt;= </a:t>
            </a:r>
            <a:r>
              <a:rPr lang="en-US" sz="2000" b="1" dirty="0">
                <a:latin typeface="Courier New" charset="0"/>
                <a:ea typeface="Courier New" charset="0"/>
                <a:cs typeface="Courier New" charset="0"/>
              </a:rPr>
              <a:t>0)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result = </a:t>
            </a:r>
            <a:r>
              <a:rPr lang="en-US" sz="2000" b="1" dirty="0" err="1">
                <a:solidFill>
                  <a:srgbClr val="7030A0"/>
                </a:solidFill>
                <a:latin typeface="Courier New" charset="0"/>
                <a:ea typeface="Courier New" charset="0"/>
                <a:cs typeface="Courier New" charset="0"/>
              </a:rPr>
              <a:t>compute_int_average</a:t>
            </a:r>
            <a:r>
              <a:rPr lang="en-US" sz="2000" b="1" dirty="0">
                <a:solidFill>
                  <a:srgbClr val="7030A0"/>
                </a:solidFill>
                <a:latin typeface="Courier New" charset="0"/>
                <a:ea typeface="Courier New" charset="0"/>
                <a:cs typeface="Courier New" charset="0"/>
              </a:rPr>
              <a:t>(list</a:t>
            </a:r>
            <a:r>
              <a:rPr lang="en-US" sz="2000" b="1" dirty="0" smtClean="0">
                <a:solidFill>
                  <a:srgbClr val="7030A0"/>
                </a:solidFill>
                <a:latin typeface="Courier New" charset="0"/>
                <a:ea typeface="Courier New" charset="0"/>
                <a:cs typeface="Courier New" charset="0"/>
              </a:rPr>
              <a:t>);</a:t>
            </a:r>
            <a:br>
              <a:rPr lang="en-US" sz="2000" b="1" dirty="0" smtClean="0">
                <a:solidFill>
                  <a:srgbClr val="7030A0"/>
                </a:solidFill>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a:t>
            </a:r>
            <a:r>
              <a:rPr lang="en-US" sz="2000" b="1" dirty="0" err="1">
                <a:solidFill>
                  <a:srgbClr val="7030A0"/>
                </a:solidFill>
                <a:latin typeface="Courier New" charset="0"/>
                <a:ea typeface="Courier New" charset="0"/>
                <a:cs typeface="Courier New" charset="0"/>
              </a:rPr>
              <a:t>printf</a:t>
            </a:r>
            <a:r>
              <a:rPr lang="en-US" sz="2000" b="1" dirty="0">
                <a:solidFill>
                  <a:srgbClr val="7030A0"/>
                </a:solidFill>
                <a:latin typeface="Courier New" charset="0"/>
                <a:ea typeface="Courier New" charset="0"/>
                <a:cs typeface="Courier New" charset="0"/>
              </a:rPr>
              <a:t>("Result is: %d\n", result</a:t>
            </a:r>
            <a:r>
              <a:rPr lang="en-US" sz="2000" b="1" dirty="0" smtClean="0">
                <a:solidFill>
                  <a:srgbClr val="7030A0"/>
                </a:solidFill>
                <a:latin typeface="Courier New" charset="0"/>
                <a:ea typeface="Courier New" charset="0"/>
                <a:cs typeface="Courier New" charset="0"/>
              </a:rPr>
              <a:t>);</a:t>
            </a:r>
            <a:br>
              <a:rPr lang="en-US" sz="2000" b="1" dirty="0" smtClean="0">
                <a:solidFill>
                  <a:srgbClr val="7030A0"/>
                </a:solidFill>
                <a:latin typeface="Courier New" charset="0"/>
                <a:ea typeface="Courier New" charset="0"/>
                <a:cs typeface="Courier New" charset="0"/>
              </a:rPr>
            </a:br>
            <a:r>
              <a:rPr lang="en-US" sz="2000" b="1" dirty="0">
                <a:latin typeface="Courier New" charset="0"/>
                <a:ea typeface="Courier New" charset="0"/>
                <a:cs typeface="Courier New" charset="0"/>
              </a:rPr>
              <a:t>    return 0</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ular Callout 4"/>
          <p:cNvSpPr/>
          <p:nvPr/>
        </p:nvSpPr>
        <p:spPr bwMode="auto">
          <a:xfrm>
            <a:off x="5212609" y="2578309"/>
            <a:ext cx="3465226" cy="719527"/>
          </a:xfrm>
          <a:prstGeom prst="wedgeRectCallout">
            <a:avLst>
              <a:gd name="adj1" fmla="val -85283"/>
              <a:gd name="adj2" fmla="val 48916"/>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b="1" smtClean="0">
                <a:latin typeface="Courier New" charset="0"/>
                <a:ea typeface="Courier New" charset="0"/>
                <a:cs typeface="Courier New" charset="0"/>
              </a:rPr>
              <a:t>read_integer</a:t>
            </a:r>
            <a:r>
              <a:rPr lang="en-US" sz="2000" b="1" dirty="0" smtClean="0">
                <a:latin typeface="Courier New" charset="0"/>
                <a:ea typeface="Courier New" charset="0"/>
                <a:cs typeface="Courier New" charset="0"/>
              </a:rPr>
              <a:t>()</a:t>
            </a:r>
            <a:r>
              <a:rPr lang="en-US" sz="2000" dirty="0" smtClean="0">
                <a:ea typeface="Arial" charset="0"/>
                <a:cs typeface="Arial" charset="0"/>
              </a:rPr>
              <a:t> fills 2</a:t>
            </a:r>
            <a:r>
              <a:rPr lang="en-US" sz="2000" baseline="30000" dirty="0" smtClean="0">
                <a:ea typeface="Arial" charset="0"/>
                <a:cs typeface="Arial" charset="0"/>
              </a:rPr>
              <a:t>nd</a:t>
            </a:r>
            <a:r>
              <a:rPr lang="en-US" sz="2000" dirty="0" smtClean="0">
                <a:ea typeface="Arial" charset="0"/>
                <a:cs typeface="Arial" charset="0"/>
              </a:rPr>
              <a:t> </a:t>
            </a:r>
            <a:r>
              <a:rPr lang="en-US" sz="2000" dirty="0" err="1" smtClean="0">
                <a:ea typeface="Arial" charset="0"/>
                <a:cs typeface="Arial" charset="0"/>
              </a:rPr>
              <a:t>arg</a:t>
            </a:r>
            <a:r>
              <a:rPr lang="en-US" sz="2000" dirty="0" smtClean="0">
                <a:ea typeface="Arial" charset="0"/>
                <a:cs typeface="Arial" charset="0"/>
              </a:rPr>
              <a:t> with integer value of 1</a:t>
            </a:r>
            <a:r>
              <a:rPr lang="en-US" sz="2000" baseline="30000" dirty="0" smtClean="0">
                <a:ea typeface="Arial" charset="0"/>
                <a:cs typeface="Arial" charset="0"/>
              </a:rPr>
              <a:t>st</a:t>
            </a:r>
            <a:r>
              <a:rPr lang="en-US" sz="2000" dirty="0" smtClean="0">
                <a:ea typeface="Arial" charset="0"/>
                <a:cs typeface="Arial" charset="0"/>
              </a:rPr>
              <a:t> arg.</a:t>
            </a:r>
            <a:endParaRPr kumimoji="0" lang="en-US" sz="2000" i="0" u="none" strike="noStrike" cap="none" normalizeH="0" baseline="0" dirty="0" smtClean="0">
              <a:ln>
                <a:noFill/>
              </a:ln>
              <a:solidFill>
                <a:schemeClr val="tx1"/>
              </a:solidFill>
              <a:effectLst/>
              <a:ea typeface="Arial" charset="0"/>
              <a:cs typeface="Arial" charset="0"/>
            </a:endParaRPr>
          </a:p>
        </p:txBody>
      </p:sp>
      <p:sp>
        <p:nvSpPr>
          <p:cNvPr id="6" name="Rectangular Callout 5"/>
          <p:cNvSpPr/>
          <p:nvPr/>
        </p:nvSpPr>
        <p:spPr bwMode="auto">
          <a:xfrm>
            <a:off x="3071514" y="4229725"/>
            <a:ext cx="3149404" cy="719527"/>
          </a:xfrm>
          <a:prstGeom prst="wedgeRectCallout">
            <a:avLst>
              <a:gd name="adj1" fmla="val -49585"/>
              <a:gd name="adj2" fmla="val 30166"/>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smtClean="0">
                <a:ea typeface="Arial" charset="0"/>
                <a:cs typeface="Arial" charset="0"/>
              </a:rPr>
              <a:t>These </a:t>
            </a:r>
            <a:r>
              <a:rPr lang="en-US" sz="2000" dirty="0" smtClean="0">
                <a:ea typeface="Arial" charset="0"/>
                <a:cs typeface="Arial" charset="0"/>
              </a:rPr>
              <a:t>lines commented out. No other changes.</a:t>
            </a:r>
            <a:endParaRPr kumimoji="0" lang="en-US" sz="200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val="139360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de-DE" sz="3200" dirty="0" smtClean="0"/>
              <a:t>The </a:t>
            </a:r>
            <a:r>
              <a:rPr lang="de-DE" sz="3200" dirty="0" err="1" smtClean="0">
                <a:latin typeface="Courier New" charset="0"/>
                <a:ea typeface="Courier New" charset="0"/>
                <a:cs typeface="Courier New" charset="0"/>
              </a:rPr>
              <a:t>compute_int_average</a:t>
            </a:r>
            <a:r>
              <a:rPr lang="de-DE" sz="3200" dirty="0" smtClean="0">
                <a:latin typeface="Courier New" charset="0"/>
                <a:ea typeface="Courier New" charset="0"/>
                <a:cs typeface="Courier New" charset="0"/>
              </a:rPr>
              <a:t>()</a:t>
            </a:r>
            <a:r>
              <a:rPr lang="de-DE" sz="3200" dirty="0" smtClean="0"/>
              <a:t> </a:t>
            </a:r>
            <a:r>
              <a:rPr lang="de-DE" sz="3200" dirty="0" err="1" smtClean="0"/>
              <a:t>function</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if </a:t>
            </a:r>
            <a:r>
              <a:rPr lang="en-US" sz="2000" b="1" dirty="0">
                <a:latin typeface="Courier New" charset="0"/>
                <a:ea typeface="Courier New" charset="0"/>
                <a:cs typeface="Courier New" charset="0"/>
              </a:rPr>
              <a:t>(i+1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result = </a:t>
            </a:r>
            <a:r>
              <a:rPr lang="en-US" sz="2000" b="1" dirty="0" err="1">
                <a:solidFill>
                  <a:srgbClr val="7030A0"/>
                </a:solidFill>
                <a:latin typeface="Courier New" charset="0"/>
                <a:ea typeface="Courier New" charset="0"/>
                <a:cs typeface="Courier New" charset="0"/>
              </a:rPr>
              <a:t>compute_int_average</a:t>
            </a:r>
            <a:r>
              <a:rPr lang="en-US" sz="2000" b="1" dirty="0">
                <a:solidFill>
                  <a:srgbClr val="7030A0"/>
                </a:solidFill>
                <a:latin typeface="Courier New" charset="0"/>
                <a:ea typeface="Courier New" charset="0"/>
                <a:cs typeface="Courier New" charset="0"/>
              </a:rPr>
              <a:t>(list);</a:t>
            </a:r>
            <a:br>
              <a:rPr lang="en-US" sz="2000" b="1" dirty="0">
                <a:solidFill>
                  <a:srgbClr val="7030A0"/>
                </a:solidFill>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a:t>
            </a:r>
            <a:r>
              <a:rPr lang="en-US" sz="2000" b="1" dirty="0" err="1">
                <a:solidFill>
                  <a:srgbClr val="7030A0"/>
                </a:solidFill>
                <a:latin typeface="Courier New" charset="0"/>
                <a:ea typeface="Courier New" charset="0"/>
                <a:cs typeface="Courier New" charset="0"/>
              </a:rPr>
              <a:t>printf</a:t>
            </a:r>
            <a:r>
              <a:rPr lang="en-US" sz="2000" b="1" dirty="0">
                <a:solidFill>
                  <a:srgbClr val="7030A0"/>
                </a:solidFill>
                <a:latin typeface="Courier New" charset="0"/>
                <a:ea typeface="Courier New" charset="0"/>
                <a:cs typeface="Courier New" charset="0"/>
              </a:rPr>
              <a:t>("Result is: %d\n", result);</a:t>
            </a:r>
            <a:br>
              <a:rPr lang="en-US" sz="2000" b="1" dirty="0">
                <a:solidFill>
                  <a:srgbClr val="7030A0"/>
                </a:solidFill>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5" name="Rectangle 3"/>
          <p:cNvSpPr txBox="1">
            <a:spLocks noChangeArrowheads="1"/>
          </p:cNvSpPr>
          <p:nvPr/>
        </p:nvSpPr>
        <p:spPr bwMode="gray">
          <a:xfrm>
            <a:off x="2889504" y="1277112"/>
            <a:ext cx="6105323" cy="4989576"/>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sum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count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(list == NULL)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while (*list != 0)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if (INT_MAX – sum &gt; *list)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smtClean="0">
                <a:latin typeface="Courier New" charset="0"/>
                <a:ea typeface="Courier New" charset="0"/>
                <a:cs typeface="Courier New" charset="0"/>
              </a:rPr>
              <a:t>printf</a:t>
            </a:r>
            <a:r>
              <a:rPr lang="en-US" sz="2000" b="1" kern="0" dirty="0" smtClean="0">
                <a:latin typeface="Courier New" charset="0"/>
                <a:ea typeface="Courier New" charset="0"/>
                <a:cs typeface="Courier New" charset="0"/>
              </a:rPr>
              <a:t>(“Sum too large!\n”);</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exit(1);</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sum += *list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sum / 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
        <p:nvSpPr>
          <p:cNvPr id="6" name="Rectangular Callout 5"/>
          <p:cNvSpPr/>
          <p:nvPr/>
        </p:nvSpPr>
        <p:spPr bwMode="auto">
          <a:xfrm>
            <a:off x="5686927" y="1741358"/>
            <a:ext cx="3149404" cy="387245"/>
          </a:xfrm>
          <a:prstGeom prst="wedgeRectCallout">
            <a:avLst>
              <a:gd name="adj1" fmla="val -49585"/>
              <a:gd name="adj2" fmla="val 30166"/>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dirty="0" smtClean="0">
                <a:ea typeface="Arial" charset="0"/>
                <a:cs typeface="Arial" charset="0"/>
              </a:rPr>
              <a:t>No changes to </a:t>
            </a:r>
            <a:r>
              <a:rPr lang="en-US" sz="2000" smtClean="0">
                <a:ea typeface="Arial" charset="0"/>
                <a:cs typeface="Arial" charset="0"/>
              </a:rPr>
              <a:t>this function</a:t>
            </a:r>
            <a:endParaRPr kumimoji="0" lang="en-US" sz="2000" i="0" u="none" strike="noStrike" cap="none" normalizeH="0" baseline="0" dirty="0" smtClean="0">
              <a:ln>
                <a:noFill/>
              </a:ln>
              <a:solidFill>
                <a:schemeClr val="tx1"/>
              </a:solidFill>
              <a:effectLst/>
              <a:ea typeface="Arial" charset="0"/>
              <a:cs typeface="Arial" charset="0"/>
            </a:endParaRPr>
          </a:p>
        </p:txBody>
      </p:sp>
    </p:spTree>
    <p:extLst>
      <p:ext uri="{BB962C8B-B14F-4D97-AF65-F5344CB8AC3E}">
        <p14:creationId xmlns:p14="http://schemas.microsoft.com/office/powerpoint/2010/main" val="11852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0) {</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break;</a:t>
            </a:r>
            <a:br>
              <a:rPr lang="en-US" sz="2000" b="1" dirty="0">
                <a:latin typeface="Courier New" charset="0"/>
                <a:ea typeface="Courier New" charset="0"/>
                <a:cs typeface="Courier New" charset="0"/>
              </a:rPr>
            </a:br>
            <a:r>
              <a:rPr lang="en-US" sz="2000" b="1" dirty="0">
                <a:latin typeface="Courier New" charset="0"/>
                <a:ea typeface="Courier New" charset="0"/>
                <a:cs typeface="Courier New" charset="0"/>
              </a:rPr>
              <a:t>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result = </a:t>
            </a:r>
            <a:r>
              <a:rPr lang="en-US" sz="2000" b="1" dirty="0" err="1">
                <a:solidFill>
                  <a:srgbClr val="7030A0"/>
                </a:solidFill>
                <a:latin typeface="Courier New" charset="0"/>
                <a:ea typeface="Courier New" charset="0"/>
                <a:cs typeface="Courier New" charset="0"/>
              </a:rPr>
              <a:t>compute_int_average</a:t>
            </a:r>
            <a:r>
              <a:rPr lang="en-US" sz="2000" b="1" dirty="0">
                <a:solidFill>
                  <a:srgbClr val="7030A0"/>
                </a:solidFill>
                <a:latin typeface="Courier New" charset="0"/>
                <a:ea typeface="Courier New" charset="0"/>
                <a:cs typeface="Courier New" charset="0"/>
              </a:rPr>
              <a:t>(list);</a:t>
            </a:r>
            <a:br>
              <a:rPr lang="en-US" sz="2000" b="1" dirty="0">
                <a:solidFill>
                  <a:srgbClr val="7030A0"/>
                </a:solidFill>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a:t>
            </a:r>
            <a:r>
              <a:rPr lang="en-US" sz="2000" b="1" dirty="0" err="1">
                <a:solidFill>
                  <a:srgbClr val="7030A0"/>
                </a:solidFill>
                <a:latin typeface="Courier New" charset="0"/>
                <a:ea typeface="Courier New" charset="0"/>
                <a:cs typeface="Courier New" charset="0"/>
              </a:rPr>
              <a:t>printf</a:t>
            </a:r>
            <a:r>
              <a:rPr lang="en-US" sz="2000" b="1" dirty="0">
                <a:solidFill>
                  <a:srgbClr val="7030A0"/>
                </a:solidFill>
                <a:latin typeface="Courier New" charset="0"/>
                <a:ea typeface="Courier New" charset="0"/>
                <a:cs typeface="Courier New" charset="0"/>
              </a:rPr>
              <a:t>("Result is: %d\n", result);</a:t>
            </a:r>
            <a:br>
              <a:rPr lang="en-US" sz="2000" b="1" dirty="0">
                <a:solidFill>
                  <a:srgbClr val="7030A0"/>
                </a:solidFill>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sp>
        <p:nvSpPr>
          <p:cNvPr id="11" name="Rectangle 3"/>
          <p:cNvSpPr txBox="1">
            <a:spLocks noChangeArrowheads="1"/>
          </p:cNvSpPr>
          <p:nvPr/>
        </p:nvSpPr>
        <p:spPr bwMode="gray">
          <a:xfrm>
            <a:off x="2889504" y="1277112"/>
            <a:ext cx="6105323" cy="4989576"/>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sum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count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(list == NULL)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while (*list != 0)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if (INT_MAX – sum &gt; *list)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smtClean="0">
                <a:latin typeface="Courier New" charset="0"/>
                <a:ea typeface="Courier New" charset="0"/>
                <a:cs typeface="Courier New" charset="0"/>
              </a:rPr>
              <a:t>printf</a:t>
            </a:r>
            <a:r>
              <a:rPr lang="en-US" sz="2000" b="1" kern="0" dirty="0" smtClean="0">
                <a:latin typeface="Courier New" charset="0"/>
                <a:ea typeface="Courier New" charset="0"/>
                <a:cs typeface="Courier New" charset="0"/>
              </a:rPr>
              <a:t>(“Sum too large!\n”);</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exit(1);</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sum += *list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solidFill>
                  <a:srgbClr val="0070C0"/>
                </a:solidFill>
                <a:latin typeface="Courier New" charset="0"/>
                <a:ea typeface="Courier New" charset="0"/>
                <a:cs typeface="Courier New" charset="0"/>
              </a:rPr>
              <a:t>return sum / count</a:t>
            </a:r>
            <a:r>
              <a:rPr lang="en-US" sz="2000" b="1" kern="0" dirty="0" smtClean="0">
                <a:solidFill>
                  <a:srgbClr val="0070C0"/>
                </a:solidFill>
                <a:latin typeface="Courier New" charset="0"/>
                <a:ea typeface="Courier New" charset="0"/>
                <a:cs typeface="Courier New" charset="0"/>
              </a:rPr>
              <a:t>;</a:t>
            </a:r>
            <a:br>
              <a:rPr lang="en-US" sz="2000" b="1" kern="0" dirty="0" smtClean="0">
                <a:solidFill>
                  <a:srgbClr val="0070C0"/>
                </a:solidFill>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sp>
        <p:nvSpPr>
          <p:cNvPr id="16386" name="Rectangle 2"/>
          <p:cNvSpPr>
            <a:spLocks noGrp="1" noChangeArrowheads="1"/>
          </p:cNvSpPr>
          <p:nvPr>
            <p:ph type="title"/>
          </p:nvPr>
        </p:nvSpPr>
        <p:spPr/>
        <p:txBody>
          <a:bodyPr/>
          <a:lstStyle/>
          <a:p>
            <a:pPr eaLnBrk="1" hangingPunct="1"/>
            <a:r>
              <a:rPr lang="de-DE" sz="3200" dirty="0"/>
              <a:t>A</a:t>
            </a:r>
            <a:r>
              <a:rPr lang="de-DE" sz="3200" dirty="0" smtClean="0"/>
              <a:t>lert to Audit</a:t>
            </a:r>
          </a:p>
        </p:txBody>
      </p:sp>
      <p:cxnSp>
        <p:nvCxnSpPr>
          <p:cNvPr id="7" name="Straight Arrow Connector 6"/>
          <p:cNvCxnSpPr/>
          <p:nvPr/>
        </p:nvCxnSpPr>
        <p:spPr bwMode="auto">
          <a:xfrm>
            <a:off x="3046072" y="5759902"/>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bwMode="auto">
          <a:xfrm>
            <a:off x="3502152" y="5683702"/>
            <a:ext cx="2915157" cy="25241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4" y="3444022"/>
            <a:ext cx="6983447" cy="1614024"/>
          </a:xfrm>
          <a:prstGeom prst="rect">
            <a:avLst/>
          </a:prstGeom>
        </p:spPr>
      </p:pic>
    </p:spTree>
    <p:extLst>
      <p:ext uri="{BB962C8B-B14F-4D97-AF65-F5344CB8AC3E}">
        <p14:creationId xmlns:p14="http://schemas.microsoft.com/office/powerpoint/2010/main" val="1279926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Recap</a:t>
            </a:r>
            <a:endParaRPr lang="en-US" sz="2800" dirty="0">
              <a:latin typeface="Courier New" charset="0"/>
              <a:ea typeface="Courier New" charset="0"/>
              <a:cs typeface="Courier New" charset="0"/>
            </a:endParaRPr>
          </a:p>
        </p:txBody>
      </p:sp>
      <p:sp>
        <p:nvSpPr>
          <p:cNvPr id="2" name="Content Placeholder 1"/>
          <p:cNvSpPr>
            <a:spLocks noGrp="1"/>
          </p:cNvSpPr>
          <p:nvPr>
            <p:ph idx="1"/>
          </p:nvPr>
        </p:nvSpPr>
        <p:spPr/>
        <p:txBody>
          <a:bodyPr>
            <a:normAutofit/>
          </a:bodyPr>
          <a:lstStyle/>
          <a:p>
            <a:pPr marL="457200" indent="-457200" fontAlgn="auto">
              <a:spcBef>
                <a:spcPts val="0"/>
              </a:spcBef>
              <a:spcAft>
                <a:spcPts val="0"/>
              </a:spcAft>
              <a:buSzTx/>
            </a:pPr>
            <a:r>
              <a:rPr lang="en-US" sz="2800" dirty="0" smtClean="0"/>
              <a:t>Once again, we have what looks like a genuine division by zero.</a:t>
            </a:r>
          </a:p>
          <a:p>
            <a:pPr marL="457200" indent="-457200" fontAlgn="auto">
              <a:spcBef>
                <a:spcPts val="0"/>
              </a:spcBef>
              <a:spcAft>
                <a:spcPts val="0"/>
              </a:spcAft>
              <a:buSzTx/>
            </a:pPr>
            <a:endParaRPr lang="en-US" sz="2800" dirty="0"/>
          </a:p>
          <a:p>
            <a:pPr marL="457200" indent="-457200" fontAlgn="auto">
              <a:spcBef>
                <a:spcPts val="0"/>
              </a:spcBef>
              <a:spcAft>
                <a:spcPts val="0"/>
              </a:spcAft>
              <a:buSzTx/>
            </a:pPr>
            <a:r>
              <a:rPr lang="en-US" sz="2800" dirty="0" smtClean="0"/>
              <a:t>But, the </a:t>
            </a:r>
            <a:r>
              <a:rPr lang="en-US" sz="2800" b="1" dirty="0" err="1" smtClean="0">
                <a:latin typeface="Courier New" charset="0"/>
                <a:ea typeface="Courier New" charset="0"/>
                <a:cs typeface="Courier New" charset="0"/>
              </a:rPr>
              <a:t>compute_int_average</a:t>
            </a:r>
            <a:r>
              <a:rPr lang="en-US" sz="2800" b="1" dirty="0" smtClean="0">
                <a:latin typeface="Courier New" charset="0"/>
                <a:ea typeface="Courier New" charset="0"/>
                <a:cs typeface="Courier New" charset="0"/>
              </a:rPr>
              <a:t>() </a:t>
            </a:r>
            <a:r>
              <a:rPr lang="en-US" sz="2800" dirty="0" smtClean="0"/>
              <a:t>function is never actually called. This is dead code.</a:t>
            </a:r>
          </a:p>
          <a:p>
            <a:pPr marL="457200" indent="-457200" fontAlgn="auto">
              <a:spcBef>
                <a:spcPts val="0"/>
              </a:spcBef>
              <a:spcAft>
                <a:spcPts val="0"/>
              </a:spcAft>
              <a:buSzTx/>
            </a:pPr>
            <a:endParaRPr lang="en-US" sz="2800" dirty="0"/>
          </a:p>
        </p:txBody>
      </p:sp>
    </p:spTree>
    <p:extLst>
      <p:ext uri="{BB962C8B-B14F-4D97-AF65-F5344CB8AC3E}">
        <p14:creationId xmlns:p14="http://schemas.microsoft.com/office/powerpoint/2010/main" val="252190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 Lexicon And Rules</a:t>
            </a:r>
            <a:endParaRPr lang="en-US" dirty="0"/>
          </a:p>
        </p:txBody>
      </p:sp>
      <p:sp>
        <p:nvSpPr>
          <p:cNvPr id="3" name="Content Placeholder 2"/>
          <p:cNvSpPr>
            <a:spLocks noGrp="1"/>
          </p:cNvSpPr>
          <p:nvPr>
            <p:ph idx="1"/>
          </p:nvPr>
        </p:nvSpPr>
        <p:spPr>
          <a:xfrm>
            <a:off x="401933" y="1081757"/>
            <a:ext cx="8320035" cy="2169443"/>
          </a:xfrm>
        </p:spPr>
        <p:txBody>
          <a:bodyPr/>
          <a:lstStyle/>
          <a:p>
            <a:pPr lvl="1"/>
            <a:r>
              <a:rPr lang="en-US" dirty="0" smtClean="0"/>
              <a:t>This tutorial covers a set of </a:t>
            </a:r>
            <a:r>
              <a:rPr lang="en-US" b="1" dirty="0" smtClean="0"/>
              <a:t>auditing rules </a:t>
            </a:r>
            <a:r>
              <a:rPr lang="en-US" dirty="0" smtClean="0"/>
              <a:t>and part of the </a:t>
            </a:r>
            <a:r>
              <a:rPr lang="en-US" b="1" dirty="0" smtClean="0"/>
              <a:t>lexicon</a:t>
            </a:r>
            <a:r>
              <a:rPr lang="en-US" dirty="0" smtClean="0"/>
              <a:t> we’ve developed.</a:t>
            </a:r>
            <a:r>
              <a:rPr lang="en-US" b="1" dirty="0" smtClean="0"/>
              <a:t> </a:t>
            </a:r>
          </a:p>
          <a:p>
            <a:pPr lvl="1"/>
            <a:r>
              <a:rPr lang="en-US" dirty="0" smtClean="0"/>
              <a:t>Lexicon contains a set of </a:t>
            </a:r>
            <a:r>
              <a:rPr lang="en-US" b="1" dirty="0" smtClean="0"/>
              <a:t>determinations </a:t>
            </a:r>
            <a:r>
              <a:rPr lang="en-US" dirty="0" smtClean="0"/>
              <a:t>for static analysis alerts</a:t>
            </a:r>
          </a:p>
          <a:p>
            <a:pPr lvl="1"/>
            <a:r>
              <a:rPr lang="en-US" dirty="0" smtClean="0"/>
              <a:t>Includes a set of </a:t>
            </a:r>
            <a:r>
              <a:rPr lang="en-US" b="1" dirty="0" smtClean="0"/>
              <a:t>auditing rules</a:t>
            </a:r>
            <a:r>
              <a:rPr lang="en-US" dirty="0" smtClean="0"/>
              <a:t> to help auditors make consistent decisions in commonly-encountered situations</a:t>
            </a:r>
            <a:endParaRPr lang="en-US" dirty="0"/>
          </a:p>
          <a:p>
            <a:pPr marL="171450" lvl="1" indent="0">
              <a:buNone/>
            </a:pPr>
            <a:endParaRPr lang="en-US" dirty="0"/>
          </a:p>
          <a:p>
            <a:pPr lvl="1"/>
            <a:endParaRPr lang="en-US" dirty="0" smtClean="0"/>
          </a:p>
          <a:p>
            <a:endParaRPr lang="en-US" dirty="0" smtClean="0"/>
          </a:p>
        </p:txBody>
      </p:sp>
      <p:sp>
        <p:nvSpPr>
          <p:cNvPr id="6" name="TextBox 5"/>
          <p:cNvSpPr txBox="1"/>
          <p:nvPr/>
        </p:nvSpPr>
        <p:spPr>
          <a:xfrm>
            <a:off x="351134" y="3290592"/>
            <a:ext cx="8320034" cy="830997"/>
          </a:xfrm>
          <a:prstGeom prst="rect">
            <a:avLst/>
          </a:prstGeom>
          <a:solidFill>
            <a:schemeClr val="tx2">
              <a:lumMod val="20000"/>
              <a:lumOff val="80000"/>
            </a:schemeClr>
          </a:solidFill>
        </p:spPr>
        <p:txBody>
          <a:bodyPr wrap="square" rtlCol="0">
            <a:spAutoFit/>
          </a:bodyPr>
          <a:lstStyle/>
          <a:p>
            <a:pPr lvl="1"/>
            <a:r>
              <a:rPr lang="en-US" sz="2400" b="1" dirty="0" smtClean="0">
                <a:latin typeface="Arial" panose="020B0604020202020204" pitchFamily="34" charset="0"/>
                <a:cs typeface="Arial" panose="020B0604020202020204" pitchFamily="34" charset="0"/>
              </a:rPr>
              <a:t>Different </a:t>
            </a:r>
            <a:r>
              <a:rPr lang="en-US" sz="2400" b="1" dirty="0">
                <a:latin typeface="Arial" panose="020B0604020202020204" pitchFamily="34" charset="0"/>
                <a:cs typeface="Arial" panose="020B0604020202020204" pitchFamily="34" charset="0"/>
              </a:rPr>
              <a:t>auditors </a:t>
            </a:r>
            <a:r>
              <a:rPr lang="en-US" sz="2400" dirty="0">
                <a:latin typeface="Arial" panose="020B0604020202020204" pitchFamily="34" charset="0"/>
                <a:cs typeface="Arial" panose="020B0604020202020204" pitchFamily="34" charset="0"/>
              </a:rPr>
              <a:t>should make the </a:t>
            </a:r>
            <a:r>
              <a:rPr lang="en-US" sz="2400" b="1" dirty="0">
                <a:latin typeface="Arial" panose="020B0604020202020204" pitchFamily="34" charset="0"/>
                <a:cs typeface="Arial" panose="020B0604020202020204" pitchFamily="34" charset="0"/>
              </a:rPr>
              <a:t>same determination </a:t>
            </a:r>
            <a:r>
              <a:rPr lang="en-US" sz="2400" dirty="0">
                <a:latin typeface="Arial" panose="020B0604020202020204" pitchFamily="34" charset="0"/>
                <a:cs typeface="Arial" panose="020B0604020202020204" pitchFamily="34" charset="0"/>
              </a:rPr>
              <a:t>for a given </a:t>
            </a:r>
            <a:r>
              <a:rPr lang="en-US" sz="2400" dirty="0" smtClean="0">
                <a:latin typeface="Arial" panose="020B0604020202020204" pitchFamily="34" charset="0"/>
                <a:cs typeface="Arial" panose="020B0604020202020204" pitchFamily="34" charset="0"/>
              </a:rPr>
              <a:t>alert!</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351134" y="4248626"/>
            <a:ext cx="8320034" cy="830997"/>
          </a:xfrm>
          <a:prstGeom prst="rect">
            <a:avLst/>
          </a:prstGeom>
          <a:solidFill>
            <a:schemeClr val="accent1">
              <a:lumMod val="20000"/>
              <a:lumOff val="80000"/>
            </a:schemeClr>
          </a:solidFill>
        </p:spPr>
        <p:txBody>
          <a:bodyPr wrap="square" rtlCol="0">
            <a:spAutoFit/>
          </a:bodyPr>
          <a:lstStyle/>
          <a:p>
            <a:pPr lvl="1"/>
            <a:r>
              <a:rPr lang="en-US" sz="2400" dirty="0" smtClean="0">
                <a:latin typeface="Arial" panose="020B0604020202020204" pitchFamily="34" charset="0"/>
                <a:cs typeface="Arial" panose="020B0604020202020204" pitchFamily="34" charset="0"/>
              </a:rPr>
              <a:t>Improve the </a:t>
            </a:r>
            <a:r>
              <a:rPr lang="en-US" sz="2400" b="1" dirty="0" smtClean="0">
                <a:latin typeface="Arial" panose="020B0604020202020204" pitchFamily="34" charset="0"/>
                <a:cs typeface="Arial" panose="020B0604020202020204" pitchFamily="34" charset="0"/>
              </a:rPr>
              <a:t>quality and consistency </a:t>
            </a:r>
            <a:r>
              <a:rPr lang="en-US" sz="2400" dirty="0" smtClean="0">
                <a:latin typeface="Arial" panose="020B0604020202020204" pitchFamily="34" charset="0"/>
                <a:cs typeface="Arial" panose="020B0604020202020204" pitchFamily="34" charset="0"/>
              </a:rPr>
              <a:t>of audit data for the purpose of building </a:t>
            </a:r>
            <a:r>
              <a:rPr lang="en-US" sz="2400" b="1" dirty="0" smtClean="0">
                <a:latin typeface="Arial" panose="020B0604020202020204" pitchFamily="34" charset="0"/>
                <a:cs typeface="Arial" panose="020B0604020202020204" pitchFamily="34" charset="0"/>
              </a:rPr>
              <a:t>machine learning classifiers</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351134" y="5225468"/>
            <a:ext cx="8320034" cy="830997"/>
          </a:xfrm>
          <a:prstGeom prst="rect">
            <a:avLst/>
          </a:prstGeom>
          <a:solidFill>
            <a:schemeClr val="accent1">
              <a:lumMod val="20000"/>
              <a:lumOff val="80000"/>
            </a:schemeClr>
          </a:solidFill>
        </p:spPr>
        <p:txBody>
          <a:bodyPr wrap="square" rtlCol="0">
            <a:spAutoFit/>
          </a:bodyPr>
          <a:lstStyle/>
          <a:p>
            <a:pPr lvl="1"/>
            <a:r>
              <a:rPr lang="en-US" sz="2400" dirty="0" smtClean="0">
                <a:latin typeface="Arial" panose="020B0604020202020204" pitchFamily="34" charset="0"/>
                <a:cs typeface="Arial" panose="020B0604020202020204" pitchFamily="34" charset="0"/>
              </a:rPr>
              <a:t>Help organizations make </a:t>
            </a:r>
            <a:r>
              <a:rPr lang="en-US" sz="2400" b="1" dirty="0" smtClean="0">
                <a:latin typeface="Arial" panose="020B0604020202020204" pitchFamily="34" charset="0"/>
                <a:cs typeface="Arial" panose="020B0604020202020204" pitchFamily="34" charset="0"/>
              </a:rPr>
              <a:t>better-informed </a:t>
            </a:r>
            <a:r>
              <a:rPr lang="en-US" sz="2400" dirty="0" smtClean="0">
                <a:latin typeface="Arial" panose="020B0604020202020204" pitchFamily="34" charset="0"/>
                <a:cs typeface="Arial" panose="020B0604020202020204" pitchFamily="34" charset="0"/>
              </a:rPr>
              <a:t>decisions about </a:t>
            </a:r>
            <a:r>
              <a:rPr lang="en-US" sz="2400" b="1" dirty="0" smtClean="0">
                <a:latin typeface="Arial" panose="020B0604020202020204" pitchFamily="34" charset="0"/>
                <a:cs typeface="Arial" panose="020B0604020202020204" pitchFamily="34" charset="0"/>
              </a:rPr>
              <a:t>bug-fixes</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development</a:t>
            </a:r>
            <a:r>
              <a:rPr lang="en-US" sz="2400" dirty="0" smtClean="0">
                <a:latin typeface="Arial" panose="020B0604020202020204" pitchFamily="34" charset="0"/>
                <a:cs typeface="Arial" panose="020B0604020202020204" pitchFamily="34" charset="0"/>
              </a:rPr>
              <a:t>, and </a:t>
            </a:r>
            <a:r>
              <a:rPr lang="en-US" sz="2400" b="1" dirty="0" smtClean="0">
                <a:latin typeface="Arial" panose="020B0604020202020204" pitchFamily="34" charset="0"/>
                <a:cs typeface="Arial" panose="020B0604020202020204" pitchFamily="34" charset="0"/>
              </a:rPr>
              <a:t>future audits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202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Marking the </a:t>
            </a:r>
            <a:r>
              <a:rPr lang="de-DE" sz="3200" dirty="0"/>
              <a:t>A</a:t>
            </a:r>
            <a:r>
              <a:rPr lang="de-DE" sz="3200" dirty="0" smtClean="0"/>
              <a:t>lert</a:t>
            </a:r>
            <a:endParaRPr lang="de-DE" sz="3200" baseline="-25000" dirty="0" smtClean="0"/>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list[10];</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result</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for (</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&lt; </a:t>
            </a:r>
            <a:r>
              <a:rPr lang="en-US" sz="2000" b="1" dirty="0" smtClean="0">
                <a:latin typeface="Courier New" charset="0"/>
                <a:ea typeface="Courier New" charset="0"/>
                <a:cs typeface="Courier New" charset="0"/>
              </a:rPr>
              <a:t>10; </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(i+1 </a:t>
            </a:r>
            <a:r>
              <a:rPr lang="en-US" sz="2000" b="1" dirty="0" smtClean="0">
                <a:latin typeface="Courier New" charset="0"/>
                <a:ea typeface="Courier New" charset="0"/>
                <a:cs typeface="Courier New" charset="0"/>
              </a:rPr>
              <a:t>&gt;=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err="1">
                <a:latin typeface="Courier New" charset="0"/>
                <a:ea typeface="Courier New" charset="0"/>
                <a:cs typeface="Courier New" charset="0"/>
              </a:rPr>
              <a:t>read_integer</a:t>
            </a:r>
            <a:r>
              <a:rPr lang="en-US" sz="2000" b="1" dirty="0">
                <a:latin typeface="Courier New" charset="0"/>
                <a:ea typeface="Courier New" charset="0"/>
                <a:cs typeface="Courier New" charset="0"/>
              </a:rPr>
              <a:t>(</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[i+1], &amp;list[</a:t>
            </a:r>
            <a:r>
              <a:rPr lang="en-US" sz="2000" b="1" dirty="0" err="1">
                <a:latin typeface="Courier New" charset="0"/>
                <a:ea typeface="Courier New" charset="0"/>
                <a:cs typeface="Courier New" charset="0"/>
              </a:rPr>
              <a:t>i</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if (list[</a:t>
            </a:r>
            <a:r>
              <a:rPr lang="en-US" sz="2000" b="1" dirty="0" err="1">
                <a:latin typeface="Courier New" charset="0"/>
                <a:ea typeface="Courier New" charset="0"/>
                <a:cs typeface="Courier New" charset="0"/>
              </a:rPr>
              <a:t>i</a:t>
            </a:r>
            <a:r>
              <a:rPr lang="en-US" sz="2000" b="1" dirty="0">
                <a:latin typeface="Courier New" charset="0"/>
                <a:ea typeface="Courier New" charset="0"/>
                <a:cs typeface="Courier New" charset="0"/>
              </a:rPr>
              <a:t>] == 0) </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break</a:t>
            </a:r>
            <a:r>
              <a:rPr lang="en-US" sz="2000" b="1" dirty="0" smtClean="0">
                <a:latin typeface="Courier New" charset="0"/>
                <a:ea typeface="Courier New" charset="0"/>
                <a:cs typeface="Courier New" charset="0"/>
              </a:rPr>
              <a:t>;</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br>
              <a:rPr lang="en-US" sz="2000" b="1" dirty="0" smtClean="0">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
            </a:r>
            <a:br>
              <a:rPr lang="en-US" sz="2000" b="1" dirty="0">
                <a:latin typeface="Courier New" charset="0"/>
                <a:ea typeface="Courier New" charset="0"/>
                <a:cs typeface="Courier New" charset="0"/>
              </a:rPr>
            </a:br>
            <a:r>
              <a:rPr lang="en-US" sz="2000" b="1" dirty="0" smtClean="0">
                <a:latin typeface="Courier New" charset="0"/>
                <a:ea typeface="Courier New" charset="0"/>
                <a:cs typeface="Courier New" charset="0"/>
              </a:rPr>
              <a:t/>
            </a:r>
            <a:br>
              <a:rPr lang="en-US" sz="2000" b="1" dirty="0" smtClean="0">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result = </a:t>
            </a:r>
            <a:r>
              <a:rPr lang="en-US" sz="2000" b="1" dirty="0" err="1">
                <a:solidFill>
                  <a:srgbClr val="7030A0"/>
                </a:solidFill>
                <a:latin typeface="Courier New" charset="0"/>
                <a:ea typeface="Courier New" charset="0"/>
                <a:cs typeface="Courier New" charset="0"/>
              </a:rPr>
              <a:t>compute_int_average</a:t>
            </a:r>
            <a:r>
              <a:rPr lang="en-US" sz="2000" b="1" dirty="0">
                <a:solidFill>
                  <a:srgbClr val="7030A0"/>
                </a:solidFill>
                <a:latin typeface="Courier New" charset="0"/>
                <a:ea typeface="Courier New" charset="0"/>
                <a:cs typeface="Courier New" charset="0"/>
              </a:rPr>
              <a:t>(list);</a:t>
            </a:r>
            <a:br>
              <a:rPr lang="en-US" sz="2000" b="1" dirty="0">
                <a:solidFill>
                  <a:srgbClr val="7030A0"/>
                </a:solidFill>
                <a:latin typeface="Courier New" charset="0"/>
                <a:ea typeface="Courier New" charset="0"/>
                <a:cs typeface="Courier New" charset="0"/>
              </a:rPr>
            </a:br>
            <a:r>
              <a:rPr lang="en-US" sz="2000" b="1" dirty="0">
                <a:solidFill>
                  <a:srgbClr val="7030A0"/>
                </a:solidFill>
                <a:latin typeface="Courier New" charset="0"/>
                <a:ea typeface="Courier New" charset="0"/>
                <a:cs typeface="Courier New" charset="0"/>
              </a:rPr>
              <a:t>    // </a:t>
            </a:r>
            <a:r>
              <a:rPr lang="en-US" sz="2000" b="1" dirty="0" err="1">
                <a:solidFill>
                  <a:srgbClr val="7030A0"/>
                </a:solidFill>
                <a:latin typeface="Courier New" charset="0"/>
                <a:ea typeface="Courier New" charset="0"/>
                <a:cs typeface="Courier New" charset="0"/>
              </a:rPr>
              <a:t>printf</a:t>
            </a:r>
            <a:r>
              <a:rPr lang="en-US" sz="2000" b="1" dirty="0">
                <a:solidFill>
                  <a:srgbClr val="7030A0"/>
                </a:solidFill>
                <a:latin typeface="Courier New" charset="0"/>
                <a:ea typeface="Courier New" charset="0"/>
                <a:cs typeface="Courier New" charset="0"/>
              </a:rPr>
              <a:t>("Result is: %d\n", result);</a:t>
            </a:r>
            <a:br>
              <a:rPr lang="en-US" sz="2000" b="1" dirty="0">
                <a:solidFill>
                  <a:srgbClr val="7030A0"/>
                </a:solidFill>
                <a:latin typeface="Courier New" charset="0"/>
                <a:ea typeface="Courier New" charset="0"/>
                <a:cs typeface="Courier New" charset="0"/>
              </a:rPr>
            </a:b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a:latin typeface="Courier New" charset="0"/>
                <a:ea typeface="Courier New" charset="0"/>
                <a:cs typeface="Courier New" charset="0"/>
              </a:rPr>
              <a:t>}</a:t>
            </a:r>
            <a:endParaRPr lang="de-DE" sz="2000" b="1" dirty="0" smtClean="0">
              <a:latin typeface="Courier New" charset="0"/>
              <a:ea typeface="Courier New" charset="0"/>
              <a:cs typeface="Courier New" charset="0"/>
            </a:endParaRPr>
          </a:p>
        </p:txBody>
      </p:sp>
      <p:cxnSp>
        <p:nvCxnSpPr>
          <p:cNvPr id="7" name="Straight Arrow Connector 6"/>
          <p:cNvCxnSpPr/>
          <p:nvPr/>
        </p:nvCxnSpPr>
        <p:spPr bwMode="auto">
          <a:xfrm>
            <a:off x="3258163" y="4319587"/>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 name="Rectangle 7"/>
          <p:cNvSpPr/>
          <p:nvPr/>
        </p:nvSpPr>
        <p:spPr bwMode="auto">
          <a:xfrm>
            <a:off x="3714243" y="4243387"/>
            <a:ext cx="2915157" cy="25241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3"/>
          <p:cNvSpPr txBox="1">
            <a:spLocks noChangeArrowheads="1"/>
          </p:cNvSpPr>
          <p:nvPr/>
        </p:nvSpPr>
        <p:spPr bwMode="gray">
          <a:xfrm>
            <a:off x="2889504" y="1277112"/>
            <a:ext cx="6105323" cy="4989576"/>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a:t>
            </a:r>
            <a:r>
              <a:rPr lang="en-US" sz="2000" b="1" kern="0" dirty="0" err="1">
                <a:latin typeface="Courier New" charset="0"/>
                <a:ea typeface="Courier New" charset="0"/>
                <a:cs typeface="Courier New" charset="0"/>
              </a:rPr>
              <a:t>compute_int_average</a:t>
            </a:r>
            <a:r>
              <a:rPr lang="en-US" sz="2000" b="1" kern="0" dirty="0">
                <a:latin typeface="Courier New" charset="0"/>
                <a:ea typeface="Courier New" charset="0"/>
                <a:cs typeface="Courier New" charset="0"/>
              </a:rPr>
              <a:t>(</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list)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sum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a:latin typeface="Courier New" charset="0"/>
                <a:ea typeface="Courier New" charset="0"/>
                <a:cs typeface="Courier New" charset="0"/>
              </a:rPr>
              <a:t>int</a:t>
            </a:r>
            <a:r>
              <a:rPr lang="en-US" sz="2000" b="1" kern="0" dirty="0">
                <a:latin typeface="Courier New" charset="0"/>
                <a:ea typeface="Courier New" charset="0"/>
                <a:cs typeface="Courier New" charset="0"/>
              </a:rPr>
              <a:t> count =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if (list == NULL)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return 0</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while (*list != 0) </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if (INT_MAX – sum &gt; *list)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err="1" smtClean="0">
                <a:latin typeface="Courier New" charset="0"/>
                <a:ea typeface="Courier New" charset="0"/>
                <a:cs typeface="Courier New" charset="0"/>
              </a:rPr>
              <a:t>printf</a:t>
            </a:r>
            <a:r>
              <a:rPr lang="en-US" sz="2000" b="1" kern="0" dirty="0" smtClean="0">
                <a:latin typeface="Courier New" charset="0"/>
                <a:ea typeface="Courier New" charset="0"/>
                <a:cs typeface="Courier New" charset="0"/>
              </a:rPr>
              <a:t>(“Sum too large!\n”);</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exit(1);</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sum += *list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list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latin typeface="Courier New" charset="0"/>
                <a:ea typeface="Courier New" charset="0"/>
                <a:cs typeface="Courier New" charset="0"/>
              </a:rPr>
              <a:t>count</a:t>
            </a:r>
            <a:r>
              <a:rPr lang="en-US" sz="2000" b="1" kern="0" dirty="0" smtClean="0">
                <a:latin typeface="Courier New" charset="0"/>
                <a:ea typeface="Courier New" charset="0"/>
                <a:cs typeface="Courier New" charset="0"/>
              </a:rPr>
              <a:t>++;</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br>
              <a:rPr lang="en-US" sz="2000" b="1" kern="0" dirty="0" smtClean="0">
                <a:latin typeface="Courier New" charset="0"/>
                <a:ea typeface="Courier New" charset="0"/>
                <a:cs typeface="Courier New" charset="0"/>
              </a:rPr>
            </a:br>
            <a:r>
              <a:rPr lang="en-US" sz="2000" b="1" kern="0" dirty="0" smtClean="0">
                <a:latin typeface="Courier New" charset="0"/>
                <a:ea typeface="Courier New" charset="0"/>
                <a:cs typeface="Courier New" charset="0"/>
              </a:rPr>
              <a:t>    </a:t>
            </a:r>
            <a:r>
              <a:rPr lang="en-US" sz="2000" b="1" kern="0" dirty="0">
                <a:solidFill>
                  <a:srgbClr val="0070C0"/>
                </a:solidFill>
                <a:latin typeface="Courier New" charset="0"/>
                <a:ea typeface="Courier New" charset="0"/>
                <a:cs typeface="Courier New" charset="0"/>
              </a:rPr>
              <a:t>return sum / count</a:t>
            </a:r>
            <a:r>
              <a:rPr lang="en-US" sz="2000" b="1" kern="0" dirty="0" smtClean="0">
                <a:solidFill>
                  <a:srgbClr val="0070C0"/>
                </a:solidFill>
                <a:latin typeface="Courier New" charset="0"/>
                <a:ea typeface="Courier New" charset="0"/>
                <a:cs typeface="Courier New" charset="0"/>
              </a:rPr>
              <a:t>;</a:t>
            </a:r>
            <a:br>
              <a:rPr lang="en-US" sz="2000" b="1" kern="0" dirty="0" smtClean="0">
                <a:solidFill>
                  <a:srgbClr val="0070C0"/>
                </a:solidFill>
                <a:latin typeface="Courier New" charset="0"/>
                <a:ea typeface="Courier New" charset="0"/>
                <a:cs typeface="Courier New" charset="0"/>
              </a:rPr>
            </a:br>
            <a:r>
              <a:rPr lang="en-US" sz="2000" b="1" kern="0" dirty="0" smtClean="0">
                <a:latin typeface="Courier New" charset="0"/>
                <a:ea typeface="Courier New" charset="0"/>
                <a:cs typeface="Courier New" charset="0"/>
              </a:rPr>
              <a:t>}</a:t>
            </a:r>
            <a:endParaRPr lang="ro-RO" sz="2000" b="1" kern="0" dirty="0" smtClean="0">
              <a:latin typeface="Courier New" charset="0"/>
              <a:ea typeface="Courier New" charset="0"/>
              <a:cs typeface="Courier New"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4" y="3444022"/>
            <a:ext cx="6983447" cy="1614024"/>
          </a:xfrm>
          <a:prstGeom prst="rect">
            <a:avLst/>
          </a:prstGeom>
        </p:spPr>
      </p:pic>
      <p:cxnSp>
        <p:nvCxnSpPr>
          <p:cNvPr id="17" name="Straight Arrow Connector 16"/>
          <p:cNvCxnSpPr/>
          <p:nvPr/>
        </p:nvCxnSpPr>
        <p:spPr bwMode="auto">
          <a:xfrm>
            <a:off x="3046072" y="5759902"/>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8" name="Rectangle 17"/>
          <p:cNvSpPr/>
          <p:nvPr/>
        </p:nvSpPr>
        <p:spPr bwMode="auto">
          <a:xfrm>
            <a:off x="3502152" y="5683702"/>
            <a:ext cx="2915157" cy="25241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26" name="Group 25"/>
          <p:cNvGrpSpPr/>
          <p:nvPr/>
        </p:nvGrpSpPr>
        <p:grpSpPr>
          <a:xfrm>
            <a:off x="4422067" y="3553619"/>
            <a:ext cx="2540354" cy="1405832"/>
            <a:chOff x="2181548" y="3181158"/>
            <a:chExt cx="2540354" cy="1405832"/>
          </a:xfrm>
        </p:grpSpPr>
        <p:sp>
          <p:nvSpPr>
            <p:cNvPr id="27" name="Content Placeholder 1"/>
            <p:cNvSpPr txBox="1">
              <a:spLocks/>
            </p:cNvSpPr>
            <p:nvPr/>
          </p:nvSpPr>
          <p:spPr>
            <a:xfrm>
              <a:off x="2663225" y="318115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28" name="Right Arrow 27"/>
            <p:cNvSpPr/>
            <p:nvPr/>
          </p:nvSpPr>
          <p:spPr>
            <a:xfrm rot="10800000" flipH="1">
              <a:off x="2181548" y="3884074"/>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05657" y="355586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805658" y="3913412"/>
              <a:ext cx="179883" cy="20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05656" y="323735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05656" y="426189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547861" y="3553619"/>
            <a:ext cx="1874205" cy="1766374"/>
            <a:chOff x="1652186" y="3249812"/>
            <a:chExt cx="1874205" cy="1766374"/>
          </a:xfrm>
        </p:grpSpPr>
        <p:sp>
          <p:nvSpPr>
            <p:cNvPr id="34" name="Content Placeholder 1"/>
            <p:cNvSpPr txBox="1">
              <a:spLocks/>
            </p:cNvSpPr>
            <p:nvPr/>
          </p:nvSpPr>
          <p:spPr>
            <a:xfrm>
              <a:off x="1652186" y="3249812"/>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35" name="Content Placeholder 1"/>
            <p:cNvSpPr txBox="1">
              <a:spLocks/>
            </p:cNvSpPr>
            <p:nvPr/>
          </p:nvSpPr>
          <p:spPr>
            <a:xfrm>
              <a:off x="1658186" y="3249812"/>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36" name="Right Arrow 35"/>
            <p:cNvSpPr/>
            <p:nvPr/>
          </p:nvSpPr>
          <p:spPr>
            <a:xfrm flipH="1">
              <a:off x="2973498" y="3249812"/>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239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5</a:t>
            </a:r>
            <a:r>
              <a:rPr lang="en-US" sz="2800" dirty="0" smtClean="0"/>
              <a:t>. </a:t>
            </a:r>
            <a:r>
              <a:rPr lang="en-US" sz="2800" dirty="0"/>
              <a:t>An alert might indicate a true violation of the condition it is mapped to, even if the alert’s message is useless or incorrect</a:t>
            </a:r>
            <a:r>
              <a:rPr lang="en-US" sz="2800" dirty="0" smtClean="0"/>
              <a:t>.</a:t>
            </a:r>
            <a:endParaRPr lang="en-US" sz="2800" dirty="0"/>
          </a:p>
        </p:txBody>
      </p:sp>
    </p:spTree>
    <p:extLst>
      <p:ext uri="{BB962C8B-B14F-4D97-AF65-F5344CB8AC3E}">
        <p14:creationId xmlns:p14="http://schemas.microsoft.com/office/powerpoint/2010/main" val="175916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normAutofit/>
          </a:bodyPr>
          <a:lstStyle/>
          <a:p>
            <a:r>
              <a:rPr lang="en-US" sz="2000" dirty="0"/>
              <a:t>5. An alert might indicate a true violation of the condition it is mapped to, even if the alert’s message is useless or incorrect</a:t>
            </a:r>
            <a:r>
              <a:rPr lang="en-US" sz="2000" dirty="0" smtClean="0"/>
              <a:t>. </a:t>
            </a:r>
            <a:endParaRPr lang="en-US" sz="2000" dirty="0"/>
          </a:p>
        </p:txBody>
      </p:sp>
      <p:sp>
        <p:nvSpPr>
          <p:cNvPr id="2" name="Content Placeholder 1"/>
          <p:cNvSpPr>
            <a:spLocks noGrp="1"/>
          </p:cNvSpPr>
          <p:nvPr>
            <p:ph idx="1"/>
          </p:nvPr>
        </p:nvSpPr>
        <p:spPr/>
        <p:txBody>
          <a:bodyPr>
            <a:normAutofit/>
          </a:bodyPr>
          <a:lstStyle/>
          <a:p>
            <a:pPr marL="457200" indent="-457200" fontAlgn="auto">
              <a:spcBef>
                <a:spcPts val="0"/>
              </a:spcBef>
              <a:spcAft>
                <a:spcPts val="0"/>
              </a:spcAft>
              <a:buSzTx/>
            </a:pPr>
            <a:r>
              <a:rPr lang="en-US" sz="2800" dirty="0" smtClean="0"/>
              <a:t>An alert’s </a:t>
            </a:r>
            <a:r>
              <a:rPr lang="en-US" sz="2800" dirty="0"/>
              <a:t>message may be correct, yet the </a:t>
            </a:r>
            <a:r>
              <a:rPr lang="en-US" sz="2800" dirty="0" smtClean="0"/>
              <a:t>alert may </a:t>
            </a:r>
            <a:r>
              <a:rPr lang="en-US" sz="2800" dirty="0"/>
              <a:t>be </a:t>
            </a:r>
            <a:r>
              <a:rPr lang="en-US" sz="2800" i="1" dirty="0" smtClean="0"/>
              <a:t>false</a:t>
            </a:r>
            <a:r>
              <a:rPr lang="en-US" sz="2800" dirty="0" smtClean="0"/>
              <a:t>.</a:t>
            </a:r>
            <a:br>
              <a:rPr lang="en-US" sz="2800" dirty="0" smtClean="0"/>
            </a:br>
            <a:endParaRPr lang="en-US" sz="2800" dirty="0"/>
          </a:p>
          <a:p>
            <a:pPr marL="457200" indent="-457200" fontAlgn="auto">
              <a:spcBef>
                <a:spcPts val="0"/>
              </a:spcBef>
              <a:spcAft>
                <a:spcPts val="0"/>
              </a:spcAft>
              <a:buSzTx/>
            </a:pPr>
            <a:r>
              <a:rPr lang="en-US" sz="2800" dirty="0" smtClean="0"/>
              <a:t>Conversely</a:t>
            </a:r>
            <a:r>
              <a:rPr lang="en-US" sz="2800" dirty="0"/>
              <a:t>, the message may be incorrect, yet the </a:t>
            </a:r>
            <a:r>
              <a:rPr lang="en-US" sz="2800" dirty="0" smtClean="0"/>
              <a:t>alert may </a:t>
            </a:r>
            <a:r>
              <a:rPr lang="en-US" sz="2800" dirty="0"/>
              <a:t>be </a:t>
            </a:r>
            <a:r>
              <a:rPr lang="en-US" sz="2800" i="1" dirty="0"/>
              <a:t>true</a:t>
            </a:r>
            <a:r>
              <a:rPr lang="en-US" sz="2800" dirty="0"/>
              <a:t>. </a:t>
            </a:r>
            <a:endParaRPr lang="en-US" sz="2800" dirty="0" smtClean="0"/>
          </a:p>
          <a:p>
            <a:pPr marL="457200" indent="-457200" fontAlgn="auto">
              <a:spcBef>
                <a:spcPts val="0"/>
              </a:spcBef>
              <a:spcAft>
                <a:spcPts val="0"/>
              </a:spcAft>
              <a:buSzTx/>
            </a:pPr>
            <a:endParaRPr lang="en-US" sz="2800" dirty="0"/>
          </a:p>
          <a:p>
            <a:pPr marL="457200" indent="-457200" fontAlgn="auto">
              <a:spcBef>
                <a:spcPts val="0"/>
              </a:spcBef>
              <a:spcAft>
                <a:spcPts val="0"/>
              </a:spcAft>
              <a:buSzTx/>
            </a:pPr>
            <a:r>
              <a:rPr lang="en-US" sz="2800" dirty="0" smtClean="0"/>
              <a:t>The alert message </a:t>
            </a:r>
            <a:r>
              <a:rPr lang="en-US" sz="2800" dirty="0"/>
              <a:t>should be taken as a hint, but the auditor is free to ignore the message when considering </a:t>
            </a:r>
            <a:r>
              <a:rPr lang="en-US" sz="2800" dirty="0" smtClean="0"/>
              <a:t>an alert.</a:t>
            </a:r>
            <a:endParaRPr lang="en-US" sz="2800" dirty="0"/>
          </a:p>
          <a:p>
            <a:pPr marL="457200" indent="-457200" fontAlgn="auto">
              <a:spcBef>
                <a:spcPts val="0"/>
              </a:spcBef>
              <a:spcAft>
                <a:spcPts val="0"/>
              </a:spcAft>
              <a:buSzTx/>
            </a:pPr>
            <a:endParaRPr lang="en-US" sz="2800" dirty="0"/>
          </a:p>
        </p:txBody>
      </p:sp>
    </p:spTree>
    <p:extLst>
      <p:ext uri="{BB962C8B-B14F-4D97-AF65-F5344CB8AC3E}">
        <p14:creationId xmlns:p14="http://schemas.microsoft.com/office/powerpoint/2010/main" val="590729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6</a:t>
            </a:r>
            <a:r>
              <a:rPr lang="en-US" sz="2800" dirty="0" smtClean="0"/>
              <a:t>. </a:t>
            </a:r>
            <a:r>
              <a:rPr lang="en-US" sz="2800" dirty="0"/>
              <a:t>Mark an alert </a:t>
            </a:r>
            <a:r>
              <a:rPr lang="en-US" sz="2800" i="1" dirty="0"/>
              <a:t>True</a:t>
            </a:r>
            <a:r>
              <a:rPr lang="en-US" sz="2800" dirty="0"/>
              <a:t> even if code maintainers will protest.</a:t>
            </a:r>
          </a:p>
        </p:txBody>
      </p:sp>
    </p:spTree>
    <p:extLst>
      <p:ext uri="{BB962C8B-B14F-4D97-AF65-F5344CB8AC3E}">
        <p14:creationId xmlns:p14="http://schemas.microsoft.com/office/powerpoint/2010/main" val="376611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normAutofit fontScale="90000"/>
          </a:bodyPr>
          <a:lstStyle/>
          <a:p>
            <a:r>
              <a:rPr lang="en-US" dirty="0"/>
              <a:t>6. Mark an alert </a:t>
            </a:r>
            <a:r>
              <a:rPr lang="en-US" i="1" dirty="0"/>
              <a:t>True</a:t>
            </a:r>
            <a:r>
              <a:rPr lang="en-US" dirty="0"/>
              <a:t> even if code maintainers will protest.</a:t>
            </a:r>
            <a:endParaRPr lang="en-US" sz="2800" dirty="0"/>
          </a:p>
        </p:txBody>
      </p:sp>
      <p:sp>
        <p:nvSpPr>
          <p:cNvPr id="2" name="Content Placeholder 1"/>
          <p:cNvSpPr>
            <a:spLocks noGrp="1"/>
          </p:cNvSpPr>
          <p:nvPr>
            <p:ph idx="1"/>
          </p:nvPr>
        </p:nvSpPr>
        <p:spPr/>
        <p:txBody>
          <a:bodyPr>
            <a:noAutofit/>
          </a:bodyPr>
          <a:lstStyle/>
          <a:p>
            <a:r>
              <a:rPr lang="en-US" sz="2800" dirty="0" smtClean="0"/>
              <a:t>Tension </a:t>
            </a:r>
            <a:r>
              <a:rPr lang="en-US" sz="2800" dirty="0"/>
              <a:t>between code maintainers </a:t>
            </a:r>
            <a:r>
              <a:rPr lang="en-US" sz="2800" dirty="0" smtClean="0"/>
              <a:t>and auditors:</a:t>
            </a:r>
          </a:p>
          <a:p>
            <a:pPr marL="342900" indent="-342900">
              <a:buFont typeface="Arial" charset="0"/>
              <a:buChar char="•"/>
            </a:pPr>
            <a:r>
              <a:rPr lang="en-US" sz="2800" dirty="0" smtClean="0"/>
              <a:t>Maintainers </a:t>
            </a:r>
            <a:r>
              <a:rPr lang="en-US" sz="2800" dirty="0"/>
              <a:t>wish to avoid superfluous </a:t>
            </a:r>
            <a:r>
              <a:rPr lang="en-US" sz="2800" dirty="0" smtClean="0"/>
              <a:t>changes.</a:t>
            </a:r>
          </a:p>
          <a:p>
            <a:pPr marL="342900" indent="-342900">
              <a:buFont typeface="Arial" charset="0"/>
              <a:buChar char="•"/>
            </a:pPr>
            <a:r>
              <a:rPr lang="en-US" sz="2800" dirty="0" smtClean="0"/>
              <a:t>Auditors </a:t>
            </a:r>
            <a:r>
              <a:rPr lang="en-US" sz="2800" dirty="0"/>
              <a:t>wish for code security</a:t>
            </a:r>
            <a:r>
              <a:rPr lang="en-US" sz="2800" dirty="0" smtClean="0"/>
              <a:t>.</a:t>
            </a:r>
            <a:endParaRPr lang="en-US" sz="2800" dirty="0"/>
          </a:p>
          <a:p>
            <a:pPr marL="342900" indent="-342900">
              <a:buFont typeface="Arial" charset="0"/>
              <a:buChar char="•"/>
            </a:pPr>
            <a:endParaRPr lang="en-US" sz="2800" dirty="0" smtClean="0"/>
          </a:p>
          <a:p>
            <a:pPr marL="342900" indent="-342900">
              <a:buFont typeface="Arial" charset="0"/>
              <a:buChar char="•"/>
            </a:pPr>
            <a:endParaRPr lang="en-US" sz="2800" dirty="0" smtClean="0"/>
          </a:p>
          <a:p>
            <a:r>
              <a:rPr lang="en-US" sz="2800" dirty="0" smtClean="0"/>
              <a:t>Not marking an alert </a:t>
            </a:r>
            <a:r>
              <a:rPr lang="en-US" sz="2800" i="1" dirty="0" smtClean="0"/>
              <a:t>true</a:t>
            </a:r>
            <a:r>
              <a:rPr lang="en-US" sz="2800" dirty="0" smtClean="0"/>
              <a:t> may constitute a </a:t>
            </a:r>
            <a:r>
              <a:rPr lang="en-US" sz="2800" i="1" dirty="0" smtClean="0"/>
              <a:t>false negative</a:t>
            </a:r>
            <a:r>
              <a:rPr lang="en-US" sz="2800" dirty="0" smtClean="0"/>
              <a:t>: a security vulnerability that is never recognized or fixed.</a:t>
            </a:r>
          </a:p>
        </p:txBody>
      </p:sp>
    </p:spTree>
    <p:extLst>
      <p:ext uri="{BB962C8B-B14F-4D97-AF65-F5344CB8AC3E}">
        <p14:creationId xmlns:p14="http://schemas.microsoft.com/office/powerpoint/2010/main" val="855382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Example</a:t>
            </a:r>
            <a:endParaRPr lang="en-US" sz="2800" dirty="0"/>
          </a:p>
        </p:txBody>
      </p:sp>
      <p:sp>
        <p:nvSpPr>
          <p:cNvPr id="2" name="Content Placeholder 1"/>
          <p:cNvSpPr>
            <a:spLocks noGrp="1"/>
          </p:cNvSpPr>
          <p:nvPr>
            <p:ph idx="1"/>
          </p:nvPr>
        </p:nvSpPr>
        <p:spPr/>
        <p:txBody>
          <a:bodyPr>
            <a:normAutofit/>
          </a:bodyPr>
          <a:lstStyle/>
          <a:p>
            <a:r>
              <a:rPr lang="en-US" sz="2800" dirty="0" smtClean="0"/>
              <a:t>Suppose a C program </a:t>
            </a:r>
            <a:r>
              <a:rPr lang="en-US" sz="2800" dirty="0"/>
              <a:t>accesses memory 0 </a:t>
            </a:r>
            <a:r>
              <a:rPr lang="en-US" sz="2800" dirty="0" smtClean="0"/>
              <a:t>(</a:t>
            </a:r>
            <a:r>
              <a:rPr lang="en-US" sz="2800" b="1" dirty="0" smtClean="0">
                <a:latin typeface="Courier New" charset="0"/>
                <a:ea typeface="Courier New" charset="0"/>
                <a:cs typeface="Courier New" charset="0"/>
              </a:rPr>
              <a:t>null</a:t>
            </a:r>
            <a:r>
              <a:rPr lang="en-US" sz="2800" dirty="0" smtClean="0"/>
              <a:t>) because the program </a:t>
            </a:r>
            <a:r>
              <a:rPr lang="en-US" sz="2800" dirty="0"/>
              <a:t>runs only on a </a:t>
            </a:r>
            <a:r>
              <a:rPr lang="en-US" sz="2800" dirty="0" smtClean="0"/>
              <a:t>hardware platform </a:t>
            </a:r>
            <a:r>
              <a:rPr lang="en-US" sz="2800" dirty="0"/>
              <a:t>that allows this</a:t>
            </a:r>
            <a:r>
              <a:rPr lang="en-US" sz="2800" dirty="0" smtClean="0"/>
              <a:t>.</a:t>
            </a:r>
          </a:p>
          <a:p>
            <a:endParaRPr lang="en-US" sz="2800" dirty="0" smtClean="0"/>
          </a:p>
          <a:p>
            <a:r>
              <a:rPr lang="en-US" sz="2800" dirty="0" smtClean="0"/>
              <a:t>Diagnosing a flaw in the code may result in:</a:t>
            </a:r>
          </a:p>
          <a:p>
            <a:pPr marL="342900" indent="-342900">
              <a:buFont typeface="Arial" charset="0"/>
              <a:buChar char="•"/>
            </a:pPr>
            <a:r>
              <a:rPr lang="en-US" sz="2800" dirty="0" smtClean="0"/>
              <a:t>Changing the code (a fix)</a:t>
            </a:r>
          </a:p>
          <a:p>
            <a:pPr marL="342900" indent="-342900">
              <a:buFont typeface="Arial" charset="0"/>
              <a:buChar char="•"/>
            </a:pPr>
            <a:r>
              <a:rPr lang="en-US" sz="2800" dirty="0" smtClean="0"/>
              <a:t>Better documentation (better understanding of the platform)</a:t>
            </a:r>
          </a:p>
          <a:p>
            <a:pPr marL="342900" indent="-342900">
              <a:buFont typeface="Arial" charset="0"/>
              <a:buChar char="•"/>
            </a:pPr>
            <a:r>
              <a:rPr lang="en-US" sz="2800" dirty="0" smtClean="0"/>
              <a:t>Discussion of what is secure, and allowed.</a:t>
            </a:r>
            <a:endParaRPr lang="en-US" sz="2800" dirty="0"/>
          </a:p>
          <a:p>
            <a:pPr marL="457200" lvl="0" indent="-457200" fontAlgn="auto">
              <a:spcBef>
                <a:spcPts val="0"/>
              </a:spcBef>
              <a:spcAft>
                <a:spcPts val="0"/>
              </a:spcAft>
              <a:buSzTx/>
            </a:pPr>
            <a:endParaRPr lang="en-US" sz="2800" dirty="0"/>
          </a:p>
        </p:txBody>
      </p:sp>
    </p:spTree>
    <p:extLst>
      <p:ext uri="{BB962C8B-B14F-4D97-AF65-F5344CB8AC3E}">
        <p14:creationId xmlns:p14="http://schemas.microsoft.com/office/powerpoint/2010/main" val="3822824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7</a:t>
            </a:r>
            <a:r>
              <a:rPr lang="en-US" sz="2800" dirty="0" smtClean="0"/>
              <a:t>. </a:t>
            </a:r>
            <a:r>
              <a:rPr lang="en-US" sz="2800" dirty="0"/>
              <a:t>Unless instructed otherwise, assume </a:t>
            </a:r>
            <a:r>
              <a:rPr lang="en-US" sz="2800" dirty="0" smtClean="0"/>
              <a:t>code </a:t>
            </a:r>
            <a:r>
              <a:rPr lang="en-US" sz="2800" dirty="0"/>
              <a:t>must be portable.</a:t>
            </a:r>
          </a:p>
        </p:txBody>
      </p:sp>
    </p:spTree>
    <p:extLst>
      <p:ext uri="{BB962C8B-B14F-4D97-AF65-F5344CB8AC3E}">
        <p14:creationId xmlns:p14="http://schemas.microsoft.com/office/powerpoint/2010/main" val="109394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normAutofit fontScale="90000"/>
          </a:bodyPr>
          <a:lstStyle/>
          <a:p>
            <a:pPr marL="457200" indent="-457200"/>
            <a:r>
              <a:rPr lang="en-US" dirty="0"/>
              <a:t>7. Unless instructed otherwise, assume code must be portable.</a:t>
            </a:r>
          </a:p>
        </p:txBody>
      </p:sp>
      <p:sp>
        <p:nvSpPr>
          <p:cNvPr id="2" name="Content Placeholder 1"/>
          <p:cNvSpPr>
            <a:spLocks noGrp="1"/>
          </p:cNvSpPr>
          <p:nvPr>
            <p:ph idx="1"/>
          </p:nvPr>
        </p:nvSpPr>
        <p:spPr/>
        <p:txBody>
          <a:bodyPr/>
          <a:lstStyle/>
          <a:p>
            <a:r>
              <a:rPr lang="en-US" dirty="0"/>
              <a:t>Ideally you will have one of two portability specifications:</a:t>
            </a:r>
          </a:p>
          <a:p>
            <a:pPr marL="342900" indent="-342900">
              <a:buFont typeface="Arial" charset="0"/>
              <a:buChar char="•"/>
            </a:pPr>
            <a:r>
              <a:rPr lang="en-US" dirty="0"/>
              <a:t>Is this code secure for </a:t>
            </a:r>
            <a:r>
              <a:rPr lang="en-US" b="1" dirty="0"/>
              <a:t>one</a:t>
            </a:r>
            <a:r>
              <a:rPr lang="en-US" dirty="0"/>
              <a:t> particular platform (e.g., 32-bit x86)</a:t>
            </a:r>
          </a:p>
          <a:p>
            <a:pPr marL="342900" indent="-342900">
              <a:buFont typeface="Arial" charset="0"/>
              <a:buChar char="•"/>
            </a:pPr>
            <a:r>
              <a:rPr lang="en-US" dirty="0"/>
              <a:t>Is this code secure for all platforms (e.g., strictly conformant to the ISO C standard</a:t>
            </a:r>
            <a:r>
              <a:rPr lang="en-US" dirty="0" smtClean="0"/>
              <a:t>)?</a:t>
            </a:r>
          </a:p>
          <a:p>
            <a:endParaRPr lang="en-US" dirty="0" smtClean="0"/>
          </a:p>
          <a:p>
            <a:r>
              <a:rPr lang="en-US" dirty="0" smtClean="0"/>
              <a:t>If </a:t>
            </a:r>
            <a:r>
              <a:rPr lang="en-US" dirty="0"/>
              <a:t>a </a:t>
            </a:r>
            <a:r>
              <a:rPr lang="en-US" dirty="0" smtClean="0"/>
              <a:t>line of </a:t>
            </a:r>
            <a:r>
              <a:rPr lang="en-US" dirty="0"/>
              <a:t>code malfunctions on certain platforms, and in doing so violates a secure coding rule, this is suitable justification for marking the </a:t>
            </a:r>
            <a:r>
              <a:rPr lang="en-US" dirty="0" smtClean="0"/>
              <a:t>alert </a:t>
            </a:r>
            <a:r>
              <a:rPr lang="en-US" i="1" dirty="0"/>
              <a:t>true</a:t>
            </a:r>
            <a:r>
              <a:rPr lang="en-US" dirty="0"/>
              <a:t>. </a:t>
            </a:r>
          </a:p>
          <a:p>
            <a:r>
              <a:rPr lang="en-US" dirty="0"/>
              <a:t> </a:t>
            </a:r>
            <a:endParaRPr lang="en-US" dirty="0" smtClean="0"/>
          </a:p>
        </p:txBody>
      </p:sp>
    </p:spTree>
    <p:extLst>
      <p:ext uri="{BB962C8B-B14F-4D97-AF65-F5344CB8AC3E}">
        <p14:creationId xmlns:p14="http://schemas.microsoft.com/office/powerpoint/2010/main" val="17099175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Example</a:t>
            </a:r>
            <a:endParaRPr lang="en-US" sz="2800" dirty="0"/>
          </a:p>
        </p:txBody>
      </p:sp>
      <p:sp>
        <p:nvSpPr>
          <p:cNvPr id="2" name="Content Placeholder 1"/>
          <p:cNvSpPr>
            <a:spLocks noGrp="1"/>
          </p:cNvSpPr>
          <p:nvPr>
            <p:ph idx="1"/>
          </p:nvPr>
        </p:nvSpPr>
        <p:spPr/>
        <p:txBody>
          <a:bodyPr>
            <a:normAutofit/>
          </a:bodyPr>
          <a:lstStyle/>
          <a:p>
            <a:r>
              <a:rPr lang="en-US" sz="2400" dirty="0"/>
              <a:t>One recently-audited </a:t>
            </a:r>
            <a:r>
              <a:rPr lang="en-US" sz="2400" dirty="0" smtClean="0"/>
              <a:t>C codebase</a:t>
            </a:r>
            <a:r>
              <a:rPr lang="en-US" sz="2400" dirty="0"/>
              <a:t> has </a:t>
            </a:r>
            <a:r>
              <a:rPr lang="en-US" sz="2400" dirty="0" smtClean="0"/>
              <a:t>a </a:t>
            </a:r>
            <a:r>
              <a:rPr lang="en-US" sz="2400" dirty="0"/>
              <a:t>pointer that iterates from </a:t>
            </a:r>
            <a:r>
              <a:rPr lang="en-US" sz="2400" dirty="0" smtClean="0"/>
              <a:t>memory location 0x0 </a:t>
            </a:r>
            <a:r>
              <a:rPr lang="en-US" sz="2400" dirty="0"/>
              <a:t>to another hardcoded memory </a:t>
            </a:r>
            <a:r>
              <a:rPr lang="en-US" sz="2400" dirty="0" smtClean="0"/>
              <a:t>address.</a:t>
            </a:r>
          </a:p>
          <a:p>
            <a:r>
              <a:rPr lang="en-US" sz="2400" dirty="0" smtClean="0"/>
              <a:t>This violates several CERT C rules:</a:t>
            </a:r>
          </a:p>
          <a:p>
            <a:pPr marL="457200" indent="-457200">
              <a:buFont typeface="Arial" charset="0"/>
              <a:buChar char="•"/>
            </a:pPr>
            <a:r>
              <a:rPr lang="en-US" sz="2400" dirty="0">
                <a:hlinkClick r:id="rId3"/>
              </a:rPr>
              <a:t>ARR36-C. Do not subtract or compare two pointers that do not refer to the same array</a:t>
            </a:r>
            <a:endParaRPr lang="en-US" sz="2400" dirty="0"/>
          </a:p>
          <a:p>
            <a:pPr marL="457200" indent="-457200">
              <a:buFont typeface="Arial" charset="0"/>
              <a:buChar char="•"/>
            </a:pPr>
            <a:r>
              <a:rPr lang="en-US" sz="2400" dirty="0" smtClean="0">
                <a:hlinkClick r:id="rId4"/>
              </a:rPr>
              <a:t>EXP34-C</a:t>
            </a:r>
            <a:r>
              <a:rPr lang="en-US" sz="2400" dirty="0">
                <a:hlinkClick r:id="rId4"/>
              </a:rPr>
              <a:t>. Do not dereference null </a:t>
            </a:r>
            <a:r>
              <a:rPr lang="en-US" sz="2400" dirty="0" smtClean="0">
                <a:hlinkClick r:id="rId4"/>
              </a:rPr>
              <a:t>pointers</a:t>
            </a:r>
            <a:endParaRPr lang="en-US" sz="2400" dirty="0"/>
          </a:p>
          <a:p>
            <a:r>
              <a:rPr lang="en-US" sz="2400" dirty="0" smtClean="0"/>
              <a:t>This </a:t>
            </a:r>
            <a:r>
              <a:rPr lang="en-US" sz="2400" dirty="0"/>
              <a:t>is embedded code, and it is believed that its platform specifically permits this behavior, as the code would not run otherwise. </a:t>
            </a:r>
            <a:endParaRPr lang="en-US" sz="2400" dirty="0" smtClean="0"/>
          </a:p>
          <a:p>
            <a:r>
              <a:rPr lang="en-US" sz="2400" dirty="0" smtClean="0"/>
              <a:t>So these alerts are </a:t>
            </a:r>
            <a:r>
              <a:rPr lang="en-US" sz="2400" i="1" dirty="0" smtClean="0"/>
              <a:t>true</a:t>
            </a:r>
            <a:r>
              <a:rPr lang="en-US" sz="2400" dirty="0" smtClean="0"/>
              <a:t> if and only if the code is portable.</a:t>
            </a:r>
            <a:endParaRPr lang="en-US" sz="2400" dirty="0"/>
          </a:p>
        </p:txBody>
      </p:sp>
    </p:spTree>
    <p:extLst>
      <p:ext uri="{BB962C8B-B14F-4D97-AF65-F5344CB8AC3E}">
        <p14:creationId xmlns:p14="http://schemas.microsoft.com/office/powerpoint/2010/main" val="4070418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ARR36-C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465" y="764792"/>
            <a:ext cx="7345535" cy="5480754"/>
          </a:xfrm>
        </p:spPr>
      </p:pic>
    </p:spTree>
    <p:extLst>
      <p:ext uri="{BB962C8B-B14F-4D97-AF65-F5344CB8AC3E}">
        <p14:creationId xmlns:p14="http://schemas.microsoft.com/office/powerpoint/2010/main" val="4171008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Tutorial</a:t>
            </a:r>
            <a:endParaRPr lang="en-US" dirty="0"/>
          </a:p>
        </p:txBody>
      </p:sp>
      <p:sp>
        <p:nvSpPr>
          <p:cNvPr id="3" name="Content Placeholder 2"/>
          <p:cNvSpPr>
            <a:spLocks noGrp="1"/>
          </p:cNvSpPr>
          <p:nvPr>
            <p:ph idx="1"/>
          </p:nvPr>
        </p:nvSpPr>
        <p:spPr/>
        <p:txBody>
          <a:bodyPr/>
          <a:lstStyle/>
          <a:p>
            <a:pPr lvl="1"/>
            <a:r>
              <a:rPr lang="en-US" dirty="0" smtClean="0"/>
              <a:t>Teach basics of static analysis alert auditing</a:t>
            </a:r>
          </a:p>
          <a:p>
            <a:pPr lvl="1"/>
            <a:r>
              <a:rPr lang="en-US" dirty="0" smtClean="0"/>
              <a:t>Clarify </a:t>
            </a:r>
            <a:r>
              <a:rPr lang="en-US" b="1" dirty="0" smtClean="0"/>
              <a:t>ambiguous or complex</a:t>
            </a:r>
            <a:r>
              <a:rPr lang="en-US" dirty="0" smtClean="0"/>
              <a:t> auditing scenarios</a:t>
            </a:r>
          </a:p>
          <a:p>
            <a:pPr lvl="1"/>
            <a:r>
              <a:rPr lang="en-US" b="1" dirty="0" smtClean="0"/>
              <a:t>Hands-on: </a:t>
            </a:r>
            <a:r>
              <a:rPr lang="en-US" dirty="0" smtClean="0"/>
              <a:t>make audit determinations on static analysis alerts and open-source code </a:t>
            </a:r>
          </a:p>
          <a:p>
            <a:pPr lvl="1"/>
            <a:r>
              <a:rPr lang="en-US" dirty="0" smtClean="0"/>
              <a:t>Learn how to make audit determinations </a:t>
            </a:r>
            <a:r>
              <a:rPr lang="en-US" b="1" dirty="0" smtClean="0"/>
              <a:t>more consistent</a:t>
            </a:r>
          </a:p>
          <a:p>
            <a:endParaRPr lang="en-US" dirty="0" smtClean="0"/>
          </a:p>
          <a:p>
            <a:r>
              <a:rPr lang="en-US" dirty="0" smtClean="0"/>
              <a:t>Focus on </a:t>
            </a:r>
            <a:r>
              <a:rPr lang="en-US" b="1" dirty="0" smtClean="0"/>
              <a:t>12 rules</a:t>
            </a:r>
          </a:p>
          <a:p>
            <a:pPr lvl="1"/>
            <a:r>
              <a:rPr lang="en-US" dirty="0" smtClean="0"/>
              <a:t>Drew on our own experiences auditing code bases at CERT</a:t>
            </a:r>
          </a:p>
          <a:p>
            <a:pPr lvl="1"/>
            <a:r>
              <a:rPr lang="en-US" dirty="0" smtClean="0"/>
              <a:t>Trained groups of engineers on the rules, and incorporated their feedback</a:t>
            </a:r>
          </a:p>
          <a:p>
            <a:pPr lvl="1"/>
            <a:r>
              <a:rPr lang="en-US" dirty="0" smtClean="0"/>
              <a:t>Your feedback is welcome!</a:t>
            </a:r>
          </a:p>
        </p:txBody>
      </p:sp>
    </p:spTree>
    <p:extLst>
      <p:ext uri="{BB962C8B-B14F-4D97-AF65-F5344CB8AC3E}">
        <p14:creationId xmlns:p14="http://schemas.microsoft.com/office/powerpoint/2010/main" val="1392941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EXP34-C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934" y="772287"/>
            <a:ext cx="7720297" cy="5408831"/>
          </a:xfrm>
        </p:spPr>
      </p:pic>
    </p:spTree>
    <p:extLst>
      <p:ext uri="{BB962C8B-B14F-4D97-AF65-F5344CB8AC3E}">
        <p14:creationId xmlns:p14="http://schemas.microsoft.com/office/powerpoint/2010/main" val="3136069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400" dirty="0"/>
              <a:t>Examine the diagnostic alert info at </a:t>
            </a:r>
            <a:r>
              <a:rPr lang="en-US" sz="2400" dirty="0" smtClean="0"/>
              <a:t>line </a:t>
            </a:r>
            <a:r>
              <a:rPr lang="en-US" sz="2400" b="1" dirty="0" smtClean="0"/>
              <a:t>20</a:t>
            </a:r>
            <a:r>
              <a:rPr lang="en-US" sz="2400" dirty="0" smtClean="0"/>
              <a:t> of the file </a:t>
            </a:r>
            <a:r>
              <a:rPr lang="en-US" sz="2400" b="1" dirty="0">
                <a:latin typeface="Courier New" panose="02070309020205020404" pitchFamily="49" charset="0"/>
                <a:cs typeface="Courier New" panose="02070309020205020404" pitchFamily="49" charset="0"/>
              </a:rPr>
              <a:t>tutorial/analysis/rosecheckers.txt</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the source code at line </a:t>
            </a:r>
            <a:r>
              <a:rPr lang="en-US" sz="2400" b="1" dirty="0" smtClean="0"/>
              <a:t>17</a:t>
            </a:r>
            <a:r>
              <a:rPr lang="en-US" sz="2400" dirty="0" smtClean="0"/>
              <a:t/>
            </a:r>
            <a:br>
              <a:rPr lang="en-US" sz="2400" dirty="0" smtClean="0"/>
            </a:br>
            <a:r>
              <a:rPr lang="en-US" sz="2400" dirty="0" smtClean="0"/>
              <a:t>of the file </a:t>
            </a:r>
            <a:r>
              <a:rPr lang="en-US" sz="2400" b="1" dirty="0" smtClean="0">
                <a:latin typeface="Courier New" panose="02070309020205020404" pitchFamily="49" charset="0"/>
                <a:cs typeface="Courier New" panose="02070309020205020404" pitchFamily="49" charset="0"/>
              </a:rPr>
              <a:t>tutorial/</a:t>
            </a:r>
            <a:r>
              <a:rPr lang="en-US" sz="2400" b="1" dirty="0" err="1" smtClean="0">
                <a:latin typeface="Courier New" panose="02070309020205020404" pitchFamily="49" charset="0"/>
                <a:cs typeface="Courier New" panose="02070309020205020404" pitchFamily="49" charset="0"/>
              </a:rPr>
              <a:t>src</a:t>
            </a:r>
            <a:r>
              <a:rPr lang="en-US" sz="2400" b="1" dirty="0" smtClean="0">
                <a:latin typeface="Courier New" panose="02070309020205020404" pitchFamily="49" charset="0"/>
                <a:cs typeface="Courier New" panose="02070309020205020404" pitchFamily="49" charset="0"/>
              </a:rPr>
              <a:t>/file3.c</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CERT rule </a:t>
            </a:r>
            <a:r>
              <a:rPr lang="en-US" sz="2400" dirty="0" smtClean="0">
                <a:hlinkClick r:id="rId3"/>
              </a:rPr>
              <a:t>EXP36-C</a:t>
            </a:r>
            <a:r>
              <a:rPr lang="en-US" sz="2400" dirty="0" smtClean="0"/>
              <a:t> in the</a:t>
            </a:r>
            <a:br>
              <a:rPr lang="en-US" sz="2400" dirty="0" smtClean="0"/>
            </a:br>
            <a:r>
              <a:rPr lang="en-US" sz="2400" dirty="0" smtClean="0"/>
              <a:t>SEI Secure Coding Rules PDF,</a:t>
            </a:r>
            <a:br>
              <a:rPr lang="en-US" sz="2400" dirty="0" smtClean="0"/>
            </a:br>
            <a:r>
              <a:rPr lang="en-US" sz="2400" dirty="0" smtClean="0"/>
              <a:t>on page </a:t>
            </a:r>
            <a:r>
              <a:rPr lang="en-US" sz="2400" b="1" dirty="0" smtClean="0"/>
              <a:t>99</a:t>
            </a:r>
            <a:r>
              <a:rPr lang="en-US" sz="2400" dirty="0" smtClean="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26657498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228988"/>
            <a:ext cx="7599066" cy="669854"/>
          </a:xfrm>
        </p:spPr>
        <p:txBody>
          <a:bodyPr/>
          <a:lstStyle/>
          <a:p>
            <a:r>
              <a:rPr lang="en-US" dirty="0" smtClean="0"/>
              <a:t>Example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7" y="728290"/>
            <a:ext cx="7902617" cy="5552117"/>
          </a:xfrm>
          <a:prstGeom prst="rect">
            <a:avLst/>
          </a:prstGeom>
        </p:spPr>
      </p:pic>
    </p:spTree>
    <p:extLst>
      <p:ext uri="{BB962C8B-B14F-4D97-AF65-F5344CB8AC3E}">
        <p14:creationId xmlns:p14="http://schemas.microsoft.com/office/powerpoint/2010/main" val="825187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EXP36-C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968" y="763843"/>
            <a:ext cx="7924800" cy="5394858"/>
          </a:xfrm>
        </p:spPr>
      </p:pic>
    </p:spTree>
    <p:extLst>
      <p:ext uri="{BB962C8B-B14F-4D97-AF65-F5344CB8AC3E}">
        <p14:creationId xmlns:p14="http://schemas.microsoft.com/office/powerpoint/2010/main" val="1278775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sz="3200" dirty="0" err="1" smtClean="0"/>
              <a:t>Example</a:t>
            </a:r>
            <a:endParaRPr lang="de-DE" sz="3200" baseline="-25000" dirty="0" smtClean="0"/>
          </a:p>
        </p:txBody>
      </p:sp>
      <p:sp>
        <p:nvSpPr>
          <p:cNvPr id="16387" name="Rectangle 3"/>
          <p:cNvSpPr>
            <a:spLocks noGrp="1" noChangeArrowheads="1"/>
          </p:cNvSpPr>
          <p:nvPr>
            <p:ph type="body" idx="1"/>
          </p:nvPr>
        </p:nvSpPr>
        <p:spPr>
          <a:xfrm>
            <a:off x="219635" y="1143000"/>
            <a:ext cx="5800165" cy="3429000"/>
          </a:xfrm>
        </p:spPr>
        <p:txBody>
          <a:bodyPr/>
          <a:lstStyle/>
          <a:p>
            <a:pPr>
              <a:lnSpc>
                <a:spcPct val="90000"/>
              </a:lnSpc>
            </a:pPr>
            <a:endParaRPr lang="ro-RO" sz="2000" b="1" dirty="0">
              <a:latin typeface="Courier New" charset="0"/>
              <a:ea typeface="Courier New" charset="0"/>
              <a:cs typeface="Courier New" charset="0"/>
            </a:endParaRPr>
          </a:p>
          <a:p>
            <a:pPr>
              <a:lnSpc>
                <a:spcPct val="90000"/>
              </a:lnSpc>
            </a:pPr>
            <a:r>
              <a:rPr lang="ro-RO" sz="2000" b="1" dirty="0" err="1" smtClean="0">
                <a:latin typeface="Courier New" charset="0"/>
                <a:ea typeface="Courier New" charset="0"/>
                <a:cs typeface="Courier New" charset="0"/>
              </a:rPr>
              <a:t>int</a:t>
            </a: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main</a:t>
            </a:r>
            <a:r>
              <a:rPr lang="ro-RO" sz="2000" b="1" dirty="0">
                <a:latin typeface="Courier New" charset="0"/>
                <a:ea typeface="Courier New" charset="0"/>
                <a:cs typeface="Courier New" charset="0"/>
              </a:rPr>
              <a:t>(</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argc</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char</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argv</a:t>
            </a:r>
            <a:r>
              <a:rPr lang="ro-RO" sz="2000" b="1" dirty="0">
                <a:latin typeface="Courier New" charset="0"/>
                <a:ea typeface="Courier New" charset="0"/>
                <a:cs typeface="Courier New" charset="0"/>
              </a:rPr>
              <a:t>) </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struct</a:t>
            </a:r>
            <a:r>
              <a:rPr lang="ro-RO" sz="2000" b="1" dirty="0">
                <a:solidFill>
                  <a:schemeClr val="bg2">
                    <a:lumMod val="75000"/>
                  </a:schemeClr>
                </a:solidFill>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FourByteValue</a:t>
            </a:r>
            <a:r>
              <a:rPr lang="ro-RO" sz="2000" b="1" dirty="0">
                <a:solidFill>
                  <a:schemeClr val="bg2">
                    <a:lumMod val="75000"/>
                  </a:schemeClr>
                </a:solidFill>
                <a:latin typeface="Courier New" charset="0"/>
                <a:ea typeface="Courier New" charset="0"/>
                <a:cs typeface="Courier New" charset="0"/>
              </a:rPr>
              <a:t> </a:t>
            </a:r>
            <a:r>
              <a:rPr lang="ro-RO" sz="2000" b="1" dirty="0">
                <a:latin typeface="Courier New" charset="0"/>
                <a:ea typeface="Courier New" charset="0"/>
                <a:cs typeface="Courier New" charset="0"/>
              </a:rPr>
              <a:t>val</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val.b1 = 0x25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val.b2 = 0x4b</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val.b3 = 0xd5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val.b4 = 0xa4</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int_ptr</a:t>
            </a:r>
            <a:r>
              <a:rPr lang="ro-RO" sz="2000" b="1" dirty="0">
                <a:latin typeface="Courier New" charset="0"/>
                <a:ea typeface="Courier New" charset="0"/>
                <a:cs typeface="Courier New" charset="0"/>
              </a:rPr>
              <a:t> =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*)(&amp;val.b1</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printf</a:t>
            </a:r>
            <a:r>
              <a:rPr lang="ro-RO" sz="2000" b="1" dirty="0">
                <a:latin typeface="Courier New" charset="0"/>
                <a:ea typeface="Courier New" charset="0"/>
                <a:cs typeface="Courier New" charset="0"/>
              </a:rPr>
              <a:t>("%d\n", *</a:t>
            </a:r>
            <a:r>
              <a:rPr lang="ro-RO" sz="2000" b="1" dirty="0" err="1">
                <a:latin typeface="Courier New" charset="0"/>
                <a:ea typeface="Courier New" charset="0"/>
                <a:cs typeface="Courier New" charset="0"/>
              </a:rPr>
              <a:t>int_ptr</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return</a:t>
            </a:r>
            <a:r>
              <a:rPr lang="ro-RO" sz="2000" b="1" dirty="0">
                <a:latin typeface="Courier New" charset="0"/>
                <a:ea typeface="Courier New" charset="0"/>
                <a:cs typeface="Courier New" charset="0"/>
              </a:rPr>
              <a:t> 0</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sp>
        <p:nvSpPr>
          <p:cNvPr id="12" name="Rectangle 3"/>
          <p:cNvSpPr txBox="1">
            <a:spLocks noChangeArrowheads="1"/>
          </p:cNvSpPr>
          <p:nvPr/>
        </p:nvSpPr>
        <p:spPr bwMode="gray">
          <a:xfrm>
            <a:off x="5360732" y="1346076"/>
            <a:ext cx="3505200" cy="1651225"/>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ro-RO" sz="2000" b="1" kern="0" dirty="0" err="1" smtClean="0">
                <a:latin typeface="Courier New" charset="0"/>
                <a:ea typeface="Courier New" charset="0"/>
                <a:cs typeface="Courier New" charset="0"/>
              </a:rPr>
              <a:t>struct</a:t>
            </a: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FourByteValue</a:t>
            </a:r>
            <a:r>
              <a:rPr lang="ro-RO" sz="2000" b="1" kern="0" dirty="0" smtClean="0">
                <a:latin typeface="Courier New" charset="0"/>
                <a:ea typeface="Courier New" charset="0"/>
                <a:cs typeface="Courier New" charset="0"/>
              </a:rPr>
              <a:t> {</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b1;</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b2;</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b3;</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b4;</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a:t>
            </a:r>
          </a:p>
        </p:txBody>
      </p:sp>
    </p:spTree>
    <p:extLst>
      <p:ext uri="{BB962C8B-B14F-4D97-AF65-F5344CB8AC3E}">
        <p14:creationId xmlns:p14="http://schemas.microsoft.com/office/powerpoint/2010/main" val="20755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sz="3200" dirty="0"/>
              <a:t>A</a:t>
            </a:r>
            <a:r>
              <a:rPr lang="de-DE" sz="3200" dirty="0" smtClean="0"/>
              <a:t>lert </a:t>
            </a:r>
            <a:r>
              <a:rPr lang="de-DE" sz="3200" dirty="0"/>
              <a:t>to Audit</a:t>
            </a:r>
            <a:endParaRPr lang="de-DE" sz="3200" baseline="-25000" dirty="0" smtClean="0"/>
          </a:p>
        </p:txBody>
      </p:sp>
      <p:sp>
        <p:nvSpPr>
          <p:cNvPr id="16387" name="Rectangle 3"/>
          <p:cNvSpPr>
            <a:spLocks noGrp="1" noChangeArrowheads="1"/>
          </p:cNvSpPr>
          <p:nvPr>
            <p:ph type="body" idx="1"/>
          </p:nvPr>
        </p:nvSpPr>
        <p:spPr>
          <a:xfrm>
            <a:off x="219635" y="1143000"/>
            <a:ext cx="5800165" cy="3429000"/>
          </a:xfrm>
        </p:spPr>
        <p:txBody>
          <a:bodyPr/>
          <a:lstStyle/>
          <a:p>
            <a:pPr>
              <a:lnSpc>
                <a:spcPct val="90000"/>
              </a:lnSpc>
            </a:pPr>
            <a:endParaRPr lang="ro-RO" sz="2000" b="1" dirty="0">
              <a:latin typeface="Courier New" charset="0"/>
              <a:ea typeface="Courier New" charset="0"/>
              <a:cs typeface="Courier New" charset="0"/>
            </a:endParaRPr>
          </a:p>
          <a:p>
            <a:pPr>
              <a:lnSpc>
                <a:spcPct val="90000"/>
              </a:lnSpc>
            </a:pPr>
            <a:r>
              <a:rPr lang="ro-RO" sz="2000" b="1" dirty="0" err="1" smtClean="0">
                <a:latin typeface="Courier New" charset="0"/>
                <a:ea typeface="Courier New" charset="0"/>
                <a:cs typeface="Courier New" charset="0"/>
              </a:rPr>
              <a:t>int</a:t>
            </a: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main</a:t>
            </a:r>
            <a:r>
              <a:rPr lang="ro-RO" sz="2000" b="1" dirty="0">
                <a:latin typeface="Courier New" charset="0"/>
                <a:ea typeface="Courier New" charset="0"/>
                <a:cs typeface="Courier New" charset="0"/>
              </a:rPr>
              <a:t>(</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argc</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char</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argv</a:t>
            </a:r>
            <a:r>
              <a:rPr lang="ro-RO" sz="2000" b="1" dirty="0">
                <a:latin typeface="Courier New" charset="0"/>
                <a:ea typeface="Courier New" charset="0"/>
                <a:cs typeface="Courier New" charset="0"/>
              </a:rPr>
              <a:t>) </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struct</a:t>
            </a:r>
            <a:r>
              <a:rPr lang="ro-RO" sz="2000" b="1" dirty="0">
                <a:solidFill>
                  <a:schemeClr val="bg2">
                    <a:lumMod val="75000"/>
                  </a:schemeClr>
                </a:solidFill>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FourByteValue</a:t>
            </a:r>
            <a:r>
              <a:rPr lang="ro-RO" sz="2000" b="1" dirty="0">
                <a:solidFill>
                  <a:schemeClr val="bg2">
                    <a:lumMod val="75000"/>
                  </a:schemeClr>
                </a:solidFill>
                <a:latin typeface="Courier New" charset="0"/>
                <a:ea typeface="Courier New" charset="0"/>
                <a:cs typeface="Courier New" charset="0"/>
              </a:rPr>
              <a:t> </a:t>
            </a:r>
            <a:r>
              <a:rPr lang="ro-RO" sz="2000" b="1" dirty="0">
                <a:latin typeface="Courier New" charset="0"/>
                <a:ea typeface="Courier New" charset="0"/>
                <a:cs typeface="Courier New" charset="0"/>
              </a:rPr>
              <a:t>val</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val.b1 = 0x25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val.b2 = 0x4b</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val.b3 = 0xd5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val.b4 = 0xa4</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solidFill>
                  <a:srgbClr val="0070C0"/>
                </a:solidFill>
                <a:latin typeface="Courier New" charset="0"/>
                <a:ea typeface="Courier New" charset="0"/>
                <a:cs typeface="Courier New" charset="0"/>
              </a:rPr>
              <a:t>    </a:t>
            </a:r>
            <a:r>
              <a:rPr lang="ro-RO" sz="2000" b="1" dirty="0" err="1">
                <a:solidFill>
                  <a:srgbClr val="0070C0"/>
                </a:solidFill>
                <a:latin typeface="Courier New" charset="0"/>
                <a:ea typeface="Courier New" charset="0"/>
                <a:cs typeface="Courier New" charset="0"/>
              </a:rPr>
              <a:t>int</a:t>
            </a:r>
            <a:r>
              <a:rPr lang="ro-RO" sz="2000" b="1" dirty="0">
                <a:solidFill>
                  <a:srgbClr val="0070C0"/>
                </a:solidFill>
                <a:latin typeface="Courier New" charset="0"/>
                <a:ea typeface="Courier New" charset="0"/>
                <a:cs typeface="Courier New" charset="0"/>
              </a:rPr>
              <a:t> *</a:t>
            </a:r>
            <a:r>
              <a:rPr lang="ro-RO" sz="2000" b="1" dirty="0" err="1">
                <a:solidFill>
                  <a:srgbClr val="0070C0"/>
                </a:solidFill>
                <a:latin typeface="Courier New" charset="0"/>
                <a:ea typeface="Courier New" charset="0"/>
                <a:cs typeface="Courier New" charset="0"/>
              </a:rPr>
              <a:t>int_ptr</a:t>
            </a:r>
            <a:r>
              <a:rPr lang="ro-RO" sz="2000" b="1" dirty="0">
                <a:solidFill>
                  <a:srgbClr val="0070C0"/>
                </a:solidFill>
                <a:latin typeface="Courier New" charset="0"/>
                <a:ea typeface="Courier New" charset="0"/>
                <a:cs typeface="Courier New" charset="0"/>
              </a:rPr>
              <a:t> = (</a:t>
            </a:r>
            <a:r>
              <a:rPr lang="ro-RO" sz="2000" b="1" dirty="0" err="1">
                <a:solidFill>
                  <a:srgbClr val="0070C0"/>
                </a:solidFill>
                <a:latin typeface="Courier New" charset="0"/>
                <a:ea typeface="Courier New" charset="0"/>
                <a:cs typeface="Courier New" charset="0"/>
              </a:rPr>
              <a:t>int</a:t>
            </a:r>
            <a:r>
              <a:rPr lang="ro-RO" sz="2000" b="1" dirty="0">
                <a:solidFill>
                  <a:srgbClr val="0070C0"/>
                </a:solidFill>
                <a:latin typeface="Courier New" charset="0"/>
                <a:ea typeface="Courier New" charset="0"/>
                <a:cs typeface="Courier New" charset="0"/>
              </a:rPr>
              <a:t>*)(&amp;val.b1</a:t>
            </a:r>
            <a:r>
              <a:rPr lang="ro-RO" sz="2000" b="1" dirty="0" smtClean="0">
                <a:solidFill>
                  <a:srgbClr val="0070C0"/>
                </a:solidFill>
                <a:latin typeface="Courier New" charset="0"/>
                <a:ea typeface="Courier New" charset="0"/>
                <a:cs typeface="Courier New" charset="0"/>
              </a:rPr>
              <a:t>);</a:t>
            </a:r>
            <a:r>
              <a:rPr lang="ro-RO" sz="2000" b="1" dirty="0" smtClean="0">
                <a:latin typeface="Courier New" charset="0"/>
                <a:ea typeface="Courier New" charset="0"/>
                <a:cs typeface="Courier New" charset="0"/>
              </a:rPr>
              <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printf</a:t>
            </a:r>
            <a:r>
              <a:rPr lang="ro-RO" sz="2000" b="1" dirty="0">
                <a:latin typeface="Courier New" charset="0"/>
                <a:ea typeface="Courier New" charset="0"/>
                <a:cs typeface="Courier New" charset="0"/>
              </a:rPr>
              <a:t>("%d\n", *</a:t>
            </a:r>
            <a:r>
              <a:rPr lang="ro-RO" sz="2000" b="1" dirty="0" err="1">
                <a:latin typeface="Courier New" charset="0"/>
                <a:ea typeface="Courier New" charset="0"/>
                <a:cs typeface="Courier New" charset="0"/>
              </a:rPr>
              <a:t>int_ptr</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return</a:t>
            </a:r>
            <a:r>
              <a:rPr lang="ro-RO" sz="2000" b="1" dirty="0">
                <a:latin typeface="Courier New" charset="0"/>
                <a:ea typeface="Courier New" charset="0"/>
                <a:cs typeface="Courier New" charset="0"/>
              </a:rPr>
              <a:t> 0</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cxnSp>
        <p:nvCxnSpPr>
          <p:cNvPr id="5" name="Straight Arrow Connector 4"/>
          <p:cNvCxnSpPr/>
          <p:nvPr/>
        </p:nvCxnSpPr>
        <p:spPr bwMode="auto">
          <a:xfrm>
            <a:off x="298450" y="3200400"/>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2" name="Rectangle 3"/>
          <p:cNvSpPr txBox="1">
            <a:spLocks noChangeArrowheads="1"/>
          </p:cNvSpPr>
          <p:nvPr/>
        </p:nvSpPr>
        <p:spPr bwMode="gray">
          <a:xfrm>
            <a:off x="5360732" y="1346076"/>
            <a:ext cx="3505200" cy="1651225"/>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ro-RO" sz="2000" b="1" kern="0" dirty="0" err="1" smtClean="0">
                <a:latin typeface="Courier New" charset="0"/>
                <a:ea typeface="Courier New" charset="0"/>
                <a:cs typeface="Courier New" charset="0"/>
              </a:rPr>
              <a:t>struct</a:t>
            </a: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FourByteValue</a:t>
            </a:r>
            <a:r>
              <a:rPr lang="ro-RO" sz="2000" b="1" kern="0" dirty="0" smtClean="0">
                <a:latin typeface="Courier New" charset="0"/>
                <a:ea typeface="Courier New" charset="0"/>
                <a:cs typeface="Courier New" charset="0"/>
              </a:rPr>
              <a:t> {</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b1;</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b2;</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b3;</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b4;</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7327"/>
            <a:ext cx="9144000" cy="1860151"/>
          </a:xfrm>
          <a:prstGeom prst="rect">
            <a:avLst/>
          </a:prstGeom>
        </p:spPr>
      </p:pic>
      <p:sp>
        <p:nvSpPr>
          <p:cNvPr id="10" name="Rectangle 9"/>
          <p:cNvSpPr/>
          <p:nvPr/>
        </p:nvSpPr>
        <p:spPr bwMode="auto">
          <a:xfrm>
            <a:off x="755746" y="3176752"/>
            <a:ext cx="4923769" cy="26778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Rectangular Callout 8"/>
          <p:cNvSpPr/>
          <p:nvPr/>
        </p:nvSpPr>
        <p:spPr bwMode="auto">
          <a:xfrm>
            <a:off x="5679515" y="3094161"/>
            <a:ext cx="3211422" cy="1216306"/>
          </a:xfrm>
          <a:prstGeom prst="wedgeRectCallout">
            <a:avLst>
              <a:gd name="adj1" fmla="val -15191"/>
              <a:gd name="adj2" fmla="val -49155"/>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400" dirty="0" smtClean="0">
                <a:ea typeface="Courier New" charset="0"/>
                <a:cs typeface="Courier New" charset="0"/>
              </a:rPr>
              <a:t>This code works on Intel x86 architectures, but what about others?</a:t>
            </a:r>
          </a:p>
        </p:txBody>
      </p:sp>
    </p:spTree>
    <p:extLst>
      <p:ext uri="{BB962C8B-B14F-4D97-AF65-F5344CB8AC3E}">
        <p14:creationId xmlns:p14="http://schemas.microsoft.com/office/powerpoint/2010/main" val="20152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00853"/>
            <a:ext cx="7599066" cy="669854"/>
          </a:xfrm>
        </p:spPr>
        <p:txBody>
          <a:bodyPr/>
          <a:lstStyle/>
          <a:p>
            <a:r>
              <a:rPr lang="de-DE" sz="3200" dirty="0" smtClean="0"/>
              <a:t>Marking the alert</a:t>
            </a:r>
            <a:endParaRPr lang="de-DE" sz="3200" baseline="-25000" dirty="0" smtClean="0"/>
          </a:p>
        </p:txBody>
      </p:sp>
      <p:sp>
        <p:nvSpPr>
          <p:cNvPr id="16387" name="Rectangle 3"/>
          <p:cNvSpPr>
            <a:spLocks noGrp="1" noChangeArrowheads="1"/>
          </p:cNvSpPr>
          <p:nvPr>
            <p:ph type="body" idx="1"/>
          </p:nvPr>
        </p:nvSpPr>
        <p:spPr>
          <a:xfrm>
            <a:off x="219635" y="1143000"/>
            <a:ext cx="5800165" cy="3429000"/>
          </a:xfrm>
        </p:spPr>
        <p:txBody>
          <a:bodyPr/>
          <a:lstStyle/>
          <a:p>
            <a:pPr>
              <a:lnSpc>
                <a:spcPct val="90000"/>
              </a:lnSpc>
            </a:pPr>
            <a:endParaRPr lang="ro-RO" sz="2000" b="1" dirty="0">
              <a:latin typeface="Courier New" charset="0"/>
              <a:ea typeface="Courier New" charset="0"/>
              <a:cs typeface="Courier New" charset="0"/>
            </a:endParaRPr>
          </a:p>
          <a:p>
            <a:pPr>
              <a:lnSpc>
                <a:spcPct val="90000"/>
              </a:lnSpc>
            </a:pPr>
            <a:r>
              <a:rPr lang="ro-RO" sz="2000" b="1" dirty="0" smtClean="0">
                <a:latin typeface="Courier New" charset="0"/>
                <a:ea typeface="Courier New" charset="0"/>
                <a:cs typeface="Courier New" charset="0"/>
              </a:rPr>
              <a:t>int </a:t>
            </a:r>
            <a:r>
              <a:rPr lang="ro-RO" sz="2000" b="1" dirty="0">
                <a:latin typeface="Courier New" charset="0"/>
                <a:ea typeface="Courier New" charset="0"/>
                <a:cs typeface="Courier New" charset="0"/>
              </a:rPr>
              <a:t>main(int argc, char **argv) </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solidFill>
                  <a:schemeClr val="bg2">
                    <a:lumMod val="75000"/>
                  </a:schemeClr>
                </a:solidFill>
                <a:latin typeface="Courier New" charset="0"/>
                <a:ea typeface="Courier New" charset="0"/>
                <a:cs typeface="Courier New" charset="0"/>
              </a:rPr>
              <a:t>struct FourByteValue </a:t>
            </a:r>
            <a:r>
              <a:rPr lang="ro-RO" sz="2000" b="1" dirty="0">
                <a:latin typeface="Courier New" charset="0"/>
                <a:ea typeface="Courier New" charset="0"/>
                <a:cs typeface="Courier New" charset="0"/>
              </a:rPr>
              <a:t>val</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val.b1 = 0x25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val.b2 = 0x4b</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val.b3 = 0xd5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val.b4 = 0xa4</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solidFill>
                  <a:srgbClr val="0070C0"/>
                </a:solidFill>
                <a:latin typeface="Courier New" charset="0"/>
                <a:ea typeface="Courier New" charset="0"/>
                <a:cs typeface="Courier New" charset="0"/>
              </a:rPr>
              <a:t>    int </a:t>
            </a:r>
            <a:r>
              <a:rPr lang="ro-RO" sz="2000" b="1" dirty="0">
                <a:solidFill>
                  <a:srgbClr val="0070C0"/>
                </a:solidFill>
                <a:latin typeface="Courier New" charset="0"/>
                <a:ea typeface="Courier New" charset="0"/>
                <a:cs typeface="Courier New" charset="0"/>
              </a:rPr>
              <a:t>*int_ptr = (int*)(&amp;val.b1</a:t>
            </a:r>
            <a:r>
              <a:rPr lang="ro-RO" sz="2000" b="1" dirty="0" smtClean="0">
                <a:solidFill>
                  <a:srgbClr val="0070C0"/>
                </a:solidFill>
                <a:latin typeface="Courier New" charset="0"/>
                <a:ea typeface="Courier New" charset="0"/>
                <a:cs typeface="Courier New" charset="0"/>
              </a:rPr>
              <a:t>);</a:t>
            </a:r>
            <a:r>
              <a:rPr lang="ro-RO" sz="2000" b="1" dirty="0" smtClean="0">
                <a:latin typeface="Courier New" charset="0"/>
                <a:ea typeface="Courier New" charset="0"/>
                <a:cs typeface="Courier New" charset="0"/>
              </a:rPr>
              <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printf("%d\n", *int_ptr</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return 0</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cxnSp>
        <p:nvCxnSpPr>
          <p:cNvPr id="5" name="Straight Arrow Connector 4"/>
          <p:cNvCxnSpPr/>
          <p:nvPr/>
        </p:nvCxnSpPr>
        <p:spPr bwMode="auto">
          <a:xfrm>
            <a:off x="298450" y="3200400"/>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7327"/>
            <a:ext cx="9144000" cy="1860151"/>
          </a:xfrm>
          <a:prstGeom prst="rect">
            <a:avLst/>
          </a:prstGeom>
        </p:spPr>
      </p:pic>
      <p:grpSp>
        <p:nvGrpSpPr>
          <p:cNvPr id="3" name="Group 2"/>
          <p:cNvGrpSpPr/>
          <p:nvPr/>
        </p:nvGrpSpPr>
        <p:grpSpPr>
          <a:xfrm>
            <a:off x="2999796" y="3559628"/>
            <a:ext cx="1868206" cy="1766374"/>
            <a:chOff x="2999796" y="3559628"/>
            <a:chExt cx="1868206" cy="1766374"/>
          </a:xfrm>
        </p:grpSpPr>
        <p:sp>
          <p:nvSpPr>
            <p:cNvPr id="12" name="Content Placeholder 1"/>
            <p:cNvSpPr txBox="1">
              <a:spLocks/>
            </p:cNvSpPr>
            <p:nvPr/>
          </p:nvSpPr>
          <p:spPr>
            <a:xfrm>
              <a:off x="2999796" y="3559628"/>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13" name="Content Placeholder 1"/>
            <p:cNvSpPr txBox="1">
              <a:spLocks/>
            </p:cNvSpPr>
            <p:nvPr/>
          </p:nvSpPr>
          <p:spPr>
            <a:xfrm>
              <a:off x="2999797" y="4277014"/>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14" name="Right Arrow 13"/>
            <p:cNvSpPr/>
            <p:nvPr/>
          </p:nvSpPr>
          <p:spPr>
            <a:xfrm flipH="1">
              <a:off x="4315109" y="4277014"/>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3"/>
          <p:cNvSpPr txBox="1">
            <a:spLocks noChangeArrowheads="1"/>
          </p:cNvSpPr>
          <p:nvPr/>
        </p:nvSpPr>
        <p:spPr bwMode="gray">
          <a:xfrm>
            <a:off x="5360732" y="1346076"/>
            <a:ext cx="3505200" cy="1651225"/>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ro-RO" sz="2000" b="1" kern="0" dirty="0" err="1" smtClean="0">
                <a:latin typeface="Courier New" charset="0"/>
                <a:ea typeface="Courier New" charset="0"/>
                <a:cs typeface="Courier New" charset="0"/>
              </a:rPr>
              <a:t>struct</a:t>
            </a: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FourByteValue</a:t>
            </a:r>
            <a:r>
              <a:rPr lang="ro-RO" sz="2000" b="1" kern="0" dirty="0" smtClean="0">
                <a:latin typeface="Courier New" charset="0"/>
                <a:ea typeface="Courier New" charset="0"/>
                <a:cs typeface="Courier New" charset="0"/>
              </a:rPr>
              <a:t> {</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b1;</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b2;</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b3;</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b4;</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a:t>
            </a:r>
          </a:p>
        </p:txBody>
      </p:sp>
      <p:sp>
        <p:nvSpPr>
          <p:cNvPr id="18" name="Rectangle 17"/>
          <p:cNvSpPr/>
          <p:nvPr/>
        </p:nvSpPr>
        <p:spPr bwMode="auto">
          <a:xfrm>
            <a:off x="755746" y="3176752"/>
            <a:ext cx="4923769" cy="267783"/>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390563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400" dirty="0"/>
              <a:t>Examine the diagnostic alert info at </a:t>
            </a:r>
            <a:r>
              <a:rPr lang="en-US" sz="2400" dirty="0" smtClean="0"/>
              <a:t>lines </a:t>
            </a:r>
            <a:r>
              <a:rPr lang="en-US" sz="2400" b="1" dirty="0" smtClean="0"/>
              <a:t>6</a:t>
            </a:r>
            <a:r>
              <a:rPr lang="en-US" sz="2400" dirty="0" smtClean="0"/>
              <a:t> and </a:t>
            </a:r>
            <a:r>
              <a:rPr lang="en-US" sz="2400" b="1" dirty="0" smtClean="0"/>
              <a:t>7</a:t>
            </a:r>
            <a:r>
              <a:rPr lang="en-US" sz="2400" dirty="0" smtClean="0"/>
              <a:t> of the file </a:t>
            </a:r>
            <a:r>
              <a:rPr lang="en-US" sz="2400" b="1" dirty="0" smtClean="0">
                <a:latin typeface="Courier New" panose="02070309020205020404" pitchFamily="49" charset="0"/>
                <a:cs typeface="Courier New" panose="02070309020205020404" pitchFamily="49" charset="0"/>
              </a:rPr>
              <a:t>tutorial/analysis/gcc.txt</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the source code at lines </a:t>
            </a:r>
            <a:r>
              <a:rPr lang="en-US" sz="2400" b="1" dirty="0" smtClean="0"/>
              <a:t>15</a:t>
            </a:r>
            <a:r>
              <a:rPr lang="en-US" sz="2400" dirty="0" smtClean="0"/>
              <a:t> and </a:t>
            </a:r>
            <a:r>
              <a:rPr lang="en-US" sz="2400" b="1" dirty="0" smtClean="0"/>
              <a:t>16</a:t>
            </a:r>
            <a:r>
              <a:rPr lang="en-US" sz="2400" dirty="0" smtClean="0"/>
              <a:t/>
            </a:r>
            <a:br>
              <a:rPr lang="en-US" sz="2400" dirty="0" smtClean="0"/>
            </a:br>
            <a:r>
              <a:rPr lang="en-US" sz="2400" dirty="0" smtClean="0"/>
              <a:t>of the file </a:t>
            </a:r>
            <a:r>
              <a:rPr lang="en-US" sz="2400" b="1" dirty="0" smtClean="0">
                <a:latin typeface="Courier New" panose="02070309020205020404" pitchFamily="49" charset="0"/>
                <a:cs typeface="Courier New" panose="02070309020205020404" pitchFamily="49" charset="0"/>
              </a:rPr>
              <a:t>tutorial/</a:t>
            </a:r>
            <a:r>
              <a:rPr lang="en-US" sz="2400" b="1" dirty="0" err="1" smtClean="0">
                <a:latin typeface="Courier New" panose="02070309020205020404" pitchFamily="49" charset="0"/>
                <a:cs typeface="Courier New" panose="02070309020205020404" pitchFamily="49" charset="0"/>
              </a:rPr>
              <a:t>src</a:t>
            </a:r>
            <a:r>
              <a:rPr lang="en-US" sz="2400" b="1" dirty="0" smtClean="0">
                <a:latin typeface="Courier New" panose="02070309020205020404" pitchFamily="49" charset="0"/>
                <a:cs typeface="Courier New" panose="02070309020205020404" pitchFamily="49" charset="0"/>
              </a:rPr>
              <a:t>/file3.c</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CERT rule </a:t>
            </a:r>
            <a:r>
              <a:rPr lang="en-US" sz="2400" dirty="0" smtClean="0">
                <a:hlinkClick r:id="rId3"/>
              </a:rPr>
              <a:t>INT31-C</a:t>
            </a:r>
            <a:r>
              <a:rPr lang="en-US" sz="2400" dirty="0" smtClean="0"/>
              <a:t> in the</a:t>
            </a:r>
            <a:br>
              <a:rPr lang="en-US" sz="2400" dirty="0" smtClean="0"/>
            </a:br>
            <a:r>
              <a:rPr lang="en-US" sz="2400" dirty="0" smtClean="0"/>
              <a:t>SEI Secure Coding Rules PDF,</a:t>
            </a:r>
            <a:br>
              <a:rPr lang="en-US" sz="2400" dirty="0" smtClean="0"/>
            </a:br>
            <a:r>
              <a:rPr lang="en-US" sz="2400" dirty="0" smtClean="0"/>
              <a:t>on page </a:t>
            </a:r>
            <a:r>
              <a:rPr lang="en-US" sz="2400" b="1" dirty="0" smtClean="0"/>
              <a:t>144</a:t>
            </a:r>
            <a:r>
              <a:rPr lang="en-US" sz="2400" dirty="0" smtClean="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40754496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sz="3200" dirty="0" err="1" smtClean="0"/>
              <a:t>Example</a:t>
            </a:r>
            <a:endParaRPr lang="de-DE" sz="3200" baseline="-25000" dirty="0" smtClean="0"/>
          </a:p>
        </p:txBody>
      </p:sp>
      <p:sp>
        <p:nvSpPr>
          <p:cNvPr id="16387" name="Rectangle 3"/>
          <p:cNvSpPr>
            <a:spLocks noGrp="1" noChangeArrowheads="1"/>
          </p:cNvSpPr>
          <p:nvPr>
            <p:ph type="body" idx="1"/>
          </p:nvPr>
        </p:nvSpPr>
        <p:spPr>
          <a:xfrm>
            <a:off x="219635" y="1143000"/>
            <a:ext cx="5800165" cy="3429000"/>
          </a:xfrm>
        </p:spPr>
        <p:txBody>
          <a:bodyPr/>
          <a:lstStyle/>
          <a:p>
            <a:pPr>
              <a:lnSpc>
                <a:spcPct val="90000"/>
              </a:lnSpc>
            </a:pPr>
            <a:endParaRPr lang="ro-RO" sz="2000" b="1" dirty="0">
              <a:latin typeface="Courier New" charset="0"/>
              <a:ea typeface="Courier New" charset="0"/>
              <a:cs typeface="Courier New" charset="0"/>
            </a:endParaRPr>
          </a:p>
          <a:p>
            <a:pPr>
              <a:lnSpc>
                <a:spcPct val="90000"/>
              </a:lnSpc>
            </a:pPr>
            <a:r>
              <a:rPr lang="ro-RO" sz="2000" b="1" dirty="0" err="1" smtClean="0">
                <a:latin typeface="Courier New" charset="0"/>
                <a:ea typeface="Courier New" charset="0"/>
                <a:cs typeface="Courier New" charset="0"/>
              </a:rPr>
              <a:t>int</a:t>
            </a: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main</a:t>
            </a:r>
            <a:r>
              <a:rPr lang="ro-RO" sz="2000" b="1" dirty="0">
                <a:latin typeface="Courier New" charset="0"/>
                <a:ea typeface="Courier New" charset="0"/>
                <a:cs typeface="Courier New" charset="0"/>
              </a:rPr>
              <a:t>(</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argc</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char</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argv</a:t>
            </a:r>
            <a:r>
              <a:rPr lang="ro-RO" sz="2000" b="1" dirty="0">
                <a:latin typeface="Courier New" charset="0"/>
                <a:ea typeface="Courier New" charset="0"/>
                <a:cs typeface="Courier New" charset="0"/>
              </a:rPr>
              <a:t>) </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struct</a:t>
            </a:r>
            <a:r>
              <a:rPr lang="ro-RO" sz="2000" b="1" dirty="0">
                <a:solidFill>
                  <a:schemeClr val="bg2">
                    <a:lumMod val="75000"/>
                  </a:schemeClr>
                </a:solidFill>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FourByteValue</a:t>
            </a:r>
            <a:r>
              <a:rPr lang="ro-RO" sz="2000" b="1" dirty="0">
                <a:solidFill>
                  <a:schemeClr val="bg2">
                    <a:lumMod val="75000"/>
                  </a:schemeClr>
                </a:solidFill>
                <a:latin typeface="Courier New" charset="0"/>
                <a:ea typeface="Courier New" charset="0"/>
                <a:cs typeface="Courier New" charset="0"/>
              </a:rPr>
              <a:t> </a:t>
            </a:r>
            <a:r>
              <a:rPr lang="ro-RO" sz="2000" b="1" dirty="0">
                <a:latin typeface="Courier New" charset="0"/>
                <a:ea typeface="Courier New" charset="0"/>
                <a:cs typeface="Courier New" charset="0"/>
              </a:rPr>
              <a:t>val</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val.b1 = 0x25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val.b2 = 0x4b</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val.b3 = 0xd5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val.b4 = 0xa4</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int_ptr</a:t>
            </a:r>
            <a:r>
              <a:rPr lang="ro-RO" sz="2000" b="1" dirty="0">
                <a:latin typeface="Courier New" charset="0"/>
                <a:ea typeface="Courier New" charset="0"/>
                <a:cs typeface="Courier New" charset="0"/>
              </a:rPr>
              <a:t> =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*)(&amp;val.b1</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printf</a:t>
            </a:r>
            <a:r>
              <a:rPr lang="ro-RO" sz="2000" b="1" dirty="0">
                <a:latin typeface="Courier New" charset="0"/>
                <a:ea typeface="Courier New" charset="0"/>
                <a:cs typeface="Courier New" charset="0"/>
              </a:rPr>
              <a:t>("%d\n", *</a:t>
            </a:r>
            <a:r>
              <a:rPr lang="ro-RO" sz="2000" b="1" dirty="0" err="1">
                <a:latin typeface="Courier New" charset="0"/>
                <a:ea typeface="Courier New" charset="0"/>
                <a:cs typeface="Courier New" charset="0"/>
              </a:rPr>
              <a:t>int_ptr</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return</a:t>
            </a:r>
            <a:r>
              <a:rPr lang="ro-RO" sz="2000" b="1" dirty="0">
                <a:latin typeface="Courier New" charset="0"/>
                <a:ea typeface="Courier New" charset="0"/>
                <a:cs typeface="Courier New" charset="0"/>
              </a:rPr>
              <a:t> 0</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sp>
        <p:nvSpPr>
          <p:cNvPr id="12" name="Rectangle 3"/>
          <p:cNvSpPr txBox="1">
            <a:spLocks noChangeArrowheads="1"/>
          </p:cNvSpPr>
          <p:nvPr/>
        </p:nvSpPr>
        <p:spPr bwMode="gray">
          <a:xfrm>
            <a:off x="5360732" y="1346076"/>
            <a:ext cx="3505200" cy="1651225"/>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ro-RO" sz="2000" b="1" kern="0" dirty="0" err="1" smtClean="0">
                <a:latin typeface="Courier New" charset="0"/>
                <a:ea typeface="Courier New" charset="0"/>
                <a:cs typeface="Courier New" charset="0"/>
              </a:rPr>
              <a:t>struct</a:t>
            </a: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FourByteValue</a:t>
            </a:r>
            <a:r>
              <a:rPr lang="ro-RO" sz="2000" b="1" kern="0" dirty="0" smtClean="0">
                <a:latin typeface="Courier New" charset="0"/>
                <a:ea typeface="Courier New" charset="0"/>
                <a:cs typeface="Courier New" charset="0"/>
              </a:rPr>
              <a:t> {</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b1;</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b2;</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b3;</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b4;</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a:t>
            </a:r>
          </a:p>
        </p:txBody>
      </p:sp>
      <p:sp>
        <p:nvSpPr>
          <p:cNvPr id="9" name="Rectangular Callout 8"/>
          <p:cNvSpPr/>
          <p:nvPr/>
        </p:nvSpPr>
        <p:spPr bwMode="auto">
          <a:xfrm>
            <a:off x="5781479" y="3584862"/>
            <a:ext cx="2344212" cy="462482"/>
          </a:xfrm>
          <a:prstGeom prst="wedgeRectCallout">
            <a:avLst>
              <a:gd name="adj1" fmla="val -15191"/>
              <a:gd name="adj2" fmla="val -49155"/>
            </a:avLst>
          </a:prstGeom>
          <a:solidFill>
            <a:schemeClr val="accent3">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400" dirty="0" smtClean="0">
                <a:ea typeface="Courier New" charset="0"/>
                <a:cs typeface="Courier New" charset="0"/>
              </a:rPr>
              <a:t>Code unchanged</a:t>
            </a:r>
          </a:p>
        </p:txBody>
      </p:sp>
    </p:spTree>
    <p:extLst>
      <p:ext uri="{BB962C8B-B14F-4D97-AF65-F5344CB8AC3E}">
        <p14:creationId xmlns:p14="http://schemas.microsoft.com/office/powerpoint/2010/main" val="12292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de-DE" sz="3200" dirty="0" smtClean="0"/>
              <a:t>Alerts </a:t>
            </a:r>
            <a:r>
              <a:rPr lang="de-DE" sz="3200" dirty="0"/>
              <a:t>to Audit</a:t>
            </a:r>
            <a:endParaRPr lang="de-DE" sz="3200" baseline="-25000" dirty="0" smtClean="0"/>
          </a:p>
        </p:txBody>
      </p:sp>
      <p:sp>
        <p:nvSpPr>
          <p:cNvPr id="16387" name="Rectangle 3"/>
          <p:cNvSpPr>
            <a:spLocks noGrp="1" noChangeArrowheads="1"/>
          </p:cNvSpPr>
          <p:nvPr>
            <p:ph type="body" idx="1"/>
          </p:nvPr>
        </p:nvSpPr>
        <p:spPr>
          <a:xfrm>
            <a:off x="219635" y="1143000"/>
            <a:ext cx="5800165" cy="3429000"/>
          </a:xfrm>
        </p:spPr>
        <p:txBody>
          <a:bodyPr/>
          <a:lstStyle/>
          <a:p>
            <a:pPr>
              <a:lnSpc>
                <a:spcPct val="90000"/>
              </a:lnSpc>
            </a:pPr>
            <a:endParaRPr lang="ro-RO" sz="2000" b="1" dirty="0">
              <a:latin typeface="Courier New" charset="0"/>
              <a:ea typeface="Courier New" charset="0"/>
              <a:cs typeface="Courier New" charset="0"/>
            </a:endParaRPr>
          </a:p>
          <a:p>
            <a:pPr>
              <a:lnSpc>
                <a:spcPct val="90000"/>
              </a:lnSpc>
            </a:pPr>
            <a:r>
              <a:rPr lang="ro-RO" sz="2000" b="1" dirty="0" err="1" smtClean="0">
                <a:latin typeface="Courier New" charset="0"/>
                <a:ea typeface="Courier New" charset="0"/>
                <a:cs typeface="Courier New" charset="0"/>
              </a:rPr>
              <a:t>int</a:t>
            </a: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main</a:t>
            </a:r>
            <a:r>
              <a:rPr lang="ro-RO" sz="2000" b="1" dirty="0">
                <a:latin typeface="Courier New" charset="0"/>
                <a:ea typeface="Courier New" charset="0"/>
                <a:cs typeface="Courier New" charset="0"/>
              </a:rPr>
              <a:t>(</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argc</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char</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argv</a:t>
            </a:r>
            <a:r>
              <a:rPr lang="ro-RO" sz="2000" b="1" dirty="0">
                <a:latin typeface="Courier New" charset="0"/>
                <a:ea typeface="Courier New" charset="0"/>
                <a:cs typeface="Courier New" charset="0"/>
              </a:rPr>
              <a:t>) </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struct</a:t>
            </a:r>
            <a:r>
              <a:rPr lang="ro-RO" sz="2000" b="1" dirty="0">
                <a:solidFill>
                  <a:schemeClr val="bg2">
                    <a:lumMod val="75000"/>
                  </a:schemeClr>
                </a:solidFill>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FourByteValue</a:t>
            </a:r>
            <a:r>
              <a:rPr lang="ro-RO" sz="2000" b="1" dirty="0">
                <a:solidFill>
                  <a:schemeClr val="bg2">
                    <a:lumMod val="75000"/>
                  </a:schemeClr>
                </a:solidFill>
                <a:latin typeface="Courier New" charset="0"/>
                <a:ea typeface="Courier New" charset="0"/>
                <a:cs typeface="Courier New" charset="0"/>
              </a:rPr>
              <a:t> </a:t>
            </a:r>
            <a:r>
              <a:rPr lang="ro-RO" sz="2000" b="1" dirty="0">
                <a:latin typeface="Courier New" charset="0"/>
                <a:ea typeface="Courier New" charset="0"/>
                <a:cs typeface="Courier New" charset="0"/>
              </a:rPr>
              <a:t>val</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val.b1 = 0x25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val.b2 = 0x4b</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solidFill>
                  <a:srgbClr val="0070C0"/>
                </a:solidFill>
                <a:latin typeface="Courier New" charset="0"/>
                <a:ea typeface="Courier New" charset="0"/>
                <a:cs typeface="Courier New" charset="0"/>
              </a:rPr>
              <a:t>    </a:t>
            </a:r>
            <a:r>
              <a:rPr lang="ro-RO" sz="2000" b="1" dirty="0">
                <a:solidFill>
                  <a:srgbClr val="0070C0"/>
                </a:solidFill>
                <a:latin typeface="Courier New" charset="0"/>
                <a:ea typeface="Courier New" charset="0"/>
                <a:cs typeface="Courier New" charset="0"/>
              </a:rPr>
              <a:t>val.b3 = 0xd5</a:t>
            </a:r>
            <a:r>
              <a:rPr lang="ro-RO" sz="2000" b="1" dirty="0" smtClean="0">
                <a:solidFill>
                  <a:srgbClr val="0070C0"/>
                </a:solidFill>
                <a:latin typeface="Courier New" charset="0"/>
                <a:ea typeface="Courier New" charset="0"/>
                <a:cs typeface="Courier New" charset="0"/>
              </a:rPr>
              <a:t>;</a:t>
            </a:r>
            <a:br>
              <a:rPr lang="ro-RO" sz="2000" b="1" dirty="0" smtClean="0">
                <a:solidFill>
                  <a:srgbClr val="0070C0"/>
                </a:solidFill>
                <a:latin typeface="Courier New" charset="0"/>
                <a:ea typeface="Courier New" charset="0"/>
                <a:cs typeface="Courier New" charset="0"/>
              </a:rPr>
            </a:br>
            <a:r>
              <a:rPr lang="ro-RO" sz="2000" b="1" dirty="0" smtClean="0">
                <a:solidFill>
                  <a:srgbClr val="0070C0"/>
                </a:solidFill>
                <a:latin typeface="Courier New" charset="0"/>
                <a:ea typeface="Courier New" charset="0"/>
                <a:cs typeface="Courier New" charset="0"/>
              </a:rPr>
              <a:t>    </a:t>
            </a:r>
            <a:r>
              <a:rPr lang="ro-RO" sz="2000" b="1" dirty="0">
                <a:solidFill>
                  <a:srgbClr val="0070C0"/>
                </a:solidFill>
                <a:latin typeface="Courier New" charset="0"/>
                <a:ea typeface="Courier New" charset="0"/>
                <a:cs typeface="Courier New" charset="0"/>
              </a:rPr>
              <a:t>val.b4 = 0xa4</a:t>
            </a:r>
            <a:r>
              <a:rPr lang="ro-RO" sz="2000" b="1" dirty="0" smtClean="0">
                <a:solidFill>
                  <a:srgbClr val="0070C0"/>
                </a:solidFill>
                <a:latin typeface="Courier New" charset="0"/>
                <a:ea typeface="Courier New" charset="0"/>
                <a:cs typeface="Courier New" charset="0"/>
              </a:rPr>
              <a:t>;</a:t>
            </a:r>
            <a:r>
              <a:rPr lang="ro-RO" sz="2000" b="1" dirty="0" smtClean="0">
                <a:latin typeface="Courier New" charset="0"/>
                <a:ea typeface="Courier New" charset="0"/>
                <a:cs typeface="Courier New" charset="0"/>
              </a:rPr>
              <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int_ptr</a:t>
            </a:r>
            <a:r>
              <a:rPr lang="ro-RO" sz="2000" b="1" dirty="0">
                <a:latin typeface="Courier New" charset="0"/>
                <a:ea typeface="Courier New" charset="0"/>
                <a:cs typeface="Courier New" charset="0"/>
              </a:rPr>
              <a:t> =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*)(&amp;val.b1</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printf</a:t>
            </a:r>
            <a:r>
              <a:rPr lang="ro-RO" sz="2000" b="1" dirty="0">
                <a:latin typeface="Courier New" charset="0"/>
                <a:ea typeface="Courier New" charset="0"/>
                <a:cs typeface="Courier New" charset="0"/>
              </a:rPr>
              <a:t>("%d\n", *</a:t>
            </a:r>
            <a:r>
              <a:rPr lang="ro-RO" sz="2000" b="1" dirty="0" err="1">
                <a:latin typeface="Courier New" charset="0"/>
                <a:ea typeface="Courier New" charset="0"/>
                <a:cs typeface="Courier New" charset="0"/>
              </a:rPr>
              <a:t>int_ptr</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return</a:t>
            </a:r>
            <a:r>
              <a:rPr lang="ro-RO" sz="2000" b="1" dirty="0">
                <a:latin typeface="Courier New" charset="0"/>
                <a:ea typeface="Courier New" charset="0"/>
                <a:cs typeface="Courier New" charset="0"/>
              </a:rPr>
              <a:t> 0</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cxnSp>
        <p:nvCxnSpPr>
          <p:cNvPr id="5" name="Straight Arrow Connector 4"/>
          <p:cNvCxnSpPr/>
          <p:nvPr/>
        </p:nvCxnSpPr>
        <p:spPr bwMode="auto">
          <a:xfrm>
            <a:off x="377265" y="2638004"/>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2" name="Rectangle 3"/>
          <p:cNvSpPr txBox="1">
            <a:spLocks noChangeArrowheads="1"/>
          </p:cNvSpPr>
          <p:nvPr/>
        </p:nvSpPr>
        <p:spPr bwMode="gray">
          <a:xfrm>
            <a:off x="5360732" y="1346076"/>
            <a:ext cx="3505200" cy="1651225"/>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ro-RO" sz="2000" b="1" kern="0" dirty="0" err="1" smtClean="0">
                <a:latin typeface="Courier New" charset="0"/>
                <a:ea typeface="Courier New" charset="0"/>
                <a:cs typeface="Courier New" charset="0"/>
              </a:rPr>
              <a:t>struct</a:t>
            </a: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FourByteValue</a:t>
            </a:r>
            <a:r>
              <a:rPr lang="ro-RO" sz="2000" b="1" kern="0" dirty="0" smtClean="0">
                <a:latin typeface="Courier New" charset="0"/>
                <a:ea typeface="Courier New" charset="0"/>
                <a:cs typeface="Courier New" charset="0"/>
              </a:rPr>
              <a:t> {</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b1;</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b2;</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b3;</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b4;</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a:t>
            </a:r>
          </a:p>
        </p:txBody>
      </p:sp>
      <p:cxnSp>
        <p:nvCxnSpPr>
          <p:cNvPr id="13" name="Straight Arrow Connector 12"/>
          <p:cNvCxnSpPr/>
          <p:nvPr/>
        </p:nvCxnSpPr>
        <p:spPr bwMode="auto">
          <a:xfrm>
            <a:off x="377265" y="2950742"/>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41" y="4047344"/>
            <a:ext cx="8154736" cy="2231964"/>
          </a:xfrm>
          <a:prstGeom prst="rect">
            <a:avLst/>
          </a:prstGeom>
        </p:spPr>
      </p:pic>
      <p:sp>
        <p:nvSpPr>
          <p:cNvPr id="16" name="Rectangular Callout 15"/>
          <p:cNvSpPr/>
          <p:nvPr/>
        </p:nvSpPr>
        <p:spPr bwMode="auto">
          <a:xfrm>
            <a:off x="5126636" y="3094161"/>
            <a:ext cx="3764301" cy="759635"/>
          </a:xfrm>
          <a:prstGeom prst="wedgeRectCallout">
            <a:avLst>
              <a:gd name="adj1" fmla="val -15191"/>
              <a:gd name="adj2" fmla="val -49155"/>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400" dirty="0" smtClean="0">
                <a:ea typeface="Courier New" charset="0"/>
                <a:cs typeface="Courier New" charset="0"/>
              </a:rPr>
              <a:t>What happens on platforms where plain </a:t>
            </a:r>
            <a:r>
              <a:rPr lang="en-US" sz="2400" b="1" dirty="0" smtClean="0">
                <a:latin typeface="Courier New" charset="0"/>
                <a:ea typeface="Courier New" charset="0"/>
                <a:cs typeface="Courier New" charset="0"/>
              </a:rPr>
              <a:t>char</a:t>
            </a:r>
            <a:r>
              <a:rPr lang="en-US" sz="2400" dirty="0" smtClean="0">
                <a:ea typeface="Courier New" charset="0"/>
                <a:cs typeface="Courier New" charset="0"/>
              </a:rPr>
              <a:t> is signed?</a:t>
            </a:r>
          </a:p>
        </p:txBody>
      </p:sp>
      <p:sp>
        <p:nvSpPr>
          <p:cNvPr id="11" name="Rectangle 10"/>
          <p:cNvSpPr/>
          <p:nvPr/>
        </p:nvSpPr>
        <p:spPr bwMode="auto">
          <a:xfrm>
            <a:off x="804811" y="2888454"/>
            <a:ext cx="2229970" cy="27586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
        <p:nvSpPr>
          <p:cNvPr id="15" name="Rectangle 14"/>
          <p:cNvSpPr/>
          <p:nvPr/>
        </p:nvSpPr>
        <p:spPr bwMode="auto">
          <a:xfrm>
            <a:off x="812411" y="2605549"/>
            <a:ext cx="2229970" cy="27586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30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Lexicon: Audit Determinations</a:t>
            </a:r>
            <a:endParaRPr lang="en-US" dirty="0"/>
          </a:p>
        </p:txBody>
      </p:sp>
      <p:graphicFrame>
        <p:nvGraphicFramePr>
          <p:cNvPr id="6" name="Content Placeholder 5"/>
          <p:cNvGraphicFramePr>
            <a:graphicFrameLocks noGrp="1"/>
          </p:cNvGraphicFramePr>
          <p:nvPr>
            <p:ph idx="1"/>
            <p:extLst/>
          </p:nvPr>
        </p:nvGraphicFramePr>
        <p:xfrm>
          <a:off x="401638" y="1081088"/>
          <a:ext cx="8320087" cy="5014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179805" y="924242"/>
            <a:ext cx="6789151" cy="4733371"/>
          </a:xfrm>
          <a:prstGeom prst="rect">
            <a:avLst/>
          </a:prstGeom>
        </p:spPr>
      </p:pic>
      <p:sp>
        <p:nvSpPr>
          <p:cNvPr id="7" name="TextBox 6"/>
          <p:cNvSpPr txBox="1"/>
          <p:nvPr/>
        </p:nvSpPr>
        <p:spPr>
          <a:xfrm>
            <a:off x="2923380" y="3441699"/>
            <a:ext cx="1198562" cy="540545"/>
          </a:xfrm>
          <a:prstGeom prst="rect">
            <a:avLst/>
          </a:prstGeom>
          <a:solidFill>
            <a:srgbClr val="538135"/>
          </a:solidFill>
        </p:spPr>
        <p:txBody>
          <a:bodyPr wrap="square" rtlCol="0" anchor="ctr" anchorCtr="1">
            <a:noAutofit/>
          </a:bodyPr>
          <a:lstStyle/>
          <a:p>
            <a:pPr algn="ctr"/>
            <a:r>
              <a:rPr lang="en-US" sz="1350" b="1" dirty="0" smtClean="0">
                <a:solidFill>
                  <a:schemeClr val="bg1"/>
                </a:solidFill>
              </a:rPr>
              <a:t>Dependent</a:t>
            </a:r>
            <a:endParaRPr lang="en-US" sz="1350" b="1" dirty="0">
              <a:solidFill>
                <a:schemeClr val="bg1"/>
              </a:solidFill>
            </a:endParaRPr>
          </a:p>
        </p:txBody>
      </p:sp>
    </p:spTree>
    <p:extLst>
      <p:ext uri="{BB962C8B-B14F-4D97-AF65-F5344CB8AC3E}">
        <p14:creationId xmlns:p14="http://schemas.microsoft.com/office/powerpoint/2010/main" val="4294952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sz="3200" dirty="0" smtClean="0"/>
              <a:t>Marking the alerts</a:t>
            </a:r>
            <a:endParaRPr lang="de-DE" sz="3200" baseline="-25000" dirty="0" smtClean="0"/>
          </a:p>
        </p:txBody>
      </p:sp>
      <p:sp>
        <p:nvSpPr>
          <p:cNvPr id="16387" name="Rectangle 3"/>
          <p:cNvSpPr>
            <a:spLocks noGrp="1" noChangeArrowheads="1"/>
          </p:cNvSpPr>
          <p:nvPr>
            <p:ph type="body" idx="1"/>
          </p:nvPr>
        </p:nvSpPr>
        <p:spPr>
          <a:xfrm>
            <a:off x="219635" y="1143000"/>
            <a:ext cx="5800165" cy="3429000"/>
          </a:xfrm>
        </p:spPr>
        <p:txBody>
          <a:bodyPr/>
          <a:lstStyle/>
          <a:p>
            <a:pPr>
              <a:lnSpc>
                <a:spcPct val="90000"/>
              </a:lnSpc>
            </a:pPr>
            <a:endParaRPr lang="ro-RO" sz="2000" b="1" dirty="0">
              <a:latin typeface="Courier New" charset="0"/>
              <a:ea typeface="Courier New" charset="0"/>
              <a:cs typeface="Courier New" charset="0"/>
            </a:endParaRPr>
          </a:p>
          <a:p>
            <a:pPr>
              <a:lnSpc>
                <a:spcPct val="90000"/>
              </a:lnSpc>
            </a:pPr>
            <a:r>
              <a:rPr lang="ro-RO" sz="2000" b="1" dirty="0" err="1" smtClean="0">
                <a:latin typeface="Courier New" charset="0"/>
                <a:ea typeface="Courier New" charset="0"/>
                <a:cs typeface="Courier New" charset="0"/>
              </a:rPr>
              <a:t>int</a:t>
            </a: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main</a:t>
            </a:r>
            <a:r>
              <a:rPr lang="ro-RO" sz="2000" b="1" dirty="0">
                <a:latin typeface="Courier New" charset="0"/>
                <a:ea typeface="Courier New" charset="0"/>
                <a:cs typeface="Courier New" charset="0"/>
              </a:rPr>
              <a:t>(</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argc</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char</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argv</a:t>
            </a:r>
            <a:r>
              <a:rPr lang="ro-RO" sz="2000" b="1" dirty="0">
                <a:latin typeface="Courier New" charset="0"/>
                <a:ea typeface="Courier New" charset="0"/>
                <a:cs typeface="Courier New" charset="0"/>
              </a:rPr>
              <a:t>) </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struct</a:t>
            </a:r>
            <a:r>
              <a:rPr lang="ro-RO" sz="2000" b="1" dirty="0">
                <a:solidFill>
                  <a:schemeClr val="bg2">
                    <a:lumMod val="75000"/>
                  </a:schemeClr>
                </a:solidFill>
                <a:latin typeface="Courier New" charset="0"/>
                <a:ea typeface="Courier New" charset="0"/>
                <a:cs typeface="Courier New" charset="0"/>
              </a:rPr>
              <a:t> </a:t>
            </a:r>
            <a:r>
              <a:rPr lang="ro-RO" sz="2000" b="1" dirty="0" err="1">
                <a:solidFill>
                  <a:schemeClr val="bg2">
                    <a:lumMod val="75000"/>
                  </a:schemeClr>
                </a:solidFill>
                <a:latin typeface="Courier New" charset="0"/>
                <a:ea typeface="Courier New" charset="0"/>
                <a:cs typeface="Courier New" charset="0"/>
              </a:rPr>
              <a:t>FourByteValue</a:t>
            </a:r>
            <a:r>
              <a:rPr lang="ro-RO" sz="2000" b="1" dirty="0">
                <a:solidFill>
                  <a:schemeClr val="bg2">
                    <a:lumMod val="75000"/>
                  </a:schemeClr>
                </a:solidFill>
                <a:latin typeface="Courier New" charset="0"/>
                <a:ea typeface="Courier New" charset="0"/>
                <a:cs typeface="Courier New" charset="0"/>
              </a:rPr>
              <a:t> </a:t>
            </a:r>
            <a:r>
              <a:rPr lang="ro-RO" sz="2000" b="1" dirty="0">
                <a:latin typeface="Courier New" charset="0"/>
                <a:ea typeface="Courier New" charset="0"/>
                <a:cs typeface="Courier New" charset="0"/>
              </a:rPr>
              <a:t>val</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val.b1 = 0x25</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a:latin typeface="Courier New" charset="0"/>
                <a:ea typeface="Courier New" charset="0"/>
                <a:cs typeface="Courier New" charset="0"/>
              </a:rPr>
              <a:t>val.b2 = 0x4b</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solidFill>
                  <a:srgbClr val="0070C0"/>
                </a:solidFill>
                <a:latin typeface="Courier New" charset="0"/>
                <a:ea typeface="Courier New" charset="0"/>
                <a:cs typeface="Courier New" charset="0"/>
              </a:rPr>
              <a:t>    </a:t>
            </a:r>
            <a:r>
              <a:rPr lang="ro-RO" sz="2000" b="1" dirty="0">
                <a:solidFill>
                  <a:srgbClr val="0070C0"/>
                </a:solidFill>
                <a:latin typeface="Courier New" charset="0"/>
                <a:ea typeface="Courier New" charset="0"/>
                <a:cs typeface="Courier New" charset="0"/>
              </a:rPr>
              <a:t>val.b3 = 0xd5</a:t>
            </a:r>
            <a:r>
              <a:rPr lang="ro-RO" sz="2000" b="1" dirty="0" smtClean="0">
                <a:solidFill>
                  <a:srgbClr val="0070C0"/>
                </a:solidFill>
                <a:latin typeface="Courier New" charset="0"/>
                <a:ea typeface="Courier New" charset="0"/>
                <a:cs typeface="Courier New" charset="0"/>
              </a:rPr>
              <a:t>;</a:t>
            </a:r>
            <a:br>
              <a:rPr lang="ro-RO" sz="2000" b="1" dirty="0" smtClean="0">
                <a:solidFill>
                  <a:srgbClr val="0070C0"/>
                </a:solidFill>
                <a:latin typeface="Courier New" charset="0"/>
                <a:ea typeface="Courier New" charset="0"/>
                <a:cs typeface="Courier New" charset="0"/>
              </a:rPr>
            </a:br>
            <a:r>
              <a:rPr lang="ro-RO" sz="2000" b="1" dirty="0" smtClean="0">
                <a:solidFill>
                  <a:srgbClr val="0070C0"/>
                </a:solidFill>
                <a:latin typeface="Courier New" charset="0"/>
                <a:ea typeface="Courier New" charset="0"/>
                <a:cs typeface="Courier New" charset="0"/>
              </a:rPr>
              <a:t>    </a:t>
            </a:r>
            <a:r>
              <a:rPr lang="ro-RO" sz="2000" b="1" dirty="0">
                <a:solidFill>
                  <a:srgbClr val="0070C0"/>
                </a:solidFill>
                <a:latin typeface="Courier New" charset="0"/>
                <a:ea typeface="Courier New" charset="0"/>
                <a:cs typeface="Courier New" charset="0"/>
              </a:rPr>
              <a:t>val.b4 = 0xa4</a:t>
            </a:r>
            <a:r>
              <a:rPr lang="ro-RO" sz="2000" b="1" dirty="0" smtClean="0">
                <a:solidFill>
                  <a:srgbClr val="0070C0"/>
                </a:solidFill>
                <a:latin typeface="Courier New" charset="0"/>
                <a:ea typeface="Courier New" charset="0"/>
                <a:cs typeface="Courier New" charset="0"/>
              </a:rPr>
              <a:t>;</a:t>
            </a:r>
            <a:r>
              <a:rPr lang="ro-RO" sz="2000" b="1" dirty="0" smtClean="0">
                <a:latin typeface="Courier New" charset="0"/>
                <a:ea typeface="Courier New" charset="0"/>
                <a:cs typeface="Courier New" charset="0"/>
              </a:rPr>
              <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 *</a:t>
            </a:r>
            <a:r>
              <a:rPr lang="ro-RO" sz="2000" b="1" dirty="0" err="1">
                <a:latin typeface="Courier New" charset="0"/>
                <a:ea typeface="Courier New" charset="0"/>
                <a:cs typeface="Courier New" charset="0"/>
              </a:rPr>
              <a:t>int_ptr</a:t>
            </a:r>
            <a:r>
              <a:rPr lang="ro-RO" sz="2000" b="1" dirty="0">
                <a:latin typeface="Courier New" charset="0"/>
                <a:ea typeface="Courier New" charset="0"/>
                <a:cs typeface="Courier New" charset="0"/>
              </a:rPr>
              <a:t> = (</a:t>
            </a:r>
            <a:r>
              <a:rPr lang="ro-RO" sz="2000" b="1" dirty="0" err="1">
                <a:latin typeface="Courier New" charset="0"/>
                <a:ea typeface="Courier New" charset="0"/>
                <a:cs typeface="Courier New" charset="0"/>
              </a:rPr>
              <a:t>int</a:t>
            </a:r>
            <a:r>
              <a:rPr lang="ro-RO" sz="2000" b="1" dirty="0">
                <a:latin typeface="Courier New" charset="0"/>
                <a:ea typeface="Courier New" charset="0"/>
                <a:cs typeface="Courier New" charset="0"/>
              </a:rPr>
              <a:t>*)(&amp;val.b1</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printf</a:t>
            </a:r>
            <a:r>
              <a:rPr lang="ro-RO" sz="2000" b="1" dirty="0">
                <a:latin typeface="Courier New" charset="0"/>
                <a:ea typeface="Courier New" charset="0"/>
                <a:cs typeface="Courier New" charset="0"/>
              </a:rPr>
              <a:t>("%d\n", *</a:t>
            </a:r>
            <a:r>
              <a:rPr lang="ro-RO" sz="2000" b="1" dirty="0" err="1">
                <a:latin typeface="Courier New" charset="0"/>
                <a:ea typeface="Courier New" charset="0"/>
                <a:cs typeface="Courier New" charset="0"/>
              </a:rPr>
              <a:t>int_ptr</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    </a:t>
            </a:r>
            <a:r>
              <a:rPr lang="ro-RO" sz="2000" b="1" dirty="0" err="1">
                <a:latin typeface="Courier New" charset="0"/>
                <a:ea typeface="Courier New" charset="0"/>
                <a:cs typeface="Courier New" charset="0"/>
              </a:rPr>
              <a:t>return</a:t>
            </a:r>
            <a:r>
              <a:rPr lang="ro-RO" sz="2000" b="1" dirty="0">
                <a:latin typeface="Courier New" charset="0"/>
                <a:ea typeface="Courier New" charset="0"/>
                <a:cs typeface="Courier New" charset="0"/>
              </a:rPr>
              <a:t> 0</a:t>
            </a:r>
            <a:r>
              <a:rPr lang="ro-RO" sz="2000" b="1" dirty="0" smtClean="0">
                <a:latin typeface="Courier New" charset="0"/>
                <a:ea typeface="Courier New" charset="0"/>
                <a:cs typeface="Courier New" charset="0"/>
              </a:rPr>
              <a:t>;</a:t>
            </a:r>
            <a:br>
              <a:rPr lang="ro-RO" sz="2000" b="1" dirty="0" smtClean="0">
                <a:latin typeface="Courier New" charset="0"/>
                <a:ea typeface="Courier New" charset="0"/>
                <a:cs typeface="Courier New" charset="0"/>
              </a:rPr>
            </a:br>
            <a:r>
              <a:rPr lang="ro-RO"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cxnSp>
        <p:nvCxnSpPr>
          <p:cNvPr id="5" name="Straight Arrow Connector 4"/>
          <p:cNvCxnSpPr/>
          <p:nvPr/>
        </p:nvCxnSpPr>
        <p:spPr bwMode="auto">
          <a:xfrm>
            <a:off x="377265" y="2638004"/>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2" name="Rectangle 3"/>
          <p:cNvSpPr txBox="1">
            <a:spLocks noChangeArrowheads="1"/>
          </p:cNvSpPr>
          <p:nvPr/>
        </p:nvSpPr>
        <p:spPr bwMode="gray">
          <a:xfrm>
            <a:off x="5360732" y="1346076"/>
            <a:ext cx="3505200" cy="1651225"/>
          </a:xfrm>
          <a:prstGeom prst="rect">
            <a:avLst/>
          </a:prstGeom>
          <a:solidFill>
            <a:schemeClr val="bg2">
              <a:lumMod val="40000"/>
              <a:lumOff val="60000"/>
            </a:schemeClr>
          </a:solid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25000"/>
              </a:spcAft>
              <a:buSzPct val="70000"/>
              <a:defRPr sz="2800">
                <a:solidFill>
                  <a:schemeClr val="tx1"/>
                </a:solidFill>
                <a:latin typeface="+mn-lt"/>
                <a:ea typeface="+mn-ea"/>
                <a:cs typeface="+mn-cs"/>
              </a:defRPr>
            </a:lvl1pPr>
            <a:lvl2pPr marL="742950" indent="-285750" algn="l" rtl="0" eaLnBrk="1" fontAlgn="base" hangingPunct="1">
              <a:spcBef>
                <a:spcPct val="0"/>
              </a:spcBef>
              <a:spcAft>
                <a:spcPct val="25000"/>
              </a:spcAft>
              <a:buSzPct val="90000"/>
              <a:buFont typeface="Times" pitchFamily="18" charset="0"/>
              <a:buChar char="•"/>
              <a:defRPr sz="2400">
                <a:solidFill>
                  <a:schemeClr val="tx1"/>
                </a:solidFill>
                <a:latin typeface="+mn-lt"/>
              </a:defRPr>
            </a:lvl2pPr>
            <a:lvl3pPr marL="1143000" indent="-228600" algn="l" rtl="0" eaLnBrk="1" fontAlgn="base" hangingPunct="1">
              <a:spcBef>
                <a:spcPct val="0"/>
              </a:spcBef>
              <a:spcAft>
                <a:spcPct val="50000"/>
              </a:spcAft>
              <a:buSzPct val="70000"/>
              <a:buFont typeface="Times" pitchFamily="18" charset="0"/>
              <a:buChar char="—"/>
              <a:defRPr sz="2100">
                <a:solidFill>
                  <a:schemeClr val="tx1"/>
                </a:solidFill>
                <a:latin typeface="+mn-lt"/>
              </a:defRPr>
            </a:lvl3pPr>
            <a:lvl4pPr marL="1600200" indent="-228600" algn="l" rtl="0" eaLnBrk="1" fontAlgn="base" hangingPunct="1">
              <a:spcBef>
                <a:spcPct val="0"/>
              </a:spcBef>
              <a:spcAft>
                <a:spcPct val="50000"/>
              </a:spcAft>
              <a:buSzPct val="70000"/>
              <a:buChar char="o"/>
              <a:defRPr sz="2100">
                <a:solidFill>
                  <a:srgbClr val="727272"/>
                </a:solidFill>
                <a:latin typeface="+mn-lt"/>
              </a:defRPr>
            </a:lvl4pPr>
            <a:lvl5pPr marL="20574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5pPr>
            <a:lvl6pPr marL="25146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6pPr>
            <a:lvl7pPr marL="29718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7pPr>
            <a:lvl8pPr marL="34290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8pPr>
            <a:lvl9pPr marL="3886200" indent="-228600" algn="l" rtl="0" eaLnBrk="1" fontAlgn="base" hangingPunct="1">
              <a:spcBef>
                <a:spcPct val="0"/>
              </a:spcBef>
              <a:spcAft>
                <a:spcPct val="50000"/>
              </a:spcAft>
              <a:buSzPct val="70000"/>
              <a:buFont typeface="Times" pitchFamily="18" charset="0"/>
              <a:buChar char="–"/>
              <a:defRPr sz="2100">
                <a:solidFill>
                  <a:srgbClr val="727272"/>
                </a:solidFill>
                <a:latin typeface="+mn-lt"/>
              </a:defRPr>
            </a:lvl9pPr>
          </a:lstStyle>
          <a:p>
            <a:pPr>
              <a:lnSpc>
                <a:spcPct val="90000"/>
              </a:lnSpc>
            </a:pPr>
            <a:r>
              <a:rPr lang="ro-RO" sz="2000" b="1" kern="0" dirty="0" err="1" smtClean="0">
                <a:latin typeface="Courier New" charset="0"/>
                <a:ea typeface="Courier New" charset="0"/>
                <a:cs typeface="Courier New" charset="0"/>
              </a:rPr>
              <a:t>struct</a:t>
            </a: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FourByteValue</a:t>
            </a:r>
            <a:r>
              <a:rPr lang="ro-RO" sz="2000" b="1" kern="0" dirty="0" smtClean="0">
                <a:latin typeface="Courier New" charset="0"/>
                <a:ea typeface="Courier New" charset="0"/>
                <a:cs typeface="Courier New" charset="0"/>
              </a:rPr>
              <a:t> {</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b1;</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b2;</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b3;</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    </a:t>
            </a:r>
            <a:r>
              <a:rPr lang="ro-RO" sz="2000" b="1" kern="0" dirty="0" err="1" smtClean="0">
                <a:latin typeface="Courier New" charset="0"/>
                <a:ea typeface="Courier New" charset="0"/>
                <a:cs typeface="Courier New" charset="0"/>
              </a:rPr>
              <a:t>char</a:t>
            </a:r>
            <a:r>
              <a:rPr lang="ro-RO" sz="2000" b="1" kern="0" dirty="0" smtClean="0">
                <a:latin typeface="Courier New" charset="0"/>
                <a:ea typeface="Courier New" charset="0"/>
                <a:cs typeface="Courier New" charset="0"/>
              </a:rPr>
              <a:t> b4;</a:t>
            </a:r>
            <a:br>
              <a:rPr lang="ro-RO" sz="2000" b="1" kern="0" dirty="0" smtClean="0">
                <a:latin typeface="Courier New" charset="0"/>
                <a:ea typeface="Courier New" charset="0"/>
                <a:cs typeface="Courier New" charset="0"/>
              </a:rPr>
            </a:br>
            <a:r>
              <a:rPr lang="ro-RO" sz="2000" b="1" kern="0" dirty="0" smtClean="0">
                <a:latin typeface="Courier New" charset="0"/>
                <a:ea typeface="Courier New" charset="0"/>
                <a:cs typeface="Courier New" charset="0"/>
              </a:rPr>
              <a:t>};</a:t>
            </a:r>
          </a:p>
        </p:txBody>
      </p:sp>
      <p:cxnSp>
        <p:nvCxnSpPr>
          <p:cNvPr id="13" name="Straight Arrow Connector 12"/>
          <p:cNvCxnSpPr/>
          <p:nvPr/>
        </p:nvCxnSpPr>
        <p:spPr bwMode="auto">
          <a:xfrm>
            <a:off x="377265" y="2950742"/>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41" y="4047344"/>
            <a:ext cx="8154736" cy="2231964"/>
          </a:xfrm>
          <a:prstGeom prst="rect">
            <a:avLst/>
          </a:prstGeom>
        </p:spPr>
      </p:pic>
      <p:grpSp>
        <p:nvGrpSpPr>
          <p:cNvPr id="28" name="Group 27"/>
          <p:cNvGrpSpPr/>
          <p:nvPr/>
        </p:nvGrpSpPr>
        <p:grpSpPr>
          <a:xfrm>
            <a:off x="1182937" y="4477644"/>
            <a:ext cx="1868206" cy="1766374"/>
            <a:chOff x="2999796" y="3559628"/>
            <a:chExt cx="1868206" cy="1766374"/>
          </a:xfrm>
        </p:grpSpPr>
        <p:sp>
          <p:nvSpPr>
            <p:cNvPr id="29" name="Content Placeholder 1"/>
            <p:cNvSpPr txBox="1">
              <a:spLocks/>
            </p:cNvSpPr>
            <p:nvPr/>
          </p:nvSpPr>
          <p:spPr>
            <a:xfrm>
              <a:off x="2999796" y="3559628"/>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30" name="Content Placeholder 1"/>
            <p:cNvSpPr txBox="1">
              <a:spLocks/>
            </p:cNvSpPr>
            <p:nvPr/>
          </p:nvSpPr>
          <p:spPr>
            <a:xfrm>
              <a:off x="2999797" y="4277014"/>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31" name="Right Arrow 30"/>
            <p:cNvSpPr/>
            <p:nvPr/>
          </p:nvSpPr>
          <p:spPr>
            <a:xfrm flipH="1">
              <a:off x="4315109" y="4277014"/>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735830" y="3485085"/>
            <a:ext cx="1868206" cy="1766374"/>
            <a:chOff x="1735830" y="3485085"/>
            <a:chExt cx="1868206" cy="1766374"/>
          </a:xfrm>
        </p:grpSpPr>
        <p:sp>
          <p:nvSpPr>
            <p:cNvPr id="17" name="Content Placeholder 1"/>
            <p:cNvSpPr txBox="1">
              <a:spLocks/>
            </p:cNvSpPr>
            <p:nvPr/>
          </p:nvSpPr>
          <p:spPr>
            <a:xfrm>
              <a:off x="1735830" y="3485085"/>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18" name="Content Placeholder 1"/>
            <p:cNvSpPr txBox="1">
              <a:spLocks/>
            </p:cNvSpPr>
            <p:nvPr/>
          </p:nvSpPr>
          <p:spPr>
            <a:xfrm>
              <a:off x="1735831" y="4202471"/>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19" name="Right Arrow 18"/>
            <p:cNvSpPr/>
            <p:nvPr/>
          </p:nvSpPr>
          <p:spPr>
            <a:xfrm flipH="1">
              <a:off x="3051143" y="4202471"/>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bwMode="auto">
          <a:xfrm>
            <a:off x="804811" y="2888454"/>
            <a:ext cx="2229970" cy="27586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812411" y="2605549"/>
            <a:ext cx="2229970" cy="275860"/>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227569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8</a:t>
            </a:r>
            <a:r>
              <a:rPr lang="en-US" sz="2800" dirty="0" smtClean="0"/>
              <a:t>. </a:t>
            </a:r>
            <a:r>
              <a:rPr lang="en-US" sz="2800" dirty="0"/>
              <a:t>When auditing an alert, if a second true violation </a:t>
            </a:r>
            <a:r>
              <a:rPr lang="en-US" sz="2800" dirty="0" smtClean="0"/>
              <a:t>is discovered</a:t>
            </a:r>
            <a:r>
              <a:rPr lang="en-US" sz="2800" dirty="0"/>
              <a:t>, its alert should be marked </a:t>
            </a:r>
            <a:r>
              <a:rPr lang="en-US" sz="2800" i="1" dirty="0"/>
              <a:t>True</a:t>
            </a:r>
            <a:r>
              <a:rPr lang="en-US" sz="2800" dirty="0"/>
              <a:t>.</a:t>
            </a:r>
          </a:p>
        </p:txBody>
      </p:sp>
    </p:spTree>
    <p:extLst>
      <p:ext uri="{BB962C8B-B14F-4D97-AF65-F5344CB8AC3E}">
        <p14:creationId xmlns:p14="http://schemas.microsoft.com/office/powerpoint/2010/main" val="284793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887956" cy="669854"/>
          </a:xfrm>
        </p:spPr>
        <p:txBody>
          <a:bodyPr>
            <a:normAutofit fontScale="90000"/>
          </a:bodyPr>
          <a:lstStyle/>
          <a:p>
            <a:r>
              <a:rPr lang="en-US" dirty="0"/>
              <a:t>8. </a:t>
            </a:r>
            <a:r>
              <a:rPr lang="en-US" dirty="0" smtClean="0"/>
              <a:t>When auditing an alert, if a second true violation is discovered, its alert should be marked </a:t>
            </a:r>
            <a:r>
              <a:rPr lang="en-US" i="1" dirty="0" smtClean="0"/>
              <a:t>True</a:t>
            </a:r>
            <a:r>
              <a:rPr lang="en-US" dirty="0" smtClean="0"/>
              <a:t>.</a:t>
            </a:r>
            <a:endParaRPr lang="en-US" dirty="0"/>
          </a:p>
        </p:txBody>
      </p:sp>
      <p:sp>
        <p:nvSpPr>
          <p:cNvPr id="2" name="Content Placeholder 1"/>
          <p:cNvSpPr>
            <a:spLocks noGrp="1"/>
          </p:cNvSpPr>
          <p:nvPr>
            <p:ph idx="1"/>
          </p:nvPr>
        </p:nvSpPr>
        <p:spPr/>
        <p:txBody>
          <a:bodyPr>
            <a:normAutofit/>
          </a:bodyPr>
          <a:lstStyle/>
          <a:p>
            <a:r>
              <a:rPr lang="en-US" sz="2800" dirty="0" smtClean="0"/>
              <a:t>Common occurrence for experienced auditors.</a:t>
            </a:r>
          </a:p>
          <a:p>
            <a:endParaRPr lang="en-US" sz="2800" dirty="0" smtClean="0"/>
          </a:p>
          <a:p>
            <a:r>
              <a:rPr lang="en-US" sz="2800" dirty="0" smtClean="0"/>
              <a:t>Second violation might be:</a:t>
            </a:r>
          </a:p>
          <a:p>
            <a:pPr marL="457200" indent="-457200">
              <a:buFont typeface="Arial" charset="0"/>
              <a:buChar char="•"/>
            </a:pPr>
            <a:r>
              <a:rPr lang="en-US" sz="2800" dirty="0" smtClean="0"/>
              <a:t>Same line as first alert, but different rule</a:t>
            </a:r>
          </a:p>
          <a:p>
            <a:pPr marL="457200" indent="-457200">
              <a:buFont typeface="Arial" charset="0"/>
              <a:buChar char="•"/>
            </a:pPr>
            <a:r>
              <a:rPr lang="en-US" sz="2800" dirty="0" smtClean="0"/>
              <a:t>Different line as first alert</a:t>
            </a:r>
          </a:p>
          <a:p>
            <a:r>
              <a:rPr lang="en-US" sz="2800" dirty="0"/>
              <a:t> </a:t>
            </a:r>
          </a:p>
        </p:txBody>
      </p:sp>
    </p:spTree>
    <p:extLst>
      <p:ext uri="{BB962C8B-B14F-4D97-AF65-F5344CB8AC3E}">
        <p14:creationId xmlns:p14="http://schemas.microsoft.com/office/powerpoint/2010/main" val="30953234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Resolution</a:t>
            </a:r>
            <a:endParaRPr lang="en-US" sz="2800" dirty="0"/>
          </a:p>
        </p:txBody>
      </p:sp>
      <p:sp>
        <p:nvSpPr>
          <p:cNvPr id="2" name="Content Placeholder 1"/>
          <p:cNvSpPr>
            <a:spLocks noGrp="1"/>
          </p:cNvSpPr>
          <p:nvPr>
            <p:ph idx="1"/>
          </p:nvPr>
        </p:nvSpPr>
        <p:spPr/>
        <p:txBody>
          <a:bodyPr/>
          <a:lstStyle/>
          <a:p>
            <a:r>
              <a:rPr lang="en-US" dirty="0" smtClean="0"/>
              <a:t>If you have been instructed to focus on the second violation’s rule:</a:t>
            </a:r>
          </a:p>
          <a:p>
            <a:pPr marL="457200" indent="-457200">
              <a:buFont typeface="Arial" charset="0"/>
              <a:buChar char="•"/>
            </a:pPr>
            <a:r>
              <a:rPr lang="en-US" dirty="0" smtClean="0"/>
              <a:t>Produce an alert entry associated with the second violation and mark it as </a:t>
            </a:r>
            <a:r>
              <a:rPr lang="en-US" i="1" dirty="0" smtClean="0"/>
              <a:t>true</a:t>
            </a:r>
            <a:r>
              <a:rPr lang="en-US" dirty="0" smtClean="0"/>
              <a:t>.</a:t>
            </a:r>
          </a:p>
          <a:p>
            <a:pPr marL="1200150" lvl="1" indent="-457200">
              <a:buFont typeface="Courier New" panose="02070309020205020404" pitchFamily="49" charset="0"/>
              <a:buChar char="o"/>
            </a:pPr>
            <a:r>
              <a:rPr lang="en-US" dirty="0" smtClean="0"/>
              <a:t>This requires finding an appropriate alert or creating one.</a:t>
            </a:r>
          </a:p>
          <a:p>
            <a:r>
              <a:rPr lang="en-US" dirty="0" smtClean="0"/>
              <a:t>Otherwise, ignore the second violation.</a:t>
            </a:r>
          </a:p>
          <a:p>
            <a:endParaRPr lang="en-US" dirty="0"/>
          </a:p>
          <a:p>
            <a:endParaRPr lang="en-US" dirty="0" smtClean="0"/>
          </a:p>
        </p:txBody>
      </p:sp>
    </p:spTree>
    <p:extLst>
      <p:ext uri="{BB962C8B-B14F-4D97-AF65-F5344CB8AC3E}">
        <p14:creationId xmlns:p14="http://schemas.microsoft.com/office/powerpoint/2010/main" val="34523265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a:t>Producing </a:t>
            </a:r>
            <a:r>
              <a:rPr lang="en-US" sz="2800" dirty="0" smtClean="0"/>
              <a:t>an Alert </a:t>
            </a:r>
            <a:r>
              <a:rPr lang="en-US" sz="2800" dirty="0"/>
              <a:t>for a </a:t>
            </a:r>
            <a:r>
              <a:rPr lang="en-US" dirty="0"/>
              <a:t>V</a:t>
            </a:r>
            <a:r>
              <a:rPr lang="en-US" sz="2800" dirty="0" smtClean="0"/>
              <a:t>iolation</a:t>
            </a:r>
            <a:endParaRPr lang="en-US" sz="2800" dirty="0"/>
          </a:p>
        </p:txBody>
      </p:sp>
      <p:sp>
        <p:nvSpPr>
          <p:cNvPr id="2" name="Content Placeholder 1"/>
          <p:cNvSpPr>
            <a:spLocks noGrp="1"/>
          </p:cNvSpPr>
          <p:nvPr>
            <p:ph idx="1"/>
          </p:nvPr>
        </p:nvSpPr>
        <p:spPr/>
        <p:txBody>
          <a:bodyPr/>
          <a:lstStyle/>
          <a:p>
            <a:r>
              <a:rPr lang="en-US" sz="2400" dirty="0" smtClean="0"/>
              <a:t>First, try to find an existing alert associated with the violation.</a:t>
            </a:r>
            <a:br>
              <a:rPr lang="en-US" sz="2400" dirty="0" smtClean="0"/>
            </a:br>
            <a:r>
              <a:rPr lang="en-US" sz="2400" dirty="0" smtClean="0"/>
              <a:t>A suitable alert should share the violation’s:</a:t>
            </a:r>
          </a:p>
          <a:p>
            <a:pPr marL="1200150" lvl="1" indent="-457200">
              <a:buFont typeface="Arial" charset="0"/>
              <a:buChar char="•"/>
            </a:pPr>
            <a:r>
              <a:rPr lang="en-US" sz="2000" dirty="0" smtClean="0"/>
              <a:t>Condition </a:t>
            </a:r>
          </a:p>
          <a:p>
            <a:pPr marL="1200150" lvl="1" indent="-457200">
              <a:buFont typeface="Arial" charset="0"/>
              <a:buChar char="•"/>
            </a:pPr>
            <a:r>
              <a:rPr lang="en-US" sz="2000" dirty="0" smtClean="0"/>
              <a:t>Path</a:t>
            </a:r>
          </a:p>
          <a:p>
            <a:pPr marL="1200150" lvl="1" indent="-457200">
              <a:buFont typeface="Arial" charset="0"/>
              <a:buChar char="•"/>
            </a:pPr>
            <a:r>
              <a:rPr lang="en-US" sz="2000" dirty="0" smtClean="0"/>
              <a:t>Line number</a:t>
            </a:r>
            <a:endParaRPr lang="en-US" dirty="0" smtClean="0"/>
          </a:p>
          <a:p>
            <a:r>
              <a:rPr lang="en-US" sz="2400" dirty="0" smtClean="0"/>
              <a:t>E.g., there are filters in the CERT SCALe web app to help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00" y="3458879"/>
            <a:ext cx="8572500" cy="2820036"/>
          </a:xfrm>
          <a:prstGeom prst="rect">
            <a:avLst/>
          </a:prstGeom>
          <a:ln>
            <a:solidFill>
              <a:schemeClr val="tx1"/>
            </a:solidFill>
          </a:ln>
        </p:spPr>
      </p:pic>
    </p:spTree>
    <p:extLst>
      <p:ext uri="{BB962C8B-B14F-4D97-AF65-F5344CB8AC3E}">
        <p14:creationId xmlns:p14="http://schemas.microsoft.com/office/powerpoint/2010/main" val="8463531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Creating an Alert Manually</a:t>
            </a:r>
            <a:endParaRPr lang="en-US" sz="2800" dirty="0"/>
          </a:p>
        </p:txBody>
      </p:sp>
      <p:sp>
        <p:nvSpPr>
          <p:cNvPr id="2" name="Content Placeholder 1"/>
          <p:cNvSpPr>
            <a:spLocks noGrp="1"/>
          </p:cNvSpPr>
          <p:nvPr>
            <p:ph idx="1"/>
          </p:nvPr>
        </p:nvSpPr>
        <p:spPr/>
        <p:txBody>
          <a:bodyPr/>
          <a:lstStyle/>
          <a:p>
            <a:r>
              <a:rPr lang="en-US" sz="2400" dirty="0" smtClean="0"/>
              <a:t>Useful when you discover a condition without an associated alert. </a:t>
            </a:r>
          </a:p>
          <a:p>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58" y="2438400"/>
            <a:ext cx="8338931" cy="2743200"/>
          </a:xfrm>
          <a:prstGeom prst="rect">
            <a:avLst/>
          </a:prstGeom>
          <a:ln>
            <a:solidFill>
              <a:schemeClr val="tx1"/>
            </a:solidFill>
          </a:ln>
        </p:spPr>
      </p:pic>
    </p:spTree>
    <p:extLst>
      <p:ext uri="{BB962C8B-B14F-4D97-AF65-F5344CB8AC3E}">
        <p14:creationId xmlns:p14="http://schemas.microsoft.com/office/powerpoint/2010/main" val="40016110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After </a:t>
            </a:r>
            <a:r>
              <a:rPr lang="en-US" dirty="0" smtClean="0"/>
              <a:t>S</a:t>
            </a:r>
            <a:r>
              <a:rPr lang="en-US" sz="2800" dirty="0" smtClean="0"/>
              <a:t>econd </a:t>
            </a:r>
            <a:r>
              <a:rPr lang="en-US" dirty="0"/>
              <a:t>A</a:t>
            </a:r>
            <a:r>
              <a:rPr lang="en-US" sz="2800" dirty="0" smtClean="0"/>
              <a:t>lert is Handled</a:t>
            </a:r>
            <a:endParaRPr lang="en-US" sz="2800" dirty="0"/>
          </a:p>
        </p:txBody>
      </p:sp>
      <p:sp>
        <p:nvSpPr>
          <p:cNvPr id="2" name="Content Placeholder 1"/>
          <p:cNvSpPr>
            <a:spLocks noGrp="1"/>
          </p:cNvSpPr>
          <p:nvPr>
            <p:ph idx="1"/>
          </p:nvPr>
        </p:nvSpPr>
        <p:spPr/>
        <p:txBody>
          <a:bodyPr>
            <a:normAutofit/>
          </a:bodyPr>
          <a:lstStyle/>
          <a:p>
            <a:r>
              <a:rPr lang="en-US" sz="2800" dirty="0" smtClean="0"/>
              <a:t>Do not </a:t>
            </a:r>
            <a:r>
              <a:rPr lang="en-US" sz="2800" dirty="0"/>
              <a:t>mark the </a:t>
            </a:r>
            <a:r>
              <a:rPr lang="en-US" sz="2800" dirty="0" smtClean="0"/>
              <a:t>original alert </a:t>
            </a:r>
            <a:r>
              <a:rPr lang="en-US" sz="2800" dirty="0"/>
              <a:t>as </a:t>
            </a:r>
            <a:r>
              <a:rPr lang="en-US" sz="2800" i="1" dirty="0" smtClean="0"/>
              <a:t>true </a:t>
            </a:r>
            <a:r>
              <a:rPr lang="en-US" sz="2800" dirty="0" smtClean="0"/>
              <a:t>unless it is independently true, </a:t>
            </a:r>
            <a:r>
              <a:rPr lang="en-US" sz="2800" dirty="0"/>
              <a:t>even if the </a:t>
            </a:r>
            <a:r>
              <a:rPr lang="en-US" sz="2800" dirty="0" smtClean="0"/>
              <a:t>second violation involves </a:t>
            </a:r>
            <a:r>
              <a:rPr lang="en-US" sz="2800" dirty="0"/>
              <a:t>the same line of code</a:t>
            </a:r>
            <a:r>
              <a:rPr lang="en-US" sz="2800" dirty="0" smtClean="0"/>
              <a:t>.</a:t>
            </a:r>
          </a:p>
          <a:p>
            <a:endParaRPr lang="en-US" sz="2800" dirty="0"/>
          </a:p>
        </p:txBody>
      </p:sp>
    </p:spTree>
    <p:extLst>
      <p:ext uri="{BB962C8B-B14F-4D97-AF65-F5344CB8AC3E}">
        <p14:creationId xmlns:p14="http://schemas.microsoft.com/office/powerpoint/2010/main" val="23874590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lnSpcReduction="10000"/>
          </a:bodyPr>
          <a:lstStyle/>
          <a:p>
            <a:pPr marL="457200" indent="-457200">
              <a:buFont typeface="Arial" panose="020B0604020202020204" pitchFamily="34" charset="0"/>
              <a:buChar char="•"/>
            </a:pPr>
            <a:r>
              <a:rPr lang="en-US" sz="2400" dirty="0"/>
              <a:t>Examine the diagnostic alert info at </a:t>
            </a:r>
            <a:r>
              <a:rPr lang="en-US" sz="2400" dirty="0" smtClean="0"/>
              <a:t>line </a:t>
            </a:r>
            <a:r>
              <a:rPr lang="en-US" sz="2400" b="1" dirty="0" smtClean="0"/>
              <a:t>1427 </a:t>
            </a:r>
            <a:r>
              <a:rPr lang="en-US" sz="2400" dirty="0" smtClean="0"/>
              <a:t>of the file</a:t>
            </a:r>
            <a:br>
              <a:rPr lang="en-US" sz="2400" dirty="0" smtClean="0"/>
            </a:br>
            <a:r>
              <a:rPr lang="en-US" sz="2400" b="1" dirty="0" smtClean="0">
                <a:latin typeface="Courier New" panose="02070309020205020404" pitchFamily="49" charset="0"/>
                <a:cs typeface="Courier New" panose="02070309020205020404" pitchFamily="49" charset="0"/>
              </a:rPr>
              <a:t>jasper/analysis/rosecheckers.txt</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the source code at line </a:t>
            </a:r>
            <a:r>
              <a:rPr lang="en-US" sz="2400" b="1" dirty="0" smtClean="0"/>
              <a:t>2105</a:t>
            </a:r>
            <a:r>
              <a:rPr lang="en-US" sz="2400" dirty="0" smtClean="0"/>
              <a:t/>
            </a:r>
            <a:br>
              <a:rPr lang="en-US" sz="2400" dirty="0" smtClean="0"/>
            </a:br>
            <a:r>
              <a:rPr lang="en-US" sz="2400" dirty="0" smtClean="0"/>
              <a:t>of the file </a:t>
            </a:r>
            <a:r>
              <a:rPr lang="en-US" sz="2400" b="1" dirty="0" smtClean="0">
                <a:latin typeface="Courier New" panose="02070309020205020404" pitchFamily="49" charset="0"/>
                <a:cs typeface="Courier New" panose="02070309020205020404" pitchFamily="49" charset="0"/>
              </a:rPr>
              <a:t>jasper/</a:t>
            </a:r>
            <a:r>
              <a:rPr lang="en-US" sz="2400" b="1" dirty="0" err="1" smtClean="0">
                <a:latin typeface="Courier New" panose="02070309020205020404" pitchFamily="49" charset="0"/>
                <a:cs typeface="Courier New" panose="02070309020205020404" pitchFamily="49" charset="0"/>
              </a:rPr>
              <a:t>src</a:t>
            </a:r>
            <a:r>
              <a:rPr lang="en-US" sz="2400" b="1" dirty="0" smtClean="0">
                <a:latin typeface="Courier New" panose="02070309020205020404" pitchFamily="49" charset="0"/>
                <a:cs typeface="Courier New" panose="02070309020205020404" pitchFamily="49" charset="0"/>
              </a:rPr>
              <a:t>/</a:t>
            </a:r>
            <a:r>
              <a:rPr lang="en-US" sz="2400" b="1" dirty="0" err="1" smtClean="0">
                <a:latin typeface="Courier New" panose="02070309020205020404" pitchFamily="49" charset="0"/>
                <a:cs typeface="Courier New" panose="02070309020205020404" pitchFamily="49" charset="0"/>
              </a:rPr>
              <a:t>src</a:t>
            </a:r>
            <a:r>
              <a:rPr lang="en-US" sz="2400" b="1" dirty="0" smtClean="0">
                <a:latin typeface="Courier New" panose="02070309020205020404" pitchFamily="49" charset="0"/>
                <a:cs typeface="Courier New" panose="02070309020205020404" pitchFamily="49" charset="0"/>
              </a:rPr>
              <a:t>/</a:t>
            </a:r>
            <a:r>
              <a:rPr lang="en-US" sz="2400" b="1" dirty="0" err="1" smtClean="0">
                <a:latin typeface="Courier New" panose="02070309020205020404" pitchFamily="49" charset="0"/>
                <a:cs typeface="Courier New" panose="02070309020205020404" pitchFamily="49" charset="0"/>
              </a:rPr>
              <a:t>libjasper</a:t>
            </a:r>
            <a:r>
              <a:rPr lang="en-US" sz="2400" b="1" dirty="0">
                <a:latin typeface="Courier New" panose="02070309020205020404" pitchFamily="49" charset="0"/>
                <a:cs typeface="Courier New" panose="02070309020205020404" pitchFamily="49" charset="0"/>
              </a:rPr>
              <a:t/>
            </a:r>
            <a:br>
              <a:rPr lang="en-US" sz="2400" b="1" dirty="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a:t>
            </a:r>
            <a:r>
              <a:rPr lang="en-US" sz="2400" b="1" dirty="0" err="1" smtClean="0">
                <a:latin typeface="Courier New" panose="02070309020205020404" pitchFamily="49" charset="0"/>
                <a:cs typeface="Courier New" panose="02070309020205020404" pitchFamily="49" charset="0"/>
              </a:rPr>
              <a:t>jpc</a:t>
            </a:r>
            <a:r>
              <a:rPr lang="en-US" sz="2400" b="1" dirty="0" smtClean="0">
                <a:latin typeface="Courier New" panose="02070309020205020404" pitchFamily="49" charset="0"/>
                <a:cs typeface="Courier New" panose="02070309020205020404" pitchFamily="49" charset="0"/>
              </a:rPr>
              <a:t>/</a:t>
            </a:r>
            <a:r>
              <a:rPr lang="en-US" sz="2400" b="1" dirty="0" err="1" smtClean="0">
                <a:latin typeface="Courier New" panose="02070309020205020404" pitchFamily="49" charset="0"/>
                <a:cs typeface="Courier New" panose="02070309020205020404" pitchFamily="49" charset="0"/>
              </a:rPr>
              <a:t>jpc_enc.c</a:t>
            </a:r>
            <a:endParaRPr lang="en-US" sz="2400" b="1" dirty="0" smtClean="0">
              <a:latin typeface="Courier New" panose="02070309020205020404" pitchFamily="49" charset="0"/>
              <a:cs typeface="Courier New" panose="02070309020205020404" pitchFamily="49" charset="0"/>
            </a:endParaRP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CERT rule </a:t>
            </a:r>
            <a:r>
              <a:rPr lang="en-US" sz="2400" dirty="0" smtClean="0">
                <a:hlinkClick r:id="rId3"/>
              </a:rPr>
              <a:t>MEM35-C</a:t>
            </a:r>
            <a:r>
              <a:rPr lang="en-US" sz="2400" dirty="0" smtClean="0"/>
              <a:t> in the</a:t>
            </a:r>
            <a:br>
              <a:rPr lang="en-US" sz="2400" dirty="0" smtClean="0"/>
            </a:br>
            <a:r>
              <a:rPr lang="en-US" sz="2400" dirty="0" smtClean="0"/>
              <a:t>SEI Secure Coding Rules PDF,</a:t>
            </a:r>
            <a:br>
              <a:rPr lang="en-US" sz="2400" dirty="0" smtClean="0"/>
            </a:br>
            <a:r>
              <a:rPr lang="en-US" sz="2400" dirty="0" smtClean="0"/>
              <a:t>on page </a:t>
            </a:r>
            <a:r>
              <a:rPr lang="en-US" sz="2400" b="1" dirty="0" smtClean="0"/>
              <a:t>279</a:t>
            </a:r>
            <a:r>
              <a:rPr lang="en-US" sz="2400" dirty="0" smtClean="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27777302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Example</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312" y="703562"/>
            <a:ext cx="7914670" cy="5547336"/>
          </a:xfrm>
        </p:spPr>
      </p:pic>
    </p:spTree>
    <p:extLst>
      <p:ext uri="{BB962C8B-B14F-4D97-AF65-F5344CB8AC3E}">
        <p14:creationId xmlns:p14="http://schemas.microsoft.com/office/powerpoint/2010/main" val="5855013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MEM35-C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11327"/>
            <a:ext cx="8742744" cy="5534025"/>
          </a:xfrm>
        </p:spPr>
      </p:pic>
    </p:spTree>
    <p:extLst>
      <p:ext uri="{BB962C8B-B14F-4D97-AF65-F5344CB8AC3E}">
        <p14:creationId xmlns:p14="http://schemas.microsoft.com/office/powerpoint/2010/main" val="972892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Lexicon: Basic Determinations</a:t>
            </a:r>
            <a:endParaRPr lang="en-US" dirty="0"/>
          </a:p>
        </p:txBody>
      </p:sp>
      <p:sp>
        <p:nvSpPr>
          <p:cNvPr id="3" name="Content Placeholder 2"/>
          <p:cNvSpPr>
            <a:spLocks noGrp="1"/>
          </p:cNvSpPr>
          <p:nvPr>
            <p:ph idx="1"/>
          </p:nvPr>
        </p:nvSpPr>
        <p:spPr>
          <a:xfrm>
            <a:off x="401933" y="898843"/>
            <a:ext cx="8320035" cy="5400357"/>
          </a:xfrm>
        </p:spPr>
        <p:txBody>
          <a:bodyPr>
            <a:noAutofit/>
          </a:bodyPr>
          <a:lstStyle/>
          <a:p>
            <a:r>
              <a:rPr lang="en-US" sz="2000" b="1" dirty="0" smtClean="0"/>
              <a:t>Unknown</a:t>
            </a:r>
            <a:endParaRPr lang="en-US" sz="2000" dirty="0"/>
          </a:p>
          <a:p>
            <a:pPr lvl="1"/>
            <a:r>
              <a:rPr lang="en-US" sz="2000" dirty="0" smtClean="0"/>
              <a:t>Nothing is known about the correctness of the </a:t>
            </a:r>
            <a:r>
              <a:rPr lang="en-US" sz="2000" err="1" smtClean="0"/>
              <a:t>alert</a:t>
            </a:r>
            <a:r>
              <a:rPr lang="en-US" sz="2000" smtClean="0"/>
              <a:t>.</a:t>
            </a:r>
            <a:endParaRPr lang="en-US" sz="2000" dirty="0"/>
          </a:p>
          <a:p>
            <a:r>
              <a:rPr lang="en-US" sz="2000" b="1" dirty="0" smtClean="0"/>
              <a:t>True</a:t>
            </a:r>
            <a:endParaRPr lang="en-US" sz="2000" dirty="0"/>
          </a:p>
          <a:p>
            <a:pPr lvl="1"/>
            <a:r>
              <a:rPr lang="en-US" sz="2000" dirty="0" smtClean="0"/>
              <a:t>The </a:t>
            </a:r>
            <a:r>
              <a:rPr lang="en-US" sz="2000" dirty="0"/>
              <a:t>code in question violates the </a:t>
            </a:r>
            <a:r>
              <a:rPr lang="en-US" sz="2000" b="1" dirty="0"/>
              <a:t>condition</a:t>
            </a:r>
            <a:r>
              <a:rPr lang="en-US" sz="2000" dirty="0"/>
              <a:t> </a:t>
            </a:r>
            <a:r>
              <a:rPr lang="en-US" sz="2000" dirty="0" smtClean="0"/>
              <a:t>indicated by </a:t>
            </a:r>
            <a:r>
              <a:rPr lang="en-US" sz="2000" dirty="0"/>
              <a:t>the </a:t>
            </a:r>
            <a:r>
              <a:rPr lang="en-US" sz="2000" dirty="0" smtClean="0"/>
              <a:t>alert.</a:t>
            </a:r>
          </a:p>
          <a:p>
            <a:r>
              <a:rPr lang="en-US" sz="2000" b="1" dirty="0" smtClean="0"/>
              <a:t>False</a:t>
            </a:r>
            <a:endParaRPr lang="en-US" sz="2000" dirty="0"/>
          </a:p>
          <a:p>
            <a:pPr lvl="1"/>
            <a:r>
              <a:rPr lang="en-US" sz="2000" dirty="0"/>
              <a:t>The code in question </a:t>
            </a:r>
            <a:r>
              <a:rPr lang="en-US" sz="2000" dirty="0" smtClean="0"/>
              <a:t>does not violate </a:t>
            </a:r>
            <a:r>
              <a:rPr lang="en-US" sz="2000" dirty="0"/>
              <a:t>the </a:t>
            </a:r>
            <a:r>
              <a:rPr lang="en-US" sz="2000" b="1" dirty="0"/>
              <a:t>condition</a:t>
            </a:r>
            <a:r>
              <a:rPr lang="en-US" sz="2000" dirty="0"/>
              <a:t> indicated by the alert</a:t>
            </a:r>
            <a:r>
              <a:rPr lang="en-US" sz="2000" dirty="0" smtClean="0"/>
              <a:t>.</a:t>
            </a:r>
          </a:p>
          <a:p>
            <a:pPr lvl="1"/>
            <a:endParaRPr lang="en-US" sz="2000" dirty="0" smtClean="0"/>
          </a:p>
          <a:p>
            <a:pPr lvl="1"/>
            <a:r>
              <a:rPr lang="en-US" sz="2000" dirty="0" smtClean="0"/>
              <a:t>A </a:t>
            </a:r>
            <a:r>
              <a:rPr lang="en-US" sz="2000" b="1" dirty="0" smtClean="0"/>
              <a:t>condition</a:t>
            </a:r>
            <a:r>
              <a:rPr lang="en-US" sz="2000" dirty="0" smtClean="0"/>
              <a:t> is a constraint </a:t>
            </a:r>
            <a:r>
              <a:rPr lang="en-US" sz="2000" dirty="0"/>
              <a:t>or property of </a:t>
            </a:r>
            <a:r>
              <a:rPr lang="en-US" sz="2000" dirty="0" smtClean="0"/>
              <a:t>validity.</a:t>
            </a:r>
          </a:p>
          <a:p>
            <a:pPr lvl="2"/>
            <a:r>
              <a:rPr lang="en-US" sz="1800" dirty="0" smtClean="0"/>
              <a:t>E.g. A valid program should not deference NULL pointers.</a:t>
            </a:r>
          </a:p>
          <a:p>
            <a:pPr lvl="1"/>
            <a:r>
              <a:rPr lang="en-US" sz="2000" dirty="0" smtClean="0"/>
              <a:t>The condition can be determined from the definition of the alert itself, or from the </a:t>
            </a:r>
            <a:r>
              <a:rPr lang="en-US" sz="2000" b="1" dirty="0" smtClean="0"/>
              <a:t>coding taxonomy </a:t>
            </a:r>
            <a:r>
              <a:rPr lang="en-US" sz="2000" dirty="0" smtClean="0"/>
              <a:t>the </a:t>
            </a:r>
            <a:r>
              <a:rPr lang="en-US" sz="2000" dirty="0"/>
              <a:t>alert corresponds to.</a:t>
            </a:r>
          </a:p>
          <a:p>
            <a:pPr lvl="2"/>
            <a:r>
              <a:rPr lang="en-US" sz="1800" dirty="0" smtClean="0"/>
              <a:t>CERT Secure Coding Rules</a:t>
            </a:r>
          </a:p>
          <a:p>
            <a:pPr lvl="2"/>
            <a:r>
              <a:rPr lang="en-US" sz="1800" dirty="0" smtClean="0"/>
              <a:t>CWEs</a:t>
            </a:r>
          </a:p>
        </p:txBody>
      </p:sp>
    </p:spTree>
    <p:extLst>
      <p:ext uri="{BB962C8B-B14F-4D97-AF65-F5344CB8AC3E}">
        <p14:creationId xmlns:p14="http://schemas.microsoft.com/office/powerpoint/2010/main" val="31644262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err="1" smtClean="0"/>
              <a:t>Example</a:t>
            </a:r>
            <a:endParaRPr lang="de-DE" sz="3200" dirty="0" smtClean="0"/>
          </a:p>
        </p:txBody>
      </p:sp>
      <p:sp>
        <p:nvSpPr>
          <p:cNvPr id="16387" name="Rectangle 3"/>
          <p:cNvSpPr>
            <a:spLocks noGrp="1" noChangeArrowheads="1"/>
          </p:cNvSpPr>
          <p:nvPr>
            <p:ph type="body" idx="1"/>
          </p:nvPr>
        </p:nvSpPr>
        <p:spPr>
          <a:xfrm>
            <a:off x="219635" y="1143000"/>
            <a:ext cx="8458200" cy="1869141"/>
          </a:xfrm>
        </p:spPr>
        <p:txBody>
          <a:bodyPr>
            <a:normAutofit/>
          </a:bodyPr>
          <a:lstStyle/>
          <a:p>
            <a:pPr>
              <a:lnSpc>
                <a:spcPct val="90000"/>
              </a:lnSpc>
            </a:pPr>
            <a:r>
              <a:rPr lang="en-US" sz="1800" b="1" dirty="0" err="1" smtClean="0">
                <a:latin typeface="Courier New" charset="0"/>
                <a:ea typeface="Courier New" charset="0"/>
                <a:cs typeface="Courier New" charset="0"/>
              </a:rPr>
              <a:t>memset</a:t>
            </a:r>
            <a:r>
              <a:rPr lang="en-US" sz="1800" b="1" dirty="0" smtClean="0">
                <a:latin typeface="Courier New" charset="0"/>
                <a:ea typeface="Courier New" charset="0"/>
                <a:cs typeface="Courier New" charset="0"/>
              </a:rPr>
              <a:t>(</a:t>
            </a:r>
          </a:p>
          <a:p>
            <a:pPr>
              <a:lnSpc>
                <a:spcPct val="90000"/>
              </a:lnSpc>
            </a:pPr>
            <a:r>
              <a:rPr lang="en-US" sz="1800" b="1" dirty="0">
                <a:latin typeface="Courier New" charset="0"/>
                <a:ea typeface="Courier New" charset="0"/>
                <a:cs typeface="Courier New" charset="0"/>
              </a:rPr>
              <a:t>	</a:t>
            </a:r>
            <a:r>
              <a:rPr lang="en-US" sz="1800" b="1" dirty="0" err="1" smtClean="0">
                <a:latin typeface="Courier New" charset="0"/>
                <a:ea typeface="Courier New" charset="0"/>
                <a:cs typeface="Courier New" charset="0"/>
              </a:rPr>
              <a:t>tcmpt</a:t>
            </a:r>
            <a:r>
              <a:rPr lang="en-US" sz="1800" b="1" dirty="0" smtClean="0">
                <a:latin typeface="Courier New" charset="0"/>
                <a:ea typeface="Courier New" charset="0"/>
                <a:cs typeface="Courier New" charset="0"/>
              </a:rPr>
              <a:t>-</a:t>
            </a:r>
            <a:r>
              <a:rPr lang="en-US" sz="1800" b="1" dirty="0">
                <a:latin typeface="Courier New" charset="0"/>
                <a:ea typeface="Courier New" charset="0"/>
                <a:cs typeface="Courier New" charset="0"/>
              </a:rPr>
              <a:t>&gt;</a:t>
            </a:r>
            <a:r>
              <a:rPr lang="en-US" sz="1800" b="1" dirty="0" err="1">
                <a:latin typeface="Courier New" charset="0"/>
                <a:ea typeface="Courier New" charset="0"/>
                <a:cs typeface="Courier New" charset="0"/>
              </a:rPr>
              <a:t>stepsizes</a:t>
            </a:r>
            <a:r>
              <a:rPr lang="en-US" sz="1800" b="1" dirty="0">
                <a:latin typeface="Courier New" charset="0"/>
                <a:ea typeface="Courier New" charset="0"/>
                <a:cs typeface="Courier New" charset="0"/>
              </a:rPr>
              <a:t>, </a:t>
            </a:r>
            <a:endParaRPr lang="en-US" sz="1800" b="1" dirty="0" smtClean="0">
              <a:latin typeface="Courier New" charset="0"/>
              <a:ea typeface="Courier New" charset="0"/>
              <a:cs typeface="Courier New" charset="0"/>
            </a:endParaRPr>
          </a:p>
          <a:p>
            <a:pPr>
              <a:lnSpc>
                <a:spcPct val="90000"/>
              </a:lnSpc>
            </a:pPr>
            <a:r>
              <a:rPr lang="en-US" sz="1800" b="1" dirty="0">
                <a:latin typeface="Courier New" charset="0"/>
                <a:ea typeface="Courier New" charset="0"/>
                <a:cs typeface="Courier New" charset="0"/>
              </a:rPr>
              <a:t>	</a:t>
            </a:r>
            <a:r>
              <a:rPr lang="en-US" sz="1800" b="1" dirty="0" smtClean="0">
                <a:latin typeface="Courier New" charset="0"/>
                <a:ea typeface="Courier New" charset="0"/>
                <a:cs typeface="Courier New" charset="0"/>
              </a:rPr>
              <a:t>0</a:t>
            </a:r>
            <a:r>
              <a:rPr lang="en-US" sz="1800" b="1" dirty="0">
                <a:latin typeface="Courier New" charset="0"/>
                <a:ea typeface="Courier New" charset="0"/>
                <a:cs typeface="Courier New" charset="0"/>
              </a:rPr>
              <a:t>, </a:t>
            </a:r>
            <a:endParaRPr lang="en-US" sz="1800" b="1" dirty="0" smtClean="0">
              <a:latin typeface="Courier New" charset="0"/>
              <a:ea typeface="Courier New" charset="0"/>
              <a:cs typeface="Courier New" charset="0"/>
            </a:endParaRPr>
          </a:p>
          <a:p>
            <a:pPr>
              <a:lnSpc>
                <a:spcPct val="90000"/>
              </a:lnSpc>
            </a:pPr>
            <a:r>
              <a:rPr lang="en-US" sz="1800" b="1" dirty="0">
                <a:latin typeface="Courier New" charset="0"/>
                <a:ea typeface="Courier New" charset="0"/>
                <a:cs typeface="Courier New" charset="0"/>
              </a:rPr>
              <a:t>	</a:t>
            </a:r>
            <a:r>
              <a:rPr lang="en-US" sz="1800" b="1" dirty="0" err="1" smtClean="0">
                <a:latin typeface="Courier New" charset="0"/>
                <a:ea typeface="Courier New" charset="0"/>
                <a:cs typeface="Courier New" charset="0"/>
              </a:rPr>
              <a:t>sizeof</a:t>
            </a:r>
            <a:r>
              <a:rPr lang="en-US" sz="1800" b="1" dirty="0" smtClean="0">
                <a:latin typeface="Courier New" charset="0"/>
                <a:ea typeface="Courier New" charset="0"/>
                <a:cs typeface="Courier New" charset="0"/>
              </a:rPr>
              <a:t>(</a:t>
            </a:r>
            <a:r>
              <a:rPr lang="en-US" sz="1800" b="1" dirty="0" err="1" smtClean="0">
                <a:latin typeface="Courier New" charset="0"/>
                <a:ea typeface="Courier New" charset="0"/>
                <a:cs typeface="Courier New" charset="0"/>
              </a:rPr>
              <a:t>tcmpt</a:t>
            </a:r>
            <a:r>
              <a:rPr lang="en-US" sz="1800" b="1" dirty="0" smtClean="0">
                <a:latin typeface="Courier New" charset="0"/>
                <a:ea typeface="Courier New" charset="0"/>
                <a:cs typeface="Courier New" charset="0"/>
              </a:rPr>
              <a:t>-</a:t>
            </a:r>
            <a:r>
              <a:rPr lang="en-US" sz="1800" b="1" dirty="0">
                <a:latin typeface="Courier New" charset="0"/>
                <a:ea typeface="Courier New" charset="0"/>
                <a:cs typeface="Courier New" charset="0"/>
              </a:rPr>
              <a:t>&gt;</a:t>
            </a:r>
            <a:r>
              <a:rPr lang="en-US" sz="1800" b="1" dirty="0" err="1">
                <a:latin typeface="Courier New" charset="0"/>
                <a:ea typeface="Courier New" charset="0"/>
                <a:cs typeface="Courier New" charset="0"/>
              </a:rPr>
              <a:t>numstepsizes</a:t>
            </a:r>
            <a:r>
              <a:rPr lang="en-US" sz="1800" b="1" dirty="0">
                <a:latin typeface="Courier New" charset="0"/>
                <a:ea typeface="Courier New" charset="0"/>
                <a:cs typeface="Courier New" charset="0"/>
              </a:rPr>
              <a:t> </a:t>
            </a:r>
            <a:r>
              <a:rPr lang="en-US" sz="1800" b="1" dirty="0" smtClean="0">
                <a:latin typeface="Courier New" charset="0"/>
                <a:ea typeface="Courier New" charset="0"/>
                <a:cs typeface="Courier New" charset="0"/>
              </a:rPr>
              <a:t>* </a:t>
            </a:r>
            <a:r>
              <a:rPr lang="en-US" sz="1800" b="1" dirty="0" err="1" smtClean="0">
                <a:latin typeface="Courier New" charset="0"/>
                <a:ea typeface="Courier New" charset="0"/>
                <a:cs typeface="Courier New" charset="0"/>
              </a:rPr>
              <a:t>sizeof</a:t>
            </a:r>
            <a:r>
              <a:rPr lang="en-US" sz="1800" b="1" dirty="0" smtClean="0">
                <a:latin typeface="Courier New" charset="0"/>
                <a:ea typeface="Courier New" charset="0"/>
                <a:cs typeface="Courier New" charset="0"/>
              </a:rPr>
              <a:t>(uint_fast16_t)));</a:t>
            </a:r>
          </a:p>
        </p:txBody>
      </p:sp>
    </p:spTree>
    <p:extLst>
      <p:ext uri="{BB962C8B-B14F-4D97-AF65-F5344CB8AC3E}">
        <p14:creationId xmlns:p14="http://schemas.microsoft.com/office/powerpoint/2010/main" val="13542378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a:t>A</a:t>
            </a:r>
            <a:r>
              <a:rPr lang="de-DE" sz="3200" dirty="0" smtClean="0"/>
              <a:t>lert to Audit</a:t>
            </a:r>
          </a:p>
        </p:txBody>
      </p:sp>
      <p:sp>
        <p:nvSpPr>
          <p:cNvPr id="16387" name="Rectangle 3"/>
          <p:cNvSpPr>
            <a:spLocks noGrp="1" noChangeArrowheads="1"/>
          </p:cNvSpPr>
          <p:nvPr>
            <p:ph type="body" idx="1"/>
          </p:nvPr>
        </p:nvSpPr>
        <p:spPr>
          <a:xfrm>
            <a:off x="219635" y="1143000"/>
            <a:ext cx="8458200" cy="5257800"/>
          </a:xfrm>
        </p:spPr>
        <p:txBody>
          <a:bodyPr>
            <a:normAutofit/>
          </a:bodyPr>
          <a:lstStyle/>
          <a:p>
            <a:pPr>
              <a:lnSpc>
                <a:spcPct val="90000"/>
              </a:lnSpc>
            </a:pPr>
            <a:r>
              <a:rPr lang="en-US" sz="1800" b="1" dirty="0" err="1">
                <a:latin typeface="Courier New" charset="0"/>
                <a:ea typeface="Courier New" charset="0"/>
                <a:cs typeface="Courier New" charset="0"/>
              </a:rPr>
              <a:t>memset</a:t>
            </a:r>
            <a:r>
              <a:rPr lang="en-US" sz="1800" b="1" dirty="0">
                <a:latin typeface="Courier New" charset="0"/>
                <a:ea typeface="Courier New" charset="0"/>
                <a:cs typeface="Courier New" charset="0"/>
              </a:rPr>
              <a:t>(</a:t>
            </a:r>
          </a:p>
          <a:p>
            <a:pPr>
              <a:lnSpc>
                <a:spcPct val="90000"/>
              </a:lnSpc>
            </a:pPr>
            <a:r>
              <a:rPr lang="en-US" sz="1800" b="1" dirty="0">
                <a:latin typeface="Courier New" charset="0"/>
                <a:ea typeface="Courier New" charset="0"/>
                <a:cs typeface="Courier New" charset="0"/>
              </a:rPr>
              <a:t>	</a:t>
            </a:r>
            <a:r>
              <a:rPr lang="en-US" sz="1800" b="1" dirty="0" err="1">
                <a:latin typeface="Courier New" charset="0"/>
                <a:ea typeface="Courier New" charset="0"/>
                <a:cs typeface="Courier New" charset="0"/>
              </a:rPr>
              <a:t>tcmpt</a:t>
            </a:r>
            <a:r>
              <a:rPr lang="en-US" sz="1800" b="1" dirty="0">
                <a:latin typeface="Courier New" charset="0"/>
                <a:ea typeface="Courier New" charset="0"/>
                <a:cs typeface="Courier New" charset="0"/>
              </a:rPr>
              <a:t>-&gt;</a:t>
            </a:r>
            <a:r>
              <a:rPr lang="en-US" sz="1800" b="1" dirty="0" err="1">
                <a:latin typeface="Courier New" charset="0"/>
                <a:ea typeface="Courier New" charset="0"/>
                <a:cs typeface="Courier New" charset="0"/>
              </a:rPr>
              <a:t>stepsizes</a:t>
            </a:r>
            <a:r>
              <a:rPr lang="en-US" sz="1800" b="1" dirty="0">
                <a:latin typeface="Courier New" charset="0"/>
                <a:ea typeface="Courier New" charset="0"/>
                <a:cs typeface="Courier New" charset="0"/>
              </a:rPr>
              <a:t>, </a:t>
            </a:r>
          </a:p>
          <a:p>
            <a:pPr>
              <a:lnSpc>
                <a:spcPct val="90000"/>
              </a:lnSpc>
            </a:pPr>
            <a:r>
              <a:rPr lang="en-US" sz="1800" b="1" dirty="0">
                <a:latin typeface="Courier New" charset="0"/>
                <a:ea typeface="Courier New" charset="0"/>
                <a:cs typeface="Courier New" charset="0"/>
              </a:rPr>
              <a:t>	0, </a:t>
            </a:r>
          </a:p>
          <a:p>
            <a:pPr>
              <a:lnSpc>
                <a:spcPct val="90000"/>
              </a:lnSpc>
            </a:pPr>
            <a:r>
              <a:rPr lang="en-US" sz="1800" b="1" dirty="0">
                <a:latin typeface="Courier New" charset="0"/>
                <a:ea typeface="Courier New" charset="0"/>
                <a:cs typeface="Courier New" charset="0"/>
              </a:rPr>
              <a:t>	</a:t>
            </a:r>
            <a:r>
              <a:rPr lang="en-US" sz="1800" b="1" dirty="0" err="1">
                <a:latin typeface="Courier New" charset="0"/>
                <a:ea typeface="Courier New" charset="0"/>
                <a:cs typeface="Courier New" charset="0"/>
              </a:rPr>
              <a:t>sizeof</a:t>
            </a:r>
            <a:r>
              <a:rPr lang="en-US" sz="1800" b="1" dirty="0">
                <a:latin typeface="Courier New" charset="0"/>
                <a:ea typeface="Courier New" charset="0"/>
                <a:cs typeface="Courier New" charset="0"/>
              </a:rPr>
              <a:t>(</a:t>
            </a:r>
            <a:r>
              <a:rPr lang="en-US" sz="1800" b="1" dirty="0" err="1">
                <a:latin typeface="Courier New" charset="0"/>
                <a:ea typeface="Courier New" charset="0"/>
                <a:cs typeface="Courier New" charset="0"/>
              </a:rPr>
              <a:t>tcmpt</a:t>
            </a:r>
            <a:r>
              <a:rPr lang="en-US" sz="1800" b="1" dirty="0">
                <a:latin typeface="Courier New" charset="0"/>
                <a:ea typeface="Courier New" charset="0"/>
                <a:cs typeface="Courier New" charset="0"/>
              </a:rPr>
              <a:t>-&gt;</a:t>
            </a:r>
            <a:r>
              <a:rPr lang="en-US" sz="1800" b="1" dirty="0" err="1">
                <a:latin typeface="Courier New" charset="0"/>
                <a:ea typeface="Courier New" charset="0"/>
                <a:cs typeface="Courier New" charset="0"/>
              </a:rPr>
              <a:t>numstepsizes</a:t>
            </a:r>
            <a:r>
              <a:rPr lang="en-US" sz="1800" b="1" dirty="0">
                <a:latin typeface="Courier New" charset="0"/>
                <a:ea typeface="Courier New" charset="0"/>
                <a:cs typeface="Courier New" charset="0"/>
              </a:rPr>
              <a:t> * </a:t>
            </a:r>
            <a:r>
              <a:rPr lang="en-US" sz="1800" b="1" dirty="0" err="1">
                <a:latin typeface="Courier New" charset="0"/>
                <a:ea typeface="Courier New" charset="0"/>
                <a:cs typeface="Courier New" charset="0"/>
              </a:rPr>
              <a:t>sizeof</a:t>
            </a:r>
            <a:r>
              <a:rPr lang="en-US" sz="1800" b="1" dirty="0">
                <a:latin typeface="Courier New" charset="0"/>
                <a:ea typeface="Courier New" charset="0"/>
                <a:cs typeface="Courier New" charset="0"/>
              </a:rPr>
              <a:t>(uint_fast16_t)));</a:t>
            </a:r>
          </a:p>
        </p:txBody>
      </p:sp>
      <p:sp>
        <p:nvSpPr>
          <p:cNvPr id="4" name="Rectangle 3"/>
          <p:cNvSpPr/>
          <p:nvPr/>
        </p:nvSpPr>
        <p:spPr bwMode="auto">
          <a:xfrm>
            <a:off x="962966" y="2220687"/>
            <a:ext cx="7483707" cy="338096"/>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ectangular Callout 7"/>
          <p:cNvSpPr/>
          <p:nvPr/>
        </p:nvSpPr>
        <p:spPr bwMode="auto">
          <a:xfrm>
            <a:off x="2274474" y="2740213"/>
            <a:ext cx="4921942" cy="803666"/>
          </a:xfrm>
          <a:prstGeom prst="wedgeRectCallout">
            <a:avLst>
              <a:gd name="adj1" fmla="val -9064"/>
              <a:gd name="adj2" fmla="val -72864"/>
            </a:avLst>
          </a:prstGeom>
          <a:solidFill>
            <a:srgbClr val="FFFF99"/>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dirty="0" smtClean="0"/>
              <a:t>This is a suspicious argument to </a:t>
            </a:r>
            <a:r>
              <a:rPr lang="en-US" sz="2000" b="1" dirty="0" err="1" smtClean="0">
                <a:latin typeface="Courier New" panose="02070309020205020404" pitchFamily="49" charset="0"/>
                <a:cs typeface="Courier New" panose="02070309020205020404" pitchFamily="49" charset="0"/>
              </a:rPr>
              <a:t>sizeof</a:t>
            </a:r>
            <a:r>
              <a:rPr lang="en-US" sz="2000" dirty="0" smtClean="0"/>
              <a:t>.</a:t>
            </a:r>
          </a:p>
          <a:p>
            <a:pPr algn="ctr">
              <a:tabLst>
                <a:tab pos="292100" algn="l"/>
                <a:tab pos="571500" algn="l"/>
              </a:tabLst>
            </a:pPr>
            <a:r>
              <a:rPr lang="en-US" sz="2000" dirty="0" smtClean="0"/>
              <a:t>We expect the name of a type, not a product.</a:t>
            </a:r>
            <a:endParaRPr lang="en-US" sz="2000" dirty="0"/>
          </a:p>
        </p:txBody>
      </p:sp>
      <p:sp>
        <p:nvSpPr>
          <p:cNvPr id="12" name="Rectangular Callout 11"/>
          <p:cNvSpPr/>
          <p:nvPr/>
        </p:nvSpPr>
        <p:spPr bwMode="auto">
          <a:xfrm>
            <a:off x="3604440" y="3624534"/>
            <a:ext cx="1688588" cy="702468"/>
          </a:xfrm>
          <a:prstGeom prst="wedgeRectCallout">
            <a:avLst>
              <a:gd name="adj1" fmla="val -45678"/>
              <a:gd name="adj2" fmla="val -7269"/>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b="0" i="0" u="none" strike="noStrike" cap="none" normalizeH="0" baseline="0" dirty="0" smtClean="0">
                <a:ln>
                  <a:noFill/>
                </a:ln>
                <a:solidFill>
                  <a:schemeClr val="tx1"/>
                </a:solidFill>
                <a:effectLst/>
              </a:rPr>
              <a:t>Badly-placed parentheses!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00315"/>
            <a:ext cx="9144000" cy="1519830"/>
          </a:xfrm>
          <a:prstGeom prst="rect">
            <a:avLst/>
          </a:prstGeom>
        </p:spPr>
      </p:pic>
    </p:spTree>
    <p:extLst>
      <p:ext uri="{BB962C8B-B14F-4D97-AF65-F5344CB8AC3E}">
        <p14:creationId xmlns:p14="http://schemas.microsoft.com/office/powerpoint/2010/main" val="12479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Bad </a:t>
            </a:r>
            <a:r>
              <a:rPr lang="en-US" sz="2800" dirty="0" err="1" smtClean="0">
                <a:latin typeface="Courier New" charset="0"/>
                <a:ea typeface="Courier New" charset="0"/>
                <a:cs typeface="Courier New" charset="0"/>
              </a:rPr>
              <a:t>sizeof</a:t>
            </a:r>
            <a:r>
              <a:rPr lang="en-US" sz="2800" dirty="0" smtClean="0"/>
              <a:t> expression</a:t>
            </a:r>
            <a:endParaRPr lang="en-US" sz="2800" dirty="0"/>
          </a:p>
        </p:txBody>
      </p:sp>
      <p:sp>
        <p:nvSpPr>
          <p:cNvPr id="2" name="Content Placeholder 1"/>
          <p:cNvSpPr>
            <a:spLocks noGrp="1"/>
          </p:cNvSpPr>
          <p:nvPr>
            <p:ph idx="1"/>
          </p:nvPr>
        </p:nvSpPr>
        <p:spPr/>
        <p:txBody>
          <a:bodyPr>
            <a:noAutofit/>
          </a:bodyPr>
          <a:lstStyle/>
          <a:p>
            <a:pPr marL="457200" indent="-457200" fontAlgn="auto">
              <a:spcBef>
                <a:spcPts val="0"/>
              </a:spcBef>
              <a:spcAft>
                <a:spcPts val="0"/>
              </a:spcAft>
              <a:buSzTx/>
            </a:pPr>
            <a:r>
              <a:rPr lang="en-US" sz="2800" dirty="0"/>
              <a:t>Performing a multiplication </a:t>
            </a:r>
            <a:r>
              <a:rPr lang="en-US" sz="2800" dirty="0" smtClean="0"/>
              <a:t>within </a:t>
            </a:r>
            <a:r>
              <a:rPr lang="en-US" sz="2800" dirty="0"/>
              <a:t>a </a:t>
            </a:r>
            <a:r>
              <a:rPr lang="en-US" sz="2800" b="1" dirty="0" err="1">
                <a:latin typeface="Courier New" charset="0"/>
                <a:ea typeface="Courier New" charset="0"/>
                <a:cs typeface="Courier New" charset="0"/>
              </a:rPr>
              <a:t>sizeof</a:t>
            </a:r>
            <a:r>
              <a:rPr lang="en-US" sz="2800" dirty="0"/>
              <a:t> </a:t>
            </a:r>
            <a:r>
              <a:rPr lang="en-US" sz="2800" dirty="0" smtClean="0"/>
              <a:t>expression will produce an incorrect size value.</a:t>
            </a:r>
          </a:p>
          <a:p>
            <a:pPr marL="457200" indent="-457200" fontAlgn="auto">
              <a:spcBef>
                <a:spcPts val="0"/>
              </a:spcBef>
              <a:spcAft>
                <a:spcPts val="0"/>
              </a:spcAft>
              <a:buSzTx/>
            </a:pPr>
            <a:endParaRPr lang="en-US" sz="2800" dirty="0" smtClean="0"/>
          </a:p>
          <a:p>
            <a:pPr marL="457200" indent="-457200" fontAlgn="auto">
              <a:spcBef>
                <a:spcPts val="0"/>
              </a:spcBef>
              <a:spcAft>
                <a:spcPts val="0"/>
              </a:spcAft>
              <a:buSzTx/>
            </a:pPr>
            <a:endParaRPr lang="en-US" sz="2800" dirty="0" smtClean="0"/>
          </a:p>
          <a:p>
            <a:pPr marL="457200" indent="-457200" fontAlgn="auto">
              <a:spcBef>
                <a:spcPts val="0"/>
              </a:spcBef>
              <a:spcAft>
                <a:spcPts val="0"/>
              </a:spcAft>
              <a:buSzTx/>
            </a:pPr>
            <a:r>
              <a:rPr lang="en-US" sz="2800" dirty="0" smtClean="0"/>
              <a:t>But </a:t>
            </a:r>
            <a:r>
              <a:rPr lang="en-US" sz="2800" dirty="0"/>
              <a:t>this </a:t>
            </a:r>
            <a:r>
              <a:rPr lang="en-US" sz="2800" dirty="0" smtClean="0"/>
              <a:t>is not a </a:t>
            </a:r>
            <a:r>
              <a:rPr lang="en-US" sz="2800" dirty="0"/>
              <a:t>violation of </a:t>
            </a:r>
            <a:r>
              <a:rPr lang="en-US" sz="2800" dirty="0" smtClean="0"/>
              <a:t>MEM35-C, which deals with allocating memory, not zeroing out memory</a:t>
            </a:r>
            <a:endParaRPr lang="en-US" sz="2800" dirty="0"/>
          </a:p>
          <a:p>
            <a:pPr marL="457200" indent="-457200" fontAlgn="auto">
              <a:spcBef>
                <a:spcPts val="0"/>
              </a:spcBef>
              <a:spcAft>
                <a:spcPts val="0"/>
              </a:spcAft>
              <a:buSzTx/>
            </a:pPr>
            <a:endParaRPr lang="en-US" sz="2800" dirty="0" smtClean="0"/>
          </a:p>
          <a:p>
            <a:pPr marL="457200" indent="-457200" fontAlgn="auto">
              <a:spcBef>
                <a:spcPts val="0"/>
              </a:spcBef>
              <a:spcAft>
                <a:spcPts val="0"/>
              </a:spcAft>
              <a:buSzTx/>
            </a:pPr>
            <a:r>
              <a:rPr lang="en-US" sz="2800" dirty="0"/>
              <a:t>Sending that size value to </a:t>
            </a:r>
            <a:r>
              <a:rPr lang="en-US" sz="2800" b="1" dirty="0" err="1">
                <a:latin typeface="Courier New" charset="0"/>
                <a:ea typeface="Courier New" charset="0"/>
                <a:cs typeface="Courier New" charset="0"/>
              </a:rPr>
              <a:t>memset</a:t>
            </a:r>
            <a:r>
              <a:rPr lang="en-US" sz="2800" b="1" dirty="0">
                <a:latin typeface="Courier New" charset="0"/>
                <a:ea typeface="Courier New" charset="0"/>
                <a:cs typeface="Courier New" charset="0"/>
              </a:rPr>
              <a:t>()</a:t>
            </a:r>
            <a:r>
              <a:rPr lang="en-US" sz="2800" dirty="0"/>
              <a:t> </a:t>
            </a:r>
            <a:r>
              <a:rPr lang="en-US" sz="2800" dirty="0" smtClean="0"/>
              <a:t>must violate some rule, but which one?</a:t>
            </a:r>
          </a:p>
        </p:txBody>
      </p:sp>
    </p:spTree>
    <p:extLst>
      <p:ext uri="{BB962C8B-B14F-4D97-AF65-F5344CB8AC3E}">
        <p14:creationId xmlns:p14="http://schemas.microsoft.com/office/powerpoint/2010/main" val="15948948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ARR38-C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734" y="772287"/>
            <a:ext cx="8787993" cy="5489836"/>
          </a:xfrm>
        </p:spPr>
      </p:pic>
    </p:spTree>
    <p:extLst>
      <p:ext uri="{BB962C8B-B14F-4D97-AF65-F5344CB8AC3E}">
        <p14:creationId xmlns:p14="http://schemas.microsoft.com/office/powerpoint/2010/main" val="11714198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r>
              <a:rPr lang="en-US" sz="2800" dirty="0" smtClean="0"/>
              <a:t>Creating the New </a:t>
            </a:r>
            <a:r>
              <a:rPr lang="en-US" dirty="0"/>
              <a:t>A</a:t>
            </a:r>
            <a:r>
              <a:rPr lang="en-US" sz="2800" dirty="0" smtClean="0"/>
              <a:t>lert</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4" y="748473"/>
            <a:ext cx="3963890" cy="5403954"/>
          </a:xfrm>
          <a:prstGeom prst="rect">
            <a:avLst/>
          </a:prstGeom>
        </p:spPr>
      </p:pic>
      <p:sp>
        <p:nvSpPr>
          <p:cNvPr id="12" name="Rectangular Callout 11"/>
          <p:cNvSpPr/>
          <p:nvPr/>
        </p:nvSpPr>
        <p:spPr bwMode="auto">
          <a:xfrm>
            <a:off x="1362619" y="3836695"/>
            <a:ext cx="1993773" cy="379697"/>
          </a:xfrm>
          <a:prstGeom prst="wedgeRectCallout">
            <a:avLst>
              <a:gd name="adj1" fmla="val -49369"/>
              <a:gd name="adj2" fmla="val 19163"/>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lang="en-US" sz="2000" smtClean="0"/>
              <a:t>Same path &amp; line</a:t>
            </a:r>
            <a:endParaRPr kumimoji="0" lang="en-US" sz="2000" b="0" i="0" u="none" strike="noStrike" cap="none" normalizeH="0" baseline="0" dirty="0" smtClean="0">
              <a:ln>
                <a:noFill/>
              </a:ln>
              <a:solidFill>
                <a:schemeClr val="tx1"/>
              </a:solidFill>
              <a:effectLst/>
            </a:endParaRPr>
          </a:p>
        </p:txBody>
      </p:sp>
      <p:sp>
        <p:nvSpPr>
          <p:cNvPr id="13" name="Rectangular Callout 12"/>
          <p:cNvSpPr/>
          <p:nvPr/>
        </p:nvSpPr>
        <p:spPr bwMode="auto">
          <a:xfrm>
            <a:off x="1182473" y="4976341"/>
            <a:ext cx="1993773" cy="379697"/>
          </a:xfrm>
          <a:prstGeom prst="wedgeRectCallout">
            <a:avLst>
              <a:gd name="adj1" fmla="val -34332"/>
              <a:gd name="adj2" fmla="val -79535"/>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lang="en-US" sz="2000" smtClean="0"/>
              <a:t>Something useful</a:t>
            </a:r>
            <a:endParaRPr kumimoji="0" lang="en-US" sz="2000"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982" y="757004"/>
            <a:ext cx="4858895" cy="5395423"/>
          </a:xfrm>
          <a:prstGeom prst="rect">
            <a:avLst/>
          </a:prstGeom>
        </p:spPr>
      </p:pic>
      <p:sp>
        <p:nvSpPr>
          <p:cNvPr id="14" name="Rectangular Callout 13"/>
          <p:cNvSpPr/>
          <p:nvPr/>
        </p:nvSpPr>
        <p:spPr bwMode="auto">
          <a:xfrm>
            <a:off x="6007227" y="3317369"/>
            <a:ext cx="2237363" cy="655024"/>
          </a:xfrm>
          <a:prstGeom prst="wedgeRectCallout">
            <a:avLst>
              <a:gd name="adj1" fmla="val -31325"/>
              <a:gd name="adj2" fmla="val -32160"/>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lang="en-US" sz="2000" dirty="0" smtClean="0"/>
              <a:t>Fill in details about the CERT rule.</a:t>
            </a:r>
            <a:endParaRPr kumimoji="0" lang="en-US" sz="2000" b="0" i="0" u="none" strike="noStrike" cap="none" normalizeH="0" baseline="0" dirty="0" smtClean="0">
              <a:ln>
                <a:noFill/>
              </a:ln>
              <a:solidFill>
                <a:schemeClr val="tx1"/>
              </a:solidFill>
              <a:effectLst/>
            </a:endParaRPr>
          </a:p>
        </p:txBody>
      </p:sp>
      <p:sp>
        <p:nvSpPr>
          <p:cNvPr id="8" name="Rectangular Callout 7"/>
          <p:cNvSpPr/>
          <p:nvPr/>
        </p:nvSpPr>
        <p:spPr bwMode="auto">
          <a:xfrm>
            <a:off x="2635540" y="1991997"/>
            <a:ext cx="1441704" cy="385436"/>
          </a:xfrm>
          <a:prstGeom prst="wedgeRectCallout">
            <a:avLst>
              <a:gd name="adj1" fmla="val -103768"/>
              <a:gd name="adj2" fmla="val 23111"/>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b="0" i="0" u="none" strike="noStrike" cap="none" normalizeH="0" dirty="0" smtClean="0">
                <a:ln>
                  <a:noFill/>
                </a:ln>
                <a:solidFill>
                  <a:schemeClr val="tx1"/>
                </a:solidFill>
                <a:effectLst/>
              </a:rPr>
              <a:t>Set to </a:t>
            </a:r>
            <a:r>
              <a:rPr kumimoji="0" lang="en-US" sz="2000" b="0" i="1" u="none" strike="noStrike" cap="none" normalizeH="0" dirty="0" smtClean="0">
                <a:ln>
                  <a:noFill/>
                </a:ln>
                <a:solidFill>
                  <a:schemeClr val="tx1"/>
                </a:solidFill>
                <a:effectLst/>
              </a:rPr>
              <a:t>true</a:t>
            </a:r>
            <a:r>
              <a:rPr kumimoji="0" lang="en-US" sz="2000" b="0" i="0" u="none" strike="noStrike" cap="none" normalizeH="0" dirty="0" smtClean="0">
                <a:ln>
                  <a:noFill/>
                </a:ln>
                <a:solidFill>
                  <a:schemeClr val="tx1"/>
                </a:solidFill>
                <a:effectLst/>
              </a:rPr>
              <a:t>.</a:t>
            </a:r>
            <a:endParaRPr kumimoji="0" lang="en-US" sz="2000" b="0" i="0" u="none" strike="noStrike" cap="none" normalizeH="0" baseline="0" dirty="0" smtClean="0">
              <a:ln>
                <a:noFill/>
              </a:ln>
              <a:solidFill>
                <a:schemeClr val="tx1"/>
              </a:solidFill>
              <a:effectLst/>
            </a:endParaRPr>
          </a:p>
        </p:txBody>
      </p:sp>
      <p:sp>
        <p:nvSpPr>
          <p:cNvPr id="10" name="Rectangular Callout 9"/>
          <p:cNvSpPr/>
          <p:nvPr/>
        </p:nvSpPr>
        <p:spPr bwMode="auto">
          <a:xfrm>
            <a:off x="1517553" y="2852983"/>
            <a:ext cx="1838840" cy="379697"/>
          </a:xfrm>
          <a:prstGeom prst="wedgeRectCallout">
            <a:avLst>
              <a:gd name="adj1" fmla="val -71924"/>
              <a:gd name="adj2" fmla="val 23111"/>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b="0" i="0" u="none" strike="noStrike" cap="none" normalizeH="0" dirty="0" smtClean="0">
                <a:ln>
                  <a:noFill/>
                </a:ln>
                <a:solidFill>
                  <a:schemeClr val="tx1"/>
                </a:solidFill>
                <a:effectLst/>
              </a:rPr>
              <a:t>Must </a:t>
            </a:r>
            <a:r>
              <a:rPr kumimoji="0" lang="en-US" sz="2000" b="0" i="0" u="none" strike="noStrike" cap="none" normalizeH="0" smtClean="0">
                <a:ln>
                  <a:noFill/>
                </a:ln>
                <a:solidFill>
                  <a:schemeClr val="tx1"/>
                </a:solidFill>
                <a:effectLst/>
              </a:rPr>
              <a:t>be unique</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012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8"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Marking the New </a:t>
            </a:r>
            <a:r>
              <a:rPr lang="de-DE" sz="3200" dirty="0"/>
              <a:t>A</a:t>
            </a:r>
            <a:r>
              <a:rPr lang="de-DE" sz="3200" dirty="0" smtClean="0"/>
              <a:t>lert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2" y="4353705"/>
            <a:ext cx="8844197" cy="1480414"/>
          </a:xfrm>
          <a:prstGeom prst="rect">
            <a:avLst/>
          </a:prstGeom>
        </p:spPr>
      </p:pic>
      <p:grpSp>
        <p:nvGrpSpPr>
          <p:cNvPr id="6" name="Group 5"/>
          <p:cNvGrpSpPr/>
          <p:nvPr/>
        </p:nvGrpSpPr>
        <p:grpSpPr>
          <a:xfrm>
            <a:off x="3396779" y="4704330"/>
            <a:ext cx="1868206" cy="1766374"/>
            <a:chOff x="3651612" y="4495064"/>
            <a:chExt cx="1868206" cy="1766374"/>
          </a:xfrm>
        </p:grpSpPr>
        <p:sp>
          <p:nvSpPr>
            <p:cNvPr id="11" name="Content Placeholder 1"/>
            <p:cNvSpPr txBox="1">
              <a:spLocks/>
            </p:cNvSpPr>
            <p:nvPr/>
          </p:nvSpPr>
          <p:spPr>
            <a:xfrm>
              <a:off x="3651612" y="4495064"/>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a:r>
              <a:br>
                <a:rPr lang="en-US" dirty="0" smtClean="0"/>
              </a:br>
              <a:r>
                <a:rPr lang="en-US" dirty="0" smtClean="0"/>
                <a:t>  False</a:t>
              </a:r>
              <a:br>
                <a:rPr lang="en-US" dirty="0" smtClean="0"/>
              </a:br>
              <a:r>
                <a:rPr lang="en-US" dirty="0" smtClean="0"/>
                <a:t>  Dependent</a:t>
              </a:r>
              <a:endParaRPr lang="en-US" dirty="0"/>
            </a:p>
          </p:txBody>
        </p:sp>
        <p:sp>
          <p:nvSpPr>
            <p:cNvPr id="13" name="Content Placeholder 1"/>
            <p:cNvSpPr txBox="1">
              <a:spLocks/>
            </p:cNvSpPr>
            <p:nvPr/>
          </p:nvSpPr>
          <p:spPr>
            <a:xfrm>
              <a:off x="3651613" y="5212450"/>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True</a:t>
              </a:r>
              <a:endParaRPr lang="en-US" dirty="0">
                <a:solidFill>
                  <a:schemeClr val="bg1"/>
                </a:solidFill>
              </a:endParaRPr>
            </a:p>
          </p:txBody>
        </p:sp>
        <p:sp>
          <p:nvSpPr>
            <p:cNvPr id="14" name="Right Arrow 13"/>
            <p:cNvSpPr/>
            <p:nvPr/>
          </p:nvSpPr>
          <p:spPr>
            <a:xfrm flipH="1">
              <a:off x="4966925" y="5212450"/>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3"/>
          <p:cNvSpPr txBox="1">
            <a:spLocks noChangeArrowheads="1"/>
          </p:cNvSpPr>
          <p:nvPr/>
        </p:nvSpPr>
        <p:spPr>
          <a:xfrm>
            <a:off x="219635" y="1143000"/>
            <a:ext cx="8458200" cy="525780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800" b="1" smtClean="0">
                <a:latin typeface="Courier New" charset="0"/>
                <a:ea typeface="Courier New" charset="0"/>
                <a:cs typeface="Courier New" charset="0"/>
              </a:rPr>
              <a:t>memset(</a:t>
            </a:r>
          </a:p>
          <a:p>
            <a:pPr>
              <a:lnSpc>
                <a:spcPct val="90000"/>
              </a:lnSpc>
            </a:pPr>
            <a:r>
              <a:rPr lang="en-US" sz="1800" b="1" smtClean="0">
                <a:latin typeface="Courier New" charset="0"/>
                <a:ea typeface="Courier New" charset="0"/>
                <a:cs typeface="Courier New" charset="0"/>
              </a:rPr>
              <a:t>	tcmpt-&gt;stepsizes, </a:t>
            </a:r>
          </a:p>
          <a:p>
            <a:pPr>
              <a:lnSpc>
                <a:spcPct val="90000"/>
              </a:lnSpc>
            </a:pPr>
            <a:r>
              <a:rPr lang="en-US" sz="1800" b="1" smtClean="0">
                <a:latin typeface="Courier New" charset="0"/>
                <a:ea typeface="Courier New" charset="0"/>
                <a:cs typeface="Courier New" charset="0"/>
              </a:rPr>
              <a:t>	0, </a:t>
            </a:r>
          </a:p>
          <a:p>
            <a:pPr>
              <a:lnSpc>
                <a:spcPct val="90000"/>
              </a:lnSpc>
            </a:pPr>
            <a:r>
              <a:rPr lang="en-US" sz="1800" b="1" smtClean="0">
                <a:latin typeface="Courier New" charset="0"/>
                <a:ea typeface="Courier New" charset="0"/>
                <a:cs typeface="Courier New" charset="0"/>
              </a:rPr>
              <a:t>	sizeof(tcmpt-&gt;numstepsizes * sizeof(uint_fast16_t)));</a:t>
            </a:r>
            <a:endParaRPr lang="en-US" sz="1800" b="1" dirty="0">
              <a:latin typeface="Courier New" charset="0"/>
              <a:ea typeface="Courier New" charset="0"/>
              <a:cs typeface="Courier New" charset="0"/>
            </a:endParaRPr>
          </a:p>
        </p:txBody>
      </p:sp>
      <p:sp>
        <p:nvSpPr>
          <p:cNvPr id="21" name="Rectangle 20"/>
          <p:cNvSpPr/>
          <p:nvPr/>
        </p:nvSpPr>
        <p:spPr bwMode="auto">
          <a:xfrm>
            <a:off x="962966" y="2220687"/>
            <a:ext cx="7483707" cy="338096"/>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2" name="Rectangular Callout 21"/>
          <p:cNvSpPr/>
          <p:nvPr/>
        </p:nvSpPr>
        <p:spPr bwMode="auto">
          <a:xfrm>
            <a:off x="2274474" y="2740213"/>
            <a:ext cx="4921942" cy="803666"/>
          </a:xfrm>
          <a:prstGeom prst="wedgeRectCallout">
            <a:avLst>
              <a:gd name="adj1" fmla="val -9064"/>
              <a:gd name="adj2" fmla="val -72864"/>
            </a:avLst>
          </a:prstGeom>
          <a:solidFill>
            <a:srgbClr val="FFFF99"/>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lgn="ctr">
              <a:tabLst>
                <a:tab pos="292100" algn="l"/>
                <a:tab pos="571500" algn="l"/>
              </a:tabLst>
            </a:pPr>
            <a:r>
              <a:rPr lang="en-US" sz="2000" dirty="0" smtClean="0"/>
              <a:t>This is a suspicious argument to </a:t>
            </a:r>
            <a:r>
              <a:rPr lang="en-US" sz="2000" b="1" dirty="0" err="1" smtClean="0">
                <a:latin typeface="Courier New" panose="02070309020205020404" pitchFamily="49" charset="0"/>
                <a:cs typeface="Courier New" panose="02070309020205020404" pitchFamily="49" charset="0"/>
              </a:rPr>
              <a:t>sizeof</a:t>
            </a:r>
            <a:r>
              <a:rPr lang="en-US" sz="2000" dirty="0" smtClean="0"/>
              <a:t>.</a:t>
            </a:r>
          </a:p>
          <a:p>
            <a:pPr algn="ctr">
              <a:tabLst>
                <a:tab pos="292100" algn="l"/>
                <a:tab pos="571500" algn="l"/>
              </a:tabLst>
            </a:pPr>
            <a:r>
              <a:rPr lang="en-US" sz="2000" dirty="0" smtClean="0"/>
              <a:t>We expect the name of a type, not a product.</a:t>
            </a:r>
            <a:endParaRPr lang="en-US" sz="2000" dirty="0"/>
          </a:p>
        </p:txBody>
      </p:sp>
      <p:sp>
        <p:nvSpPr>
          <p:cNvPr id="23" name="Rectangular Callout 22"/>
          <p:cNvSpPr/>
          <p:nvPr/>
        </p:nvSpPr>
        <p:spPr bwMode="auto">
          <a:xfrm>
            <a:off x="3604440" y="3632218"/>
            <a:ext cx="1688588" cy="702468"/>
          </a:xfrm>
          <a:prstGeom prst="wedgeRectCallout">
            <a:avLst>
              <a:gd name="adj1" fmla="val -45678"/>
              <a:gd name="adj2" fmla="val -7269"/>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tab pos="292100" algn="l"/>
                <a:tab pos="571500" algn="l"/>
              </a:tabLst>
            </a:pPr>
            <a:r>
              <a:rPr kumimoji="0" lang="en-US" sz="2000" b="0" i="0" u="none" strike="noStrike" cap="none" normalizeH="0" baseline="0" dirty="0" smtClean="0">
                <a:ln>
                  <a:noFill/>
                </a:ln>
                <a:solidFill>
                  <a:schemeClr val="tx1"/>
                </a:solidFill>
                <a:effectLst/>
              </a:rPr>
              <a:t>Badly-placed parentheses!</a:t>
            </a:r>
          </a:p>
        </p:txBody>
      </p:sp>
    </p:spTree>
    <p:extLst>
      <p:ext uri="{BB962C8B-B14F-4D97-AF65-F5344CB8AC3E}">
        <p14:creationId xmlns:p14="http://schemas.microsoft.com/office/powerpoint/2010/main" val="21163445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lstStyle/>
          <a:p>
            <a:pPr eaLnBrk="1" hangingPunct="1"/>
            <a:r>
              <a:rPr lang="de-DE" sz="3200" dirty="0" smtClean="0"/>
              <a:t>Marking the Original </a:t>
            </a:r>
            <a:r>
              <a:rPr lang="de-DE" sz="3200" dirty="0"/>
              <a:t>A</a:t>
            </a:r>
            <a:r>
              <a:rPr lang="de-DE" sz="3200" dirty="0" smtClean="0"/>
              <a:t>lert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0597"/>
            <a:ext cx="9144000" cy="1519830"/>
          </a:xfrm>
          <a:prstGeom prst="rect">
            <a:avLst/>
          </a:prstGeom>
        </p:spPr>
      </p:pic>
      <p:grpSp>
        <p:nvGrpSpPr>
          <p:cNvPr id="10" name="Group 9"/>
          <p:cNvGrpSpPr/>
          <p:nvPr/>
        </p:nvGrpSpPr>
        <p:grpSpPr>
          <a:xfrm>
            <a:off x="2090522" y="1270675"/>
            <a:ext cx="1868205" cy="1766374"/>
            <a:chOff x="3106146" y="3365099"/>
            <a:chExt cx="1868205" cy="1766374"/>
          </a:xfrm>
        </p:grpSpPr>
        <p:sp>
          <p:nvSpPr>
            <p:cNvPr id="11" name="Content Placeholder 1"/>
            <p:cNvSpPr txBox="1">
              <a:spLocks/>
            </p:cNvSpPr>
            <p:nvPr/>
          </p:nvSpPr>
          <p:spPr>
            <a:xfrm>
              <a:off x="3106147" y="3365099"/>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a:r>
              <a:br>
                <a:rPr lang="en-US" dirty="0" smtClean="0"/>
              </a:br>
              <a:r>
                <a:rPr lang="en-US" dirty="0" smtClean="0"/>
                <a:t>  Dependent</a:t>
              </a:r>
              <a:endParaRPr lang="en-US" dirty="0"/>
            </a:p>
          </p:txBody>
        </p:sp>
        <p:sp>
          <p:nvSpPr>
            <p:cNvPr id="13" name="Content Placeholder 1"/>
            <p:cNvSpPr txBox="1">
              <a:spLocks/>
            </p:cNvSpPr>
            <p:nvPr/>
          </p:nvSpPr>
          <p:spPr>
            <a:xfrm>
              <a:off x="3106146" y="4407089"/>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solidFill>
                    <a:schemeClr val="bg1"/>
                  </a:solidFill>
                </a:rPr>
                <a:t>  False</a:t>
              </a:r>
              <a:endParaRPr lang="en-US" dirty="0">
                <a:solidFill>
                  <a:schemeClr val="bg1"/>
                </a:solidFill>
              </a:endParaRPr>
            </a:p>
          </p:txBody>
        </p:sp>
        <p:sp>
          <p:nvSpPr>
            <p:cNvPr id="14" name="Right Arrow 13"/>
            <p:cNvSpPr/>
            <p:nvPr/>
          </p:nvSpPr>
          <p:spPr>
            <a:xfrm flipH="1">
              <a:off x="4421458" y="4407089"/>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92494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Rules</a:t>
            </a:r>
            <a:endParaRPr lang="en-US" dirty="0"/>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a:t>9</a:t>
            </a:r>
            <a:r>
              <a:rPr lang="en-US" sz="2800" dirty="0" smtClean="0"/>
              <a:t>. Auditors must understand </a:t>
            </a:r>
            <a:r>
              <a:rPr lang="en-US" sz="2800" dirty="0"/>
              <a:t>the language and the </a:t>
            </a:r>
            <a:r>
              <a:rPr lang="en-US" sz="2800" dirty="0" smtClean="0"/>
              <a:t>current alert’s condition.</a:t>
            </a:r>
            <a:endParaRPr lang="en-US" sz="2800" dirty="0"/>
          </a:p>
        </p:txBody>
      </p:sp>
    </p:spTree>
    <p:extLst>
      <p:ext uri="{BB962C8B-B14F-4D97-AF65-F5344CB8AC3E}">
        <p14:creationId xmlns:p14="http://schemas.microsoft.com/office/powerpoint/2010/main" val="282171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599066" cy="669854"/>
          </a:xfrm>
        </p:spPr>
        <p:txBody>
          <a:bodyPr>
            <a:normAutofit fontScale="90000"/>
          </a:bodyPr>
          <a:lstStyle/>
          <a:p>
            <a:r>
              <a:rPr lang="en-US" dirty="0" smtClean="0"/>
              <a:t>9</a:t>
            </a:r>
            <a:r>
              <a:rPr lang="en-US" dirty="0"/>
              <a:t>. Auditors must understand the language and the current alert’s condition.</a:t>
            </a:r>
            <a:endParaRPr lang="en-US" sz="2800" dirty="0"/>
          </a:p>
        </p:txBody>
      </p:sp>
      <p:sp>
        <p:nvSpPr>
          <p:cNvPr id="2" name="Content Placeholder 1"/>
          <p:cNvSpPr>
            <a:spLocks noGrp="1"/>
          </p:cNvSpPr>
          <p:nvPr>
            <p:ph idx="1"/>
          </p:nvPr>
        </p:nvSpPr>
        <p:spPr/>
        <p:txBody>
          <a:bodyPr>
            <a:normAutofit fontScale="92500" lnSpcReduction="10000"/>
          </a:bodyPr>
          <a:lstStyle/>
          <a:p>
            <a:r>
              <a:rPr lang="en-US" sz="2400" dirty="0" smtClean="0"/>
              <a:t>For any codebase, an auditor must understand:</a:t>
            </a:r>
          </a:p>
          <a:p>
            <a:pPr marL="285750" indent="-285750">
              <a:buFont typeface="Arial" charset="0"/>
              <a:buChar char="•"/>
            </a:pPr>
            <a:r>
              <a:rPr lang="en-US" dirty="0" smtClean="0"/>
              <a:t>The codebase language</a:t>
            </a:r>
          </a:p>
          <a:p>
            <a:pPr marL="627063" lvl="1" indent="-285750">
              <a:buFont typeface="Arial" charset="0"/>
              <a:buChar char="•"/>
            </a:pPr>
            <a:r>
              <a:rPr lang="en-US" sz="1700" dirty="0" smtClean="0"/>
              <a:t>Language specification</a:t>
            </a:r>
          </a:p>
          <a:p>
            <a:pPr marL="627063" lvl="1" indent="-285750">
              <a:buFont typeface="Arial" charset="0"/>
              <a:buChar char="•"/>
            </a:pPr>
            <a:r>
              <a:rPr lang="en-US" sz="1700" dirty="0" smtClean="0"/>
              <a:t>Compiler and it’s extensions</a:t>
            </a:r>
            <a:endParaRPr lang="en-US" sz="1700" dirty="0"/>
          </a:p>
          <a:p>
            <a:pPr marL="285750" indent="-285750">
              <a:buFont typeface="Arial" charset="0"/>
              <a:buChar char="•"/>
            </a:pPr>
            <a:r>
              <a:rPr lang="en-US" dirty="0" smtClean="0"/>
              <a:t>Condition taxonomy</a:t>
            </a:r>
          </a:p>
          <a:p>
            <a:pPr marL="627063" lvl="1" indent="-285750">
              <a:buFont typeface="Arial" charset="0"/>
              <a:buChar char="•"/>
            </a:pPr>
            <a:r>
              <a:rPr lang="en-US" sz="1700" dirty="0" smtClean="0"/>
              <a:t>CWE </a:t>
            </a:r>
            <a:r>
              <a:rPr lang="en-US" sz="1700" dirty="0"/>
              <a:t>or CERT Coding </a:t>
            </a:r>
            <a:r>
              <a:rPr lang="en-US" sz="1700" dirty="0" smtClean="0"/>
              <a:t>Standard</a:t>
            </a:r>
          </a:p>
          <a:p>
            <a:pPr marL="285750" indent="-285750">
              <a:buFont typeface="Arial" charset="0"/>
              <a:buChar char="•"/>
            </a:pPr>
            <a:r>
              <a:rPr lang="en-US" dirty="0" smtClean="0"/>
              <a:t>Execution Environment</a:t>
            </a:r>
            <a:endParaRPr lang="en-US" dirty="0"/>
          </a:p>
          <a:p>
            <a:pPr marL="627063" lvl="1" indent="-285750">
              <a:buFont typeface="Arial" charset="0"/>
              <a:buChar char="•"/>
            </a:pPr>
            <a:r>
              <a:rPr lang="en-US" sz="1700" dirty="0" smtClean="0"/>
              <a:t>Operating System</a:t>
            </a:r>
          </a:p>
          <a:p>
            <a:pPr marL="627063" lvl="1" indent="-285750">
              <a:buFont typeface="Arial" charset="0"/>
              <a:buChar char="•"/>
            </a:pPr>
            <a:r>
              <a:rPr lang="en-US" sz="1700" dirty="0" smtClean="0"/>
              <a:t>Hardware</a:t>
            </a:r>
            <a:br>
              <a:rPr lang="en-US" sz="1700" dirty="0" smtClean="0"/>
            </a:br>
            <a:endParaRPr lang="en-US" sz="1700" dirty="0" smtClean="0"/>
          </a:p>
          <a:p>
            <a:r>
              <a:rPr lang="en-US" sz="2400" dirty="0" smtClean="0"/>
              <a:t>To gain experience quickly:</a:t>
            </a:r>
          </a:p>
          <a:p>
            <a:pPr marL="684213" lvl="1" indent="-342900">
              <a:buFont typeface="+mj-lt"/>
              <a:buAutoNum type="arabicPeriod"/>
            </a:pPr>
            <a:r>
              <a:rPr lang="en-US" sz="2400" dirty="0" smtClean="0"/>
              <a:t>Focus on one condition (single item from a taxonomy).</a:t>
            </a:r>
          </a:p>
          <a:p>
            <a:pPr marL="684213" lvl="1" indent="-342900">
              <a:buFont typeface="+mj-lt"/>
              <a:buAutoNum type="arabicPeriod"/>
            </a:pPr>
            <a:r>
              <a:rPr lang="en-US" sz="2400" dirty="0" smtClean="0"/>
              <a:t>Audit </a:t>
            </a:r>
            <a:r>
              <a:rPr lang="en-US" sz="2400" dirty="0"/>
              <a:t>many </a:t>
            </a:r>
            <a:r>
              <a:rPr lang="en-US" sz="2400" dirty="0" smtClean="0"/>
              <a:t>alerts </a:t>
            </a:r>
            <a:r>
              <a:rPr lang="en-US" sz="2400" dirty="0"/>
              <a:t>for just that one </a:t>
            </a:r>
            <a:r>
              <a:rPr lang="en-US" sz="2400" dirty="0" smtClean="0"/>
              <a:t>condition.</a:t>
            </a:r>
            <a:endParaRPr lang="en-US" sz="2400" dirty="0"/>
          </a:p>
          <a:p>
            <a:pPr marL="684213" lvl="1" indent="-342900">
              <a:buFont typeface="+mj-lt"/>
              <a:buAutoNum type="arabicPeriod"/>
            </a:pPr>
            <a:r>
              <a:rPr lang="en-US" sz="2400" dirty="0"/>
              <a:t>Move to another </a:t>
            </a:r>
            <a:r>
              <a:rPr lang="en-US" sz="2400" dirty="0" smtClean="0"/>
              <a:t>condition, </a:t>
            </a:r>
            <a:r>
              <a:rPr lang="en-US" sz="2400" dirty="0"/>
              <a:t>repeat.</a:t>
            </a:r>
          </a:p>
          <a:p>
            <a:pPr marL="285750">
              <a:buFont typeface="Arial" charset="0"/>
              <a:buChar char="•"/>
            </a:pPr>
            <a:endParaRPr lang="en-US" sz="2200" dirty="0" smtClean="0"/>
          </a:p>
          <a:p>
            <a:pPr marL="457200" lvl="0" indent="-457200" fontAlgn="auto">
              <a:spcBef>
                <a:spcPts val="0"/>
              </a:spcBef>
              <a:spcAft>
                <a:spcPts val="0"/>
              </a:spcAft>
              <a:buSzTx/>
            </a:pPr>
            <a:endParaRPr lang="en-US" sz="2400" dirty="0"/>
          </a:p>
        </p:txBody>
      </p:sp>
    </p:spTree>
    <p:extLst>
      <p:ext uri="{BB962C8B-B14F-4D97-AF65-F5344CB8AC3E}">
        <p14:creationId xmlns:p14="http://schemas.microsoft.com/office/powerpoint/2010/main" val="7984131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523" name="Rectangle 91"/>
          <p:cNvSpPr>
            <a:spLocks noGrp="1" noChangeArrowheads="1"/>
          </p:cNvSpPr>
          <p:nvPr>
            <p:ph type="title"/>
          </p:nvPr>
        </p:nvSpPr>
        <p:spPr/>
        <p:txBody>
          <a:bodyPr/>
          <a:lstStyle/>
          <a:p>
            <a:r>
              <a:rPr lang="en-US" dirty="0"/>
              <a:t>Language Standards</a:t>
            </a:r>
          </a:p>
        </p:txBody>
      </p:sp>
      <p:graphicFrame>
        <p:nvGraphicFramePr>
          <p:cNvPr id="5" name="Table Placeholder 4"/>
          <p:cNvGraphicFramePr>
            <a:graphicFrameLocks noGrp="1"/>
          </p:cNvGraphicFramePr>
          <p:nvPr>
            <p:ph sz="half" idx="1"/>
            <p:extLst/>
          </p:nvPr>
        </p:nvGraphicFramePr>
        <p:xfrm>
          <a:off x="381000" y="1143000"/>
          <a:ext cx="5524500" cy="4175760"/>
        </p:xfrm>
        <a:graphic>
          <a:graphicData uri="http://schemas.openxmlformats.org/drawingml/2006/table">
            <a:tbl>
              <a:tblPr firstRow="1" bandRow="1">
                <a:tableStyleId>{7E9639D4-E3E2-4D34-9284-5A2195B3D0D7}</a:tableStyleId>
              </a:tblPr>
              <a:tblGrid>
                <a:gridCol w="1191768"/>
                <a:gridCol w="1570482"/>
                <a:gridCol w="1381125"/>
                <a:gridCol w="1381125"/>
              </a:tblGrid>
              <a:tr h="370840">
                <a:tc>
                  <a:txBody>
                    <a:bodyPr/>
                    <a:lstStyle/>
                    <a:p>
                      <a:r>
                        <a:rPr lang="en-US" dirty="0" smtClean="0">
                          <a:solidFill>
                            <a:schemeClr val="bg1"/>
                          </a:solidFill>
                        </a:rPr>
                        <a:t>Language</a:t>
                      </a:r>
                      <a:endParaRPr lang="en-US" dirty="0">
                        <a:solidFill>
                          <a:schemeClr val="bg1"/>
                        </a:solidFill>
                      </a:endParaRPr>
                    </a:p>
                  </a:txBody>
                  <a:tcPr/>
                </a:tc>
                <a:tc>
                  <a:txBody>
                    <a:bodyPr/>
                    <a:lstStyle/>
                    <a:p>
                      <a:r>
                        <a:rPr lang="en-US" dirty="0" smtClean="0">
                          <a:solidFill>
                            <a:schemeClr val="bg1"/>
                          </a:solidFill>
                        </a:rPr>
                        <a:t>Specification</a:t>
                      </a:r>
                      <a:endParaRPr lang="en-US" dirty="0">
                        <a:solidFill>
                          <a:schemeClr val="bg1"/>
                        </a:solidFill>
                      </a:endParaRPr>
                    </a:p>
                  </a:txBody>
                  <a:tcPr/>
                </a:tc>
                <a:tc>
                  <a:txBody>
                    <a:bodyPr/>
                    <a:lstStyle/>
                    <a:p>
                      <a:r>
                        <a:rPr lang="en-US" dirty="0" smtClean="0">
                          <a:solidFill>
                            <a:schemeClr val="bg1"/>
                          </a:solidFill>
                        </a:rPr>
                        <a:t>Governing Body</a:t>
                      </a:r>
                      <a:endParaRPr lang="en-US" dirty="0">
                        <a:solidFill>
                          <a:schemeClr val="bg1"/>
                        </a:solidFill>
                      </a:endParaRPr>
                    </a:p>
                  </a:txBody>
                  <a:tcPr/>
                </a:tc>
                <a:tc>
                  <a:txBody>
                    <a:bodyPr/>
                    <a:lstStyle/>
                    <a:p>
                      <a:r>
                        <a:rPr lang="en-US" dirty="0" smtClean="0">
                          <a:solidFill>
                            <a:schemeClr val="bg1"/>
                          </a:solidFill>
                        </a:rPr>
                        <a:t>SEI/CERT Standard</a:t>
                      </a:r>
                      <a:endParaRPr lang="en-US" dirty="0">
                        <a:solidFill>
                          <a:schemeClr val="bg1"/>
                        </a:solidFill>
                      </a:endParaRPr>
                    </a:p>
                  </a:txBody>
                  <a:tcPr/>
                </a:tc>
              </a:tr>
              <a:tr h="289560">
                <a:tc>
                  <a:txBody>
                    <a:bodyPr/>
                    <a:lstStyle/>
                    <a:p>
                      <a:r>
                        <a:rPr lang="en-US" dirty="0" smtClean="0"/>
                        <a:t>C</a:t>
                      </a:r>
                      <a:endParaRPr lang="en-US" dirty="0"/>
                    </a:p>
                  </a:txBody>
                  <a:tcPr/>
                </a:tc>
                <a:tc>
                  <a:txBody>
                    <a:bodyPr/>
                    <a:lstStyle/>
                    <a:p>
                      <a:r>
                        <a:rPr lang="en-US" sz="1600" dirty="0" smtClean="0">
                          <a:hlinkClick r:id="rId3"/>
                        </a:rPr>
                        <a:t>C11</a:t>
                      </a:r>
                      <a:r>
                        <a:rPr lang="en-US" sz="1600" dirty="0" smtClean="0"/>
                        <a:t>, C99, C90</a:t>
                      </a:r>
                      <a:endParaRPr lang="en-US" sz="1600" dirty="0"/>
                    </a:p>
                  </a:txBody>
                  <a:tcPr/>
                </a:tc>
                <a:tc>
                  <a:txBody>
                    <a:bodyPr/>
                    <a:lstStyle/>
                    <a:p>
                      <a:r>
                        <a:rPr lang="en-US" sz="1600" dirty="0" smtClean="0">
                          <a:hlinkClick r:id="rId4"/>
                        </a:rPr>
                        <a:t>ISO/ IEC JTC1/SC22/WG14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hlinkClick r:id="rId5"/>
                        </a:rPr>
                        <a:t>SEI CERT C Coding Standard</a:t>
                      </a:r>
                      <a:endParaRPr lang="en-US" sz="1600" b="0" i="0" kern="1200" dirty="0" smtClean="0">
                        <a:solidFill>
                          <a:schemeClr val="dk1"/>
                        </a:solidFill>
                        <a:effectLst/>
                        <a:latin typeface="+mn-lt"/>
                        <a:ea typeface="+mn-ea"/>
                        <a:cs typeface="+mn-cs"/>
                      </a:endParaRPr>
                    </a:p>
                  </a:txBody>
                  <a:tcPr/>
                </a:tc>
              </a:tr>
              <a:tr h="0">
                <a:tc>
                  <a:txBody>
                    <a:bodyPr/>
                    <a:lstStyle/>
                    <a:p>
                      <a:r>
                        <a:rPr lang="en-US" dirty="0" smtClean="0"/>
                        <a:t>C++</a:t>
                      </a:r>
                      <a:endParaRPr lang="en-US" dirty="0"/>
                    </a:p>
                  </a:txBody>
                  <a:tcPr/>
                </a:tc>
                <a:tc>
                  <a:txBody>
                    <a:bodyPr/>
                    <a:lstStyle/>
                    <a:p>
                      <a:r>
                        <a:rPr lang="en-US" sz="1600" dirty="0" smtClean="0">
                          <a:hlinkClick r:id="rId6"/>
                        </a:rPr>
                        <a:t>C++11</a:t>
                      </a:r>
                      <a:r>
                        <a:rPr lang="en-US" sz="1600" dirty="0" smtClean="0"/>
                        <a:t>, C++97</a:t>
                      </a:r>
                      <a:endParaRPr lang="en-US" sz="1600" dirty="0"/>
                    </a:p>
                  </a:txBody>
                  <a:tcPr/>
                </a:tc>
                <a:tc>
                  <a:txBody>
                    <a:bodyPr/>
                    <a:lstStyle/>
                    <a:p>
                      <a:r>
                        <a:rPr lang="en-US" sz="1600" dirty="0" smtClean="0">
                          <a:hlinkClick r:id="rId7"/>
                        </a:rPr>
                        <a:t>ISO/ IEC JTC1/SC22/WG21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hlinkClick r:id="rId8"/>
                        </a:rPr>
                        <a:t>SEI CERT C++ Coding Standard</a:t>
                      </a:r>
                      <a:endParaRPr lang="en-US" sz="1600" b="0" i="0" kern="1200" dirty="0" smtClean="0">
                        <a:solidFill>
                          <a:schemeClr val="dk1"/>
                        </a:solidFill>
                        <a:effectLst/>
                        <a:latin typeface="+mn-lt"/>
                        <a:ea typeface="+mn-ea"/>
                        <a:cs typeface="+mn-cs"/>
                      </a:endParaRPr>
                    </a:p>
                  </a:txBody>
                  <a:tcPr/>
                </a:tc>
              </a:tr>
              <a:tr h="370840">
                <a:tc>
                  <a:txBody>
                    <a:bodyPr/>
                    <a:lstStyle/>
                    <a:p>
                      <a:r>
                        <a:rPr lang="en-US" dirty="0" smtClean="0"/>
                        <a:t>Java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9"/>
                        </a:rPr>
                        <a:t>Java Language Specification</a:t>
                      </a:r>
                      <a:endParaRPr lang="en-US" sz="1600" dirty="0" smtClean="0"/>
                    </a:p>
                  </a:txBody>
                  <a:tcPr/>
                </a:tc>
                <a:tc>
                  <a:txBody>
                    <a:bodyPr/>
                    <a:lstStyle/>
                    <a:p>
                      <a:r>
                        <a:rPr lang="en-US" sz="1600" dirty="0" smtClean="0">
                          <a:hlinkClick r:id="rId10"/>
                        </a:rPr>
                        <a:t>Oracle Corporation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hlinkClick r:id="rId11"/>
                        </a:rPr>
                        <a:t>SEI CERT Oracle Coding Standard for Java</a:t>
                      </a:r>
                      <a:endParaRPr lang="en-US" sz="1600" b="0" i="0" kern="1200" dirty="0" smtClean="0">
                        <a:solidFill>
                          <a:schemeClr val="dk1"/>
                        </a:solidFill>
                        <a:effectLst/>
                        <a:latin typeface="+mn-lt"/>
                        <a:ea typeface="+mn-ea"/>
                        <a:cs typeface="+mn-cs"/>
                      </a:endParaRPr>
                    </a:p>
                  </a:txBody>
                  <a:tcPr/>
                </a:tc>
              </a:tr>
              <a:tr h="370840">
                <a:tc>
                  <a:txBody>
                    <a:bodyPr/>
                    <a:lstStyle/>
                    <a:p>
                      <a:r>
                        <a:rPr lang="en-US" dirty="0" smtClean="0"/>
                        <a:t>Perl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12"/>
                        </a:rPr>
                        <a:t>www.perl.org</a:t>
                      </a:r>
                      <a:endParaRPr lang="en-US" sz="1600" dirty="0" smtClean="0"/>
                    </a:p>
                  </a:txBody>
                  <a:tcPr/>
                </a:tc>
                <a:tc>
                  <a:txBody>
                    <a:bodyPr/>
                    <a:lstStyle/>
                    <a:p>
                      <a:r>
                        <a:rPr lang="en-US" sz="1600" dirty="0" smtClean="0"/>
                        <a:t>Larry Wall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dk1"/>
                          </a:solidFill>
                          <a:effectLst/>
                          <a:latin typeface="+mn-lt"/>
                          <a:ea typeface="+mn-ea"/>
                          <a:cs typeface="+mn-cs"/>
                          <a:hlinkClick r:id="rId13"/>
                        </a:rPr>
                        <a:t>SEI CERT Perl Coding Standard</a:t>
                      </a:r>
                      <a:endParaRPr lang="en-US" sz="1600" b="0" i="0" kern="1200" dirty="0" smtClean="0">
                        <a:solidFill>
                          <a:schemeClr val="dk1"/>
                        </a:solidFill>
                        <a:effectLst/>
                        <a:latin typeface="+mn-lt"/>
                        <a:ea typeface="+mn-ea"/>
                        <a:cs typeface="+mn-cs"/>
                      </a:endParaRPr>
                    </a:p>
                  </a:txBody>
                  <a:tcPr/>
                </a:tc>
              </a:tr>
            </a:tbl>
          </a:graphicData>
        </a:graphic>
      </p:graphicFrame>
      <p:sp>
        <p:nvSpPr>
          <p:cNvPr id="6" name="Content Placeholder 5"/>
          <p:cNvSpPr>
            <a:spLocks noGrp="1"/>
          </p:cNvSpPr>
          <p:nvPr>
            <p:ph sz="half" idx="2"/>
          </p:nvPr>
        </p:nvSpPr>
        <p:spPr>
          <a:xfrm>
            <a:off x="6057900" y="1076898"/>
            <a:ext cx="2834891" cy="5019102"/>
          </a:xfrm>
          <a:prstGeom prst="rect">
            <a:avLst/>
          </a:prstGeom>
        </p:spPr>
        <p:txBody>
          <a:bodyPr/>
          <a:lstStyle/>
          <a:p>
            <a:r>
              <a:rPr lang="en-US" sz="2400" dirty="0"/>
              <a:t>Many languages have a specification, as well as </a:t>
            </a:r>
            <a:r>
              <a:rPr lang="en-US" sz="2400" dirty="0" smtClean="0"/>
              <a:t>associated secure coding taxonomy</a:t>
            </a:r>
            <a:endParaRPr lang="en-US" sz="2400" dirty="0"/>
          </a:p>
          <a:p>
            <a:endParaRPr lang="en-US" sz="2400" dirty="0"/>
          </a:p>
          <a:p>
            <a:r>
              <a:rPr lang="en-US" sz="2400" dirty="0" smtClean="0"/>
              <a:t>CERT Secure Coding Standards used in these slides.</a:t>
            </a:r>
            <a:endParaRPr lang="en-US" sz="2400" dirty="0"/>
          </a:p>
          <a:p>
            <a:endParaRPr lang="en-US" sz="2400" dirty="0"/>
          </a:p>
          <a:p>
            <a:endParaRPr lang="en-US" sz="2400" dirty="0"/>
          </a:p>
        </p:txBody>
      </p:sp>
    </p:spTree>
    <p:extLst>
      <p:ext uri="{BB962C8B-B14F-4D97-AF65-F5344CB8AC3E}">
        <p14:creationId xmlns:p14="http://schemas.microsoft.com/office/powerpoint/2010/main" val="118078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Audit Rules</a:t>
            </a:r>
            <a:endParaRPr lang="en-US" dirty="0"/>
          </a:p>
        </p:txBody>
      </p:sp>
      <p:sp>
        <p:nvSpPr>
          <p:cNvPr id="5" name="Content Placeholder 4"/>
          <p:cNvSpPr>
            <a:spLocks noGrp="1"/>
          </p:cNvSpPr>
          <p:nvPr>
            <p:ph sz="half" idx="2"/>
          </p:nvPr>
        </p:nvSpPr>
        <p:spPr>
          <a:xfrm>
            <a:off x="3124200" y="74880"/>
            <a:ext cx="6019800" cy="6742930"/>
          </a:xfrm>
        </p:spPr>
        <p:txBody>
          <a:bodyPr>
            <a:noAutofit/>
          </a:bodyPr>
          <a:lstStyle/>
          <a:p>
            <a:pPr marL="457200" indent="-365760">
              <a:spcBef>
                <a:spcPts val="600"/>
              </a:spcBef>
              <a:buFont typeface="+mj-lt"/>
              <a:buAutoNum type="arabicPeriod"/>
            </a:pPr>
            <a:r>
              <a:rPr lang="en-US" sz="1600" dirty="0" smtClean="0"/>
              <a:t>Assume </a:t>
            </a:r>
            <a:r>
              <a:rPr lang="en-US" sz="1600" dirty="0"/>
              <a:t>external inputs to the program are malicious.</a:t>
            </a:r>
          </a:p>
          <a:p>
            <a:pPr marL="457200" indent="-365760">
              <a:spcBef>
                <a:spcPts val="600"/>
              </a:spcBef>
              <a:buFont typeface="+mj-lt"/>
              <a:buAutoNum type="arabicPeriod"/>
            </a:pPr>
            <a:r>
              <a:rPr lang="en-US" sz="1600" dirty="0" smtClean="0"/>
              <a:t>Some alerts </a:t>
            </a:r>
            <a:r>
              <a:rPr lang="en-US" sz="1600" dirty="0"/>
              <a:t>are too </a:t>
            </a:r>
            <a:r>
              <a:rPr lang="en-US" sz="1600" dirty="0" smtClean="0"/>
              <a:t>difficult to </a:t>
            </a:r>
            <a:r>
              <a:rPr lang="en-US" sz="1600" dirty="0"/>
              <a:t>judge; they should be marked </a:t>
            </a:r>
            <a:r>
              <a:rPr lang="en-US" sz="1600" i="1" dirty="0" smtClean="0"/>
              <a:t>Complex</a:t>
            </a:r>
            <a:r>
              <a:rPr lang="en-US" sz="1600" dirty="0" smtClean="0"/>
              <a:t>.</a:t>
            </a:r>
            <a:endParaRPr lang="en-US" sz="1600" dirty="0"/>
          </a:p>
          <a:p>
            <a:pPr marL="457200" indent="-365760">
              <a:spcBef>
                <a:spcPts val="600"/>
              </a:spcBef>
              <a:buFont typeface="+mj-lt"/>
              <a:buAutoNum type="arabicPeriod"/>
            </a:pPr>
            <a:r>
              <a:rPr lang="en-US" sz="1600" dirty="0"/>
              <a:t>If an alert is true only when a previous alert is true, </a:t>
            </a:r>
            <a:r>
              <a:rPr lang="en-US" sz="1600" dirty="0" smtClean="0"/>
              <a:t>mark it </a:t>
            </a:r>
            <a:r>
              <a:rPr lang="en-US" sz="1600" i="1" dirty="0"/>
              <a:t>Dependent</a:t>
            </a:r>
            <a:r>
              <a:rPr lang="en-US" sz="1600" dirty="0"/>
              <a:t>.</a:t>
            </a:r>
          </a:p>
          <a:p>
            <a:pPr marL="457200" indent="-365760">
              <a:spcBef>
                <a:spcPts val="600"/>
              </a:spcBef>
              <a:buFont typeface="+mj-lt"/>
              <a:buAutoNum type="arabicPeriod"/>
            </a:pPr>
            <a:r>
              <a:rPr lang="en-US" sz="1600" dirty="0"/>
              <a:t>Handle an alert in unreachable code depending on whether it is exportable.</a:t>
            </a:r>
          </a:p>
          <a:p>
            <a:pPr marL="457200" indent="-365760">
              <a:spcBef>
                <a:spcPts val="600"/>
              </a:spcBef>
              <a:buFont typeface="+mj-lt"/>
              <a:buAutoNum type="arabicPeriod"/>
            </a:pPr>
            <a:r>
              <a:rPr lang="en-US" sz="1600" dirty="0"/>
              <a:t>An alert might indicate a true violation of the condition </a:t>
            </a:r>
            <a:r>
              <a:rPr lang="en-US" sz="1600" dirty="0" smtClean="0"/>
              <a:t>it is </a:t>
            </a:r>
            <a:r>
              <a:rPr lang="en-US" sz="1600" dirty="0"/>
              <a:t>mapped to, even if the alert’s message is useless or incorrect</a:t>
            </a:r>
            <a:r>
              <a:rPr lang="en-US" sz="1600" dirty="0" smtClean="0"/>
              <a:t>.</a:t>
            </a:r>
          </a:p>
          <a:p>
            <a:pPr marL="457200" indent="-365760">
              <a:spcBef>
                <a:spcPts val="600"/>
              </a:spcBef>
              <a:buFont typeface="+mj-lt"/>
              <a:buAutoNum type="arabicPeriod"/>
            </a:pPr>
            <a:r>
              <a:rPr lang="en-US" sz="1600" dirty="0"/>
              <a:t>Mark an alert </a:t>
            </a:r>
            <a:r>
              <a:rPr lang="en-US" sz="1600" i="1" dirty="0"/>
              <a:t>True</a:t>
            </a:r>
            <a:r>
              <a:rPr lang="en-US" sz="1600" dirty="0"/>
              <a:t> even if code maintainers will protest.</a:t>
            </a:r>
          </a:p>
          <a:p>
            <a:pPr marL="457200" indent="-365760">
              <a:spcBef>
                <a:spcPts val="600"/>
              </a:spcBef>
              <a:buFont typeface="+mj-lt"/>
              <a:buAutoNum type="arabicPeriod"/>
            </a:pPr>
            <a:r>
              <a:rPr lang="en-US" sz="1600" dirty="0"/>
              <a:t>Unless instructed otherwise, assume code must be portable.</a:t>
            </a:r>
          </a:p>
          <a:p>
            <a:pPr marL="457200" indent="-365760">
              <a:spcBef>
                <a:spcPts val="600"/>
              </a:spcBef>
              <a:buFont typeface="+mj-lt"/>
              <a:buAutoNum type="arabicPeriod"/>
            </a:pPr>
            <a:r>
              <a:rPr lang="en-US" sz="1600" dirty="0"/>
              <a:t>When auditing an alert, if a second true violation </a:t>
            </a:r>
            <a:r>
              <a:rPr lang="en-US" sz="1600" dirty="0" smtClean="0"/>
              <a:t>is discovered</a:t>
            </a:r>
            <a:r>
              <a:rPr lang="en-US" sz="1600" dirty="0"/>
              <a:t>, its alert should be marked </a:t>
            </a:r>
            <a:r>
              <a:rPr lang="en-US" sz="1600" i="1" dirty="0"/>
              <a:t>True</a:t>
            </a:r>
            <a:r>
              <a:rPr lang="en-US" sz="1600" dirty="0"/>
              <a:t>.</a:t>
            </a:r>
          </a:p>
          <a:p>
            <a:pPr marL="457200" indent="-365760">
              <a:spcBef>
                <a:spcPts val="600"/>
              </a:spcBef>
              <a:buFont typeface="+mj-lt"/>
              <a:buAutoNum type="arabicPeriod"/>
            </a:pPr>
            <a:r>
              <a:rPr lang="en-US" sz="1600" dirty="0"/>
              <a:t>Auditors must understand the language and the </a:t>
            </a:r>
            <a:r>
              <a:rPr lang="en-US" sz="1600" dirty="0" smtClean="0"/>
              <a:t>current alert’s </a:t>
            </a:r>
            <a:r>
              <a:rPr lang="en-US" sz="1600" dirty="0"/>
              <a:t>condition</a:t>
            </a:r>
            <a:r>
              <a:rPr lang="en-US" sz="1600" dirty="0" smtClean="0"/>
              <a:t>.</a:t>
            </a:r>
          </a:p>
          <a:p>
            <a:pPr marL="457200" indent="-365760">
              <a:spcBef>
                <a:spcPts val="600"/>
              </a:spcBef>
              <a:buFont typeface="+mj-lt"/>
              <a:buAutoNum type="arabicPeriod"/>
            </a:pPr>
            <a:r>
              <a:rPr lang="en-US" sz="1600" dirty="0"/>
              <a:t>Do not arbitrarily extend the scope of a condition</a:t>
            </a:r>
            <a:r>
              <a:rPr lang="en-US" sz="1600" dirty="0" smtClean="0"/>
              <a:t>.</a:t>
            </a:r>
          </a:p>
          <a:p>
            <a:pPr marL="457200" indent="-365760">
              <a:spcBef>
                <a:spcPts val="600"/>
              </a:spcBef>
              <a:buFont typeface="+mj-lt"/>
              <a:buAutoNum type="arabicPeriod"/>
            </a:pPr>
            <a:r>
              <a:rPr lang="en-US" sz="1600" dirty="0"/>
              <a:t>Code that behaves as expected might still violate </a:t>
            </a:r>
            <a:r>
              <a:rPr lang="en-US" sz="1600" dirty="0" smtClean="0"/>
              <a:t>a condition.</a:t>
            </a:r>
          </a:p>
          <a:p>
            <a:pPr marL="457200" indent="-365760">
              <a:spcBef>
                <a:spcPts val="600"/>
              </a:spcBef>
              <a:buFont typeface="+mj-lt"/>
              <a:buAutoNum type="arabicPeriod"/>
            </a:pPr>
            <a:r>
              <a:rPr lang="en-US" sz="1600" dirty="0"/>
              <a:t>Multiple messages help in understanding an alert</a:t>
            </a:r>
            <a:r>
              <a:rPr lang="en-US" sz="1600" dirty="0" smtClean="0"/>
              <a:t>.</a:t>
            </a:r>
          </a:p>
        </p:txBody>
      </p:sp>
    </p:spTree>
    <p:extLst>
      <p:ext uri="{BB962C8B-B14F-4D97-AF65-F5344CB8AC3E}">
        <p14:creationId xmlns:p14="http://schemas.microsoft.com/office/powerpoint/2010/main" val="77615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8561196" cy="669854"/>
          </a:xfrm>
        </p:spPr>
        <p:txBody>
          <a:bodyPr>
            <a:normAutofit/>
          </a:bodyPr>
          <a:lstStyle/>
          <a:p>
            <a:r>
              <a:rPr lang="en-US" dirty="0" smtClean="0">
                <a:solidFill>
                  <a:schemeClr val="accent2">
                    <a:lumMod val="75000"/>
                  </a:schemeClr>
                </a:solidFill>
              </a:rPr>
              <a:t>VM Exercise:</a:t>
            </a:r>
            <a:r>
              <a:rPr lang="en-US" dirty="0" smtClean="0"/>
              <a:t> Make an Alert Determination</a:t>
            </a:r>
            <a:endParaRPr lang="en-US" sz="28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400" dirty="0"/>
              <a:t>Examine the diagnostic alert info at </a:t>
            </a:r>
            <a:r>
              <a:rPr lang="en-US" sz="2400" dirty="0" smtClean="0"/>
              <a:t>line </a:t>
            </a:r>
            <a:r>
              <a:rPr lang="en-US" sz="2400" b="1" dirty="0" smtClean="0"/>
              <a:t>15 </a:t>
            </a:r>
            <a:r>
              <a:rPr lang="en-US" sz="2400" dirty="0" smtClean="0"/>
              <a:t>of the file </a:t>
            </a:r>
            <a:r>
              <a:rPr lang="en-US" sz="2400" b="1" dirty="0">
                <a:latin typeface="Courier New" panose="02070309020205020404" pitchFamily="49" charset="0"/>
                <a:cs typeface="Courier New" panose="02070309020205020404" pitchFamily="49" charset="0"/>
              </a:rPr>
              <a:t>tutorial/analysis/rosecheckers.txt</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the source code at line </a:t>
            </a:r>
            <a:r>
              <a:rPr lang="en-US" sz="2400" b="1" dirty="0" smtClean="0"/>
              <a:t>9</a:t>
            </a:r>
            <a:r>
              <a:rPr lang="en-US" sz="2400" dirty="0" smtClean="0"/>
              <a:t/>
            </a:r>
            <a:br>
              <a:rPr lang="en-US" sz="2400" dirty="0" smtClean="0"/>
            </a:br>
            <a:r>
              <a:rPr lang="en-US" sz="2400" dirty="0" smtClean="0"/>
              <a:t>of the file </a:t>
            </a:r>
            <a:r>
              <a:rPr lang="en-US" sz="2400" b="1" dirty="0" smtClean="0">
                <a:latin typeface="Courier New" panose="02070309020205020404" pitchFamily="49" charset="0"/>
                <a:cs typeface="Courier New" panose="02070309020205020404" pitchFamily="49" charset="0"/>
              </a:rPr>
              <a:t>tutorial/</a:t>
            </a:r>
            <a:r>
              <a:rPr lang="en-US" sz="2400" b="1" dirty="0" err="1" smtClean="0">
                <a:latin typeface="Courier New" panose="02070309020205020404" pitchFamily="49" charset="0"/>
                <a:cs typeface="Courier New" panose="02070309020205020404" pitchFamily="49" charset="0"/>
              </a:rPr>
              <a:t>src</a:t>
            </a:r>
            <a:r>
              <a:rPr lang="en-US" sz="2400" b="1" dirty="0" smtClean="0">
                <a:latin typeface="Courier New" panose="02070309020205020404" pitchFamily="49" charset="0"/>
                <a:cs typeface="Courier New" panose="02070309020205020404" pitchFamily="49" charset="0"/>
              </a:rPr>
              <a:t>/file2.c</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Examine CERT rule </a:t>
            </a:r>
            <a:r>
              <a:rPr lang="en-US" sz="2400" dirty="0" smtClean="0">
                <a:hlinkClick r:id="rId3"/>
              </a:rPr>
              <a:t>EXP36-C</a:t>
            </a:r>
            <a:r>
              <a:rPr lang="en-US" sz="2400" dirty="0" smtClean="0"/>
              <a:t> in the</a:t>
            </a:r>
            <a:br>
              <a:rPr lang="en-US" sz="2400" dirty="0" smtClean="0"/>
            </a:br>
            <a:r>
              <a:rPr lang="en-US" sz="2400" dirty="0" smtClean="0"/>
              <a:t>SEI Secure Coding Rules PDF,</a:t>
            </a:r>
            <a:br>
              <a:rPr lang="en-US" sz="2400" dirty="0" smtClean="0"/>
            </a:br>
            <a:r>
              <a:rPr lang="en-US" sz="2400" dirty="0" smtClean="0"/>
              <a:t>on page </a:t>
            </a:r>
            <a:r>
              <a:rPr lang="en-US" sz="2400" b="1" dirty="0" smtClean="0"/>
              <a:t>99</a:t>
            </a:r>
            <a:r>
              <a:rPr lang="en-US" sz="2400" dirty="0" smtClean="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Study for 2 minutes, then we’ll discuss.</a:t>
            </a:r>
          </a:p>
        </p:txBody>
      </p:sp>
      <p:grpSp>
        <p:nvGrpSpPr>
          <p:cNvPr id="4" name="Group 3"/>
          <p:cNvGrpSpPr/>
          <p:nvPr/>
        </p:nvGrpSpPr>
        <p:grpSpPr>
          <a:xfrm>
            <a:off x="6663291" y="4690168"/>
            <a:ext cx="2058677" cy="1405832"/>
            <a:chOff x="6663291" y="4690168"/>
            <a:chExt cx="2058677" cy="1405832"/>
          </a:xfrm>
        </p:grpSpPr>
        <p:sp>
          <p:nvSpPr>
            <p:cNvPr id="6" name="Content Placeholder 1"/>
            <p:cNvSpPr txBox="1">
              <a:spLocks/>
            </p:cNvSpPr>
            <p:nvPr/>
          </p:nvSpPr>
          <p:spPr>
            <a:xfrm>
              <a:off x="6663291" y="4690168"/>
              <a:ext cx="2058677" cy="1405832"/>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Dangerous</a:t>
              </a:r>
              <a:br>
                <a:rPr lang="en-US" dirty="0" smtClean="0"/>
              </a:br>
              <a:r>
                <a:rPr lang="en-US" dirty="0" smtClean="0"/>
                <a:t>     Ignored</a:t>
              </a:r>
              <a:br>
                <a:rPr lang="en-US" dirty="0" smtClean="0"/>
              </a:br>
              <a:r>
                <a:rPr lang="en-US" dirty="0" smtClean="0"/>
                <a:t>     Dead</a:t>
              </a:r>
              <a:r>
                <a:rPr lang="en-US" dirty="0"/>
                <a:t/>
              </a:r>
              <a:br>
                <a:rPr lang="en-US" dirty="0"/>
              </a:br>
              <a:r>
                <a:rPr lang="en-US" dirty="0" smtClean="0"/>
                <a:t>     Inapplicable</a:t>
              </a:r>
            </a:p>
          </p:txBody>
        </p:sp>
        <p:sp>
          <p:nvSpPr>
            <p:cNvPr id="8" name="Rectangle 7"/>
            <p:cNvSpPr/>
            <p:nvPr/>
          </p:nvSpPr>
          <p:spPr>
            <a:xfrm>
              <a:off x="6805723" y="506487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724" y="5422422"/>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722" y="4746368"/>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722" y="5770906"/>
              <a:ext cx="179883" cy="2066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130207" y="1974919"/>
            <a:ext cx="2013793" cy="2128492"/>
            <a:chOff x="7130207" y="1974919"/>
            <a:chExt cx="2013793" cy="2128492"/>
          </a:xfrm>
        </p:grpSpPr>
        <p:sp>
          <p:nvSpPr>
            <p:cNvPr id="13" name="Content Placeholder 1"/>
            <p:cNvSpPr txBox="1">
              <a:spLocks/>
            </p:cNvSpPr>
            <p:nvPr/>
          </p:nvSpPr>
          <p:spPr>
            <a:xfrm>
              <a:off x="7130209" y="2337037"/>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False</a:t>
              </a:r>
              <a:br>
                <a:rPr lang="en-US" dirty="0" smtClean="0"/>
              </a:br>
              <a:r>
                <a:rPr lang="en-US" dirty="0" smtClean="0"/>
                <a:t>  Dependent</a:t>
              </a:r>
              <a:endParaRPr lang="en-US" dirty="0"/>
            </a:p>
          </p:txBody>
        </p:sp>
        <p:sp>
          <p:nvSpPr>
            <p:cNvPr id="12" name="Content Placeholder 1"/>
            <p:cNvSpPr txBox="1">
              <a:spLocks/>
            </p:cNvSpPr>
            <p:nvPr/>
          </p:nvSpPr>
          <p:spPr>
            <a:xfrm>
              <a:off x="7130208" y="2337037"/>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Unknown</a:t>
              </a:r>
              <a:endParaRPr lang="en-US" dirty="0">
                <a:solidFill>
                  <a:schemeClr val="bg1"/>
                </a:solidFill>
              </a:endParaRPr>
            </a:p>
          </p:txBody>
        </p:sp>
        <p:sp>
          <p:nvSpPr>
            <p:cNvPr id="14" name="Right Arrow 13"/>
            <p:cNvSpPr/>
            <p:nvPr/>
          </p:nvSpPr>
          <p:spPr>
            <a:xfrm flipH="1">
              <a:off x="8591107" y="2337037"/>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p:cNvSpPr txBox="1">
              <a:spLocks/>
            </p:cNvSpPr>
            <p:nvPr/>
          </p:nvSpPr>
          <p:spPr>
            <a:xfrm>
              <a:off x="7130207" y="1974919"/>
              <a:ext cx="1591759"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Basic</a:t>
              </a:r>
              <a:endParaRPr lang="en-US" dirty="0">
                <a:solidFill>
                  <a:schemeClr val="bg1"/>
                </a:solidFill>
              </a:endParaRPr>
            </a:p>
          </p:txBody>
        </p:sp>
      </p:grpSp>
      <p:sp>
        <p:nvSpPr>
          <p:cNvPr id="18" name="Content Placeholder 1"/>
          <p:cNvSpPr txBox="1">
            <a:spLocks/>
          </p:cNvSpPr>
          <p:nvPr/>
        </p:nvSpPr>
        <p:spPr>
          <a:xfrm>
            <a:off x="6663291" y="4324513"/>
            <a:ext cx="2058675" cy="362118"/>
          </a:xfrm>
          <a:prstGeom prst="rect">
            <a:avLst/>
          </a:prstGeom>
          <a:solidFill>
            <a:schemeClr val="tx1"/>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    Supplemental</a:t>
            </a:r>
            <a:endParaRPr lang="en-US" dirty="0">
              <a:solidFill>
                <a:schemeClr val="bg1"/>
              </a:solidFill>
            </a:endParaRPr>
          </a:p>
        </p:txBody>
      </p:sp>
    </p:spTree>
    <p:extLst>
      <p:ext uri="{BB962C8B-B14F-4D97-AF65-F5344CB8AC3E}">
        <p14:creationId xmlns:p14="http://schemas.microsoft.com/office/powerpoint/2010/main" val="26550521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34" y="228988"/>
            <a:ext cx="7599066" cy="669854"/>
          </a:xfrm>
        </p:spPr>
        <p:txBody>
          <a:bodyPr/>
          <a:lstStyle/>
          <a:p>
            <a:r>
              <a:rPr lang="en-US" dirty="0" smtClean="0"/>
              <a:t>Example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4" y="685617"/>
            <a:ext cx="7896068" cy="5536527"/>
          </a:xfrm>
          <a:prstGeom prst="rect">
            <a:avLst/>
          </a:prstGeom>
        </p:spPr>
      </p:pic>
    </p:spTree>
    <p:extLst>
      <p:ext uri="{BB962C8B-B14F-4D97-AF65-F5344CB8AC3E}">
        <p14:creationId xmlns:p14="http://schemas.microsoft.com/office/powerpoint/2010/main" val="75817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CERT </a:t>
            </a:r>
            <a:r>
              <a:rPr lang="de-DE" sz="3200" dirty="0" err="1" smtClean="0"/>
              <a:t>Coding</a:t>
            </a:r>
            <a:r>
              <a:rPr lang="de-DE" sz="3200" dirty="0" smtClean="0"/>
              <a:t> </a:t>
            </a:r>
            <a:r>
              <a:rPr lang="de-DE" sz="3200" dirty="0" err="1" smtClean="0"/>
              <a:t>Rule</a:t>
            </a:r>
            <a:r>
              <a:rPr lang="de-DE" sz="3200" dirty="0" smtClean="0"/>
              <a:t> EXP36-C</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968" y="763843"/>
            <a:ext cx="7924800" cy="5394858"/>
          </a:xfrm>
        </p:spPr>
      </p:pic>
    </p:spTree>
    <p:extLst>
      <p:ext uri="{BB962C8B-B14F-4D97-AF65-F5344CB8AC3E}">
        <p14:creationId xmlns:p14="http://schemas.microsoft.com/office/powerpoint/2010/main" val="3196855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err="1" smtClean="0"/>
              <a:t>Example</a:t>
            </a:r>
            <a:endParaRPr lang="de-DE" sz="3200" dirty="0" smtClean="0"/>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    uint8_t </a:t>
            </a:r>
            <a:r>
              <a:rPr lang="en-US" sz="2000" b="1" dirty="0">
                <a:latin typeface="Courier New" charset="0"/>
                <a:ea typeface="Courier New" charset="0"/>
                <a:cs typeface="Courier New" charset="0"/>
              </a:rPr>
              <a:t>*bytes = (uint8_t*) </a:t>
            </a:r>
            <a:r>
              <a:rPr lang="en-US" sz="2000" b="1" dirty="0" err="1">
                <a:latin typeface="Courier New" charset="0"/>
                <a:ea typeface="Courier New" charset="0"/>
                <a:cs typeface="Courier New" charset="0"/>
              </a:rPr>
              <a:t>malloc</a:t>
            </a:r>
            <a:r>
              <a:rPr lang="en-US" sz="2000" b="1" dirty="0">
                <a:latin typeface="Courier New" charset="0"/>
                <a:ea typeface="Courier New" charset="0"/>
                <a:cs typeface="Courier New" charset="0"/>
              </a:rPr>
              <a:t>(256</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uint32_t *</a:t>
            </a:r>
            <a:r>
              <a:rPr lang="en-US" sz="2000" b="1" dirty="0" err="1">
                <a:latin typeface="Courier New" charset="0"/>
                <a:ea typeface="Courier New" charset="0"/>
                <a:cs typeface="Courier New" charset="0"/>
              </a:rPr>
              <a:t>four_byte_chunks</a:t>
            </a:r>
            <a:r>
              <a:rPr lang="en-US" sz="2000" b="1" dirty="0">
                <a:latin typeface="Courier New" charset="0"/>
                <a:ea typeface="Courier New" charset="0"/>
                <a:cs typeface="Courier New" charset="0"/>
              </a:rPr>
              <a:t> = (uint32_t*)(bytes</a:t>
            </a:r>
            <a:r>
              <a:rPr lang="en-US" sz="2000" b="1" dirty="0" smtClean="0">
                <a:latin typeface="Courier New" charset="0"/>
                <a:ea typeface="Courier New" charset="0"/>
                <a:cs typeface="Courier New" charset="0"/>
              </a:rPr>
              <a:t>);</a:t>
            </a:r>
          </a:p>
          <a:p>
            <a:pPr>
              <a:lnSpc>
                <a:spcPct val="90000"/>
              </a:lnSpc>
            </a:pPr>
            <a:r>
              <a:rPr lang="is-IS" sz="2000" b="1" dirty="0" smtClean="0">
                <a:latin typeface="Courier New" charset="0"/>
                <a:ea typeface="Courier New" charset="0"/>
                <a:cs typeface="Courier New" charset="0"/>
              </a:rPr>
              <a:t>    …</a:t>
            </a:r>
            <a:endParaRPr lang="en-US" sz="2000" b="1" dirty="0" smtClean="0">
              <a:latin typeface="Courier New" charset="0"/>
              <a:ea typeface="Courier New" charset="0"/>
              <a:cs typeface="Courier New" charset="0"/>
            </a:endParaRPr>
          </a:p>
          <a:p>
            <a:pPr>
              <a:lnSpc>
                <a:spcPct val="90000"/>
              </a:lnSpc>
            </a:pPr>
            <a:r>
              <a:rPr lang="en-US" sz="2000" b="1" dirty="0" smtClean="0">
                <a:latin typeface="Courier New" charset="0"/>
                <a:ea typeface="Courier New" charset="0"/>
                <a:cs typeface="Courier New" charset="0"/>
              </a:rPr>
              <a:t>    free(bytes);</a:t>
            </a:r>
          </a:p>
          <a:p>
            <a:pPr>
              <a:lnSpc>
                <a:spcPct val="90000"/>
              </a:lnSpc>
            </a:pP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spTree>
    <p:extLst>
      <p:ext uri="{BB962C8B-B14F-4D97-AF65-F5344CB8AC3E}">
        <p14:creationId xmlns:p14="http://schemas.microsoft.com/office/powerpoint/2010/main" val="21651217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a:t>A</a:t>
            </a:r>
            <a:r>
              <a:rPr lang="de-DE" sz="3200" dirty="0" smtClean="0"/>
              <a:t>lert to Audit</a:t>
            </a:r>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    uint8_t </a:t>
            </a:r>
            <a:r>
              <a:rPr lang="en-US" sz="2000" b="1" dirty="0">
                <a:latin typeface="Courier New" charset="0"/>
                <a:ea typeface="Courier New" charset="0"/>
                <a:cs typeface="Courier New" charset="0"/>
              </a:rPr>
              <a:t>*bytes = (uint8_t*) </a:t>
            </a:r>
            <a:r>
              <a:rPr lang="en-US" sz="2000" b="1" dirty="0" err="1">
                <a:latin typeface="Courier New" charset="0"/>
                <a:ea typeface="Courier New" charset="0"/>
                <a:cs typeface="Courier New" charset="0"/>
              </a:rPr>
              <a:t>malloc</a:t>
            </a:r>
            <a:r>
              <a:rPr lang="en-US" sz="2000" b="1" dirty="0">
                <a:latin typeface="Courier New" charset="0"/>
                <a:ea typeface="Courier New" charset="0"/>
                <a:cs typeface="Courier New" charset="0"/>
              </a:rPr>
              <a:t>(256</a:t>
            </a:r>
            <a:r>
              <a:rPr lang="en-US" sz="2000" b="1" dirty="0" smtClean="0">
                <a:latin typeface="Courier New" charset="0"/>
                <a:ea typeface="Courier New" charset="0"/>
                <a:cs typeface="Courier New" charset="0"/>
              </a:rPr>
              <a:t>);</a:t>
            </a:r>
          </a:p>
          <a:p>
            <a:pPr>
              <a:lnSpc>
                <a:spcPct val="90000"/>
              </a:lnSpc>
            </a:pPr>
            <a:r>
              <a:rPr lang="en-US" sz="2000" b="1" dirty="0" smtClean="0">
                <a:solidFill>
                  <a:srgbClr val="0070C0"/>
                </a:solidFill>
                <a:latin typeface="Courier New" charset="0"/>
                <a:ea typeface="Courier New" charset="0"/>
                <a:cs typeface="Courier New" charset="0"/>
              </a:rPr>
              <a:t>    </a:t>
            </a:r>
            <a:r>
              <a:rPr lang="en-US" sz="2000" b="1" dirty="0">
                <a:solidFill>
                  <a:srgbClr val="0070C0"/>
                </a:solidFill>
                <a:latin typeface="Courier New" charset="0"/>
                <a:ea typeface="Courier New" charset="0"/>
                <a:cs typeface="Courier New" charset="0"/>
              </a:rPr>
              <a:t>uint32_t *</a:t>
            </a:r>
            <a:r>
              <a:rPr lang="en-US" sz="2000" b="1" dirty="0" err="1">
                <a:solidFill>
                  <a:srgbClr val="0070C0"/>
                </a:solidFill>
                <a:latin typeface="Courier New" charset="0"/>
                <a:ea typeface="Courier New" charset="0"/>
                <a:cs typeface="Courier New" charset="0"/>
              </a:rPr>
              <a:t>four_byte_chunks</a:t>
            </a:r>
            <a:r>
              <a:rPr lang="en-US" sz="2000" b="1" dirty="0">
                <a:solidFill>
                  <a:srgbClr val="0070C0"/>
                </a:solidFill>
                <a:latin typeface="Courier New" charset="0"/>
                <a:ea typeface="Courier New" charset="0"/>
                <a:cs typeface="Courier New" charset="0"/>
              </a:rPr>
              <a:t> = (uint32_t*)(bytes</a:t>
            </a:r>
            <a:r>
              <a:rPr lang="en-US" sz="2000" b="1" dirty="0" smtClean="0">
                <a:solidFill>
                  <a:srgbClr val="0070C0"/>
                </a:solidFill>
                <a:latin typeface="Courier New" charset="0"/>
                <a:ea typeface="Courier New" charset="0"/>
                <a:cs typeface="Courier New" charset="0"/>
              </a:rPr>
              <a:t>);</a:t>
            </a:r>
          </a:p>
          <a:p>
            <a:pPr>
              <a:lnSpc>
                <a:spcPct val="90000"/>
              </a:lnSpc>
            </a:pPr>
            <a:r>
              <a:rPr lang="is-IS" sz="2000" b="1" dirty="0" smtClean="0">
                <a:latin typeface="Courier New" charset="0"/>
                <a:ea typeface="Courier New" charset="0"/>
                <a:cs typeface="Courier New" charset="0"/>
              </a:rPr>
              <a:t>    …</a:t>
            </a:r>
            <a:endParaRPr lang="en-US" sz="2000" b="1" dirty="0" smtClean="0">
              <a:latin typeface="Courier New" charset="0"/>
              <a:ea typeface="Courier New" charset="0"/>
              <a:cs typeface="Courier New" charset="0"/>
            </a:endParaRPr>
          </a:p>
          <a:p>
            <a:pPr>
              <a:lnSpc>
                <a:spcPct val="90000"/>
              </a:lnSpc>
            </a:pPr>
            <a:r>
              <a:rPr lang="en-US" sz="2000" b="1" dirty="0" smtClean="0">
                <a:latin typeface="Courier New" charset="0"/>
                <a:ea typeface="Courier New" charset="0"/>
                <a:cs typeface="Courier New" charset="0"/>
              </a:rPr>
              <a:t>    free(bytes);</a:t>
            </a:r>
          </a:p>
          <a:p>
            <a:pPr>
              <a:lnSpc>
                <a:spcPct val="90000"/>
              </a:lnSpc>
            </a:pP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sp>
        <p:nvSpPr>
          <p:cNvPr id="5" name="Rectangle 4"/>
          <p:cNvSpPr/>
          <p:nvPr/>
        </p:nvSpPr>
        <p:spPr bwMode="auto">
          <a:xfrm>
            <a:off x="673100" y="1899138"/>
            <a:ext cx="7499456" cy="356382"/>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6" name="Straight Arrow Connector 5"/>
          <p:cNvCxnSpPr/>
          <p:nvPr/>
        </p:nvCxnSpPr>
        <p:spPr bwMode="auto">
          <a:xfrm>
            <a:off x="219635" y="2051538"/>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6" y="4688079"/>
            <a:ext cx="8832522" cy="1540125"/>
          </a:xfrm>
          <a:prstGeom prst="rect">
            <a:avLst/>
          </a:prstGeom>
        </p:spPr>
      </p:pic>
    </p:spTree>
    <p:extLst>
      <p:ext uri="{BB962C8B-B14F-4D97-AF65-F5344CB8AC3E}">
        <p14:creationId xmlns:p14="http://schemas.microsoft.com/office/powerpoint/2010/main" val="21344758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More Information</a:t>
            </a:r>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    uint8_t </a:t>
            </a:r>
            <a:r>
              <a:rPr lang="en-US" sz="2000" b="1" dirty="0">
                <a:latin typeface="Courier New" charset="0"/>
                <a:ea typeface="Courier New" charset="0"/>
                <a:cs typeface="Courier New" charset="0"/>
              </a:rPr>
              <a:t>*bytes = (uint8_t*) </a:t>
            </a:r>
            <a:r>
              <a:rPr lang="en-US" sz="2000" b="1" dirty="0" err="1">
                <a:latin typeface="Courier New" charset="0"/>
                <a:ea typeface="Courier New" charset="0"/>
                <a:cs typeface="Courier New" charset="0"/>
              </a:rPr>
              <a:t>malloc</a:t>
            </a:r>
            <a:r>
              <a:rPr lang="en-US" sz="2000" b="1" dirty="0">
                <a:latin typeface="Courier New" charset="0"/>
                <a:ea typeface="Courier New" charset="0"/>
                <a:cs typeface="Courier New" charset="0"/>
              </a:rPr>
              <a:t>(256</a:t>
            </a:r>
            <a:r>
              <a:rPr lang="en-US" sz="2000" b="1" dirty="0" smtClean="0">
                <a:latin typeface="Courier New" charset="0"/>
                <a:ea typeface="Courier New" charset="0"/>
                <a:cs typeface="Courier New" charset="0"/>
              </a:rPr>
              <a:t>);</a:t>
            </a:r>
          </a:p>
          <a:p>
            <a:pPr>
              <a:lnSpc>
                <a:spcPct val="90000"/>
              </a:lnSpc>
            </a:pPr>
            <a:r>
              <a:rPr lang="en-US" sz="2000" b="1" dirty="0" smtClean="0">
                <a:solidFill>
                  <a:srgbClr val="0070C0"/>
                </a:solidFill>
                <a:latin typeface="Courier New" charset="0"/>
                <a:ea typeface="Courier New" charset="0"/>
                <a:cs typeface="Courier New" charset="0"/>
              </a:rPr>
              <a:t>    </a:t>
            </a:r>
            <a:r>
              <a:rPr lang="en-US" sz="2000" b="1" dirty="0">
                <a:solidFill>
                  <a:srgbClr val="0070C0"/>
                </a:solidFill>
                <a:latin typeface="Courier New" charset="0"/>
                <a:ea typeface="Courier New" charset="0"/>
                <a:cs typeface="Courier New" charset="0"/>
              </a:rPr>
              <a:t>uint32_t *</a:t>
            </a:r>
            <a:r>
              <a:rPr lang="en-US" sz="2000" b="1" dirty="0" err="1">
                <a:solidFill>
                  <a:srgbClr val="0070C0"/>
                </a:solidFill>
                <a:latin typeface="Courier New" charset="0"/>
                <a:ea typeface="Courier New" charset="0"/>
                <a:cs typeface="Courier New" charset="0"/>
              </a:rPr>
              <a:t>four_byte_chunks</a:t>
            </a:r>
            <a:r>
              <a:rPr lang="en-US" sz="2000" b="1" dirty="0">
                <a:solidFill>
                  <a:srgbClr val="0070C0"/>
                </a:solidFill>
                <a:latin typeface="Courier New" charset="0"/>
                <a:ea typeface="Courier New" charset="0"/>
                <a:cs typeface="Courier New" charset="0"/>
              </a:rPr>
              <a:t> = (uint32_t*)(bytes</a:t>
            </a:r>
            <a:r>
              <a:rPr lang="en-US" sz="2000" b="1" dirty="0" smtClean="0">
                <a:solidFill>
                  <a:srgbClr val="0070C0"/>
                </a:solidFill>
                <a:latin typeface="Courier New" charset="0"/>
                <a:ea typeface="Courier New" charset="0"/>
                <a:cs typeface="Courier New" charset="0"/>
              </a:rPr>
              <a:t>);</a:t>
            </a:r>
          </a:p>
          <a:p>
            <a:pPr>
              <a:lnSpc>
                <a:spcPct val="90000"/>
              </a:lnSpc>
            </a:pPr>
            <a:r>
              <a:rPr lang="is-IS" sz="2000" b="1" dirty="0" smtClean="0">
                <a:latin typeface="Courier New" charset="0"/>
                <a:ea typeface="Courier New" charset="0"/>
                <a:cs typeface="Courier New" charset="0"/>
              </a:rPr>
              <a:t>    …</a:t>
            </a:r>
            <a:endParaRPr lang="en-US" sz="2000" b="1" dirty="0" smtClean="0">
              <a:latin typeface="Courier New" charset="0"/>
              <a:ea typeface="Courier New" charset="0"/>
              <a:cs typeface="Courier New" charset="0"/>
            </a:endParaRPr>
          </a:p>
          <a:p>
            <a:pPr>
              <a:lnSpc>
                <a:spcPct val="90000"/>
              </a:lnSpc>
            </a:pPr>
            <a:r>
              <a:rPr lang="en-US" sz="2000" b="1" dirty="0" smtClean="0">
                <a:latin typeface="Courier New" charset="0"/>
                <a:ea typeface="Courier New" charset="0"/>
                <a:cs typeface="Courier New" charset="0"/>
              </a:rPr>
              <a:t>    free(bytes);</a:t>
            </a:r>
          </a:p>
          <a:p>
            <a:pPr>
              <a:lnSpc>
                <a:spcPct val="90000"/>
              </a:lnSpc>
            </a:pP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cxnSp>
        <p:nvCxnSpPr>
          <p:cNvPr id="9" name="Straight Arrow Connector 8"/>
          <p:cNvCxnSpPr/>
          <p:nvPr/>
        </p:nvCxnSpPr>
        <p:spPr bwMode="auto">
          <a:xfrm>
            <a:off x="219635" y="2051538"/>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bwMode="auto">
          <a:xfrm>
            <a:off x="673100" y="1899138"/>
            <a:ext cx="7499456" cy="356382"/>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Rectangular Callout 6"/>
          <p:cNvSpPr/>
          <p:nvPr/>
        </p:nvSpPr>
        <p:spPr bwMode="auto">
          <a:xfrm>
            <a:off x="3028013" y="2678339"/>
            <a:ext cx="5966085" cy="1780572"/>
          </a:xfrm>
          <a:prstGeom prst="wedgeRectCallout">
            <a:avLst>
              <a:gd name="adj1" fmla="val -10523"/>
              <a:gd name="adj2" fmla="val -96239"/>
            </a:avLst>
          </a:prstGeom>
          <a:solidFill>
            <a:schemeClr val="accent2">
              <a:lumMod val="20000"/>
              <a:lumOff val="80000"/>
            </a:schemeClr>
          </a:solidFill>
          <a:ln w="9525" cap="flat" cmpd="sng" algn="ctr">
            <a:solidFill>
              <a:schemeClr val="tx1">
                <a:lumMod val="95000"/>
                <a:lumOff val="5000"/>
              </a:schemeClr>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a:tabLst>
                <a:tab pos="292100" algn="l"/>
                <a:tab pos="571500" algn="l"/>
              </a:tabLst>
            </a:pPr>
            <a:r>
              <a:rPr lang="en-US" sz="1400" dirty="0">
                <a:ea typeface="Courier New" charset="0"/>
                <a:cs typeface="Courier New" charset="0"/>
              </a:rPr>
              <a:t>C11, s7.22.3 </a:t>
            </a:r>
            <a:r>
              <a:rPr lang="en-US" sz="1400" dirty="0">
                <a:latin typeface="Courier New" charset="0"/>
                <a:ea typeface="Courier New" charset="0"/>
                <a:cs typeface="Courier New" charset="0"/>
              </a:rPr>
              <a:t>(</a:t>
            </a:r>
            <a:r>
              <a:rPr lang="en-US" sz="1400" b="1" dirty="0">
                <a:latin typeface="Courier New" charset="0"/>
                <a:ea typeface="Courier New" charset="0"/>
                <a:cs typeface="Courier New" charset="0"/>
              </a:rPr>
              <a:t>Memory management functions</a:t>
            </a:r>
            <a:r>
              <a:rPr lang="en-US" sz="1400" dirty="0">
                <a:latin typeface="Courier New" charset="0"/>
                <a:ea typeface="Courier New" charset="0"/>
                <a:cs typeface="Courier New" charset="0"/>
              </a:rPr>
              <a:t>), </a:t>
            </a:r>
            <a:r>
              <a:rPr lang="en-US" sz="1400" dirty="0">
                <a:latin typeface="Calibri" charset="0"/>
                <a:ea typeface="Calibri" charset="0"/>
                <a:cs typeface="Calibri" charset="0"/>
              </a:rPr>
              <a:t>p1, says</a:t>
            </a:r>
            <a:r>
              <a:rPr lang="en-US" sz="1400" dirty="0" smtClean="0">
                <a:latin typeface="Calibri" charset="0"/>
                <a:ea typeface="Calibri" charset="0"/>
                <a:cs typeface="Calibri" charset="0"/>
              </a:rPr>
              <a:t>:</a:t>
            </a:r>
            <a:br>
              <a:rPr lang="en-US" sz="1400" dirty="0" smtClean="0">
                <a:latin typeface="Calibri" charset="0"/>
                <a:ea typeface="Calibri" charset="0"/>
                <a:cs typeface="Calibri" charset="0"/>
              </a:rPr>
            </a:br>
            <a:r>
              <a:rPr lang="en-US" sz="1400" dirty="0" smtClean="0">
                <a:latin typeface="Calibri" charset="0"/>
                <a:ea typeface="Calibri" charset="0"/>
                <a:cs typeface="Calibri" charset="0"/>
              </a:rPr>
              <a:t/>
            </a:r>
            <a:br>
              <a:rPr lang="en-US" sz="1400" dirty="0" smtClean="0">
                <a:latin typeface="Calibri" charset="0"/>
                <a:ea typeface="Calibri" charset="0"/>
                <a:cs typeface="Calibri" charset="0"/>
              </a:rPr>
            </a:br>
            <a:r>
              <a:rPr lang="en-US" sz="1400" b="1" dirty="0" smtClean="0">
                <a:latin typeface="Courier New" charset="0"/>
                <a:ea typeface="Courier New" charset="0"/>
                <a:cs typeface="Courier New" charset="0"/>
              </a:rPr>
              <a:t>The </a:t>
            </a:r>
            <a:r>
              <a:rPr lang="en-US" sz="1400" b="1" dirty="0">
                <a:latin typeface="Courier New" charset="0"/>
                <a:ea typeface="Courier New" charset="0"/>
                <a:cs typeface="Courier New" charset="0"/>
              </a:rPr>
              <a:t>pointer returned if the allocation succeeds is suitably aligned so that it may be assigned to a pointer to any type of object with a fundamental alignment requirement and then used to access such an object or an array of such objects in the space allocated (until the space is explicitly deallocated).</a:t>
            </a:r>
            <a:endParaRPr kumimoji="0" lang="en-US" sz="1400" b="0" i="0" u="none" strike="noStrike" cap="none" normalizeH="0" baseline="0" dirty="0" smtClean="0">
              <a:ln>
                <a:noFill/>
              </a:ln>
              <a:solidFill>
                <a:schemeClr val="tx1"/>
              </a:solidFill>
              <a:effectLst/>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6" y="4688079"/>
            <a:ext cx="8832522" cy="1540125"/>
          </a:xfrm>
          <a:prstGeom prst="rect">
            <a:avLst/>
          </a:prstGeom>
        </p:spPr>
      </p:pic>
    </p:spTree>
    <p:extLst>
      <p:ext uri="{BB962C8B-B14F-4D97-AF65-F5344CB8AC3E}">
        <p14:creationId xmlns:p14="http://schemas.microsoft.com/office/powerpoint/2010/main" val="3682184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3200" dirty="0" smtClean="0"/>
              <a:t>Marking the </a:t>
            </a:r>
            <a:r>
              <a:rPr lang="de-DE" sz="3200" dirty="0"/>
              <a:t>A</a:t>
            </a:r>
            <a:r>
              <a:rPr lang="de-DE" sz="3200" dirty="0" smtClean="0"/>
              <a:t>lert</a:t>
            </a:r>
          </a:p>
        </p:txBody>
      </p:sp>
      <p:sp>
        <p:nvSpPr>
          <p:cNvPr id="16387" name="Rectangle 3"/>
          <p:cNvSpPr>
            <a:spLocks noGrp="1" noChangeArrowheads="1"/>
          </p:cNvSpPr>
          <p:nvPr>
            <p:ph type="body" idx="1"/>
          </p:nvPr>
        </p:nvSpPr>
        <p:spPr>
          <a:xfrm>
            <a:off x="219635" y="1143000"/>
            <a:ext cx="8458200" cy="5257800"/>
          </a:xfrm>
        </p:spPr>
        <p:txBody>
          <a:bodyPr/>
          <a:lstStyle/>
          <a:p>
            <a:pPr>
              <a:lnSpc>
                <a:spcPct val="90000"/>
              </a:lnSpc>
            </a:pP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main(</a:t>
            </a:r>
            <a:r>
              <a:rPr lang="en-US" sz="2000" b="1" dirty="0" err="1">
                <a:latin typeface="Courier New" charset="0"/>
                <a:ea typeface="Courier New" charset="0"/>
                <a:cs typeface="Courier New" charset="0"/>
              </a:rPr>
              <a:t>int</a:t>
            </a:r>
            <a:r>
              <a:rPr lang="en-US" sz="2000" b="1" dirty="0">
                <a:latin typeface="Courier New" charset="0"/>
                <a:ea typeface="Courier New" charset="0"/>
                <a:cs typeface="Courier New" charset="0"/>
              </a:rPr>
              <a:t> </a:t>
            </a:r>
            <a:r>
              <a:rPr lang="en-US" sz="2000" b="1" dirty="0" err="1">
                <a:latin typeface="Courier New" charset="0"/>
                <a:ea typeface="Courier New" charset="0"/>
                <a:cs typeface="Courier New" charset="0"/>
              </a:rPr>
              <a:t>argc</a:t>
            </a:r>
            <a:r>
              <a:rPr lang="en-US" sz="2000" b="1" dirty="0">
                <a:latin typeface="Courier New" charset="0"/>
                <a:ea typeface="Courier New" charset="0"/>
                <a:cs typeface="Courier New" charset="0"/>
              </a:rPr>
              <a:t>, char **</a:t>
            </a:r>
            <a:r>
              <a:rPr lang="en-US" sz="2000" b="1" dirty="0" err="1">
                <a:latin typeface="Courier New" charset="0"/>
                <a:ea typeface="Courier New" charset="0"/>
                <a:cs typeface="Courier New" charset="0"/>
              </a:rPr>
              <a:t>argv</a:t>
            </a:r>
            <a:r>
              <a:rPr lang="en-US" sz="2000" b="1" dirty="0">
                <a:latin typeface="Courier New" charset="0"/>
                <a:ea typeface="Courier New" charset="0"/>
                <a:cs typeface="Courier New" charset="0"/>
              </a:rPr>
              <a:t>) </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    uint8_t </a:t>
            </a:r>
            <a:r>
              <a:rPr lang="en-US" sz="2000" b="1" dirty="0">
                <a:latin typeface="Courier New" charset="0"/>
                <a:ea typeface="Courier New" charset="0"/>
                <a:cs typeface="Courier New" charset="0"/>
              </a:rPr>
              <a:t>*bytes = (uint8_t*) </a:t>
            </a:r>
            <a:r>
              <a:rPr lang="en-US" sz="2000" b="1" dirty="0" err="1">
                <a:latin typeface="Courier New" charset="0"/>
                <a:ea typeface="Courier New" charset="0"/>
                <a:cs typeface="Courier New" charset="0"/>
              </a:rPr>
              <a:t>malloc</a:t>
            </a:r>
            <a:r>
              <a:rPr lang="en-US" sz="2000" b="1" dirty="0">
                <a:latin typeface="Courier New" charset="0"/>
                <a:ea typeface="Courier New" charset="0"/>
                <a:cs typeface="Courier New" charset="0"/>
              </a:rPr>
              <a:t>(256</a:t>
            </a:r>
            <a:r>
              <a:rPr lang="en-US" sz="2000" b="1" dirty="0" smtClean="0">
                <a:latin typeface="Courier New" charset="0"/>
                <a:ea typeface="Courier New" charset="0"/>
                <a:cs typeface="Courier New" charset="0"/>
              </a:rPr>
              <a:t>);</a:t>
            </a:r>
          </a:p>
          <a:p>
            <a:pPr>
              <a:lnSpc>
                <a:spcPct val="90000"/>
              </a:lnSpc>
            </a:pPr>
            <a:r>
              <a:rPr lang="en-US" sz="2000" b="1" dirty="0" smtClean="0">
                <a:solidFill>
                  <a:srgbClr val="0070C0"/>
                </a:solidFill>
                <a:latin typeface="Courier New" charset="0"/>
                <a:ea typeface="Courier New" charset="0"/>
                <a:cs typeface="Courier New" charset="0"/>
              </a:rPr>
              <a:t>    </a:t>
            </a:r>
            <a:r>
              <a:rPr lang="en-US" sz="2000" b="1" dirty="0">
                <a:solidFill>
                  <a:srgbClr val="0070C0"/>
                </a:solidFill>
                <a:latin typeface="Courier New" charset="0"/>
                <a:ea typeface="Courier New" charset="0"/>
                <a:cs typeface="Courier New" charset="0"/>
              </a:rPr>
              <a:t>uint32_t *</a:t>
            </a:r>
            <a:r>
              <a:rPr lang="en-US" sz="2000" b="1" dirty="0" err="1">
                <a:solidFill>
                  <a:srgbClr val="0070C0"/>
                </a:solidFill>
                <a:latin typeface="Courier New" charset="0"/>
                <a:ea typeface="Courier New" charset="0"/>
                <a:cs typeface="Courier New" charset="0"/>
              </a:rPr>
              <a:t>four_byte_chunks</a:t>
            </a:r>
            <a:r>
              <a:rPr lang="en-US" sz="2000" b="1" dirty="0">
                <a:solidFill>
                  <a:srgbClr val="0070C0"/>
                </a:solidFill>
                <a:latin typeface="Courier New" charset="0"/>
                <a:ea typeface="Courier New" charset="0"/>
                <a:cs typeface="Courier New" charset="0"/>
              </a:rPr>
              <a:t> = (uint32_t*)(bytes</a:t>
            </a:r>
            <a:r>
              <a:rPr lang="en-US" sz="2000" b="1" dirty="0" smtClean="0">
                <a:solidFill>
                  <a:srgbClr val="0070C0"/>
                </a:solidFill>
                <a:latin typeface="Courier New" charset="0"/>
                <a:ea typeface="Courier New" charset="0"/>
                <a:cs typeface="Courier New" charset="0"/>
              </a:rPr>
              <a:t>);</a:t>
            </a:r>
          </a:p>
          <a:p>
            <a:pPr>
              <a:lnSpc>
                <a:spcPct val="90000"/>
              </a:lnSpc>
            </a:pPr>
            <a:r>
              <a:rPr lang="is-IS" sz="2000" b="1" dirty="0" smtClean="0">
                <a:latin typeface="Courier New" charset="0"/>
                <a:ea typeface="Courier New" charset="0"/>
                <a:cs typeface="Courier New" charset="0"/>
              </a:rPr>
              <a:t>    …</a:t>
            </a:r>
            <a:endParaRPr lang="en-US" sz="2000" b="1" dirty="0" smtClean="0">
              <a:latin typeface="Courier New" charset="0"/>
              <a:ea typeface="Courier New" charset="0"/>
              <a:cs typeface="Courier New" charset="0"/>
            </a:endParaRPr>
          </a:p>
          <a:p>
            <a:pPr>
              <a:lnSpc>
                <a:spcPct val="90000"/>
              </a:lnSpc>
            </a:pPr>
            <a:r>
              <a:rPr lang="en-US" sz="2000" b="1" dirty="0" smtClean="0">
                <a:latin typeface="Courier New" charset="0"/>
                <a:ea typeface="Courier New" charset="0"/>
                <a:cs typeface="Courier New" charset="0"/>
              </a:rPr>
              <a:t>    free(bytes);</a:t>
            </a:r>
          </a:p>
          <a:p>
            <a:pPr>
              <a:lnSpc>
                <a:spcPct val="90000"/>
              </a:lnSpc>
            </a:pPr>
            <a:r>
              <a:rPr lang="en-US" sz="2000" b="1" dirty="0" smtClean="0">
                <a:latin typeface="Courier New" charset="0"/>
                <a:ea typeface="Courier New" charset="0"/>
                <a:cs typeface="Courier New" charset="0"/>
              </a:rPr>
              <a:t>    </a:t>
            </a:r>
            <a:r>
              <a:rPr lang="en-US" sz="2000" b="1" dirty="0">
                <a:latin typeface="Courier New" charset="0"/>
                <a:ea typeface="Courier New" charset="0"/>
                <a:cs typeface="Courier New" charset="0"/>
              </a:rPr>
              <a:t>return 0</a:t>
            </a:r>
            <a:r>
              <a:rPr lang="en-US" sz="2000" b="1" dirty="0" smtClean="0">
                <a:latin typeface="Courier New" charset="0"/>
                <a:ea typeface="Courier New" charset="0"/>
                <a:cs typeface="Courier New" charset="0"/>
              </a:rPr>
              <a:t>;</a:t>
            </a:r>
          </a:p>
          <a:p>
            <a:pPr>
              <a:lnSpc>
                <a:spcPct val="90000"/>
              </a:lnSpc>
            </a:pPr>
            <a:r>
              <a:rPr lang="en-US" sz="2000" b="1" dirty="0" smtClean="0">
                <a:latin typeface="Courier New" charset="0"/>
                <a:ea typeface="Courier New" charset="0"/>
                <a:cs typeface="Courier New" charset="0"/>
              </a:rPr>
              <a:t>}</a:t>
            </a:r>
            <a:endParaRPr lang="de-DE" sz="1600" b="1" dirty="0" smtClean="0">
              <a:latin typeface="Courier New" charset="0"/>
              <a:ea typeface="Courier New" charset="0"/>
              <a:cs typeface="Courier New" charset="0"/>
            </a:endParaRPr>
          </a:p>
        </p:txBody>
      </p:sp>
      <p:cxnSp>
        <p:nvCxnSpPr>
          <p:cNvPr id="8" name="Straight Arrow Connector 7"/>
          <p:cNvCxnSpPr/>
          <p:nvPr/>
        </p:nvCxnSpPr>
        <p:spPr bwMode="auto">
          <a:xfrm>
            <a:off x="219635" y="2051538"/>
            <a:ext cx="339165" cy="381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bwMode="auto">
          <a:xfrm>
            <a:off x="673100" y="1899138"/>
            <a:ext cx="7499456" cy="356382"/>
          </a:xfrm>
          <a:prstGeom prst="rect">
            <a:avLst/>
          </a:prstGeom>
          <a:noFill/>
          <a:ln w="76200" cap="flat" cmpd="sng" algn="ctr">
            <a:solidFill>
              <a:srgbClr val="FFFF00"/>
            </a:solidFill>
            <a:prstDash val="solid"/>
            <a:round/>
            <a:headEnd type="none" w="med" len="med"/>
            <a:tailEnd type="none" w="med" len="med"/>
          </a:ln>
          <a:effectLst/>
        </p:spPr>
        <p:txBody>
          <a:bodyPr vert="horz" wrap="square" lIns="92309" tIns="46154" rIns="92309" bIns="46154" numCol="1" rtlCol="0"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pPr>
            <a:endParaRPr kumimoji="0" lang="en-US" sz="1000" b="0" i="0" u="none" strike="noStrike" cap="none" normalizeH="0" baseline="0" smtClean="0">
              <a:ln>
                <a:noFill/>
              </a:ln>
              <a:solidFill>
                <a:schemeClr val="tx1"/>
              </a:solidFill>
              <a:effectLst/>
              <a:latin typeface="Arial" charset="0"/>
              <a:ea typeface="ＭＳ Ｐゴシック" pitchFamily="1" charset="-128"/>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6" y="4688079"/>
            <a:ext cx="8832522" cy="1540125"/>
          </a:xfrm>
          <a:prstGeom prst="rect">
            <a:avLst/>
          </a:prstGeom>
        </p:spPr>
      </p:pic>
      <p:grpSp>
        <p:nvGrpSpPr>
          <p:cNvPr id="5" name="Group 4"/>
          <p:cNvGrpSpPr/>
          <p:nvPr/>
        </p:nvGrpSpPr>
        <p:grpSpPr>
          <a:xfrm>
            <a:off x="3106146" y="3365099"/>
            <a:ext cx="1868205" cy="1766374"/>
            <a:chOff x="3106146" y="3365099"/>
            <a:chExt cx="1868205" cy="1766374"/>
          </a:xfrm>
        </p:grpSpPr>
        <p:sp>
          <p:nvSpPr>
            <p:cNvPr id="14" name="Content Placeholder 1"/>
            <p:cNvSpPr txBox="1">
              <a:spLocks/>
            </p:cNvSpPr>
            <p:nvPr/>
          </p:nvSpPr>
          <p:spPr>
            <a:xfrm>
              <a:off x="3106147" y="3365099"/>
              <a:ext cx="1591759" cy="1766374"/>
            </a:xfrm>
            <a:prstGeom prst="rect">
              <a:avLst/>
            </a:prstGeom>
            <a:solidFill>
              <a:schemeClr val="bg1">
                <a:lumMod val="85000"/>
              </a:schemeClr>
            </a:solidFill>
            <a:ln>
              <a:solidFill>
                <a:schemeClr val="tx1"/>
              </a:solidFill>
            </a:ln>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Unknown</a:t>
              </a:r>
              <a:br>
                <a:rPr lang="en-US" dirty="0" smtClean="0"/>
              </a:br>
              <a:r>
                <a:rPr lang="en-US" dirty="0" smtClean="0"/>
                <a:t>  Complex</a:t>
              </a:r>
              <a:br>
                <a:rPr lang="en-US" dirty="0" smtClean="0"/>
              </a:br>
              <a:r>
                <a:rPr lang="en-US" dirty="0" smtClean="0"/>
                <a:t>  True</a:t>
              </a:r>
              <a:br>
                <a:rPr lang="en-US" dirty="0" smtClean="0"/>
              </a:br>
              <a:r>
                <a:rPr lang="en-US" dirty="0" smtClean="0"/>
                <a:t/>
              </a:r>
              <a:br>
                <a:rPr lang="en-US" dirty="0" smtClean="0"/>
              </a:br>
              <a:r>
                <a:rPr lang="en-US" dirty="0" smtClean="0"/>
                <a:t>  Dependent</a:t>
              </a:r>
              <a:endParaRPr lang="en-US" dirty="0"/>
            </a:p>
          </p:txBody>
        </p:sp>
        <p:sp>
          <p:nvSpPr>
            <p:cNvPr id="15" name="Content Placeholder 1"/>
            <p:cNvSpPr txBox="1">
              <a:spLocks/>
            </p:cNvSpPr>
            <p:nvPr/>
          </p:nvSpPr>
          <p:spPr>
            <a:xfrm>
              <a:off x="3106146" y="4407089"/>
              <a:ext cx="1591759" cy="331603"/>
            </a:xfrm>
            <a:prstGeom prst="rect">
              <a:avLst/>
            </a:prstGeom>
            <a:solidFill>
              <a:schemeClr val="accent1"/>
            </a:solidFill>
            <a:ln>
              <a:noFill/>
            </a:ln>
          </p:spPr>
          <p:txBody>
            <a:bodyPr vert="horz" lIns="0" tIns="0" rIns="0" bIns="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solidFill>
                    <a:schemeClr val="bg1"/>
                  </a:solidFill>
                </a:rPr>
                <a:t>  False</a:t>
              </a:r>
              <a:endParaRPr lang="en-US" dirty="0">
                <a:solidFill>
                  <a:schemeClr val="bg1"/>
                </a:solidFill>
              </a:endParaRPr>
            </a:p>
          </p:txBody>
        </p:sp>
        <p:sp>
          <p:nvSpPr>
            <p:cNvPr id="16" name="Right Arrow 15"/>
            <p:cNvSpPr/>
            <p:nvPr/>
          </p:nvSpPr>
          <p:spPr>
            <a:xfrm flipH="1">
              <a:off x="4421458" y="4407089"/>
              <a:ext cx="552893" cy="30186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14050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smtClean="0"/>
              <a:t>10</a:t>
            </a:r>
            <a:r>
              <a:rPr lang="en-US" sz="2800" dirty="0"/>
              <a:t>. Do not arbitrarily extend the scope of a condition</a:t>
            </a:r>
            <a:r>
              <a:rPr lang="en-US" sz="2800" dirty="0" smtClean="0"/>
              <a:t>.</a:t>
            </a:r>
            <a:endParaRPr lang="en-US" sz="2800" dirty="0"/>
          </a:p>
        </p:txBody>
      </p:sp>
    </p:spTree>
    <p:extLst>
      <p:ext uri="{BB962C8B-B14F-4D97-AF65-F5344CB8AC3E}">
        <p14:creationId xmlns:p14="http://schemas.microsoft.com/office/powerpoint/2010/main" val="246858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01934" y="228988"/>
            <a:ext cx="7938198" cy="669854"/>
          </a:xfrm>
        </p:spPr>
        <p:txBody>
          <a:bodyPr>
            <a:normAutofit/>
          </a:bodyPr>
          <a:lstStyle/>
          <a:p>
            <a:r>
              <a:rPr lang="en-US" sz="2400" dirty="0"/>
              <a:t>10. Do not arbitrarily extend the scope of a </a:t>
            </a:r>
            <a:r>
              <a:rPr lang="en-US" sz="2400" dirty="0" smtClean="0"/>
              <a:t>condition.</a:t>
            </a:r>
            <a:endParaRPr lang="en-US" sz="2400" dirty="0"/>
          </a:p>
        </p:txBody>
      </p:sp>
      <p:sp>
        <p:nvSpPr>
          <p:cNvPr id="2" name="Content Placeholder 1"/>
          <p:cNvSpPr>
            <a:spLocks noGrp="1"/>
          </p:cNvSpPr>
          <p:nvPr>
            <p:ph idx="1"/>
          </p:nvPr>
        </p:nvSpPr>
        <p:spPr/>
        <p:txBody>
          <a:bodyPr>
            <a:normAutofit/>
          </a:bodyPr>
          <a:lstStyle/>
          <a:p>
            <a:r>
              <a:rPr lang="en-US" sz="2800" dirty="0" smtClean="0"/>
              <a:t>If a line of code </a:t>
            </a:r>
            <a:r>
              <a:rPr lang="en-US" sz="2800" dirty="0"/>
              <a:t>is judged insecure but </a:t>
            </a:r>
            <a:r>
              <a:rPr lang="en-US" sz="2800" dirty="0" smtClean="0"/>
              <a:t>does not violate </a:t>
            </a:r>
            <a:r>
              <a:rPr lang="en-US" sz="2800" dirty="0"/>
              <a:t>the </a:t>
            </a:r>
            <a:r>
              <a:rPr lang="en-US" sz="2800" dirty="0" smtClean="0"/>
              <a:t>condition in question:</a:t>
            </a:r>
          </a:p>
          <a:p>
            <a:r>
              <a:rPr lang="en-US" sz="2800" dirty="0" smtClean="0"/>
              <a:t>Mark the alert </a:t>
            </a:r>
            <a:r>
              <a:rPr lang="en-US" sz="2800" i="1" dirty="0" smtClean="0"/>
              <a:t>false</a:t>
            </a:r>
            <a:r>
              <a:rPr lang="en-US" sz="2800" dirty="0" smtClean="0"/>
              <a:t>.</a:t>
            </a:r>
          </a:p>
          <a:p>
            <a:r>
              <a:rPr lang="en-US" sz="2800" dirty="0" smtClean="0"/>
              <a:t>The line of code probably violates a different condition. Apply rule #8:</a:t>
            </a:r>
          </a:p>
          <a:p>
            <a:pPr lvl="1"/>
            <a:r>
              <a:rPr lang="en-US" sz="2400" b="1" dirty="0">
                <a:solidFill>
                  <a:schemeClr val="bg2">
                    <a:lumMod val="75000"/>
                  </a:schemeClr>
                </a:solidFill>
              </a:rPr>
              <a:t>8. When auditing an alert, if a second true violation </a:t>
            </a:r>
            <a:r>
              <a:rPr lang="en-US" sz="2400" b="1" dirty="0" smtClean="0">
                <a:solidFill>
                  <a:schemeClr val="bg2">
                    <a:lumMod val="75000"/>
                  </a:schemeClr>
                </a:solidFill>
              </a:rPr>
              <a:t>is discovered</a:t>
            </a:r>
            <a:r>
              <a:rPr lang="en-US" sz="2400" b="1" dirty="0">
                <a:solidFill>
                  <a:schemeClr val="bg2">
                    <a:lumMod val="75000"/>
                  </a:schemeClr>
                </a:solidFill>
              </a:rPr>
              <a:t>, its alert should be marked </a:t>
            </a:r>
            <a:r>
              <a:rPr lang="en-US" sz="2400" b="1" i="1" dirty="0" smtClean="0">
                <a:solidFill>
                  <a:schemeClr val="bg2">
                    <a:lumMod val="75000"/>
                  </a:schemeClr>
                </a:solidFill>
              </a:rPr>
              <a:t>True</a:t>
            </a:r>
            <a:r>
              <a:rPr lang="en-US" sz="2400" b="1" dirty="0" smtClean="0">
                <a:solidFill>
                  <a:schemeClr val="bg2">
                    <a:lumMod val="75000"/>
                  </a:schemeClr>
                </a:solidFill>
              </a:rPr>
              <a:t>.</a:t>
            </a:r>
            <a:endParaRPr lang="en-US" sz="2400" b="1" dirty="0">
              <a:solidFill>
                <a:schemeClr val="bg2">
                  <a:lumMod val="75000"/>
                </a:schemeClr>
              </a:solidFill>
            </a:endParaRPr>
          </a:p>
        </p:txBody>
      </p:sp>
    </p:spTree>
    <p:extLst>
      <p:ext uri="{BB962C8B-B14F-4D97-AF65-F5344CB8AC3E}">
        <p14:creationId xmlns:p14="http://schemas.microsoft.com/office/powerpoint/2010/main" val="12199150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Rules</a:t>
            </a:r>
          </a:p>
        </p:txBody>
      </p:sp>
      <p:sp>
        <p:nvSpPr>
          <p:cNvPr id="3" name="Text Placeholder 2"/>
          <p:cNvSpPr>
            <a:spLocks noGrp="1"/>
          </p:cNvSpPr>
          <p:nvPr>
            <p:ph type="body" sz="quarter" idx="10"/>
          </p:nvPr>
        </p:nvSpPr>
        <p:spPr>
          <a:xfrm>
            <a:off x="396874" y="3109372"/>
            <a:ext cx="5148793" cy="804260"/>
          </a:xfrm>
          <a:prstGeom prst="rect">
            <a:avLst/>
          </a:prstGeom>
        </p:spPr>
        <p:txBody>
          <a:bodyPr>
            <a:noAutofit/>
          </a:bodyPr>
          <a:lstStyle/>
          <a:p>
            <a:r>
              <a:rPr lang="en-US" sz="2800" dirty="0" smtClean="0"/>
              <a:t>11.</a:t>
            </a:r>
            <a:r>
              <a:rPr lang="en-US" sz="2800" dirty="0"/>
              <a:t> Code that behaves as expected might still violate a condition.</a:t>
            </a:r>
          </a:p>
        </p:txBody>
      </p:sp>
    </p:spTree>
    <p:extLst>
      <p:ext uri="{BB962C8B-B14F-4D97-AF65-F5344CB8AC3E}">
        <p14:creationId xmlns:p14="http://schemas.microsoft.com/office/powerpoint/2010/main" val="286855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EI Palette 6">
      <a:dk1>
        <a:sysClr val="windowText" lastClr="000000"/>
      </a:dk1>
      <a:lt1>
        <a:sysClr val="window" lastClr="FFFFFF"/>
      </a:lt1>
      <a:dk2>
        <a:srgbClr val="005695"/>
      </a:dk2>
      <a:lt2>
        <a:srgbClr val="8D9BA9"/>
      </a:lt2>
      <a:accent1>
        <a:srgbClr val="0790CF"/>
      </a:accent1>
      <a:accent2>
        <a:srgbClr val="A81523"/>
      </a:accent2>
      <a:accent3>
        <a:srgbClr val="E0AB17"/>
      </a:accent3>
      <a:accent4>
        <a:srgbClr val="357031"/>
      </a:accent4>
      <a:accent5>
        <a:srgbClr val="8EAF2B"/>
      </a:accent5>
      <a:accent6>
        <a:srgbClr val="005695"/>
      </a:accent6>
      <a:hlink>
        <a:srgbClr val="0A50E1"/>
      </a:hlink>
      <a:folHlink>
        <a:srgbClr val="6EB2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 3_0 Template.potx" id="{80E07B80-6E06-4332-B29D-F11D887C8525}" vid="{109762A9-C93C-47B1-ACD2-D5BDCD06AD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CE6E28C5D30E48BD4BC40A0DDCD63E" ma:contentTypeVersion="0" ma:contentTypeDescription="Create a new document." ma:contentTypeScope="" ma:versionID="88b5053fc0f75debb1f43f5cb5519585">
  <xsd:schema xmlns:xsd="http://www.w3.org/2001/XMLSchema" xmlns:xs="http://www.w3.org/2001/XMLSchema" xmlns:p="http://schemas.microsoft.com/office/2006/metadata/properties" targetNamespace="http://schemas.microsoft.com/office/2006/metadata/properties" ma:root="true" ma:fieldsID="ee7af1f674b232a040db9066f190b2e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CFA3D2-588A-45F5-8617-8789F738E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404A9D0-F7A7-495C-AC2F-D60883E6146D}">
  <ds:schemaRefs>
    <ds:schemaRef ds:uri="http://schemas.microsoft.com/sharepoint/v3/contenttype/forms"/>
  </ds:schemaRefs>
</ds:datastoreItem>
</file>

<file path=customXml/itemProps3.xml><?xml version="1.0" encoding="utf-8"?>
<ds:datastoreItem xmlns:ds="http://schemas.openxmlformats.org/officeDocument/2006/customXml" ds:itemID="{CAC1C4A6-C297-4E06-98E4-77393BA606E3}">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CERT 3_0 Template</Template>
  <TotalTime>2412</TotalTime>
  <Words>4155</Words>
  <Application>Microsoft Office PowerPoint</Application>
  <PresentationFormat>On-screen Show (4:3)</PresentationFormat>
  <Paragraphs>739</Paragraphs>
  <Slides>108</Slides>
  <Notes>88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ＭＳ Ｐゴシック</vt:lpstr>
      <vt:lpstr>Arial</vt:lpstr>
      <vt:lpstr>Calibri</vt:lpstr>
      <vt:lpstr>Courier New</vt:lpstr>
      <vt:lpstr>Times New Roman</vt:lpstr>
      <vt:lpstr>Office Theme</vt:lpstr>
      <vt:lpstr>Hands-On Tutorial:  Auditing Static Analysis Alerts Using a Lexicon &amp; Rules </vt:lpstr>
      <vt:lpstr>PowerPoint Presentation</vt:lpstr>
      <vt:lpstr>Virtual Machine Setup</vt:lpstr>
      <vt:lpstr>Virtual Machine and Printouts</vt:lpstr>
      <vt:lpstr>Auditing Lexicon And Rules</vt:lpstr>
      <vt:lpstr>This Tutorial</vt:lpstr>
      <vt:lpstr>Lexicon: Audit Determinations</vt:lpstr>
      <vt:lpstr>Lexicon: Basic Determinations</vt:lpstr>
      <vt:lpstr>Audit Rules</vt:lpstr>
      <vt:lpstr>JasPer</vt:lpstr>
      <vt:lpstr>Audit Rules</vt:lpstr>
      <vt:lpstr>1. Assume external inputs to the program are malicious. </vt:lpstr>
      <vt:lpstr>VM Exercise: Make an Alert Determination</vt:lpstr>
      <vt:lpstr>Example</vt:lpstr>
      <vt:lpstr>CERT Coding Rule INT33-C</vt:lpstr>
      <vt:lpstr>Simple Code Example</vt:lpstr>
      <vt:lpstr>The compute_int_average() function</vt:lpstr>
      <vt:lpstr>Alert to Audit</vt:lpstr>
      <vt:lpstr>Marking the alert</vt:lpstr>
      <vt:lpstr>Audit Rules</vt:lpstr>
      <vt:lpstr>2. Some alerts are too complex to judge; they should be marked Complex.</vt:lpstr>
      <vt:lpstr>Example</vt:lpstr>
      <vt:lpstr>CERT Coding Rule INT34-C</vt:lpstr>
      <vt:lpstr>Example</vt:lpstr>
      <vt:lpstr>Alert to Audit</vt:lpstr>
      <vt:lpstr>Getting the size of prec</vt:lpstr>
      <vt:lpstr>Marking the Alert</vt:lpstr>
      <vt:lpstr>Audit Rules</vt:lpstr>
      <vt:lpstr>3. If an alert is true only when a previous alert is true, mark it Dependent. </vt:lpstr>
      <vt:lpstr>Earlier Violations</vt:lpstr>
      <vt:lpstr>Weakness to Violations</vt:lpstr>
      <vt:lpstr>VM Exercise: Make an Alert Determination</vt:lpstr>
      <vt:lpstr>Example</vt:lpstr>
      <vt:lpstr>CERT Coding Rule INT33-C</vt:lpstr>
      <vt:lpstr>Example</vt:lpstr>
      <vt:lpstr>The compute_int_average() function</vt:lpstr>
      <vt:lpstr>Alerts to Audit</vt:lpstr>
      <vt:lpstr>Review</vt:lpstr>
      <vt:lpstr>Resolution</vt:lpstr>
      <vt:lpstr>Marking the Alerts</vt:lpstr>
      <vt:lpstr>Audit Rules</vt:lpstr>
      <vt:lpstr>4. Handle an alert in unreachable code depending on whether it is exportable.</vt:lpstr>
      <vt:lpstr>VM Exercise: Make an Alert Determination</vt:lpstr>
      <vt:lpstr>Example</vt:lpstr>
      <vt:lpstr>CERT Coding Rule INT33-C</vt:lpstr>
      <vt:lpstr>Example</vt:lpstr>
      <vt:lpstr>The compute_int_average() function</vt:lpstr>
      <vt:lpstr>Alert to Audit</vt:lpstr>
      <vt:lpstr>Recap</vt:lpstr>
      <vt:lpstr>Marking the Alert</vt:lpstr>
      <vt:lpstr>Audit Rules</vt:lpstr>
      <vt:lpstr>5. An alert might indicate a true violation of the condition it is mapped to, even if the alert’s message is useless or incorrect. </vt:lpstr>
      <vt:lpstr>Audit Rules</vt:lpstr>
      <vt:lpstr>6. Mark an alert True even if code maintainers will protest.</vt:lpstr>
      <vt:lpstr>Example</vt:lpstr>
      <vt:lpstr>Audit Rules</vt:lpstr>
      <vt:lpstr>7. Unless instructed otherwise, assume code must be portable.</vt:lpstr>
      <vt:lpstr>Example</vt:lpstr>
      <vt:lpstr>CERT Coding Rule ARR36-C</vt:lpstr>
      <vt:lpstr>CERT Coding Rule EXP34-C</vt:lpstr>
      <vt:lpstr>VM Exercise: Make an Alert Determination</vt:lpstr>
      <vt:lpstr>Example</vt:lpstr>
      <vt:lpstr>CERT Coding Rule EXP36-C</vt:lpstr>
      <vt:lpstr>Example</vt:lpstr>
      <vt:lpstr>Alert to Audit</vt:lpstr>
      <vt:lpstr>Marking the alert</vt:lpstr>
      <vt:lpstr>VM Exercise: Make an Alert Determination</vt:lpstr>
      <vt:lpstr>Example</vt:lpstr>
      <vt:lpstr>Alerts to Audit</vt:lpstr>
      <vt:lpstr>Marking the alerts</vt:lpstr>
      <vt:lpstr>Audit Rules</vt:lpstr>
      <vt:lpstr>8. When auditing an alert, if a second true violation is discovered, its alert should be marked True.</vt:lpstr>
      <vt:lpstr>Resolution</vt:lpstr>
      <vt:lpstr>Producing an Alert for a Violation</vt:lpstr>
      <vt:lpstr>Creating an Alert Manually</vt:lpstr>
      <vt:lpstr>After Second Alert is Handled</vt:lpstr>
      <vt:lpstr>VM Exercise: Make an Alert Determination</vt:lpstr>
      <vt:lpstr>Example</vt:lpstr>
      <vt:lpstr>CERT Coding Rule MEM35-C</vt:lpstr>
      <vt:lpstr>Example</vt:lpstr>
      <vt:lpstr>Alert to Audit</vt:lpstr>
      <vt:lpstr>Bad sizeof expression</vt:lpstr>
      <vt:lpstr>CERT Coding Rule ARR38-C</vt:lpstr>
      <vt:lpstr>Creating the New Alert</vt:lpstr>
      <vt:lpstr>Marking the New Alert</vt:lpstr>
      <vt:lpstr>Marking the Original Alert</vt:lpstr>
      <vt:lpstr>Audit Rules</vt:lpstr>
      <vt:lpstr>9. Auditors must understand the language and the current alert’s condition.</vt:lpstr>
      <vt:lpstr>Language Standards</vt:lpstr>
      <vt:lpstr>VM Exercise: Make an Alert Determination</vt:lpstr>
      <vt:lpstr>Example</vt:lpstr>
      <vt:lpstr>CERT Coding Rule EXP36-C</vt:lpstr>
      <vt:lpstr>Example</vt:lpstr>
      <vt:lpstr>Alert to Audit</vt:lpstr>
      <vt:lpstr>More Information</vt:lpstr>
      <vt:lpstr>Marking the Alert</vt:lpstr>
      <vt:lpstr>Audit Rules</vt:lpstr>
      <vt:lpstr>10. Do not arbitrarily extend the scope of a condition.</vt:lpstr>
      <vt:lpstr>Audit Rules</vt:lpstr>
      <vt:lpstr>11. Code that behaves as expected might still violate a condition.</vt:lpstr>
      <vt:lpstr>Example</vt:lpstr>
      <vt:lpstr>CERT Coding Rule ERR34-C</vt:lpstr>
      <vt:lpstr>Example</vt:lpstr>
      <vt:lpstr>Alert to Audit</vt:lpstr>
      <vt:lpstr>Marking the Alert</vt:lpstr>
      <vt:lpstr>Audit Rules</vt:lpstr>
      <vt:lpstr>12. Multiple messages help in understanding an alert.</vt:lpstr>
      <vt:lpstr>For More Information</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SCALe Auditing Rules</dc:title>
  <dc:creator>David Svoboda</dc:creator>
  <cp:lastModifiedBy>Lori Flynn</cp:lastModifiedBy>
  <cp:revision>362</cp:revision>
  <cp:lastPrinted>2015-11-05T19:18:24Z</cp:lastPrinted>
  <dcterms:created xsi:type="dcterms:W3CDTF">2016-02-15T19:02:05Z</dcterms:created>
  <dcterms:modified xsi:type="dcterms:W3CDTF">2017-09-29T23:01:13Z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0x01010064CE6E28C5D30E48BD4BC40A0DDCD63E</vt:lpwstr>
  </property>
  <property fmtid="{D5CDD505-2E9C-101B-9397-08002B2CF9AE}" pid="3" name="IsMyDocuments">
    <vt:bool>true</vt:bool>
  </property>
</Properties>
</file>