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62" r:id="rId2"/>
    <p:sldId id="261"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316" r:id="rId20"/>
    <p:sldId id="314" r:id="rId21"/>
    <p:sldId id="315" r:id="rId22"/>
  </p:sldIdLst>
  <p:sldSz cx="9144000" cy="5143500" type="screen16x9"/>
  <p:notesSz cx="6934200" cy="9232900"/>
  <p:defaultTextStyle>
    <a:defPPr>
      <a:defRPr lang="en-US"/>
    </a:defPPr>
    <a:lvl1pPr marL="0" algn="l" defTabSz="434334" rtl="0" eaLnBrk="1" latinLnBrk="0" hangingPunct="1">
      <a:defRPr sz="1800" kern="1200">
        <a:solidFill>
          <a:schemeClr val="tx1"/>
        </a:solidFill>
        <a:latin typeface="+mn-lt"/>
        <a:ea typeface="+mn-ea"/>
        <a:cs typeface="+mn-cs"/>
      </a:defRPr>
    </a:lvl1pPr>
    <a:lvl2pPr marL="434334" algn="l" defTabSz="434334" rtl="0" eaLnBrk="1" latinLnBrk="0" hangingPunct="1">
      <a:defRPr sz="1800" kern="1200">
        <a:solidFill>
          <a:schemeClr val="tx1"/>
        </a:solidFill>
        <a:latin typeface="+mn-lt"/>
        <a:ea typeface="+mn-ea"/>
        <a:cs typeface="+mn-cs"/>
      </a:defRPr>
    </a:lvl2pPr>
    <a:lvl3pPr marL="868669" algn="l" defTabSz="434334" rtl="0" eaLnBrk="1" latinLnBrk="0" hangingPunct="1">
      <a:defRPr sz="1800" kern="1200">
        <a:solidFill>
          <a:schemeClr val="tx1"/>
        </a:solidFill>
        <a:latin typeface="+mn-lt"/>
        <a:ea typeface="+mn-ea"/>
        <a:cs typeface="+mn-cs"/>
      </a:defRPr>
    </a:lvl3pPr>
    <a:lvl4pPr marL="1303003" algn="l" defTabSz="434334" rtl="0" eaLnBrk="1" latinLnBrk="0" hangingPunct="1">
      <a:defRPr sz="1800" kern="1200">
        <a:solidFill>
          <a:schemeClr val="tx1"/>
        </a:solidFill>
        <a:latin typeface="+mn-lt"/>
        <a:ea typeface="+mn-ea"/>
        <a:cs typeface="+mn-cs"/>
      </a:defRPr>
    </a:lvl4pPr>
    <a:lvl5pPr marL="1737337" algn="l" defTabSz="434334" rtl="0" eaLnBrk="1" latinLnBrk="0" hangingPunct="1">
      <a:defRPr sz="1800" kern="1200">
        <a:solidFill>
          <a:schemeClr val="tx1"/>
        </a:solidFill>
        <a:latin typeface="+mn-lt"/>
        <a:ea typeface="+mn-ea"/>
        <a:cs typeface="+mn-cs"/>
      </a:defRPr>
    </a:lvl5pPr>
    <a:lvl6pPr marL="2171671" algn="l" defTabSz="434334" rtl="0" eaLnBrk="1" latinLnBrk="0" hangingPunct="1">
      <a:defRPr sz="1800" kern="1200">
        <a:solidFill>
          <a:schemeClr val="tx1"/>
        </a:solidFill>
        <a:latin typeface="+mn-lt"/>
        <a:ea typeface="+mn-ea"/>
        <a:cs typeface="+mn-cs"/>
      </a:defRPr>
    </a:lvl6pPr>
    <a:lvl7pPr marL="2606006" algn="l" defTabSz="434334" rtl="0" eaLnBrk="1" latinLnBrk="0" hangingPunct="1">
      <a:defRPr sz="1800" kern="1200">
        <a:solidFill>
          <a:schemeClr val="tx1"/>
        </a:solidFill>
        <a:latin typeface="+mn-lt"/>
        <a:ea typeface="+mn-ea"/>
        <a:cs typeface="+mn-cs"/>
      </a:defRPr>
    </a:lvl7pPr>
    <a:lvl8pPr marL="3040340" algn="l" defTabSz="434334" rtl="0" eaLnBrk="1" latinLnBrk="0" hangingPunct="1">
      <a:defRPr sz="1800" kern="1200">
        <a:solidFill>
          <a:schemeClr val="tx1"/>
        </a:solidFill>
        <a:latin typeface="+mn-lt"/>
        <a:ea typeface="+mn-ea"/>
        <a:cs typeface="+mn-cs"/>
      </a:defRPr>
    </a:lvl8pPr>
    <a:lvl9pPr marL="3474674" algn="l" defTabSz="43433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ncy Zukowski (ISACA HQ)" initials="N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CCE5"/>
    <a:srgbClr val="148F86"/>
    <a:srgbClr val="363636"/>
    <a:srgbClr val="9D004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98"/>
    <p:restoredTop sz="89017"/>
  </p:normalViewPr>
  <p:slideViewPr>
    <p:cSldViewPr snapToGrid="0" snapToObjects="1">
      <p:cViewPr varScale="1">
        <p:scale>
          <a:sx n="58" d="100"/>
          <a:sy n="58" d="100"/>
        </p:scale>
        <p:origin x="254" y="3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378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3248"/>
          </a:xfrm>
          <a:prstGeom prst="rect">
            <a:avLst/>
          </a:prstGeom>
        </p:spPr>
        <p:txBody>
          <a:bodyPr vert="horz" lIns="92382" tIns="46191" rIns="92382" bIns="46191" rtlCol="0"/>
          <a:lstStyle>
            <a:lvl1pPr algn="l">
              <a:defRPr sz="1200"/>
            </a:lvl1pPr>
          </a:lstStyle>
          <a:p>
            <a:endParaRPr lang="en-US" dirty="0"/>
          </a:p>
        </p:txBody>
      </p:sp>
      <p:sp>
        <p:nvSpPr>
          <p:cNvPr id="3" name="Date Placeholder 2"/>
          <p:cNvSpPr>
            <a:spLocks noGrp="1"/>
          </p:cNvSpPr>
          <p:nvPr>
            <p:ph type="dt" sz="quarter" idx="1"/>
          </p:nvPr>
        </p:nvSpPr>
        <p:spPr>
          <a:xfrm>
            <a:off x="3927775" y="0"/>
            <a:ext cx="3004820" cy="463248"/>
          </a:xfrm>
          <a:prstGeom prst="rect">
            <a:avLst/>
          </a:prstGeom>
        </p:spPr>
        <p:txBody>
          <a:bodyPr vert="horz" lIns="92382" tIns="46191" rIns="92382" bIns="46191" rtlCol="0"/>
          <a:lstStyle>
            <a:lvl1pPr algn="r">
              <a:defRPr sz="1200"/>
            </a:lvl1pPr>
          </a:lstStyle>
          <a:p>
            <a:fld id="{ABCC9071-F57C-4585-810E-0A0351AB9C35}" type="datetimeFigureOut">
              <a:rPr lang="en-US" smtClean="0"/>
              <a:t>12/22/2016</a:t>
            </a:fld>
            <a:endParaRPr lang="en-US" dirty="0"/>
          </a:p>
        </p:txBody>
      </p:sp>
      <p:sp>
        <p:nvSpPr>
          <p:cNvPr id="4" name="Footer Placeholder 3"/>
          <p:cNvSpPr>
            <a:spLocks noGrp="1"/>
          </p:cNvSpPr>
          <p:nvPr>
            <p:ph type="ftr" sz="quarter" idx="2"/>
          </p:nvPr>
        </p:nvSpPr>
        <p:spPr>
          <a:xfrm>
            <a:off x="0" y="8769653"/>
            <a:ext cx="3004820" cy="463247"/>
          </a:xfrm>
          <a:prstGeom prst="rect">
            <a:avLst/>
          </a:prstGeom>
        </p:spPr>
        <p:txBody>
          <a:bodyPr vert="horz" lIns="92382" tIns="46191" rIns="92382" bIns="4619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775" y="8769653"/>
            <a:ext cx="3004820" cy="463247"/>
          </a:xfrm>
          <a:prstGeom prst="rect">
            <a:avLst/>
          </a:prstGeom>
        </p:spPr>
        <p:txBody>
          <a:bodyPr vert="horz" lIns="92382" tIns="46191" rIns="92382" bIns="46191" rtlCol="0" anchor="b"/>
          <a:lstStyle>
            <a:lvl1pPr algn="r">
              <a:defRPr sz="1200"/>
            </a:lvl1pPr>
          </a:lstStyle>
          <a:p>
            <a:fld id="{573E6DC7-0AE7-4703-B8DD-2400CD90C81A}" type="slidenum">
              <a:rPr lang="en-US" smtClean="0"/>
              <a:t>‹#›</a:t>
            </a:fld>
            <a:endParaRPr lang="en-US" dirty="0"/>
          </a:p>
        </p:txBody>
      </p:sp>
    </p:spTree>
    <p:extLst>
      <p:ext uri="{BB962C8B-B14F-4D97-AF65-F5344CB8AC3E}">
        <p14:creationId xmlns:p14="http://schemas.microsoft.com/office/powerpoint/2010/main" val="590635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27475" y="0"/>
            <a:ext cx="3005138" cy="463550"/>
          </a:xfrm>
          <a:prstGeom prst="rect">
            <a:avLst/>
          </a:prstGeom>
        </p:spPr>
        <p:txBody>
          <a:bodyPr vert="horz" lIns="91440" tIns="45720" rIns="91440" bIns="45720" rtlCol="0"/>
          <a:lstStyle>
            <a:lvl1pPr algn="r">
              <a:defRPr sz="1200"/>
            </a:lvl1pPr>
          </a:lstStyle>
          <a:p>
            <a:fld id="{997C826C-5DF6-48D0-A59C-82FF4E9E82E7}" type="datetimeFigureOut">
              <a:rPr lang="en-US" smtClean="0"/>
              <a:t>12/22/2016</a:t>
            </a:fld>
            <a:endParaRPr lang="en-US" dirty="0"/>
          </a:p>
        </p:txBody>
      </p:sp>
      <p:sp>
        <p:nvSpPr>
          <p:cNvPr id="4" name="Slide Image Placeholder 3"/>
          <p:cNvSpPr>
            <a:spLocks noGrp="1" noRot="1" noChangeAspect="1"/>
          </p:cNvSpPr>
          <p:nvPr>
            <p:ph type="sldImg" idx="2"/>
          </p:nvPr>
        </p:nvSpPr>
        <p:spPr>
          <a:xfrm>
            <a:off x="696913" y="1154113"/>
            <a:ext cx="5540375" cy="31162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3738" y="4443413"/>
            <a:ext cx="5546725" cy="36353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350"/>
            <a:ext cx="3005138" cy="4635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475" y="8769350"/>
            <a:ext cx="3005138" cy="463550"/>
          </a:xfrm>
          <a:prstGeom prst="rect">
            <a:avLst/>
          </a:prstGeom>
        </p:spPr>
        <p:txBody>
          <a:bodyPr vert="horz" lIns="91440" tIns="45720" rIns="91440" bIns="45720" rtlCol="0" anchor="b"/>
          <a:lstStyle>
            <a:lvl1pPr algn="r">
              <a:defRPr sz="1200"/>
            </a:lvl1pPr>
          </a:lstStyle>
          <a:p>
            <a:fld id="{FC43019A-0E35-4C1F-B191-7DA25FD31939}" type="slidenum">
              <a:rPr lang="en-US" smtClean="0"/>
              <a:t>‹#›</a:t>
            </a:fld>
            <a:endParaRPr lang="en-US" dirty="0"/>
          </a:p>
        </p:txBody>
      </p:sp>
    </p:spTree>
    <p:extLst>
      <p:ext uri="{BB962C8B-B14F-4D97-AF65-F5344CB8AC3E}">
        <p14:creationId xmlns:p14="http://schemas.microsoft.com/office/powerpoint/2010/main" val="3774952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43019A-0E35-4C1F-B191-7DA25FD31939}" type="slidenum">
              <a:rPr lang="en-US" smtClean="0"/>
              <a:t>1</a:t>
            </a:fld>
            <a:endParaRPr lang="en-US" dirty="0"/>
          </a:p>
        </p:txBody>
      </p:sp>
    </p:spTree>
    <p:extLst>
      <p:ext uri="{BB962C8B-B14F-4D97-AF65-F5344CB8AC3E}">
        <p14:creationId xmlns:p14="http://schemas.microsoft.com/office/powerpoint/2010/main" val="1813780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Graphic</a:t>
            </a:r>
            <a:r>
              <a:rPr lang="en-US" baseline="0" dirty="0" smtClean="0"/>
              <a:t> akoya</a:t>
            </a:r>
          </a:p>
          <a:p>
            <a:r>
              <a:rPr lang="en-US" baseline="0" dirty="0" smtClean="0">
                <a:effectLst/>
              </a:rPr>
              <a:t>Others, workshop</a:t>
            </a:r>
          </a:p>
          <a:p>
            <a:endParaRPr lang="en-US" dirty="0"/>
          </a:p>
        </p:txBody>
      </p:sp>
      <p:sp>
        <p:nvSpPr>
          <p:cNvPr id="4" name="Slide Number Placeholder 3"/>
          <p:cNvSpPr>
            <a:spLocks noGrp="1"/>
          </p:cNvSpPr>
          <p:nvPr>
            <p:ph type="sldNum" sz="quarter" idx="10"/>
          </p:nvPr>
        </p:nvSpPr>
        <p:spPr/>
        <p:txBody>
          <a:bodyPr/>
          <a:lstStyle/>
          <a:p>
            <a:fld id="{FC43019A-0E35-4C1F-B191-7DA25FD31939}" type="slidenum">
              <a:rPr lang="en-US" smtClean="0"/>
              <a:t>10</a:t>
            </a:fld>
            <a:endParaRPr lang="en-US" dirty="0"/>
          </a:p>
        </p:txBody>
      </p:sp>
    </p:spTree>
    <p:extLst>
      <p:ext uri="{BB962C8B-B14F-4D97-AF65-F5344CB8AC3E}">
        <p14:creationId xmlns:p14="http://schemas.microsoft.com/office/powerpoint/2010/main" val="2799273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43019A-0E35-4C1F-B191-7DA25FD31939}" type="slidenum">
              <a:rPr lang="en-US" smtClean="0"/>
              <a:t>11</a:t>
            </a:fld>
            <a:endParaRPr lang="en-US" dirty="0"/>
          </a:p>
        </p:txBody>
      </p:sp>
    </p:spTree>
    <p:extLst>
      <p:ext uri="{BB962C8B-B14F-4D97-AF65-F5344CB8AC3E}">
        <p14:creationId xmlns:p14="http://schemas.microsoft.com/office/powerpoint/2010/main" val="3796368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domain is composed of a purpose statement, a set of specific goals and associated practice questions unique to the domain, and a universal or common set of Maturity Indicator Level (MIL) questions. </a:t>
            </a:r>
          </a:p>
          <a:p>
            <a:endParaRPr lang="en-US" dirty="0" smtClean="0"/>
          </a:p>
          <a:p>
            <a:r>
              <a:rPr lang="en-US" dirty="0" smtClean="0"/>
              <a:t>The MIL questions examine the institutionalization of practices within an organization. </a:t>
            </a:r>
          </a:p>
          <a:p>
            <a:endParaRPr lang="en-US" dirty="0"/>
          </a:p>
        </p:txBody>
      </p:sp>
      <p:sp>
        <p:nvSpPr>
          <p:cNvPr id="4" name="Slide Number Placeholder 3"/>
          <p:cNvSpPr>
            <a:spLocks noGrp="1"/>
          </p:cNvSpPr>
          <p:nvPr>
            <p:ph type="sldNum" sz="quarter" idx="10"/>
          </p:nvPr>
        </p:nvSpPr>
        <p:spPr/>
        <p:txBody>
          <a:bodyPr/>
          <a:lstStyle/>
          <a:p>
            <a:fld id="{FC43019A-0E35-4C1F-B191-7DA25FD31939}" type="slidenum">
              <a:rPr lang="en-US" smtClean="0"/>
              <a:t>12</a:t>
            </a:fld>
            <a:endParaRPr lang="en-US" dirty="0"/>
          </a:p>
        </p:txBody>
      </p:sp>
    </p:spTree>
    <p:extLst>
      <p:ext uri="{BB962C8B-B14F-4D97-AF65-F5344CB8AC3E}">
        <p14:creationId xmlns:p14="http://schemas.microsoft.com/office/powerpoint/2010/main" val="1848288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Consistent tables</a:t>
            </a:r>
          </a:p>
          <a:p>
            <a:endParaRPr lang="en-US" dirty="0"/>
          </a:p>
        </p:txBody>
      </p:sp>
      <p:sp>
        <p:nvSpPr>
          <p:cNvPr id="4" name="Slide Number Placeholder 3"/>
          <p:cNvSpPr>
            <a:spLocks noGrp="1"/>
          </p:cNvSpPr>
          <p:nvPr>
            <p:ph type="sldNum" sz="quarter" idx="10"/>
          </p:nvPr>
        </p:nvSpPr>
        <p:spPr/>
        <p:txBody>
          <a:bodyPr/>
          <a:lstStyle/>
          <a:p>
            <a:fld id="{FC43019A-0E35-4C1F-B191-7DA25FD31939}" type="slidenum">
              <a:rPr lang="en-US" smtClean="0"/>
              <a:t>13</a:t>
            </a:fld>
            <a:endParaRPr lang="en-US" dirty="0"/>
          </a:p>
        </p:txBody>
      </p:sp>
    </p:spTree>
    <p:extLst>
      <p:ext uri="{BB962C8B-B14F-4D97-AF65-F5344CB8AC3E}">
        <p14:creationId xmlns:p14="http://schemas.microsoft.com/office/powerpoint/2010/main" val="1629277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pPr>
            <a:r>
              <a:rPr lang="en-US" b="1" dirty="0" smtClean="0"/>
              <a:t>MIL-0 Incomplete </a:t>
            </a:r>
            <a:r>
              <a:rPr lang="en-US" dirty="0" smtClean="0"/>
              <a:t>– indicates that practices in the domain are not being performed </a:t>
            </a:r>
          </a:p>
          <a:p>
            <a:pPr>
              <a:spcBef>
                <a:spcPts val="500"/>
              </a:spcBef>
            </a:pPr>
            <a:r>
              <a:rPr lang="en-US" b="1" dirty="0" smtClean="0"/>
              <a:t>MIL-1 Performed </a:t>
            </a:r>
            <a:r>
              <a:rPr lang="en-US" dirty="0" smtClean="0"/>
              <a:t>– indicates that practices that support the goals in a domain are being performed </a:t>
            </a:r>
          </a:p>
          <a:p>
            <a:pPr>
              <a:spcBef>
                <a:spcPts val="500"/>
              </a:spcBef>
            </a:pPr>
            <a:r>
              <a:rPr lang="en-US" b="1" dirty="0" smtClean="0"/>
              <a:t>MIL-2 Planned </a:t>
            </a:r>
            <a:r>
              <a:rPr lang="en-US" dirty="0" smtClean="0"/>
              <a:t>– indicates that practices are performed and supported by planning, policy, stakeholders, and relevant standards and guidelines </a:t>
            </a:r>
          </a:p>
          <a:p>
            <a:pPr>
              <a:spcBef>
                <a:spcPts val="500"/>
              </a:spcBef>
            </a:pPr>
            <a:r>
              <a:rPr lang="en-US" b="1" dirty="0" smtClean="0"/>
              <a:t>MIL-3 Managed </a:t>
            </a:r>
            <a:r>
              <a:rPr lang="en-US" dirty="0" smtClean="0"/>
              <a:t>– indicates that practices are performed, planned, and are supported by governance and adequate resources</a:t>
            </a:r>
          </a:p>
          <a:p>
            <a:pPr>
              <a:spcBef>
                <a:spcPts val="500"/>
              </a:spcBef>
            </a:pPr>
            <a:r>
              <a:rPr lang="en-US" b="1" dirty="0" smtClean="0"/>
              <a:t>MIL-4 Measured</a:t>
            </a:r>
            <a:r>
              <a:rPr lang="en-US" dirty="0" smtClean="0"/>
              <a:t> – indicates that practices in a domain are performed, planned, managed, and supported by measurement, monitoring, and executive oversight</a:t>
            </a:r>
          </a:p>
          <a:p>
            <a:pPr>
              <a:spcBef>
                <a:spcPts val="500"/>
              </a:spcBef>
            </a:pPr>
            <a:r>
              <a:rPr lang="en-US" b="1" dirty="0" smtClean="0"/>
              <a:t>MIL-5 Defined </a:t>
            </a:r>
            <a:r>
              <a:rPr lang="en-US" dirty="0" smtClean="0"/>
              <a:t>– indicates that practices in a domain are performed, planned, managed, measured, and supported by enterprise standardization and analysis of lessons learned. </a:t>
            </a:r>
          </a:p>
          <a:p>
            <a:pPr>
              <a:spcBef>
                <a:spcPts val="500"/>
              </a:spcBef>
            </a:pPr>
            <a:r>
              <a:rPr lang="en-US" dirty="0" smtClean="0"/>
              <a:t>Higher levels of maturity would logically seem to lead to better performance/better resilience.</a:t>
            </a:r>
          </a:p>
          <a:p>
            <a:pPr>
              <a:spcBef>
                <a:spcPts val="500"/>
              </a:spcBef>
            </a:pPr>
            <a:r>
              <a:rPr lang="en-US" dirty="0" smtClean="0"/>
              <a:t>All practices at lower MILs must be performed before achieving the next MIL</a:t>
            </a:r>
          </a:p>
          <a:p>
            <a:pPr>
              <a:spcBef>
                <a:spcPts val="500"/>
              </a:spcBef>
            </a:pPr>
            <a:r>
              <a:rPr lang="en-US" dirty="0" smtClean="0"/>
              <a:t>The same MIL concepts in MILs 2 through 5 are asked as they relate to each domain. </a:t>
            </a:r>
          </a:p>
          <a:p>
            <a:endParaRPr lang="en-US" dirty="0"/>
          </a:p>
        </p:txBody>
      </p:sp>
      <p:sp>
        <p:nvSpPr>
          <p:cNvPr id="4" name="Slide Number Placeholder 3"/>
          <p:cNvSpPr>
            <a:spLocks noGrp="1"/>
          </p:cNvSpPr>
          <p:nvPr>
            <p:ph type="sldNum" sz="quarter" idx="10"/>
          </p:nvPr>
        </p:nvSpPr>
        <p:spPr/>
        <p:txBody>
          <a:bodyPr/>
          <a:lstStyle/>
          <a:p>
            <a:fld id="{FC43019A-0E35-4C1F-B191-7DA25FD31939}" type="slidenum">
              <a:rPr lang="en-US" smtClean="0"/>
              <a:t>14</a:t>
            </a:fld>
            <a:endParaRPr lang="en-US" dirty="0"/>
          </a:p>
        </p:txBody>
      </p:sp>
    </p:spTree>
    <p:extLst>
      <p:ext uri="{BB962C8B-B14F-4D97-AF65-F5344CB8AC3E}">
        <p14:creationId xmlns:p14="http://schemas.microsoft.com/office/powerpoint/2010/main" val="867909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43019A-0E35-4C1F-B191-7DA25FD31939}" type="slidenum">
              <a:rPr lang="en-US" smtClean="0"/>
              <a:t>15</a:t>
            </a:fld>
            <a:endParaRPr lang="en-US" dirty="0"/>
          </a:p>
        </p:txBody>
      </p:sp>
    </p:spTree>
    <p:extLst>
      <p:ext uri="{BB962C8B-B14F-4D97-AF65-F5344CB8AC3E}">
        <p14:creationId xmlns:p14="http://schemas.microsoft.com/office/powerpoint/2010/main" val="212606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38" indent="-182838"/>
            <a:r>
              <a:rPr lang="en-US" b="1" dirty="0" smtClean="0">
                <a:ea typeface="ＭＳ Ｐゴシック" charset="-128"/>
              </a:rPr>
              <a:t>Preparation meetings </a:t>
            </a:r>
            <a:r>
              <a:rPr lang="en-US" dirty="0" smtClean="0">
                <a:ea typeface="ＭＳ Ｐゴシック" charset="-128"/>
              </a:rPr>
              <a:t>are</a:t>
            </a:r>
            <a:r>
              <a:rPr lang="en-US" baseline="0" dirty="0" smtClean="0">
                <a:ea typeface="ＭＳ Ｐゴシック" charset="-128"/>
              </a:rPr>
              <a:t> conducted to:</a:t>
            </a:r>
          </a:p>
          <a:p>
            <a:pPr marL="182838" indent="-182838">
              <a:buFont typeface="Arial" panose="020B0604020202020204" pitchFamily="34" charset="0"/>
              <a:buChar char="•"/>
            </a:pPr>
            <a:r>
              <a:rPr lang="en-US" dirty="0" smtClean="0">
                <a:ea typeface="ＭＳ Ｐゴシック" charset="-128"/>
              </a:rPr>
              <a:t>ensure</a:t>
            </a:r>
            <a:r>
              <a:rPr lang="en-US" baseline="0" dirty="0" smtClean="0">
                <a:ea typeface="ＭＳ Ｐゴシック" charset="-128"/>
              </a:rPr>
              <a:t> the </a:t>
            </a:r>
            <a:r>
              <a:rPr lang="en-US" b="1" i="0" baseline="0" dirty="0" smtClean="0">
                <a:ea typeface="ＭＳ Ｐゴシック" charset="-128"/>
              </a:rPr>
              <a:t>correct personnel from the participating organization </a:t>
            </a:r>
            <a:r>
              <a:rPr lang="en-US" baseline="0" dirty="0" smtClean="0">
                <a:ea typeface="ＭＳ Ｐゴシック" charset="-128"/>
              </a:rPr>
              <a:t>are involved in the CRR</a:t>
            </a:r>
          </a:p>
          <a:p>
            <a:pPr marL="182838" indent="-182838">
              <a:buFont typeface="Arial" panose="020B0604020202020204" pitchFamily="34" charset="0"/>
              <a:buChar char="•"/>
            </a:pPr>
            <a:r>
              <a:rPr lang="en-US" baseline="0" dirty="0" smtClean="0">
                <a:ea typeface="ＭＳ Ｐゴシック" charset="-128"/>
              </a:rPr>
              <a:t>establish the </a:t>
            </a:r>
            <a:r>
              <a:rPr lang="en-US" b="1" baseline="0" dirty="0" smtClean="0">
                <a:ea typeface="ＭＳ Ｐゴシック" charset="-128"/>
              </a:rPr>
              <a:t>logistics</a:t>
            </a:r>
            <a:r>
              <a:rPr lang="en-US" baseline="0" dirty="0" smtClean="0">
                <a:ea typeface="ＭＳ Ｐゴシック" charset="-128"/>
              </a:rPr>
              <a:t> for the CRR</a:t>
            </a:r>
          </a:p>
          <a:p>
            <a:pPr marL="182838" indent="-182838">
              <a:buFont typeface="Arial" panose="020B0604020202020204" pitchFamily="34" charset="0"/>
              <a:buChar char="•"/>
            </a:pPr>
            <a:r>
              <a:rPr lang="en-US" b="1" baseline="0" dirty="0" smtClean="0">
                <a:ea typeface="ＭＳ Ｐゴシック" charset="-128"/>
              </a:rPr>
              <a:t>identify the critical service </a:t>
            </a:r>
            <a:r>
              <a:rPr lang="en-US" baseline="0" dirty="0" smtClean="0">
                <a:ea typeface="ＭＳ Ｐゴシック" charset="-128"/>
              </a:rPr>
              <a:t>that will be examined</a:t>
            </a:r>
          </a:p>
          <a:p>
            <a:pPr marL="182838" indent="-182838">
              <a:buFont typeface="Arial" panose="020B0604020202020204" pitchFamily="34" charset="0"/>
              <a:buChar char="•"/>
            </a:pPr>
            <a:r>
              <a:rPr lang="en-US" b="1" baseline="0" dirty="0" smtClean="0">
                <a:ea typeface="ＭＳ Ｐゴシック" charset="-128"/>
              </a:rPr>
              <a:t>introduce the CRR concepts </a:t>
            </a:r>
            <a:r>
              <a:rPr lang="en-US" baseline="0" dirty="0" smtClean="0">
                <a:ea typeface="ＭＳ Ｐゴシック" charset="-128"/>
              </a:rPr>
              <a:t>to the organization</a:t>
            </a:r>
            <a:endParaRPr lang="en-US" dirty="0" smtClean="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FC43019A-0E35-4C1F-B191-7DA25FD31939}" type="slidenum">
              <a:rPr lang="en-US" smtClean="0"/>
              <a:t>16</a:t>
            </a:fld>
            <a:endParaRPr lang="en-US" dirty="0"/>
          </a:p>
        </p:txBody>
      </p:sp>
    </p:spTree>
    <p:extLst>
      <p:ext uri="{BB962C8B-B14F-4D97-AF65-F5344CB8AC3E}">
        <p14:creationId xmlns:p14="http://schemas.microsoft.com/office/powerpoint/2010/main" val="3634900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Although not shown here, </a:t>
            </a:r>
            <a:r>
              <a:rPr lang="en-US" b="1" baseline="0" dirty="0" smtClean="0"/>
              <a:t>guidance is provided to navigators for each practice question </a:t>
            </a:r>
            <a:r>
              <a:rPr lang="en-US" b="0" baseline="0" dirty="0" smtClean="0"/>
              <a:t>(via an active pop up box)</a:t>
            </a:r>
            <a:r>
              <a:rPr lang="en-US" b="1" baseline="0" dirty="0" smtClean="0"/>
              <a:t> </a:t>
            </a:r>
            <a:r>
              <a:rPr lang="en-US" baseline="0" dirty="0" smtClean="0"/>
              <a:t>to assist in obtaining an accurate response.</a:t>
            </a:r>
            <a:endParaRPr lang="en-US" dirty="0" smtClean="0"/>
          </a:p>
          <a:p>
            <a:endParaRPr lang="en-US" dirty="0"/>
          </a:p>
        </p:txBody>
      </p:sp>
      <p:sp>
        <p:nvSpPr>
          <p:cNvPr id="4" name="Slide Number Placeholder 3"/>
          <p:cNvSpPr>
            <a:spLocks noGrp="1"/>
          </p:cNvSpPr>
          <p:nvPr>
            <p:ph type="sldNum" sz="quarter" idx="10"/>
          </p:nvPr>
        </p:nvSpPr>
        <p:spPr/>
        <p:txBody>
          <a:bodyPr/>
          <a:lstStyle/>
          <a:p>
            <a:fld id="{FC43019A-0E35-4C1F-B191-7DA25FD31939}" type="slidenum">
              <a:rPr lang="en-US" smtClean="0"/>
              <a:t>17</a:t>
            </a:fld>
            <a:endParaRPr lang="en-US" dirty="0"/>
          </a:p>
        </p:txBody>
      </p:sp>
    </p:spTree>
    <p:extLst>
      <p:ext uri="{BB962C8B-B14F-4D97-AF65-F5344CB8AC3E}">
        <p14:creationId xmlns:p14="http://schemas.microsoft.com/office/powerpoint/2010/main" val="824137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43019A-0E35-4C1F-B191-7DA25FD31939}" type="slidenum">
              <a:rPr lang="en-US" smtClean="0"/>
              <a:t>18</a:t>
            </a:fld>
            <a:endParaRPr lang="en-US" dirty="0"/>
          </a:p>
        </p:txBody>
      </p:sp>
    </p:spTree>
    <p:extLst>
      <p:ext uri="{BB962C8B-B14F-4D97-AF65-F5344CB8AC3E}">
        <p14:creationId xmlns:p14="http://schemas.microsoft.com/office/powerpoint/2010/main" val="4219562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43019A-0E35-4C1F-B191-7DA25FD31939}" type="slidenum">
              <a:rPr lang="en-US" smtClean="0"/>
              <a:t>2</a:t>
            </a:fld>
            <a:endParaRPr lang="en-US" dirty="0"/>
          </a:p>
        </p:txBody>
      </p:sp>
    </p:spTree>
    <p:extLst>
      <p:ext uri="{BB962C8B-B14F-4D97-AF65-F5344CB8AC3E}">
        <p14:creationId xmlns:p14="http://schemas.microsoft.com/office/powerpoint/2010/main" val="1451782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43019A-0E35-4C1F-B191-7DA25FD31939}" type="slidenum">
              <a:rPr lang="en-US" smtClean="0"/>
              <a:t>3</a:t>
            </a:fld>
            <a:endParaRPr lang="en-US" dirty="0"/>
          </a:p>
        </p:txBody>
      </p:sp>
    </p:spTree>
    <p:extLst>
      <p:ext uri="{BB962C8B-B14F-4D97-AF65-F5344CB8AC3E}">
        <p14:creationId xmlns:p14="http://schemas.microsoft.com/office/powerpoint/2010/main" val="1211944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Resilience: We adapt the definition from the physical world.</a:t>
            </a:r>
          </a:p>
          <a:p>
            <a:r>
              <a:rPr lang="en-US" dirty="0" smtClean="0"/>
              <a:t>What happens if I pull the slinky too far? </a:t>
            </a:r>
          </a:p>
          <a:p>
            <a:r>
              <a:rPr lang="en-US" dirty="0" smtClean="0"/>
              <a:t>It won’t return to its original shape.</a:t>
            </a:r>
          </a:p>
          <a:p>
            <a:r>
              <a:rPr lang="en-US" dirty="0" smtClean="0"/>
              <a:t>_____</a:t>
            </a:r>
          </a:p>
          <a:p>
            <a:r>
              <a:rPr lang="en-US" dirty="0" smtClean="0"/>
              <a:t>An Emergent property </a:t>
            </a:r>
          </a:p>
          <a:p>
            <a:r>
              <a:rPr lang="en-US" dirty="0" smtClean="0"/>
              <a:t>Resilience isn’t something that you do; it emerges from other collaborative and holistic activities. It is not something that you can buy.</a:t>
            </a:r>
          </a:p>
          <a:p>
            <a:r>
              <a:rPr lang="en-US" dirty="0" smtClean="0"/>
              <a:t>Operational resilience: The organizations ability to adapt to risk that affects core operational capabilities. </a:t>
            </a:r>
          </a:p>
          <a:p>
            <a:r>
              <a:rPr lang="en-US" dirty="0" smtClean="0"/>
              <a:t>Operational resilience is an emergent property of effective operational risk management, supported and enabled by activities such as information technology, security and business continuity. </a:t>
            </a:r>
          </a:p>
          <a:p>
            <a:r>
              <a:rPr lang="en-US" dirty="0" smtClean="0"/>
              <a:t>A subset of enterprise resilience, operational resilience focuses on the organizations ability to manage operational risk, whereas enterprise resilience encompasses additional risk such as business risk and credit risk. [CERT-RMM]</a:t>
            </a:r>
          </a:p>
          <a:p>
            <a:r>
              <a:rPr lang="en-US" dirty="0" smtClean="0"/>
              <a:t>Risk: The possibility of suffering harm or loss. </a:t>
            </a:r>
          </a:p>
          <a:p>
            <a:r>
              <a:rPr lang="en-US" dirty="0" smtClean="0"/>
              <a:t>From a resilience perspective, risk is the combination of a threat and a vulnerability (condition), the impact (consequence) on the organization if the vulnerability is exploited, and the presence of uncertainty. </a:t>
            </a:r>
          </a:p>
          <a:p>
            <a:r>
              <a:rPr lang="en-US" dirty="0" smtClean="0"/>
              <a:t>Operational risk is defined as the potential impact on assets and the related services – the risk that results from operating services and assets on a day-to-day basis</a:t>
            </a:r>
          </a:p>
          <a:p>
            <a:r>
              <a:rPr lang="en-US" dirty="0" smtClean="0"/>
              <a:t>In CERT-RMM, this definition is typically applied to the asset or service level such that risk is the possibility of suffering harm or loss due to disruption of high-value assets and services. [CERT-RMM]</a:t>
            </a:r>
          </a:p>
        </p:txBody>
      </p:sp>
      <p:sp>
        <p:nvSpPr>
          <p:cNvPr id="4" name="Slide Number Placeholder 3"/>
          <p:cNvSpPr>
            <a:spLocks noGrp="1"/>
          </p:cNvSpPr>
          <p:nvPr>
            <p:ph type="sldNum" sz="quarter" idx="10"/>
          </p:nvPr>
        </p:nvSpPr>
        <p:spPr/>
        <p:txBody>
          <a:bodyPr/>
          <a:lstStyle/>
          <a:p>
            <a:fld id="{FC43019A-0E35-4C1F-B191-7DA25FD31939}" type="slidenum">
              <a:rPr lang="en-US" smtClean="0"/>
              <a:t>4</a:t>
            </a:fld>
            <a:endParaRPr lang="en-US" dirty="0"/>
          </a:p>
        </p:txBody>
      </p:sp>
    </p:spTree>
    <p:extLst>
      <p:ext uri="{BB962C8B-B14F-4D97-AF65-F5344CB8AC3E}">
        <p14:creationId xmlns:p14="http://schemas.microsoft.com/office/powerpoint/2010/main" val="3429525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43019A-0E35-4C1F-B191-7DA25FD31939}" type="slidenum">
              <a:rPr lang="en-US" smtClean="0"/>
              <a:t>5</a:t>
            </a:fld>
            <a:endParaRPr lang="en-US" dirty="0"/>
          </a:p>
        </p:txBody>
      </p:sp>
    </p:spTree>
    <p:extLst>
      <p:ext uri="{BB962C8B-B14F-4D97-AF65-F5344CB8AC3E}">
        <p14:creationId xmlns:p14="http://schemas.microsoft.com/office/powerpoint/2010/main" val="417684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43019A-0E35-4C1F-B191-7DA25FD31939}" type="slidenum">
              <a:rPr lang="en-US" smtClean="0"/>
              <a:t>6</a:t>
            </a:fld>
            <a:endParaRPr lang="en-US" dirty="0"/>
          </a:p>
        </p:txBody>
      </p:sp>
    </p:spTree>
    <p:extLst>
      <p:ext uri="{BB962C8B-B14F-4D97-AF65-F5344CB8AC3E}">
        <p14:creationId xmlns:p14="http://schemas.microsoft.com/office/powerpoint/2010/main" val="3990907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43019A-0E35-4C1F-B191-7DA25FD31939}" type="slidenum">
              <a:rPr lang="en-US" smtClean="0"/>
              <a:t>7</a:t>
            </a:fld>
            <a:endParaRPr lang="en-US" dirty="0"/>
          </a:p>
        </p:txBody>
      </p:sp>
    </p:spTree>
    <p:extLst>
      <p:ext uri="{BB962C8B-B14F-4D97-AF65-F5344CB8AC3E}">
        <p14:creationId xmlns:p14="http://schemas.microsoft.com/office/powerpoint/2010/main" val="1120013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43019A-0E35-4C1F-B191-7DA25FD31939}" type="slidenum">
              <a:rPr lang="en-US" smtClean="0"/>
              <a:t>8</a:t>
            </a:fld>
            <a:endParaRPr lang="en-US" dirty="0"/>
          </a:p>
        </p:txBody>
      </p:sp>
    </p:spTree>
    <p:extLst>
      <p:ext uri="{BB962C8B-B14F-4D97-AF65-F5344CB8AC3E}">
        <p14:creationId xmlns:p14="http://schemas.microsoft.com/office/powerpoint/2010/main" val="395003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43019A-0E35-4C1F-B191-7DA25FD31939}" type="slidenum">
              <a:rPr lang="en-US" smtClean="0"/>
              <a:t>9</a:t>
            </a:fld>
            <a:endParaRPr lang="en-US" dirty="0"/>
          </a:p>
        </p:txBody>
      </p:sp>
    </p:spTree>
    <p:extLst>
      <p:ext uri="{BB962C8B-B14F-4D97-AF65-F5344CB8AC3E}">
        <p14:creationId xmlns:p14="http://schemas.microsoft.com/office/powerpoint/2010/main" val="28339071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CSX2016ppt_tit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8384" cy="5157216"/>
          </a:xfrm>
          <a:prstGeom prst="rect">
            <a:avLst/>
          </a:prstGeom>
        </p:spPr>
      </p:pic>
      <p:sp>
        <p:nvSpPr>
          <p:cNvPr id="8" name="Text Placeholder 7"/>
          <p:cNvSpPr>
            <a:spLocks noGrp="1"/>
          </p:cNvSpPr>
          <p:nvPr>
            <p:ph type="body" sz="quarter" idx="11" hasCustomPrompt="1"/>
          </p:nvPr>
        </p:nvSpPr>
        <p:spPr>
          <a:xfrm>
            <a:off x="393700" y="4203700"/>
            <a:ext cx="6807200" cy="723900"/>
          </a:xfrm>
          <a:prstGeom prst="rect">
            <a:avLst/>
          </a:prstGeom>
        </p:spPr>
        <p:txBody>
          <a:bodyPr vert="horz"/>
          <a:lstStyle>
            <a:lvl1pPr marL="0" indent="0">
              <a:lnSpc>
                <a:spcPct val="90000"/>
              </a:lnSpc>
              <a:buFontTx/>
              <a:buNone/>
              <a:defRPr sz="1300" baseline="0">
                <a:solidFill>
                  <a:schemeClr val="bg1"/>
                </a:solidFill>
              </a:defRPr>
            </a:lvl1pPr>
          </a:lstStyle>
          <a:p>
            <a:pPr lvl="0"/>
            <a:r>
              <a:rPr lang="en-US" dirty="0" smtClean="0"/>
              <a:t>Presenter name, Credentials,</a:t>
            </a:r>
            <a:br>
              <a:rPr lang="en-US" dirty="0" smtClean="0"/>
            </a:br>
            <a:r>
              <a:rPr lang="en-US" dirty="0" smtClean="0"/>
              <a:t>Title, Company</a:t>
            </a:r>
          </a:p>
        </p:txBody>
      </p:sp>
      <p:sp>
        <p:nvSpPr>
          <p:cNvPr id="6" name="Text Placeholder 5"/>
          <p:cNvSpPr>
            <a:spLocks noGrp="1"/>
          </p:cNvSpPr>
          <p:nvPr>
            <p:ph type="body" sz="quarter" idx="12" hasCustomPrompt="1"/>
          </p:nvPr>
        </p:nvSpPr>
        <p:spPr>
          <a:xfrm>
            <a:off x="393700" y="1320800"/>
            <a:ext cx="6807200" cy="2882900"/>
          </a:xfrm>
          <a:prstGeom prst="rect">
            <a:avLst/>
          </a:prstGeom>
        </p:spPr>
        <p:txBody>
          <a:bodyPr vert="horz" anchor="ctr"/>
          <a:lstStyle>
            <a:lvl1pPr marL="0" indent="0">
              <a:lnSpc>
                <a:spcPct val="90000"/>
              </a:lnSpc>
              <a:buNone/>
              <a:defRPr sz="3600">
                <a:solidFill>
                  <a:schemeClr val="bg1"/>
                </a:solidFill>
              </a:defRPr>
            </a:lvl1pPr>
            <a:lvl2pPr marL="434334" indent="0">
              <a:buNone/>
              <a:defRPr sz="4800">
                <a:solidFill>
                  <a:schemeClr val="bg1"/>
                </a:solidFill>
              </a:defRPr>
            </a:lvl2pPr>
            <a:lvl3pPr marL="868669" indent="0">
              <a:buNone/>
              <a:defRPr sz="4800">
                <a:solidFill>
                  <a:schemeClr val="bg1"/>
                </a:solidFill>
              </a:defRPr>
            </a:lvl3pPr>
            <a:lvl4pPr marL="1303003" indent="0">
              <a:buNone/>
              <a:defRPr sz="4800">
                <a:solidFill>
                  <a:schemeClr val="bg1"/>
                </a:solidFill>
              </a:defRPr>
            </a:lvl4pPr>
            <a:lvl5pPr marL="1737337" indent="0">
              <a:buNone/>
              <a:defRPr sz="4800">
                <a:solidFill>
                  <a:schemeClr val="bg1"/>
                </a:solidFill>
              </a:defRPr>
            </a:lvl5pPr>
          </a:lstStyle>
          <a:p>
            <a:pPr lvl="0"/>
            <a:r>
              <a:rPr lang="en-US" dirty="0" smtClean="0"/>
              <a:t>Click to edit CSX 2016 </a:t>
            </a:r>
            <a:br>
              <a:rPr lang="en-US" dirty="0" smtClean="0"/>
            </a:br>
            <a:r>
              <a:rPr lang="en-US" dirty="0" smtClean="0"/>
              <a:t>session title</a:t>
            </a:r>
          </a:p>
        </p:txBody>
      </p:sp>
      <p:sp>
        <p:nvSpPr>
          <p:cNvPr id="5" name="TextBox 4"/>
          <p:cNvSpPr txBox="1"/>
          <p:nvPr userDrawn="1"/>
        </p:nvSpPr>
        <p:spPr>
          <a:xfrm>
            <a:off x="490812" y="4952484"/>
            <a:ext cx="2832099" cy="276999"/>
          </a:xfrm>
          <a:prstGeom prst="rect">
            <a:avLst/>
          </a:prstGeom>
          <a:noFill/>
        </p:spPr>
        <p:txBody>
          <a:bodyPr wrap="square" lIns="0" tIns="0" rIns="0" bIns="0" rtlCol="0">
            <a:spAutoFit/>
          </a:bodyPr>
          <a:lstStyle/>
          <a:p>
            <a:pPr algn="l" rtl="0"/>
            <a:r>
              <a:rPr lang="en-US" sz="600" b="0" kern="1200" spc="0" dirty="0" smtClean="0">
                <a:solidFill>
                  <a:schemeClr val="bg1"/>
                </a:solidFill>
                <a:latin typeface="Arial" charset="0"/>
                <a:ea typeface="ＭＳ Ｐゴシック" pitchFamily="1" charset="-128"/>
                <a:cs typeface="+mn-cs"/>
              </a:rPr>
              <a:t>[DISTRIBUTION STATEMENT F] Further dissemination only as directed by Department of Homeland Security (2015-09-25) or higher DoD authority.</a:t>
            </a:r>
          </a:p>
          <a:p>
            <a:pPr algn="l" rtl="0"/>
            <a:endParaRPr lang="en-US" sz="600" b="0" kern="1200" spc="0" dirty="0" smtClean="0">
              <a:solidFill>
                <a:schemeClr val="bg1"/>
              </a:solidFill>
              <a:latin typeface="Arial" charset="0"/>
              <a:ea typeface="ＭＳ Ｐゴシック" pitchFamily="1" charset="-128"/>
              <a:cs typeface="+mn-cs"/>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21212" y="4927600"/>
            <a:ext cx="3146776" cy="220472"/>
          </a:xfrm>
          <a:prstGeom prst="rect">
            <a:avLst/>
          </a:prstGeom>
        </p:spPr>
      </p:pic>
    </p:spTree>
    <p:extLst>
      <p:ext uri="{BB962C8B-B14F-4D97-AF65-F5344CB8AC3E}">
        <p14:creationId xmlns:p14="http://schemas.microsoft.com/office/powerpoint/2010/main" val="1391301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descr="CSX2016ppt_slid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00"/>
            <a:ext cx="9168384" cy="5157216"/>
          </a:xfrm>
          <a:prstGeom prst="rect">
            <a:avLst/>
          </a:prstGeom>
        </p:spPr>
      </p:pic>
      <p:sp>
        <p:nvSpPr>
          <p:cNvPr id="4" name="Text Placeholder 6"/>
          <p:cNvSpPr>
            <a:spLocks noGrp="1"/>
          </p:cNvSpPr>
          <p:nvPr>
            <p:ph type="body" sz="quarter" idx="11" hasCustomPrompt="1"/>
          </p:nvPr>
        </p:nvSpPr>
        <p:spPr>
          <a:xfrm>
            <a:off x="490812" y="1207587"/>
            <a:ext cx="6934246" cy="3516813"/>
          </a:xfrm>
          <a:prstGeom prst="rect">
            <a:avLst/>
          </a:prstGeom>
        </p:spPr>
        <p:txBody>
          <a:bodyPr lIns="80010" tIns="40005" rIns="80010" bIns="40005"/>
          <a:lstStyle>
            <a:lvl1pPr>
              <a:defRPr sz="1800" b="0" baseline="0">
                <a:solidFill>
                  <a:srgbClr val="363636"/>
                </a:solidFill>
              </a:defRPr>
            </a:lvl1pPr>
            <a:lvl2pPr>
              <a:defRPr sz="1600" b="0" baseline="0"/>
            </a:lvl2pPr>
          </a:lstStyle>
          <a:p>
            <a:pPr>
              <a:lnSpc>
                <a:spcPct val="90000"/>
              </a:lnSpc>
            </a:pPr>
            <a:r>
              <a:rPr lang="en-US" sz="1600" dirty="0" smtClean="0">
                <a:solidFill>
                  <a:srgbClr val="363636"/>
                </a:solidFill>
                <a:latin typeface="Arial"/>
                <a:cs typeface="Arial"/>
              </a:rPr>
              <a:t>Click to Add Text</a:t>
            </a:r>
          </a:p>
          <a:p>
            <a:pPr>
              <a:lnSpc>
                <a:spcPct val="90000"/>
              </a:lnSpc>
            </a:pPr>
            <a:endParaRPr lang="en-US" sz="1600" dirty="0" smtClean="0">
              <a:solidFill>
                <a:srgbClr val="363636"/>
              </a:solidFill>
              <a:latin typeface="Arial"/>
              <a:cs typeface="Arial"/>
            </a:endParaRPr>
          </a:p>
        </p:txBody>
      </p:sp>
      <p:sp>
        <p:nvSpPr>
          <p:cNvPr id="9" name="Text Placeholder 8"/>
          <p:cNvSpPr>
            <a:spLocks noGrp="1"/>
          </p:cNvSpPr>
          <p:nvPr>
            <p:ph type="body" sz="quarter" idx="12" hasCustomPrompt="1"/>
          </p:nvPr>
        </p:nvSpPr>
        <p:spPr>
          <a:xfrm>
            <a:off x="490539" y="0"/>
            <a:ext cx="6934520" cy="1068388"/>
          </a:xfrm>
          <a:prstGeom prst="rect">
            <a:avLst/>
          </a:prstGeom>
          <a:ln>
            <a:noFill/>
          </a:ln>
        </p:spPr>
        <p:txBody>
          <a:bodyPr vert="horz" anchor="ctr"/>
          <a:lstStyle>
            <a:lvl1pPr marL="0" indent="0">
              <a:buFontTx/>
              <a:buNone/>
              <a:defRPr sz="2400" baseline="0">
                <a:solidFill>
                  <a:schemeClr val="bg1"/>
                </a:solidFill>
              </a:defRPr>
            </a:lvl1pPr>
            <a:lvl2pPr marL="434334" indent="0">
              <a:buFontTx/>
              <a:buNone/>
              <a:defRPr>
                <a:solidFill>
                  <a:schemeClr val="bg1"/>
                </a:solidFill>
              </a:defRPr>
            </a:lvl2pPr>
            <a:lvl3pPr marL="868669" indent="0">
              <a:buFontTx/>
              <a:buNone/>
              <a:defRPr>
                <a:solidFill>
                  <a:schemeClr val="bg1"/>
                </a:solidFill>
              </a:defRPr>
            </a:lvl3pPr>
            <a:lvl4pPr marL="1303003" indent="0">
              <a:buFontTx/>
              <a:buNone/>
              <a:defRPr>
                <a:solidFill>
                  <a:schemeClr val="bg1"/>
                </a:solidFill>
              </a:defRPr>
            </a:lvl4pPr>
            <a:lvl5pPr marL="1737337" indent="0">
              <a:buFontTx/>
              <a:buNone/>
              <a:defRPr>
                <a:solidFill>
                  <a:schemeClr val="bg1"/>
                </a:solidFill>
              </a:defRPr>
            </a:lvl5pPr>
          </a:lstStyle>
          <a:p>
            <a:pPr lvl="0"/>
            <a:r>
              <a:rPr lang="en-US" dirty="0" smtClean="0"/>
              <a:t>Click to edit slide headline</a:t>
            </a:r>
            <a:endParaRPr lang="en-US" dirty="0"/>
          </a:p>
        </p:txBody>
      </p:sp>
      <p:pic>
        <p:nvPicPr>
          <p:cNvPr id="6" name="Picture 5" descr="CSX2016_SocialMedia-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25058" y="4617656"/>
            <a:ext cx="1218683" cy="283638"/>
          </a:xfrm>
          <a:prstGeom prst="rect">
            <a:avLst/>
          </a:prstGeom>
        </p:spPr>
      </p:pic>
      <p:sp>
        <p:nvSpPr>
          <p:cNvPr id="11" name="TextBox 10"/>
          <p:cNvSpPr txBox="1"/>
          <p:nvPr userDrawn="1"/>
        </p:nvSpPr>
        <p:spPr>
          <a:xfrm>
            <a:off x="5736431" y="4931998"/>
            <a:ext cx="3431953" cy="184666"/>
          </a:xfrm>
          <a:prstGeom prst="rect">
            <a:avLst/>
          </a:prstGeom>
          <a:noFill/>
        </p:spPr>
        <p:txBody>
          <a:bodyPr wrap="square" rtlCol="0">
            <a:spAutoFit/>
          </a:bodyPr>
          <a:lstStyle/>
          <a:p>
            <a:pPr algn="r"/>
            <a:r>
              <a:rPr lang="en-US" sz="600" kern="1200" dirty="0" smtClean="0">
                <a:solidFill>
                  <a:srgbClr val="148F86"/>
                </a:solidFill>
                <a:latin typeface="+mn-lt"/>
                <a:ea typeface="+mn-ea"/>
                <a:cs typeface="+mn-cs"/>
              </a:rPr>
              <a:t>Copyright © 2016 Information Systems Audit and Control Association, Inc. All rights reserved. </a:t>
            </a:r>
            <a:endParaRPr lang="en-US" sz="600" dirty="0">
              <a:solidFill>
                <a:srgbClr val="148F86"/>
              </a:solidFill>
            </a:endParaRPr>
          </a:p>
        </p:txBody>
      </p:sp>
      <p:sp>
        <p:nvSpPr>
          <p:cNvPr id="12" name="TextBox 11"/>
          <p:cNvSpPr txBox="1"/>
          <p:nvPr userDrawn="1"/>
        </p:nvSpPr>
        <p:spPr>
          <a:xfrm>
            <a:off x="0" y="4944716"/>
            <a:ext cx="2832099" cy="276999"/>
          </a:xfrm>
          <a:prstGeom prst="rect">
            <a:avLst/>
          </a:prstGeom>
          <a:noFill/>
        </p:spPr>
        <p:txBody>
          <a:bodyPr wrap="square" lIns="0" tIns="0" rIns="0" bIns="0" rtlCol="0">
            <a:spAutoFit/>
          </a:bodyPr>
          <a:lstStyle/>
          <a:p>
            <a:pPr algn="l" rtl="0"/>
            <a:r>
              <a:rPr lang="en-US" sz="600" b="0" kern="1200" spc="0" dirty="0" smtClean="0">
                <a:solidFill>
                  <a:schemeClr val="bg1"/>
                </a:solidFill>
                <a:latin typeface="Arial" charset="0"/>
                <a:ea typeface="ＭＳ Ｐゴシック" pitchFamily="1" charset="-128"/>
                <a:cs typeface="+mn-cs"/>
              </a:rPr>
              <a:t>[DISTRIBUTION STATEMENT F] Further dissemination only as directed by Department of Homeland Security (2015-09-25) or higher DoD authority.</a:t>
            </a:r>
          </a:p>
          <a:p>
            <a:pPr algn="l" rtl="0"/>
            <a:endParaRPr lang="en-US" sz="600" b="0" kern="1200" spc="0" dirty="0" smtClean="0">
              <a:solidFill>
                <a:schemeClr val="bg1"/>
              </a:solidFill>
              <a:latin typeface="Arial" charset="0"/>
              <a:ea typeface="ＭＳ Ｐゴシック" pitchFamily="1" charset="-128"/>
              <a:cs typeface="+mn-cs"/>
            </a:endParaRPr>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2099" y="4926095"/>
            <a:ext cx="2904332" cy="220472"/>
          </a:xfrm>
          <a:prstGeom prst="rect">
            <a:avLst/>
          </a:prstGeom>
        </p:spPr>
      </p:pic>
    </p:spTree>
    <p:extLst>
      <p:ext uri="{BB962C8B-B14F-4D97-AF65-F5344CB8AC3E}">
        <p14:creationId xmlns:p14="http://schemas.microsoft.com/office/powerpoint/2010/main" val="36477704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705776"/>
      </p:ext>
    </p:extLst>
  </p:cSld>
  <p:clrMap bg1="lt1" tx1="dk1" bg2="lt2" tx2="dk2" accent1="accent1" accent2="accent2" accent3="accent3" accent4="accent4" accent5="accent5" accent6="accent6" hlink="hlink" folHlink="folHlink"/>
  <p:sldLayoutIdLst>
    <p:sldLayoutId id="2147483650" r:id="rId1"/>
    <p:sldLayoutId id="2147483651" r:id="rId2"/>
  </p:sldLayoutIdLst>
  <p:txStyles>
    <p:titleStyle>
      <a:lvl1pPr algn="ctr" defTabSz="434334" rtl="0" eaLnBrk="1" latinLnBrk="0" hangingPunct="1">
        <a:spcBef>
          <a:spcPct val="0"/>
        </a:spcBef>
        <a:buNone/>
        <a:defRPr sz="4200" kern="1200">
          <a:solidFill>
            <a:schemeClr val="tx1"/>
          </a:solidFill>
          <a:latin typeface="+mj-lt"/>
          <a:ea typeface="+mj-ea"/>
          <a:cs typeface="+mj-cs"/>
        </a:defRPr>
      </a:lvl1pPr>
    </p:titleStyle>
    <p:bodyStyle>
      <a:lvl1pPr marL="325751" indent="-325751" algn="l" defTabSz="434334" rtl="0" eaLnBrk="1" latinLnBrk="0" hangingPunct="1">
        <a:spcBef>
          <a:spcPct val="20000"/>
        </a:spcBef>
        <a:buFont typeface="Arial"/>
        <a:buChar char="•"/>
        <a:defRPr sz="3100" kern="1200">
          <a:solidFill>
            <a:schemeClr val="tx1"/>
          </a:solidFill>
          <a:latin typeface="+mn-lt"/>
          <a:ea typeface="+mn-ea"/>
          <a:cs typeface="+mn-cs"/>
        </a:defRPr>
      </a:lvl1pPr>
      <a:lvl2pPr marL="705793" indent="-271459" algn="l" defTabSz="434334" rtl="0" eaLnBrk="1" latinLnBrk="0" hangingPunct="1">
        <a:spcBef>
          <a:spcPct val="20000"/>
        </a:spcBef>
        <a:buFont typeface="Arial"/>
        <a:buChar char="–"/>
        <a:defRPr sz="2600" kern="1200">
          <a:solidFill>
            <a:schemeClr val="tx1"/>
          </a:solidFill>
          <a:latin typeface="+mn-lt"/>
          <a:ea typeface="+mn-ea"/>
          <a:cs typeface="+mn-cs"/>
        </a:defRPr>
      </a:lvl2pPr>
      <a:lvl3pPr marL="1085836" indent="-217167" algn="l" defTabSz="434334" rtl="0" eaLnBrk="1" latinLnBrk="0" hangingPunct="1">
        <a:spcBef>
          <a:spcPct val="20000"/>
        </a:spcBef>
        <a:buFont typeface="Arial"/>
        <a:buChar char="•"/>
        <a:defRPr sz="2300" kern="1200">
          <a:solidFill>
            <a:schemeClr val="tx1"/>
          </a:solidFill>
          <a:latin typeface="+mn-lt"/>
          <a:ea typeface="+mn-ea"/>
          <a:cs typeface="+mn-cs"/>
        </a:defRPr>
      </a:lvl3pPr>
      <a:lvl4pPr marL="1520170" indent="-217167" algn="l" defTabSz="434334" rtl="0" eaLnBrk="1" latinLnBrk="0" hangingPunct="1">
        <a:spcBef>
          <a:spcPct val="20000"/>
        </a:spcBef>
        <a:buFont typeface="Arial"/>
        <a:buChar char="–"/>
        <a:defRPr sz="1900" kern="1200">
          <a:solidFill>
            <a:schemeClr val="tx1"/>
          </a:solidFill>
          <a:latin typeface="+mn-lt"/>
          <a:ea typeface="+mn-ea"/>
          <a:cs typeface="+mn-cs"/>
        </a:defRPr>
      </a:lvl4pPr>
      <a:lvl5pPr marL="1954504" indent="-217167" algn="l" defTabSz="434334" rtl="0" eaLnBrk="1" latinLnBrk="0" hangingPunct="1">
        <a:spcBef>
          <a:spcPct val="20000"/>
        </a:spcBef>
        <a:buFont typeface="Arial"/>
        <a:buChar char="»"/>
        <a:defRPr sz="1900" kern="1200">
          <a:solidFill>
            <a:schemeClr val="tx1"/>
          </a:solidFill>
          <a:latin typeface="+mn-lt"/>
          <a:ea typeface="+mn-ea"/>
          <a:cs typeface="+mn-cs"/>
        </a:defRPr>
      </a:lvl5pPr>
      <a:lvl6pPr marL="2388838" indent="-217167" algn="l" defTabSz="434334" rtl="0" eaLnBrk="1" latinLnBrk="0" hangingPunct="1">
        <a:spcBef>
          <a:spcPct val="20000"/>
        </a:spcBef>
        <a:buFont typeface="Arial"/>
        <a:buChar char="•"/>
        <a:defRPr sz="1900" kern="1200">
          <a:solidFill>
            <a:schemeClr val="tx1"/>
          </a:solidFill>
          <a:latin typeface="+mn-lt"/>
          <a:ea typeface="+mn-ea"/>
          <a:cs typeface="+mn-cs"/>
        </a:defRPr>
      </a:lvl6pPr>
      <a:lvl7pPr marL="2823173" indent="-217167" algn="l" defTabSz="434334" rtl="0" eaLnBrk="1" latinLnBrk="0" hangingPunct="1">
        <a:spcBef>
          <a:spcPct val="20000"/>
        </a:spcBef>
        <a:buFont typeface="Arial"/>
        <a:buChar char="•"/>
        <a:defRPr sz="1900" kern="1200">
          <a:solidFill>
            <a:schemeClr val="tx1"/>
          </a:solidFill>
          <a:latin typeface="+mn-lt"/>
          <a:ea typeface="+mn-ea"/>
          <a:cs typeface="+mn-cs"/>
        </a:defRPr>
      </a:lvl7pPr>
      <a:lvl8pPr marL="3257507" indent="-217167" algn="l" defTabSz="434334" rtl="0" eaLnBrk="1" latinLnBrk="0" hangingPunct="1">
        <a:spcBef>
          <a:spcPct val="20000"/>
        </a:spcBef>
        <a:buFont typeface="Arial"/>
        <a:buChar char="•"/>
        <a:defRPr sz="1900" kern="1200">
          <a:solidFill>
            <a:schemeClr val="tx1"/>
          </a:solidFill>
          <a:latin typeface="+mn-lt"/>
          <a:ea typeface="+mn-ea"/>
          <a:cs typeface="+mn-cs"/>
        </a:defRPr>
      </a:lvl8pPr>
      <a:lvl9pPr marL="3691841" indent="-217167" algn="l" defTabSz="434334"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4334" rtl="0" eaLnBrk="1" latinLnBrk="0" hangingPunct="1">
        <a:defRPr sz="1800" kern="1200">
          <a:solidFill>
            <a:schemeClr val="tx1"/>
          </a:solidFill>
          <a:latin typeface="+mn-lt"/>
          <a:ea typeface="+mn-ea"/>
          <a:cs typeface="+mn-cs"/>
        </a:defRPr>
      </a:lvl1pPr>
      <a:lvl2pPr marL="434334" algn="l" defTabSz="434334" rtl="0" eaLnBrk="1" latinLnBrk="0" hangingPunct="1">
        <a:defRPr sz="1800" kern="1200">
          <a:solidFill>
            <a:schemeClr val="tx1"/>
          </a:solidFill>
          <a:latin typeface="+mn-lt"/>
          <a:ea typeface="+mn-ea"/>
          <a:cs typeface="+mn-cs"/>
        </a:defRPr>
      </a:lvl2pPr>
      <a:lvl3pPr marL="868669" algn="l" defTabSz="434334" rtl="0" eaLnBrk="1" latinLnBrk="0" hangingPunct="1">
        <a:defRPr sz="1800" kern="1200">
          <a:solidFill>
            <a:schemeClr val="tx1"/>
          </a:solidFill>
          <a:latin typeface="+mn-lt"/>
          <a:ea typeface="+mn-ea"/>
          <a:cs typeface="+mn-cs"/>
        </a:defRPr>
      </a:lvl3pPr>
      <a:lvl4pPr marL="1303003" algn="l" defTabSz="434334" rtl="0" eaLnBrk="1" latinLnBrk="0" hangingPunct="1">
        <a:defRPr sz="1800" kern="1200">
          <a:solidFill>
            <a:schemeClr val="tx1"/>
          </a:solidFill>
          <a:latin typeface="+mn-lt"/>
          <a:ea typeface="+mn-ea"/>
          <a:cs typeface="+mn-cs"/>
        </a:defRPr>
      </a:lvl4pPr>
      <a:lvl5pPr marL="1737337" algn="l" defTabSz="434334" rtl="0" eaLnBrk="1" latinLnBrk="0" hangingPunct="1">
        <a:defRPr sz="1800" kern="1200">
          <a:solidFill>
            <a:schemeClr val="tx1"/>
          </a:solidFill>
          <a:latin typeface="+mn-lt"/>
          <a:ea typeface="+mn-ea"/>
          <a:cs typeface="+mn-cs"/>
        </a:defRPr>
      </a:lvl5pPr>
      <a:lvl6pPr marL="2171671" algn="l" defTabSz="434334" rtl="0" eaLnBrk="1" latinLnBrk="0" hangingPunct="1">
        <a:defRPr sz="1800" kern="1200">
          <a:solidFill>
            <a:schemeClr val="tx1"/>
          </a:solidFill>
          <a:latin typeface="+mn-lt"/>
          <a:ea typeface="+mn-ea"/>
          <a:cs typeface="+mn-cs"/>
        </a:defRPr>
      </a:lvl6pPr>
      <a:lvl7pPr marL="2606006" algn="l" defTabSz="434334" rtl="0" eaLnBrk="1" latinLnBrk="0" hangingPunct="1">
        <a:defRPr sz="1800" kern="1200">
          <a:solidFill>
            <a:schemeClr val="tx1"/>
          </a:solidFill>
          <a:latin typeface="+mn-lt"/>
          <a:ea typeface="+mn-ea"/>
          <a:cs typeface="+mn-cs"/>
        </a:defRPr>
      </a:lvl7pPr>
      <a:lvl8pPr marL="3040340" algn="l" defTabSz="434334" rtl="0" eaLnBrk="1" latinLnBrk="0" hangingPunct="1">
        <a:defRPr sz="1800" kern="1200">
          <a:solidFill>
            <a:schemeClr val="tx1"/>
          </a:solidFill>
          <a:latin typeface="+mn-lt"/>
          <a:ea typeface="+mn-ea"/>
          <a:cs typeface="+mn-cs"/>
        </a:defRPr>
      </a:lvl8pPr>
      <a:lvl9pPr marL="3474674" algn="l" defTabSz="43433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hyperlink" Target="mailto:afhoover@cert.org" TargetMode="External"/><Relationship Id="rId2" Type="http://schemas.openxmlformats.org/officeDocument/2006/relationships/hyperlink" Target="mailto:rv@cert.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gif"/><Relationship Id="rId13" Type="http://schemas.openxmlformats.org/officeDocument/2006/relationships/hyperlink" Target="http://www.dhs.gov/defense-industrial-base-sector" TargetMode="External"/><Relationship Id="rId18" Type="http://schemas.openxmlformats.org/officeDocument/2006/relationships/image" Target="../media/image14.gif"/><Relationship Id="rId26" Type="http://schemas.openxmlformats.org/officeDocument/2006/relationships/image" Target="../media/image18.png"/><Relationship Id="rId3" Type="http://schemas.openxmlformats.org/officeDocument/2006/relationships/hyperlink" Target="http://www.dhs.gov/chemical-sector" TargetMode="External"/><Relationship Id="rId21" Type="http://schemas.openxmlformats.org/officeDocument/2006/relationships/hyperlink" Target="http://www.dhs.gov/food-and-agriculture-sector" TargetMode="External"/><Relationship Id="rId34" Type="http://schemas.openxmlformats.org/officeDocument/2006/relationships/image" Target="../media/image22.png"/><Relationship Id="rId7" Type="http://schemas.openxmlformats.org/officeDocument/2006/relationships/hyperlink" Target="http://www.dhs.gov/communications-sector" TargetMode="External"/><Relationship Id="rId12" Type="http://schemas.openxmlformats.org/officeDocument/2006/relationships/image" Target="../media/image11.png"/><Relationship Id="rId17" Type="http://schemas.openxmlformats.org/officeDocument/2006/relationships/hyperlink" Target="http://www.dhs.gov/energy-sector" TargetMode="External"/><Relationship Id="rId25" Type="http://schemas.openxmlformats.org/officeDocument/2006/relationships/hyperlink" Target="http://www.dhs.gov/healthcare-and-public-health-sector" TargetMode="External"/><Relationship Id="rId33" Type="http://schemas.openxmlformats.org/officeDocument/2006/relationships/hyperlink" Target="http://www.dhs.gov/water-and-wastewater-systems-sector" TargetMode="External"/><Relationship Id="rId2" Type="http://schemas.openxmlformats.org/officeDocument/2006/relationships/notesSlide" Target="../notesSlides/notesSlide9.xml"/><Relationship Id="rId16" Type="http://schemas.openxmlformats.org/officeDocument/2006/relationships/image" Target="../media/image13.gif"/><Relationship Id="rId20" Type="http://schemas.openxmlformats.org/officeDocument/2006/relationships/image" Target="../media/image15.png"/><Relationship Id="rId29" Type="http://schemas.openxmlformats.org/officeDocument/2006/relationships/hyperlink" Target="http://www.dhs.gov/nuclear-reactors-materials-and-waste-sector" TargetMode="External"/><Relationship Id="rId1" Type="http://schemas.openxmlformats.org/officeDocument/2006/relationships/slideLayout" Target="../slideLayouts/slideLayout2.xml"/><Relationship Id="rId6" Type="http://schemas.openxmlformats.org/officeDocument/2006/relationships/image" Target="../media/image8.gif"/><Relationship Id="rId11" Type="http://schemas.openxmlformats.org/officeDocument/2006/relationships/hyperlink" Target="http://www.dhs.gov/dams-sector" TargetMode="External"/><Relationship Id="rId24" Type="http://schemas.openxmlformats.org/officeDocument/2006/relationships/image" Target="../media/image17.png"/><Relationship Id="rId32" Type="http://schemas.openxmlformats.org/officeDocument/2006/relationships/image" Target="../media/image21.gif"/><Relationship Id="rId5" Type="http://schemas.openxmlformats.org/officeDocument/2006/relationships/hyperlink" Target="http://www.dhs.gov/commercial-facilities-sector" TargetMode="External"/><Relationship Id="rId15" Type="http://schemas.openxmlformats.org/officeDocument/2006/relationships/hyperlink" Target="http://www.dhs.gov/emergency-services-sector" TargetMode="External"/><Relationship Id="rId23" Type="http://schemas.openxmlformats.org/officeDocument/2006/relationships/hyperlink" Target="http://www.dhs.gov/government-facilities-sector" TargetMode="External"/><Relationship Id="rId28" Type="http://schemas.openxmlformats.org/officeDocument/2006/relationships/image" Target="../media/image19.png"/><Relationship Id="rId10" Type="http://schemas.openxmlformats.org/officeDocument/2006/relationships/image" Target="../media/image10.jpeg"/><Relationship Id="rId19" Type="http://schemas.openxmlformats.org/officeDocument/2006/relationships/hyperlink" Target="http://www.dhs.gov/financial-services-sector" TargetMode="External"/><Relationship Id="rId31" Type="http://schemas.openxmlformats.org/officeDocument/2006/relationships/hyperlink" Target="http://www.dhs.gov/transportation-systems-sector" TargetMode="External"/><Relationship Id="rId4" Type="http://schemas.openxmlformats.org/officeDocument/2006/relationships/image" Target="../media/image7.gif"/><Relationship Id="rId9" Type="http://schemas.openxmlformats.org/officeDocument/2006/relationships/hyperlink" Target="http://www.dhs.gov/critical-manufacturing-sector" TargetMode="External"/><Relationship Id="rId14" Type="http://schemas.openxmlformats.org/officeDocument/2006/relationships/image" Target="../media/image12.gif"/><Relationship Id="rId22" Type="http://schemas.openxmlformats.org/officeDocument/2006/relationships/image" Target="../media/image16.png"/><Relationship Id="rId27" Type="http://schemas.openxmlformats.org/officeDocument/2006/relationships/hyperlink" Target="http://www.dhs.gov/information-technology-sector" TargetMode="External"/><Relationship Id="rId30" Type="http://schemas.openxmlformats.org/officeDocument/2006/relationships/image" Target="../media/image2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393700" y="1097600"/>
            <a:ext cx="6807200" cy="2882900"/>
          </a:xfrm>
        </p:spPr>
        <p:txBody>
          <a:bodyPr/>
          <a:lstStyle/>
          <a:p>
            <a:r>
              <a:rPr lang="en-US" dirty="0"/>
              <a:t>A Scorecard for Cyber Resilience: What We Have </a:t>
            </a:r>
            <a:r>
              <a:rPr lang="en-US" dirty="0" smtClean="0"/>
              <a:t>Observed</a:t>
            </a:r>
          </a:p>
          <a:p>
            <a:r>
              <a:rPr lang="en-US" dirty="0" smtClean="0"/>
              <a:t>(Partial Version)</a:t>
            </a:r>
            <a:endParaRPr lang="en-US" dirty="0"/>
          </a:p>
        </p:txBody>
      </p:sp>
      <p:sp>
        <p:nvSpPr>
          <p:cNvPr id="6" name="Text Placeholder 1"/>
          <p:cNvSpPr>
            <a:spLocks noGrp="1"/>
          </p:cNvSpPr>
          <p:nvPr>
            <p:ph type="body" sz="quarter" idx="11"/>
          </p:nvPr>
        </p:nvSpPr>
        <p:spPr>
          <a:xfrm>
            <a:off x="393700" y="3772800"/>
            <a:ext cx="6807200" cy="1005788"/>
          </a:xfrm>
        </p:spPr>
        <p:txBody>
          <a:bodyPr/>
          <a:lstStyle/>
          <a:p>
            <a:r>
              <a:rPr lang="en-US" dirty="0"/>
              <a:t>Robert A. </a:t>
            </a:r>
            <a:r>
              <a:rPr lang="en-US" dirty="0" err="1"/>
              <a:t>Vrtis</a:t>
            </a:r>
            <a:r>
              <a:rPr lang="en-US" dirty="0"/>
              <a:t>, CISSP</a:t>
            </a:r>
            <a:br>
              <a:rPr lang="en-US" dirty="0"/>
            </a:br>
            <a:r>
              <a:rPr lang="en-US" dirty="0"/>
              <a:t>Senior Engineer, CERT | Software Engineering Institute | Carnegie Mellon </a:t>
            </a:r>
            <a:r>
              <a:rPr lang="en-US" dirty="0" smtClean="0"/>
              <a:t>University</a:t>
            </a:r>
          </a:p>
          <a:p>
            <a:endParaRPr lang="en-US" dirty="0"/>
          </a:p>
          <a:p>
            <a:r>
              <a:rPr lang="en-US" dirty="0" smtClean="0"/>
              <a:t>Andrew F. Hoover, CISA, CRISC, CISSP</a:t>
            </a:r>
            <a:br>
              <a:rPr lang="en-US" dirty="0" smtClean="0"/>
            </a:br>
            <a:r>
              <a:rPr lang="en-US" dirty="0" smtClean="0"/>
              <a:t>Senior Engineer, CERT | Software Engineering Institute | Carnegie Mellon University</a:t>
            </a:r>
          </a:p>
        </p:txBody>
      </p:sp>
    </p:spTree>
    <p:extLst>
      <p:ext uri="{BB962C8B-B14F-4D97-AF65-F5344CB8AC3E}">
        <p14:creationId xmlns:p14="http://schemas.microsoft.com/office/powerpoint/2010/main" val="3435230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spcBef>
                <a:spcPts val="1200"/>
              </a:spcBef>
              <a:buNone/>
            </a:pPr>
            <a:r>
              <a:rPr lang="en-US" sz="1400" dirty="0"/>
              <a:t>The CRR has a service focus.</a:t>
            </a:r>
          </a:p>
          <a:p>
            <a:pPr marL="0" indent="0">
              <a:spcBef>
                <a:spcPts val="1200"/>
              </a:spcBef>
              <a:buNone/>
            </a:pPr>
            <a:r>
              <a:rPr lang="en-US" sz="1400" dirty="0"/>
              <a:t>An organization deploys its </a:t>
            </a:r>
            <a:r>
              <a:rPr lang="en-US" sz="1400" b="1" i="1" dirty="0">
                <a:solidFill>
                  <a:schemeClr val="accent1"/>
                </a:solidFill>
              </a:rPr>
              <a:t>assets</a:t>
            </a:r>
            <a:r>
              <a:rPr lang="en-US" sz="1400" dirty="0">
                <a:solidFill>
                  <a:schemeClr val="accent1"/>
                </a:solidFill>
              </a:rPr>
              <a:t> </a:t>
            </a:r>
            <a:r>
              <a:rPr lang="en-US" sz="1400" b="1" i="1" dirty="0">
                <a:solidFill>
                  <a:schemeClr val="accent1"/>
                </a:solidFill>
              </a:rPr>
              <a:t>(people, information, technology, and facilities) </a:t>
            </a:r>
            <a:r>
              <a:rPr lang="en-US" sz="1400" dirty="0"/>
              <a:t>to support specific </a:t>
            </a:r>
            <a:r>
              <a:rPr lang="en-US" sz="1400" b="1" i="1" dirty="0">
                <a:solidFill>
                  <a:schemeClr val="accent1"/>
                </a:solidFill>
              </a:rPr>
              <a:t>operational missions, or services</a:t>
            </a:r>
            <a:r>
              <a:rPr lang="en-US" sz="1400" dirty="0"/>
              <a:t>. For example, the wastewater processing service in a water treatment plant.</a:t>
            </a:r>
          </a:p>
          <a:p>
            <a:pPr marL="0" indent="0">
              <a:spcBef>
                <a:spcPts val="1200"/>
              </a:spcBef>
              <a:buNone/>
            </a:pPr>
            <a:r>
              <a:rPr lang="en-US" sz="1400" dirty="0"/>
              <a:t>A </a:t>
            </a:r>
            <a:r>
              <a:rPr lang="en-US" sz="1400" b="1" i="1" dirty="0">
                <a:solidFill>
                  <a:schemeClr val="accent1"/>
                </a:solidFill>
              </a:rPr>
              <a:t>service orientation </a:t>
            </a:r>
            <a:r>
              <a:rPr lang="en-US" sz="1400" dirty="0"/>
              <a:t>enables the identification of assets important to achieving an organizational or sector mission.</a:t>
            </a:r>
          </a:p>
          <a:p>
            <a:pPr marL="0" indent="0">
              <a:spcBef>
                <a:spcPts val="1200"/>
              </a:spcBef>
              <a:buNone/>
            </a:pPr>
            <a:r>
              <a:rPr lang="en-US" sz="1400" dirty="0"/>
              <a:t>The service is used to scope the CRR</a:t>
            </a:r>
            <a:r>
              <a:rPr lang="en-US" sz="1400" dirty="0" smtClean="0"/>
              <a:t>.</a:t>
            </a:r>
            <a:endParaRPr lang="en-US" sz="1400" dirty="0"/>
          </a:p>
        </p:txBody>
      </p:sp>
      <p:sp>
        <p:nvSpPr>
          <p:cNvPr id="3" name="Text Placeholder 2"/>
          <p:cNvSpPr>
            <a:spLocks noGrp="1"/>
          </p:cNvSpPr>
          <p:nvPr>
            <p:ph type="body" sz="quarter" idx="12"/>
          </p:nvPr>
        </p:nvSpPr>
        <p:spPr/>
        <p:txBody>
          <a:bodyPr/>
          <a:lstStyle/>
          <a:p>
            <a:r>
              <a:rPr lang="en-US" dirty="0" smtClean="0"/>
              <a:t>Service-Oriented Approach</a:t>
            </a:r>
            <a:endParaRPr lang="en-US" dirty="0"/>
          </a:p>
        </p:txBody>
      </p:sp>
      <p:pic>
        <p:nvPicPr>
          <p:cNvPr id="4" name="Picture 3" descr="ServiceDiagr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812" y="3251482"/>
            <a:ext cx="5041361" cy="1612117"/>
          </a:xfrm>
          <a:prstGeom prst="rect">
            <a:avLst/>
          </a:prstGeom>
          <a:ln w="15875">
            <a:solidFill>
              <a:schemeClr val="tx1"/>
            </a:solidFill>
          </a:ln>
        </p:spPr>
      </p:pic>
    </p:spTree>
    <p:extLst>
      <p:ext uri="{BB962C8B-B14F-4D97-AF65-F5344CB8AC3E}">
        <p14:creationId xmlns:p14="http://schemas.microsoft.com/office/powerpoint/2010/main" val="3320451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133219" y="1207587"/>
            <a:ext cx="3291840" cy="3516813"/>
          </a:xfrm>
        </p:spPr>
        <p:txBody>
          <a:bodyPr/>
          <a:lstStyle/>
          <a:p>
            <a:pPr marL="0" indent="0">
              <a:spcBef>
                <a:spcPts val="1200"/>
              </a:spcBef>
              <a:buNone/>
            </a:pPr>
            <a:r>
              <a:rPr lang="en-US" sz="1400" b="1" i="1" dirty="0" smtClean="0">
                <a:solidFill>
                  <a:schemeClr val="accent1"/>
                </a:solidFill>
              </a:rPr>
              <a:t>Based on the CERT-RMM</a:t>
            </a:r>
          </a:p>
          <a:p>
            <a:pPr marL="0" indent="0">
              <a:spcBef>
                <a:spcPts val="1200"/>
              </a:spcBef>
              <a:buNone/>
            </a:pPr>
            <a:r>
              <a:rPr lang="en-US" sz="1400" dirty="0" smtClean="0"/>
              <a:t>The ten domains in the CRR represent important areas that contribute to the cyber resilience of an organization.</a:t>
            </a:r>
          </a:p>
          <a:p>
            <a:pPr marL="0" indent="0">
              <a:spcBef>
                <a:spcPts val="1200"/>
              </a:spcBef>
              <a:buNone/>
            </a:pPr>
            <a:r>
              <a:rPr lang="en-US" sz="1400" dirty="0" smtClean="0"/>
              <a:t>The domains focus on practices an organization should have in place to assure the protection and sustainment of its critical service. </a:t>
            </a:r>
            <a:endParaRPr lang="en-US" sz="1400" dirty="0"/>
          </a:p>
        </p:txBody>
      </p:sp>
      <p:sp>
        <p:nvSpPr>
          <p:cNvPr id="3" name="Text Placeholder 2"/>
          <p:cNvSpPr>
            <a:spLocks noGrp="1"/>
          </p:cNvSpPr>
          <p:nvPr>
            <p:ph type="body" sz="quarter" idx="12"/>
          </p:nvPr>
        </p:nvSpPr>
        <p:spPr/>
        <p:txBody>
          <a:bodyPr/>
          <a:lstStyle/>
          <a:p>
            <a:r>
              <a:rPr lang="en-US" dirty="0" smtClean="0"/>
              <a:t>CRR Domains―What We Examine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59794754"/>
              </p:ext>
            </p:extLst>
          </p:nvPr>
        </p:nvGraphicFramePr>
        <p:xfrm>
          <a:off x="490538" y="1207587"/>
          <a:ext cx="3266300" cy="3619698"/>
        </p:xfrm>
        <a:graphic>
          <a:graphicData uri="http://schemas.openxmlformats.org/drawingml/2006/table">
            <a:tbl>
              <a:tblPr firstRow="1" bandRow="1">
                <a:tableStyleId>{3C2FFA5D-87B4-456A-9821-1D502468CF0F}</a:tableStyleId>
              </a:tblPr>
              <a:tblGrid>
                <a:gridCol w="447133"/>
                <a:gridCol w="2819167"/>
              </a:tblGrid>
              <a:tr h="303306">
                <a:tc gridSpan="2">
                  <a:txBody>
                    <a:bodyPr/>
                    <a:lstStyle/>
                    <a:p>
                      <a:pPr>
                        <a:lnSpc>
                          <a:spcPct val="100000"/>
                        </a:lnSpc>
                      </a:pPr>
                      <a:r>
                        <a:rPr lang="en-US" sz="1200" dirty="0" smtClean="0">
                          <a:solidFill>
                            <a:srgbClr val="FFFFFF"/>
                          </a:solidFill>
                          <a:effectLst>
                            <a:outerShdw blurRad="50800" dist="38100" dir="2700000" algn="tl" rotWithShape="0">
                              <a:prstClr val="black">
                                <a:alpha val="40000"/>
                              </a:prstClr>
                            </a:outerShdw>
                          </a:effectLst>
                          <a:latin typeface="+mn-lt"/>
                        </a:rPr>
                        <a:t>CRR Domains</a:t>
                      </a:r>
                      <a:endParaRPr lang="en-US" sz="1200" dirty="0">
                        <a:solidFill>
                          <a:srgbClr val="FFFFFF"/>
                        </a:solidFill>
                        <a:effectLst>
                          <a:outerShdw blurRad="50800" dist="38100" dir="2700000" algn="tl" rotWithShape="0">
                            <a:prstClr val="black">
                              <a:alpha val="40000"/>
                            </a:prstClr>
                          </a:outerShdw>
                        </a:effectLst>
                        <a:latin typeface="+mn-lt"/>
                      </a:endParaRPr>
                    </a:p>
                  </a:txBody>
                  <a:tcPr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solidFill>
                      <a:srgbClr val="223D71"/>
                    </a:solidFill>
                  </a:tcPr>
                </a:tc>
                <a:tc hMerge="1">
                  <a:txBody>
                    <a:bodyPr/>
                    <a:lstStyle/>
                    <a:p>
                      <a:endParaRPr lang="en-US"/>
                    </a:p>
                  </a:txBody>
                  <a:tcPr/>
                </a:tc>
              </a:tr>
              <a:tr h="317688">
                <a:tc>
                  <a:txBody>
                    <a:bodyPr/>
                    <a:lstStyle/>
                    <a:p>
                      <a:endParaRPr lang="en-US" sz="1200" dirty="0"/>
                    </a:p>
                  </a:txBody>
                  <a:tcPr anchor="ctr">
                    <a:lnL w="12700" cap="flat" cmpd="sng" algn="ctr">
                      <a:solidFill>
                        <a:srgbClr val="808080"/>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B w="12700" cap="flat" cmpd="sng" algn="ctr">
                      <a:solidFill>
                        <a:srgbClr val="338ED3">
                          <a:lumMod val="60000"/>
                          <a:lumOff val="40000"/>
                        </a:srgbClr>
                      </a:solidFill>
                      <a:prstDash val="solid"/>
                      <a:round/>
                      <a:headEnd type="none" w="med" len="med"/>
                      <a:tailEnd type="none" w="med" len="med"/>
                    </a:lnB>
                    <a:solidFill>
                      <a:srgbClr val="B2CCE5"/>
                    </a:solidFill>
                  </a:tcPr>
                </a:tc>
                <a:tc>
                  <a:txBody>
                    <a:bodyPr/>
                    <a:lstStyle/>
                    <a:p>
                      <a:pPr>
                        <a:lnSpc>
                          <a:spcPct val="100000"/>
                        </a:lnSpc>
                      </a:pPr>
                      <a:r>
                        <a:rPr lang="en-US" sz="1200" b="0" dirty="0" smtClean="0">
                          <a:solidFill>
                            <a:srgbClr val="002060"/>
                          </a:solidFill>
                          <a:latin typeface="+mn-lt"/>
                        </a:rPr>
                        <a:t>Asset</a:t>
                      </a:r>
                      <a:r>
                        <a:rPr lang="en-US" sz="1200" b="0" baseline="0" dirty="0" smtClean="0">
                          <a:solidFill>
                            <a:srgbClr val="002060"/>
                          </a:solidFill>
                          <a:latin typeface="+mn-lt"/>
                        </a:rPr>
                        <a:t> </a:t>
                      </a:r>
                      <a:r>
                        <a:rPr lang="en-US" sz="1200" dirty="0" smtClean="0">
                          <a:solidFill>
                            <a:srgbClr val="002060"/>
                          </a:solidFill>
                          <a:latin typeface="+mn-lt"/>
                        </a:rPr>
                        <a:t>Management </a:t>
                      </a:r>
                    </a:p>
                  </a:txBody>
                  <a:tcPr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B w="12700" cap="flat" cmpd="sng" algn="ctr">
                      <a:solidFill>
                        <a:srgbClr val="338ED3">
                          <a:lumMod val="60000"/>
                          <a:lumOff val="40000"/>
                        </a:srgbClr>
                      </a:solidFill>
                      <a:prstDash val="solid"/>
                      <a:round/>
                      <a:headEnd type="none" w="med" len="med"/>
                      <a:tailEnd type="none" w="med" len="med"/>
                    </a:lnB>
                    <a:solidFill>
                      <a:srgbClr val="B2CCE5"/>
                    </a:solidFill>
                  </a:tcPr>
                </a:tc>
              </a:tr>
              <a:tr h="317688">
                <a:tc>
                  <a:txBody>
                    <a:bodyPr/>
                    <a:lstStyle/>
                    <a:p>
                      <a:endParaRPr lang="en-US" sz="1200" dirty="0"/>
                    </a:p>
                  </a:txBody>
                  <a:tcPr anchor="ctr">
                    <a:lnL w="12700" cap="flat" cmpd="sng" algn="ctr">
                      <a:solidFill>
                        <a:srgbClr val="808080"/>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rgbClr val="B2CC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2060"/>
                          </a:solidFill>
                          <a:latin typeface="+mn-lt"/>
                        </a:rPr>
                        <a:t>Controls Management  </a:t>
                      </a:r>
                      <a:endParaRPr lang="en-US" sz="1200" b="1" i="0" dirty="0" smtClean="0">
                        <a:solidFill>
                          <a:srgbClr val="002060"/>
                        </a:solidFill>
                        <a:latin typeface="+mn-lt"/>
                        <a:ea typeface="Calibri"/>
                        <a:cs typeface="Times New Roman"/>
                      </a:endParaRPr>
                    </a:p>
                  </a:txBody>
                  <a:tcPr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rgbClr val="B2CCE5"/>
                    </a:solidFill>
                  </a:tcPr>
                </a:tc>
              </a:tr>
              <a:tr h="317688">
                <a:tc>
                  <a:txBody>
                    <a:bodyPr/>
                    <a:lstStyle/>
                    <a:p>
                      <a:endParaRPr lang="en-US" sz="1200" dirty="0"/>
                    </a:p>
                  </a:txBody>
                  <a:tcPr anchor="ctr">
                    <a:lnL w="12700" cap="flat" cmpd="sng" algn="ctr">
                      <a:solidFill>
                        <a:srgbClr val="808080"/>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rgbClr val="B2CC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2060"/>
                          </a:solidFill>
                          <a:latin typeface="+mn-lt"/>
                        </a:rPr>
                        <a:t>Configuration and Change Management </a:t>
                      </a:r>
                      <a:endParaRPr lang="en-US" sz="1200" i="0" kern="1200" dirty="0" smtClean="0">
                        <a:solidFill>
                          <a:srgbClr val="002060"/>
                        </a:solidFill>
                        <a:latin typeface="+mn-lt"/>
                        <a:ea typeface="+mn-ea"/>
                        <a:cs typeface="+mn-cs"/>
                      </a:endParaRPr>
                    </a:p>
                  </a:txBody>
                  <a:tcPr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rgbClr val="B2CCE5"/>
                    </a:solidFill>
                  </a:tcPr>
                </a:tc>
              </a:tr>
              <a:tr h="317688">
                <a:tc>
                  <a:txBody>
                    <a:bodyPr/>
                    <a:lstStyle/>
                    <a:p>
                      <a:endParaRPr lang="en-US" sz="1200" dirty="0"/>
                    </a:p>
                  </a:txBody>
                  <a:tcPr anchor="ctr">
                    <a:lnL w="12700" cap="flat" cmpd="sng" algn="ctr">
                      <a:solidFill>
                        <a:srgbClr val="808080"/>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rgbClr val="B2CC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2060"/>
                          </a:solidFill>
                          <a:latin typeface="+mn-lt"/>
                        </a:rPr>
                        <a:t>Vulnerability Management </a:t>
                      </a:r>
                    </a:p>
                  </a:txBody>
                  <a:tcPr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rgbClr val="B2CCE5"/>
                    </a:solidFill>
                  </a:tcPr>
                </a:tc>
              </a:tr>
              <a:tr h="317688">
                <a:tc>
                  <a:txBody>
                    <a:bodyPr/>
                    <a:lstStyle/>
                    <a:p>
                      <a:endParaRPr lang="en-US" sz="1200" dirty="0"/>
                    </a:p>
                  </a:txBody>
                  <a:tcPr anchor="ctr">
                    <a:lnL w="12700" cap="flat" cmpd="sng" algn="ctr">
                      <a:solidFill>
                        <a:srgbClr val="808080"/>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rgbClr val="B2CC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2060"/>
                          </a:solidFill>
                          <a:latin typeface="+mn-lt"/>
                        </a:rPr>
                        <a:t>Incident Management </a:t>
                      </a:r>
                      <a:endParaRPr lang="en-US" sz="1200" i="0" kern="1200" dirty="0" smtClean="0">
                        <a:solidFill>
                          <a:srgbClr val="002060"/>
                        </a:solidFill>
                        <a:latin typeface="+mn-lt"/>
                        <a:ea typeface="+mn-ea"/>
                        <a:cs typeface="+mn-cs"/>
                      </a:endParaRPr>
                    </a:p>
                  </a:txBody>
                  <a:tcPr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rgbClr val="B2CCE5"/>
                    </a:solidFill>
                  </a:tcPr>
                </a:tc>
              </a:tr>
              <a:tr h="317688">
                <a:tc>
                  <a:txBody>
                    <a:bodyPr/>
                    <a:lstStyle/>
                    <a:p>
                      <a:endParaRPr lang="en-US" sz="1200" dirty="0"/>
                    </a:p>
                  </a:txBody>
                  <a:tcPr anchor="ctr">
                    <a:lnL w="12700" cap="flat" cmpd="sng" algn="ctr">
                      <a:solidFill>
                        <a:srgbClr val="808080"/>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rgbClr val="B2CC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2060"/>
                          </a:solidFill>
                          <a:latin typeface="+mn-lt"/>
                        </a:rPr>
                        <a:t>Service Continuity</a:t>
                      </a:r>
                      <a:r>
                        <a:rPr lang="en-US" sz="1200" baseline="0" dirty="0" smtClean="0">
                          <a:solidFill>
                            <a:srgbClr val="002060"/>
                          </a:solidFill>
                          <a:latin typeface="+mn-lt"/>
                        </a:rPr>
                        <a:t> Management </a:t>
                      </a:r>
                      <a:endParaRPr lang="en-US" sz="1200" b="1" i="0" dirty="0" smtClean="0">
                        <a:solidFill>
                          <a:srgbClr val="002060"/>
                        </a:solidFill>
                        <a:latin typeface="+mn-lt"/>
                        <a:ea typeface="Calibri"/>
                        <a:cs typeface="Times New Roman"/>
                      </a:endParaRPr>
                    </a:p>
                  </a:txBody>
                  <a:tcPr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rgbClr val="B2CCE5"/>
                    </a:solidFill>
                  </a:tcPr>
                </a:tc>
              </a:tr>
              <a:tr h="317688">
                <a:tc>
                  <a:txBody>
                    <a:bodyPr/>
                    <a:lstStyle/>
                    <a:p>
                      <a:endParaRPr lang="en-US" sz="1200" dirty="0"/>
                    </a:p>
                  </a:txBody>
                  <a:tcPr anchor="ctr">
                    <a:lnL w="12700" cap="flat" cmpd="sng" algn="ctr">
                      <a:solidFill>
                        <a:srgbClr val="808080"/>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rgbClr val="B2CCE5"/>
                    </a:solidFill>
                  </a:tcPr>
                </a:tc>
                <a:tc>
                  <a:txBody>
                    <a:bodyPr/>
                    <a:lstStyle/>
                    <a:p>
                      <a:pPr>
                        <a:lnSpc>
                          <a:spcPct val="100000"/>
                        </a:lnSpc>
                      </a:pPr>
                      <a:r>
                        <a:rPr lang="en-US" sz="1200" dirty="0" smtClean="0">
                          <a:solidFill>
                            <a:srgbClr val="002060"/>
                          </a:solidFill>
                          <a:latin typeface="+mn-lt"/>
                        </a:rPr>
                        <a:t>Risk Management </a:t>
                      </a:r>
                    </a:p>
                  </a:txBody>
                  <a:tcPr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rgbClr val="B2CCE5"/>
                    </a:solidFill>
                  </a:tcPr>
                </a:tc>
              </a:tr>
              <a:tr h="317688">
                <a:tc>
                  <a:txBody>
                    <a:bodyPr/>
                    <a:lstStyle/>
                    <a:p>
                      <a:endParaRPr lang="en-US" sz="1200" dirty="0"/>
                    </a:p>
                  </a:txBody>
                  <a:tcPr anchor="ctr">
                    <a:lnL w="12700" cap="flat" cmpd="sng" algn="ctr">
                      <a:solidFill>
                        <a:srgbClr val="808080"/>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rgbClr val="B2CC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2060"/>
                          </a:solidFill>
                          <a:latin typeface="+mn-lt"/>
                        </a:rPr>
                        <a:t>External Dependencies Management </a:t>
                      </a:r>
                    </a:p>
                  </a:txBody>
                  <a:tcPr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rgbClr val="B2CCE5"/>
                    </a:solidFill>
                  </a:tcPr>
                </a:tc>
              </a:tr>
              <a:tr h="317688">
                <a:tc>
                  <a:txBody>
                    <a:bodyPr/>
                    <a:lstStyle/>
                    <a:p>
                      <a:endParaRPr lang="en-US" sz="1200" dirty="0"/>
                    </a:p>
                  </a:txBody>
                  <a:tcPr anchor="ctr">
                    <a:lnL w="12700" cap="flat" cmpd="sng" algn="ctr">
                      <a:solidFill>
                        <a:srgbClr val="808080"/>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rgbClr val="B2CCE5"/>
                    </a:solidFill>
                  </a:tcPr>
                </a:tc>
                <a:tc>
                  <a:txBody>
                    <a:bodyPr/>
                    <a:lstStyle/>
                    <a:p>
                      <a:pPr>
                        <a:lnSpc>
                          <a:spcPct val="100000"/>
                        </a:lnSpc>
                      </a:pPr>
                      <a:r>
                        <a:rPr lang="en-US" sz="1200" dirty="0" smtClean="0">
                          <a:solidFill>
                            <a:srgbClr val="002060"/>
                          </a:solidFill>
                          <a:latin typeface="+mn-lt"/>
                        </a:rPr>
                        <a:t>Training and Awareness</a:t>
                      </a:r>
                    </a:p>
                  </a:txBody>
                  <a:tcPr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rgbClr val="B2CCE5"/>
                    </a:solidFill>
                  </a:tcPr>
                </a:tc>
              </a:tr>
              <a:tr h="317688">
                <a:tc>
                  <a:txBody>
                    <a:bodyPr/>
                    <a:lstStyle/>
                    <a:p>
                      <a:endParaRPr lang="en-US" sz="1200" dirty="0"/>
                    </a:p>
                  </a:txBody>
                  <a:tcPr anchor="ctr">
                    <a:lnL w="12700" cap="flat" cmpd="sng" algn="ctr">
                      <a:solidFill>
                        <a:srgbClr val="808080"/>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rgbClr val="B2CCE5"/>
                    </a:solidFill>
                  </a:tcPr>
                </a:tc>
                <a:tc>
                  <a:txBody>
                    <a:bodyPr/>
                    <a:lstStyle/>
                    <a:p>
                      <a:pPr>
                        <a:lnSpc>
                          <a:spcPct val="100000"/>
                        </a:lnSpc>
                      </a:pPr>
                      <a:r>
                        <a:rPr lang="en-US" sz="1200" dirty="0" smtClean="0">
                          <a:solidFill>
                            <a:srgbClr val="002060"/>
                          </a:solidFill>
                          <a:latin typeface="+mn-lt"/>
                        </a:rPr>
                        <a:t>Situational Awareness </a:t>
                      </a:r>
                    </a:p>
                  </a:txBody>
                  <a:tcPr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rgbClr val="B2CCE5"/>
                    </a:solidFill>
                  </a:tcPr>
                </a:tc>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399" y="1526497"/>
            <a:ext cx="341082" cy="3300788"/>
          </a:xfrm>
          <a:prstGeom prst="rect">
            <a:avLst/>
          </a:prstGeom>
        </p:spPr>
      </p:pic>
    </p:spTree>
    <p:extLst>
      <p:ext uri="{BB962C8B-B14F-4D97-AF65-F5344CB8AC3E}">
        <p14:creationId xmlns:p14="http://schemas.microsoft.com/office/powerpoint/2010/main" val="2224775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smtClean="0"/>
              <a:t>CRR Architecture Overview</a:t>
            </a:r>
            <a:endParaRPr lang="en-US" dirty="0"/>
          </a:p>
        </p:txBody>
      </p:sp>
      <p:grpSp>
        <p:nvGrpSpPr>
          <p:cNvPr id="23" name="Group 22"/>
          <p:cNvGrpSpPr/>
          <p:nvPr/>
        </p:nvGrpSpPr>
        <p:grpSpPr>
          <a:xfrm>
            <a:off x="490539" y="909482"/>
            <a:ext cx="6845926" cy="3747578"/>
            <a:chOff x="553253" y="1128367"/>
            <a:chExt cx="8691937" cy="4690989"/>
          </a:xfrm>
        </p:grpSpPr>
        <p:sp>
          <p:nvSpPr>
            <p:cNvPr id="24" name="Rectangle 23"/>
            <p:cNvSpPr/>
            <p:nvPr/>
          </p:nvSpPr>
          <p:spPr>
            <a:xfrm>
              <a:off x="553253" y="1476735"/>
              <a:ext cx="8691937" cy="434262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5740" t="-10397" r="-4273" b="5097"/>
            <a:stretch/>
          </p:blipFill>
          <p:spPr>
            <a:xfrm>
              <a:off x="681806" y="1128367"/>
              <a:ext cx="5355315" cy="4388855"/>
            </a:xfrm>
            <a:prstGeom prst="rect">
              <a:avLst/>
            </a:prstGeom>
          </p:spPr>
        </p:pic>
        <p:sp>
          <p:nvSpPr>
            <p:cNvPr id="26" name="Rectangle 25"/>
            <p:cNvSpPr/>
            <p:nvPr/>
          </p:nvSpPr>
          <p:spPr>
            <a:xfrm>
              <a:off x="5620251" y="2628900"/>
              <a:ext cx="2438400" cy="633068"/>
            </a:xfrm>
            <a:prstGeom prst="rect">
              <a:avLst/>
            </a:prstGeom>
            <a:no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620251" y="3790950"/>
              <a:ext cx="2438400" cy="619125"/>
            </a:xfrm>
            <a:prstGeom prst="rect">
              <a:avLst/>
            </a:prstGeom>
            <a:no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ross 27"/>
            <p:cNvSpPr/>
            <p:nvPr/>
          </p:nvSpPr>
          <p:spPr>
            <a:xfrm>
              <a:off x="6667751" y="3409891"/>
              <a:ext cx="247525" cy="238155"/>
            </a:xfrm>
            <a:prstGeom prst="plus">
              <a:avLst>
                <a:gd name="adj" fmla="val 40789"/>
              </a:avLst>
            </a:prstGeom>
            <a:no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6083433" y="2772738"/>
              <a:ext cx="1268296" cy="338554"/>
            </a:xfrm>
            <a:prstGeom prst="rect">
              <a:avLst/>
            </a:prstGeom>
            <a:noFill/>
          </p:spPr>
          <p:txBody>
            <a:bodyPr wrap="none" rtlCol="0">
              <a:spAutoFit/>
            </a:bodyPr>
            <a:lstStyle/>
            <a:p>
              <a:r>
                <a:rPr lang="en-US" sz="1600" b="1" dirty="0" smtClean="0">
                  <a:solidFill>
                    <a:schemeClr val="tx2"/>
                  </a:solidFill>
                  <a:latin typeface="Arial" panose="020B0604020202020204" pitchFamily="34" charset="0"/>
                  <a:cs typeface="Arial" panose="020B0604020202020204" pitchFamily="34" charset="0"/>
                </a:rPr>
                <a:t>What to Do</a:t>
              </a:r>
              <a:endParaRPr lang="en-US" sz="1600" b="1" dirty="0">
                <a:solidFill>
                  <a:schemeClr val="tx2"/>
                </a:solidFill>
                <a:latin typeface="Arial" panose="020B0604020202020204" pitchFamily="34" charset="0"/>
                <a:cs typeface="Arial" panose="020B0604020202020204" pitchFamily="34" charset="0"/>
              </a:endParaRPr>
            </a:p>
          </p:txBody>
        </p:sp>
        <p:sp>
          <p:nvSpPr>
            <p:cNvPr id="30" name="TextBox 29"/>
            <p:cNvSpPr txBox="1"/>
            <p:nvPr/>
          </p:nvSpPr>
          <p:spPr>
            <a:xfrm>
              <a:off x="5979431" y="3906690"/>
              <a:ext cx="1624163" cy="338554"/>
            </a:xfrm>
            <a:prstGeom prst="rect">
              <a:avLst/>
            </a:prstGeom>
            <a:noFill/>
          </p:spPr>
          <p:txBody>
            <a:bodyPr wrap="none" rtlCol="0">
              <a:spAutoFit/>
            </a:bodyPr>
            <a:lstStyle/>
            <a:p>
              <a:r>
                <a:rPr lang="en-US" sz="1600" b="1" dirty="0" smtClean="0">
                  <a:solidFill>
                    <a:schemeClr val="tx2"/>
                  </a:solidFill>
                  <a:latin typeface="Arial" panose="020B0604020202020204" pitchFamily="34" charset="0"/>
                  <a:cs typeface="Arial" panose="020B0604020202020204" pitchFamily="34" charset="0"/>
                </a:rPr>
                <a:t>Making it Stick</a:t>
              </a:r>
              <a:endParaRPr lang="en-US" sz="1600" b="1" dirty="0">
                <a:solidFill>
                  <a:schemeClr val="tx2"/>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09752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0538" y="1208047"/>
            <a:ext cx="6812421" cy="3590778"/>
          </a:xfrm>
          <a:prstGeom prst="rect">
            <a:avLst/>
          </a:prstGeom>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2"/>
          </p:nvPr>
        </p:nvSpPr>
        <p:spPr/>
        <p:txBody>
          <a:bodyPr/>
          <a:lstStyle/>
          <a:p>
            <a:r>
              <a:rPr lang="en-US" dirty="0" smtClean="0"/>
              <a:t>Cyber Resilience Review Numbers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9350152"/>
              </p:ext>
            </p:extLst>
          </p:nvPr>
        </p:nvGraphicFramePr>
        <p:xfrm>
          <a:off x="490539" y="1208047"/>
          <a:ext cx="6812421" cy="3590778"/>
        </p:xfrm>
        <a:graphic>
          <a:graphicData uri="http://schemas.openxmlformats.org/drawingml/2006/table">
            <a:tbl>
              <a:tblPr firstRow="1" bandRow="1">
                <a:tableStyleId>{3C2FFA5D-87B4-456A-9821-1D502468CF0F}</a:tableStyleId>
              </a:tblPr>
              <a:tblGrid>
                <a:gridCol w="408424"/>
                <a:gridCol w="2575113"/>
                <a:gridCol w="1181198"/>
                <a:gridCol w="1323843"/>
                <a:gridCol w="1323843"/>
              </a:tblGrid>
              <a:tr h="355733">
                <a:tc gridSpan="2">
                  <a:txBody>
                    <a:bodyPr/>
                    <a:lstStyle/>
                    <a:p>
                      <a:pPr>
                        <a:lnSpc>
                          <a:spcPct val="100000"/>
                        </a:lnSpc>
                      </a:pPr>
                      <a:r>
                        <a:rPr lang="en-US" sz="1000" dirty="0" smtClean="0">
                          <a:solidFill>
                            <a:srgbClr val="FFFFFF"/>
                          </a:solidFill>
                          <a:effectLst>
                            <a:outerShdw blurRad="50800" dist="38100" dir="2700000" algn="tl" rotWithShape="0">
                              <a:prstClr val="black">
                                <a:alpha val="40000"/>
                              </a:prstClr>
                            </a:outerShdw>
                          </a:effectLst>
                          <a:latin typeface="+mn-lt"/>
                        </a:rPr>
                        <a:t>CRR Domains</a:t>
                      </a:r>
                      <a:endParaRPr lang="en-US" sz="1000" dirty="0">
                        <a:solidFill>
                          <a:srgbClr val="FFFFFF"/>
                        </a:solidFill>
                        <a:effectLst>
                          <a:outerShdw blurRad="50800" dist="38100" dir="2700000" algn="tl" rotWithShape="0">
                            <a:prstClr val="black">
                              <a:alpha val="40000"/>
                            </a:prstClr>
                          </a:outerShdw>
                        </a:effectLst>
                        <a:latin typeface="+mn-lt"/>
                      </a:endParaRPr>
                    </a:p>
                  </a:txBody>
                  <a:tcPr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solidFill>
                      <a:srgbClr val="223D71"/>
                    </a:solidFill>
                  </a:tcPr>
                </a:tc>
                <a:tc hMerge="1">
                  <a:txBody>
                    <a:bodyPr/>
                    <a:lstStyle/>
                    <a:p>
                      <a:endParaRPr lang="en-US"/>
                    </a:p>
                  </a:txBody>
                  <a:tcPr/>
                </a:tc>
                <a:tc>
                  <a:txBody>
                    <a:bodyPr/>
                    <a:lstStyle/>
                    <a:p>
                      <a:pPr marL="0" marR="0" algn="ctr">
                        <a:lnSpc>
                          <a:spcPct val="115000"/>
                        </a:lnSpc>
                        <a:spcBef>
                          <a:spcPts val="0"/>
                        </a:spcBef>
                        <a:spcAft>
                          <a:spcPts val="0"/>
                        </a:spcAft>
                      </a:pPr>
                      <a:r>
                        <a:rPr lang="en-US" sz="1000" b="1" dirty="0">
                          <a:effectLst/>
                          <a:latin typeface="+mn-lt"/>
                          <a:ea typeface="Calibri"/>
                          <a:cs typeface="Times New Roman"/>
                        </a:rPr>
                        <a:t>Number of </a:t>
                      </a:r>
                    </a:p>
                    <a:p>
                      <a:pPr marL="0" marR="0" algn="ctr">
                        <a:lnSpc>
                          <a:spcPct val="115000"/>
                        </a:lnSpc>
                        <a:spcBef>
                          <a:spcPts val="0"/>
                        </a:spcBef>
                        <a:spcAft>
                          <a:spcPts val="0"/>
                        </a:spcAft>
                      </a:pPr>
                      <a:r>
                        <a:rPr lang="en-US" sz="1000" b="1" dirty="0">
                          <a:effectLst/>
                          <a:latin typeface="+mn-lt"/>
                          <a:ea typeface="Calibri"/>
                          <a:cs typeface="Times New Roman"/>
                        </a:rPr>
                        <a:t>Goals</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solidFill>
                      <a:srgbClr val="223D71"/>
                    </a:solidFill>
                  </a:tcPr>
                </a:tc>
                <a:tc>
                  <a:txBody>
                    <a:bodyPr/>
                    <a:lstStyle/>
                    <a:p>
                      <a:pPr marL="0" marR="0" algn="ctr">
                        <a:lnSpc>
                          <a:spcPct val="115000"/>
                        </a:lnSpc>
                        <a:spcBef>
                          <a:spcPts val="0"/>
                        </a:spcBef>
                        <a:spcAft>
                          <a:spcPts val="0"/>
                        </a:spcAft>
                      </a:pPr>
                      <a:r>
                        <a:rPr lang="en-US" sz="1000" b="1" dirty="0">
                          <a:effectLst/>
                          <a:latin typeface="+mn-lt"/>
                          <a:ea typeface="Calibri"/>
                          <a:cs typeface="Times New Roman"/>
                        </a:rPr>
                        <a:t>Number of </a:t>
                      </a:r>
                    </a:p>
                    <a:p>
                      <a:pPr marL="0" marR="0" algn="ctr">
                        <a:lnSpc>
                          <a:spcPct val="115000"/>
                        </a:lnSpc>
                        <a:spcBef>
                          <a:spcPts val="0"/>
                        </a:spcBef>
                        <a:spcAft>
                          <a:spcPts val="0"/>
                        </a:spcAft>
                      </a:pPr>
                      <a:r>
                        <a:rPr lang="en-US" sz="1000" b="1" dirty="0">
                          <a:effectLst/>
                          <a:latin typeface="+mn-lt"/>
                          <a:ea typeface="Calibri"/>
                          <a:cs typeface="Times New Roman"/>
                        </a:rPr>
                        <a:t>Goal Practices</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solidFill>
                      <a:srgbClr val="223D71"/>
                    </a:solidFill>
                  </a:tcPr>
                </a:tc>
                <a:tc>
                  <a:txBody>
                    <a:bodyPr/>
                    <a:lstStyle/>
                    <a:p>
                      <a:pPr marL="0" marR="0" algn="ctr">
                        <a:lnSpc>
                          <a:spcPct val="115000"/>
                        </a:lnSpc>
                        <a:spcBef>
                          <a:spcPts val="0"/>
                        </a:spcBef>
                        <a:spcAft>
                          <a:spcPts val="0"/>
                        </a:spcAft>
                      </a:pPr>
                      <a:r>
                        <a:rPr lang="en-US" sz="1000" b="1" dirty="0">
                          <a:effectLst/>
                          <a:latin typeface="+mn-lt"/>
                          <a:ea typeface="Calibri"/>
                          <a:cs typeface="Times New Roman"/>
                        </a:rPr>
                        <a:t>Number of MIL Practices</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solidFill>
                      <a:srgbClr val="223D71"/>
                    </a:solidFill>
                  </a:tcPr>
                </a:tc>
              </a:tr>
              <a:tr h="293666">
                <a:tc>
                  <a:txBody>
                    <a:bodyPr/>
                    <a:lstStyle/>
                    <a:p>
                      <a:endParaRPr lang="en-US" sz="1000" dirty="0"/>
                    </a:p>
                  </a:txBody>
                  <a:tcPr anchor="ctr">
                    <a:lnL w="12700" cap="flat" cmpd="sng" algn="ctr">
                      <a:solidFill>
                        <a:srgbClr val="808080"/>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B w="12700" cap="flat" cmpd="sng" algn="ctr">
                      <a:solidFill>
                        <a:srgbClr val="338ED3">
                          <a:lumMod val="60000"/>
                          <a:lumOff val="40000"/>
                        </a:srgbClr>
                      </a:solidFill>
                      <a:prstDash val="solid"/>
                      <a:round/>
                      <a:headEnd type="none" w="med" len="med"/>
                      <a:tailEnd type="none" w="med" len="med"/>
                    </a:lnB>
                    <a:solidFill>
                      <a:srgbClr val="B2CCE5"/>
                    </a:solidFill>
                  </a:tcPr>
                </a:tc>
                <a:tc>
                  <a:txBody>
                    <a:bodyPr/>
                    <a:lstStyle/>
                    <a:p>
                      <a:pPr>
                        <a:lnSpc>
                          <a:spcPct val="100000"/>
                        </a:lnSpc>
                      </a:pPr>
                      <a:r>
                        <a:rPr lang="en-US" sz="1000" b="0" dirty="0" smtClean="0">
                          <a:solidFill>
                            <a:srgbClr val="002060"/>
                          </a:solidFill>
                          <a:latin typeface="+mn-lt"/>
                        </a:rPr>
                        <a:t>Asset</a:t>
                      </a:r>
                      <a:r>
                        <a:rPr lang="en-US" sz="1000" b="0" baseline="0" dirty="0" smtClean="0">
                          <a:solidFill>
                            <a:srgbClr val="002060"/>
                          </a:solidFill>
                          <a:latin typeface="+mn-lt"/>
                        </a:rPr>
                        <a:t> </a:t>
                      </a:r>
                      <a:r>
                        <a:rPr lang="en-US" sz="1000" dirty="0" smtClean="0">
                          <a:solidFill>
                            <a:srgbClr val="002060"/>
                          </a:solidFill>
                          <a:latin typeface="+mn-lt"/>
                        </a:rPr>
                        <a:t> Management </a:t>
                      </a:r>
                    </a:p>
                  </a:txBody>
                  <a:tcPr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B w="12700" cap="flat" cmpd="sng" algn="ctr">
                      <a:solidFill>
                        <a:srgbClr val="338ED3">
                          <a:lumMod val="60000"/>
                          <a:lumOff val="40000"/>
                        </a:srgbClr>
                      </a:solidFill>
                      <a:prstDash val="solid"/>
                      <a:round/>
                      <a:headEnd type="none" w="med" len="med"/>
                      <a:tailEnd type="none" w="med" len="med"/>
                    </a:lnB>
                    <a:solidFill>
                      <a:srgbClr val="B2CCE5"/>
                    </a:solidFill>
                  </a:tcPr>
                </a:tc>
                <a:tc>
                  <a:txBody>
                    <a:bodyPr/>
                    <a:lstStyle/>
                    <a:p>
                      <a:pPr marL="0" marR="0" algn="ctr">
                        <a:lnSpc>
                          <a:spcPct val="115000"/>
                        </a:lnSpc>
                        <a:spcBef>
                          <a:spcPts val="0"/>
                        </a:spcBef>
                        <a:spcAft>
                          <a:spcPts val="0"/>
                        </a:spcAft>
                      </a:pPr>
                      <a:r>
                        <a:rPr lang="en-US" sz="1000" b="1" dirty="0">
                          <a:effectLst/>
                          <a:latin typeface="+mj-lt"/>
                          <a:ea typeface="Calibri"/>
                          <a:cs typeface="Times New Roman"/>
                        </a:rPr>
                        <a:t>7</a:t>
                      </a:r>
                    </a:p>
                  </a:txBody>
                  <a:tcPr marL="68580" marR="68580" marT="0" marB="0"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B w="12700" cap="flat" cmpd="sng" algn="ctr">
                      <a:solidFill>
                        <a:srgbClr val="338ED3">
                          <a:lumMod val="60000"/>
                          <a:lumOff val="40000"/>
                        </a:srgb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effectLst/>
                          <a:latin typeface="+mj-lt"/>
                          <a:ea typeface="Calibri"/>
                          <a:cs typeface="Times New Roman"/>
                        </a:rPr>
                        <a:t>24</a:t>
                      </a:r>
                    </a:p>
                  </a:txBody>
                  <a:tcPr marL="68580" marR="68580" marT="0" marB="0"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B w="12700" cap="flat" cmpd="sng" algn="ctr">
                      <a:solidFill>
                        <a:srgbClr val="338ED3">
                          <a:lumMod val="60000"/>
                          <a:lumOff val="40000"/>
                        </a:srgb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effectLst/>
                          <a:latin typeface="+mj-lt"/>
                          <a:ea typeface="Calibri"/>
                          <a:cs typeface="Times New Roman"/>
                        </a:rPr>
                        <a:t>13</a:t>
                      </a:r>
                    </a:p>
                  </a:txBody>
                  <a:tcPr marL="68580" marR="68580" marT="0" marB="0"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808080"/>
                      </a:solidFill>
                      <a:prstDash val="solid"/>
                      <a:round/>
                      <a:headEnd type="none" w="med" len="med"/>
                      <a:tailEnd type="none" w="med" len="med"/>
                    </a:lnR>
                    <a:lnB w="12700" cap="flat" cmpd="sng" algn="ctr">
                      <a:solidFill>
                        <a:srgbClr val="338ED3">
                          <a:lumMod val="60000"/>
                          <a:lumOff val="40000"/>
                        </a:srgbClr>
                      </a:solidFill>
                      <a:prstDash val="solid"/>
                      <a:round/>
                      <a:headEnd type="none" w="med" len="med"/>
                      <a:tailEnd type="none" w="med" len="med"/>
                    </a:lnB>
                    <a:solidFill>
                      <a:schemeClr val="bg1"/>
                    </a:solidFill>
                  </a:tcPr>
                </a:tc>
              </a:tr>
              <a:tr h="293666">
                <a:tc>
                  <a:txBody>
                    <a:bodyPr/>
                    <a:lstStyle/>
                    <a:p>
                      <a:endParaRPr lang="en-US" sz="1000" dirty="0"/>
                    </a:p>
                  </a:txBody>
                  <a:tcPr anchor="ctr">
                    <a:lnL w="12700" cap="flat" cmpd="sng" algn="ctr">
                      <a:solidFill>
                        <a:srgbClr val="808080"/>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rgbClr val="B2CC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2060"/>
                          </a:solidFill>
                          <a:latin typeface="+mn-lt"/>
                        </a:rPr>
                        <a:t>Controls Management  </a:t>
                      </a:r>
                      <a:endParaRPr lang="en-US" sz="1000" b="1" i="0" dirty="0" smtClean="0">
                        <a:solidFill>
                          <a:srgbClr val="002060"/>
                        </a:solidFill>
                        <a:latin typeface="+mn-lt"/>
                        <a:ea typeface="Calibri"/>
                        <a:cs typeface="Times New Roman"/>
                      </a:endParaRPr>
                    </a:p>
                  </a:txBody>
                  <a:tcPr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rgbClr val="B2CCE5"/>
                    </a:solidFill>
                  </a:tcPr>
                </a:tc>
                <a:tc>
                  <a:txBody>
                    <a:bodyPr/>
                    <a:lstStyle/>
                    <a:p>
                      <a:pPr marL="0" marR="0" algn="ctr">
                        <a:lnSpc>
                          <a:spcPct val="115000"/>
                        </a:lnSpc>
                        <a:spcBef>
                          <a:spcPts val="0"/>
                        </a:spcBef>
                        <a:spcAft>
                          <a:spcPts val="0"/>
                        </a:spcAft>
                      </a:pPr>
                      <a:r>
                        <a:rPr lang="en-US" sz="1000" b="1" dirty="0">
                          <a:effectLst/>
                          <a:latin typeface="+mj-lt"/>
                          <a:ea typeface="Calibri"/>
                          <a:cs typeface="Times New Roman"/>
                        </a:rPr>
                        <a:t>4</a:t>
                      </a:r>
                    </a:p>
                  </a:txBody>
                  <a:tcPr marL="68580" marR="68580" marT="0" marB="0"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effectLst/>
                          <a:latin typeface="+mj-lt"/>
                          <a:ea typeface="Calibri"/>
                          <a:cs typeface="Times New Roman"/>
                        </a:rPr>
                        <a:t>7</a:t>
                      </a:r>
                    </a:p>
                  </a:txBody>
                  <a:tcPr marL="68580" marR="68580" marT="0" marB="0"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effectLst/>
                          <a:latin typeface="+mj-lt"/>
                          <a:ea typeface="Calibri"/>
                          <a:cs typeface="Times New Roman"/>
                        </a:rPr>
                        <a:t>13</a:t>
                      </a:r>
                    </a:p>
                  </a:txBody>
                  <a:tcPr marL="68580" marR="68580" marT="0" marB="0"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chemeClr val="bg1"/>
                    </a:solidFill>
                  </a:tcPr>
                </a:tc>
              </a:tr>
              <a:tr h="312516">
                <a:tc>
                  <a:txBody>
                    <a:bodyPr/>
                    <a:lstStyle/>
                    <a:p>
                      <a:endParaRPr lang="en-US" sz="1000" dirty="0"/>
                    </a:p>
                  </a:txBody>
                  <a:tcPr anchor="ctr">
                    <a:lnL w="12700" cap="flat" cmpd="sng" algn="ctr">
                      <a:solidFill>
                        <a:srgbClr val="808080"/>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rgbClr val="B2CC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2060"/>
                          </a:solidFill>
                          <a:latin typeface="+mn-lt"/>
                        </a:rPr>
                        <a:t>Configuration and Change Management </a:t>
                      </a:r>
                      <a:endParaRPr lang="en-US" sz="1000" i="0" kern="1200" dirty="0" smtClean="0">
                        <a:solidFill>
                          <a:srgbClr val="002060"/>
                        </a:solidFill>
                        <a:latin typeface="+mn-lt"/>
                        <a:ea typeface="+mn-ea"/>
                        <a:cs typeface="+mn-cs"/>
                      </a:endParaRPr>
                    </a:p>
                  </a:txBody>
                  <a:tcPr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rgbClr val="B2CCE5"/>
                    </a:solidFill>
                  </a:tcPr>
                </a:tc>
                <a:tc>
                  <a:txBody>
                    <a:bodyPr/>
                    <a:lstStyle/>
                    <a:p>
                      <a:pPr marL="0" marR="0" algn="ctr">
                        <a:lnSpc>
                          <a:spcPct val="115000"/>
                        </a:lnSpc>
                        <a:spcBef>
                          <a:spcPts val="0"/>
                        </a:spcBef>
                        <a:spcAft>
                          <a:spcPts val="0"/>
                        </a:spcAft>
                      </a:pPr>
                      <a:r>
                        <a:rPr lang="en-US" sz="1000" b="1" dirty="0">
                          <a:effectLst/>
                          <a:latin typeface="+mj-lt"/>
                          <a:ea typeface="Calibri"/>
                          <a:cs typeface="Times New Roman"/>
                        </a:rPr>
                        <a:t>3</a:t>
                      </a:r>
                    </a:p>
                  </a:txBody>
                  <a:tcPr marL="68580" marR="68580" marT="0" marB="0"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effectLst/>
                          <a:latin typeface="+mj-lt"/>
                          <a:ea typeface="Calibri"/>
                          <a:cs typeface="Times New Roman"/>
                        </a:rPr>
                        <a:t>15</a:t>
                      </a:r>
                    </a:p>
                  </a:txBody>
                  <a:tcPr marL="68580" marR="68580" marT="0" marB="0"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effectLst/>
                          <a:latin typeface="+mj-lt"/>
                          <a:ea typeface="Calibri"/>
                          <a:cs typeface="Times New Roman"/>
                        </a:rPr>
                        <a:t>13</a:t>
                      </a:r>
                    </a:p>
                  </a:txBody>
                  <a:tcPr marL="68580" marR="68580" marT="0" marB="0"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chemeClr val="bg1"/>
                    </a:solidFill>
                  </a:tcPr>
                </a:tc>
              </a:tr>
              <a:tr h="293666">
                <a:tc>
                  <a:txBody>
                    <a:bodyPr/>
                    <a:lstStyle/>
                    <a:p>
                      <a:endParaRPr lang="en-US" sz="1000" dirty="0"/>
                    </a:p>
                  </a:txBody>
                  <a:tcPr anchor="ctr">
                    <a:lnL w="12700" cap="flat" cmpd="sng" algn="ctr">
                      <a:solidFill>
                        <a:srgbClr val="808080"/>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rgbClr val="B2CC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2060"/>
                          </a:solidFill>
                          <a:latin typeface="+mn-lt"/>
                        </a:rPr>
                        <a:t>Vulnerability Management </a:t>
                      </a:r>
                    </a:p>
                  </a:txBody>
                  <a:tcPr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rgbClr val="B2CCE5"/>
                    </a:solidFill>
                  </a:tcPr>
                </a:tc>
                <a:tc>
                  <a:txBody>
                    <a:bodyPr/>
                    <a:lstStyle/>
                    <a:p>
                      <a:pPr marL="0" marR="0" algn="ctr">
                        <a:lnSpc>
                          <a:spcPct val="115000"/>
                        </a:lnSpc>
                        <a:spcBef>
                          <a:spcPts val="0"/>
                        </a:spcBef>
                        <a:spcAft>
                          <a:spcPts val="0"/>
                        </a:spcAft>
                      </a:pPr>
                      <a:r>
                        <a:rPr lang="en-US" sz="1000" b="1" dirty="0">
                          <a:effectLst/>
                          <a:latin typeface="+mj-lt"/>
                          <a:ea typeface="Calibri"/>
                          <a:cs typeface="Times New Roman"/>
                        </a:rPr>
                        <a:t>4</a:t>
                      </a:r>
                    </a:p>
                  </a:txBody>
                  <a:tcPr marL="68580" marR="68580" marT="0" marB="0"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effectLst/>
                          <a:latin typeface="+mj-lt"/>
                          <a:ea typeface="Calibri"/>
                          <a:cs typeface="Times New Roman"/>
                        </a:rPr>
                        <a:t>12</a:t>
                      </a:r>
                    </a:p>
                  </a:txBody>
                  <a:tcPr marL="68580" marR="68580" marT="0" marB="0"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effectLst/>
                          <a:latin typeface="+mj-lt"/>
                          <a:ea typeface="Calibri"/>
                          <a:cs typeface="Times New Roman"/>
                        </a:rPr>
                        <a:t>13</a:t>
                      </a:r>
                    </a:p>
                  </a:txBody>
                  <a:tcPr marL="68580" marR="68580" marT="0" marB="0"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chemeClr val="bg1"/>
                    </a:solidFill>
                  </a:tcPr>
                </a:tc>
              </a:tr>
              <a:tr h="293666">
                <a:tc>
                  <a:txBody>
                    <a:bodyPr/>
                    <a:lstStyle/>
                    <a:p>
                      <a:endParaRPr lang="en-US" sz="1000" dirty="0"/>
                    </a:p>
                  </a:txBody>
                  <a:tcPr anchor="ctr">
                    <a:lnL w="12700" cap="flat" cmpd="sng" algn="ctr">
                      <a:solidFill>
                        <a:srgbClr val="808080"/>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rgbClr val="B2CC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2060"/>
                          </a:solidFill>
                          <a:latin typeface="+mn-lt"/>
                        </a:rPr>
                        <a:t>Incident Management </a:t>
                      </a:r>
                      <a:endParaRPr lang="en-US" sz="1000" i="0" kern="1200" dirty="0" smtClean="0">
                        <a:solidFill>
                          <a:srgbClr val="002060"/>
                        </a:solidFill>
                        <a:latin typeface="+mn-lt"/>
                        <a:ea typeface="+mn-ea"/>
                        <a:cs typeface="+mn-cs"/>
                      </a:endParaRPr>
                    </a:p>
                  </a:txBody>
                  <a:tcPr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rgbClr val="B2CCE5"/>
                    </a:solidFill>
                  </a:tcPr>
                </a:tc>
                <a:tc>
                  <a:txBody>
                    <a:bodyPr/>
                    <a:lstStyle/>
                    <a:p>
                      <a:pPr marL="0" marR="0" algn="ctr">
                        <a:lnSpc>
                          <a:spcPct val="115000"/>
                        </a:lnSpc>
                        <a:spcBef>
                          <a:spcPts val="0"/>
                        </a:spcBef>
                        <a:spcAft>
                          <a:spcPts val="0"/>
                        </a:spcAft>
                      </a:pPr>
                      <a:r>
                        <a:rPr lang="en-US" sz="1000" b="1" dirty="0">
                          <a:effectLst/>
                          <a:latin typeface="+mj-lt"/>
                          <a:ea typeface="Calibri"/>
                          <a:cs typeface="Times New Roman"/>
                        </a:rPr>
                        <a:t>5</a:t>
                      </a:r>
                    </a:p>
                  </a:txBody>
                  <a:tcPr marL="68580" marR="68580" marT="0" marB="0"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effectLst/>
                          <a:latin typeface="+mj-lt"/>
                          <a:ea typeface="Calibri"/>
                          <a:cs typeface="Times New Roman"/>
                        </a:rPr>
                        <a:t>23</a:t>
                      </a:r>
                    </a:p>
                  </a:txBody>
                  <a:tcPr marL="68580" marR="68580" marT="0" marB="0"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effectLst/>
                          <a:latin typeface="+mj-lt"/>
                          <a:ea typeface="Calibri"/>
                          <a:cs typeface="Times New Roman"/>
                        </a:rPr>
                        <a:t>13</a:t>
                      </a:r>
                    </a:p>
                  </a:txBody>
                  <a:tcPr marL="68580" marR="68580" marT="0" marB="0"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chemeClr val="bg1"/>
                    </a:solidFill>
                  </a:tcPr>
                </a:tc>
              </a:tr>
              <a:tr h="293666">
                <a:tc>
                  <a:txBody>
                    <a:bodyPr/>
                    <a:lstStyle/>
                    <a:p>
                      <a:endParaRPr lang="en-US" sz="1000" dirty="0"/>
                    </a:p>
                  </a:txBody>
                  <a:tcPr anchor="ctr">
                    <a:lnL w="12700" cap="flat" cmpd="sng" algn="ctr">
                      <a:solidFill>
                        <a:srgbClr val="808080"/>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rgbClr val="B2CC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2060"/>
                          </a:solidFill>
                          <a:latin typeface="+mn-lt"/>
                        </a:rPr>
                        <a:t>Service Continuity</a:t>
                      </a:r>
                      <a:r>
                        <a:rPr lang="en-US" sz="1000" baseline="0" dirty="0" smtClean="0">
                          <a:solidFill>
                            <a:srgbClr val="002060"/>
                          </a:solidFill>
                          <a:latin typeface="+mn-lt"/>
                        </a:rPr>
                        <a:t> Management </a:t>
                      </a:r>
                      <a:endParaRPr lang="en-US" sz="1000" b="1" i="0" dirty="0" smtClean="0">
                        <a:solidFill>
                          <a:srgbClr val="002060"/>
                        </a:solidFill>
                        <a:latin typeface="+mn-lt"/>
                        <a:ea typeface="Calibri"/>
                        <a:cs typeface="Times New Roman"/>
                      </a:endParaRPr>
                    </a:p>
                  </a:txBody>
                  <a:tcPr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rgbClr val="B2CCE5"/>
                    </a:solidFill>
                  </a:tcPr>
                </a:tc>
                <a:tc>
                  <a:txBody>
                    <a:bodyPr/>
                    <a:lstStyle/>
                    <a:p>
                      <a:pPr marL="0" marR="0" algn="ctr">
                        <a:lnSpc>
                          <a:spcPct val="115000"/>
                        </a:lnSpc>
                        <a:spcBef>
                          <a:spcPts val="0"/>
                        </a:spcBef>
                        <a:spcAft>
                          <a:spcPts val="0"/>
                        </a:spcAft>
                      </a:pPr>
                      <a:r>
                        <a:rPr lang="en-US" sz="1000" b="1" dirty="0">
                          <a:effectLst/>
                          <a:latin typeface="+mj-lt"/>
                          <a:ea typeface="Calibri"/>
                          <a:cs typeface="Times New Roman"/>
                        </a:rPr>
                        <a:t>4</a:t>
                      </a:r>
                    </a:p>
                  </a:txBody>
                  <a:tcPr marL="68580" marR="68580" marT="0" marB="0"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effectLst/>
                          <a:latin typeface="+mj-lt"/>
                          <a:ea typeface="Calibri"/>
                          <a:cs typeface="Times New Roman"/>
                        </a:rPr>
                        <a:t>15</a:t>
                      </a:r>
                    </a:p>
                  </a:txBody>
                  <a:tcPr marL="68580" marR="68580" marT="0" marB="0"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effectLst/>
                          <a:latin typeface="+mj-lt"/>
                          <a:ea typeface="Calibri"/>
                          <a:cs typeface="Times New Roman"/>
                        </a:rPr>
                        <a:t>13</a:t>
                      </a:r>
                    </a:p>
                  </a:txBody>
                  <a:tcPr marL="68580" marR="68580" marT="0" marB="0"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chemeClr val="bg1"/>
                    </a:solidFill>
                  </a:tcPr>
                </a:tc>
              </a:tr>
              <a:tr h="293666">
                <a:tc>
                  <a:txBody>
                    <a:bodyPr/>
                    <a:lstStyle/>
                    <a:p>
                      <a:endParaRPr lang="en-US" sz="1000" dirty="0"/>
                    </a:p>
                  </a:txBody>
                  <a:tcPr anchor="ctr">
                    <a:lnL w="12700" cap="flat" cmpd="sng" algn="ctr">
                      <a:solidFill>
                        <a:srgbClr val="808080"/>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rgbClr val="B2CCE5"/>
                    </a:solidFill>
                  </a:tcPr>
                </a:tc>
                <a:tc>
                  <a:txBody>
                    <a:bodyPr/>
                    <a:lstStyle/>
                    <a:p>
                      <a:pPr>
                        <a:lnSpc>
                          <a:spcPct val="100000"/>
                        </a:lnSpc>
                      </a:pPr>
                      <a:r>
                        <a:rPr lang="en-US" sz="1000" dirty="0" smtClean="0">
                          <a:solidFill>
                            <a:srgbClr val="002060"/>
                          </a:solidFill>
                          <a:latin typeface="+mn-lt"/>
                        </a:rPr>
                        <a:t>Risk Management </a:t>
                      </a:r>
                    </a:p>
                  </a:txBody>
                  <a:tcPr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rgbClr val="B2CCE5"/>
                    </a:solidFill>
                  </a:tcPr>
                </a:tc>
                <a:tc>
                  <a:txBody>
                    <a:bodyPr/>
                    <a:lstStyle/>
                    <a:p>
                      <a:pPr marL="0" marR="0" algn="ctr">
                        <a:lnSpc>
                          <a:spcPct val="115000"/>
                        </a:lnSpc>
                        <a:spcBef>
                          <a:spcPts val="0"/>
                        </a:spcBef>
                        <a:spcAft>
                          <a:spcPts val="0"/>
                        </a:spcAft>
                      </a:pPr>
                      <a:r>
                        <a:rPr lang="en-US" sz="1000" b="1" dirty="0">
                          <a:effectLst/>
                          <a:latin typeface="+mj-lt"/>
                          <a:ea typeface="Calibri"/>
                          <a:cs typeface="Times New Roman"/>
                        </a:rPr>
                        <a:t>5</a:t>
                      </a:r>
                    </a:p>
                  </a:txBody>
                  <a:tcPr marL="68580" marR="68580" marT="0" marB="0"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effectLst/>
                          <a:latin typeface="+mj-lt"/>
                          <a:ea typeface="Calibri"/>
                          <a:cs typeface="Times New Roman"/>
                        </a:rPr>
                        <a:t>13</a:t>
                      </a:r>
                    </a:p>
                  </a:txBody>
                  <a:tcPr marL="68580" marR="68580" marT="0" marB="0"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effectLst/>
                          <a:latin typeface="+mj-lt"/>
                          <a:ea typeface="Calibri"/>
                          <a:cs typeface="Times New Roman"/>
                        </a:rPr>
                        <a:t>13</a:t>
                      </a:r>
                    </a:p>
                  </a:txBody>
                  <a:tcPr marL="68580" marR="68580" marT="0" marB="0"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chemeClr val="bg1"/>
                    </a:solidFill>
                  </a:tcPr>
                </a:tc>
              </a:tr>
              <a:tr h="312516">
                <a:tc>
                  <a:txBody>
                    <a:bodyPr/>
                    <a:lstStyle/>
                    <a:p>
                      <a:endParaRPr lang="en-US" sz="1000" dirty="0"/>
                    </a:p>
                  </a:txBody>
                  <a:tcPr anchor="ctr">
                    <a:lnL w="12700" cap="flat" cmpd="sng" algn="ctr">
                      <a:solidFill>
                        <a:srgbClr val="808080"/>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rgbClr val="B2CC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2060"/>
                          </a:solidFill>
                          <a:latin typeface="+mn-lt"/>
                        </a:rPr>
                        <a:t>External Dependencies Management </a:t>
                      </a:r>
                    </a:p>
                  </a:txBody>
                  <a:tcPr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rgbClr val="B2CCE5"/>
                    </a:solidFill>
                  </a:tcPr>
                </a:tc>
                <a:tc>
                  <a:txBody>
                    <a:bodyPr/>
                    <a:lstStyle/>
                    <a:p>
                      <a:pPr marL="0" marR="0" algn="ctr">
                        <a:lnSpc>
                          <a:spcPct val="115000"/>
                        </a:lnSpc>
                        <a:spcBef>
                          <a:spcPts val="0"/>
                        </a:spcBef>
                        <a:spcAft>
                          <a:spcPts val="0"/>
                        </a:spcAft>
                      </a:pPr>
                      <a:r>
                        <a:rPr lang="en-US" sz="1000" b="1" dirty="0">
                          <a:effectLst/>
                          <a:latin typeface="+mj-lt"/>
                          <a:ea typeface="Calibri"/>
                          <a:cs typeface="Times New Roman"/>
                        </a:rPr>
                        <a:t>5</a:t>
                      </a:r>
                    </a:p>
                  </a:txBody>
                  <a:tcPr marL="68580" marR="68580" marT="0" marB="0"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effectLst/>
                          <a:latin typeface="+mj-lt"/>
                          <a:ea typeface="Calibri"/>
                          <a:cs typeface="Times New Roman"/>
                        </a:rPr>
                        <a:t>14</a:t>
                      </a:r>
                    </a:p>
                  </a:txBody>
                  <a:tcPr marL="68580" marR="68580" marT="0" marB="0"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effectLst/>
                          <a:latin typeface="+mj-lt"/>
                          <a:ea typeface="Calibri"/>
                          <a:cs typeface="Times New Roman"/>
                        </a:rPr>
                        <a:t>13</a:t>
                      </a:r>
                    </a:p>
                  </a:txBody>
                  <a:tcPr marL="68580" marR="68580" marT="0" marB="0"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chemeClr val="bg1"/>
                    </a:solidFill>
                  </a:tcPr>
                </a:tc>
              </a:tr>
              <a:tr h="293666">
                <a:tc>
                  <a:txBody>
                    <a:bodyPr/>
                    <a:lstStyle/>
                    <a:p>
                      <a:endParaRPr lang="en-US" sz="1000" dirty="0"/>
                    </a:p>
                  </a:txBody>
                  <a:tcPr anchor="ctr">
                    <a:lnL w="12700" cap="flat" cmpd="sng" algn="ctr">
                      <a:solidFill>
                        <a:srgbClr val="808080"/>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rgbClr val="B2CCE5"/>
                    </a:solidFill>
                  </a:tcPr>
                </a:tc>
                <a:tc>
                  <a:txBody>
                    <a:bodyPr/>
                    <a:lstStyle/>
                    <a:p>
                      <a:pPr>
                        <a:lnSpc>
                          <a:spcPct val="100000"/>
                        </a:lnSpc>
                      </a:pPr>
                      <a:r>
                        <a:rPr lang="en-US" sz="1000" dirty="0" smtClean="0">
                          <a:solidFill>
                            <a:srgbClr val="002060"/>
                          </a:solidFill>
                          <a:latin typeface="+mn-lt"/>
                        </a:rPr>
                        <a:t>Training and Awareness</a:t>
                      </a:r>
                    </a:p>
                  </a:txBody>
                  <a:tcPr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rgbClr val="B2CCE5"/>
                    </a:solidFill>
                  </a:tcPr>
                </a:tc>
                <a:tc>
                  <a:txBody>
                    <a:bodyPr/>
                    <a:lstStyle/>
                    <a:p>
                      <a:pPr marL="0" marR="0" algn="ctr">
                        <a:lnSpc>
                          <a:spcPct val="115000"/>
                        </a:lnSpc>
                        <a:spcBef>
                          <a:spcPts val="0"/>
                        </a:spcBef>
                        <a:spcAft>
                          <a:spcPts val="0"/>
                        </a:spcAft>
                      </a:pPr>
                      <a:r>
                        <a:rPr lang="en-US" sz="1000" b="1" dirty="0">
                          <a:effectLst/>
                          <a:latin typeface="+mj-lt"/>
                          <a:ea typeface="Calibri"/>
                          <a:cs typeface="Times New Roman"/>
                        </a:rPr>
                        <a:t>2</a:t>
                      </a:r>
                    </a:p>
                  </a:txBody>
                  <a:tcPr marL="68580" marR="68580" marT="0" marB="0"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effectLst/>
                          <a:latin typeface="+mj-lt"/>
                          <a:ea typeface="Calibri"/>
                          <a:cs typeface="Times New Roman"/>
                        </a:rPr>
                        <a:t>8</a:t>
                      </a:r>
                    </a:p>
                  </a:txBody>
                  <a:tcPr marL="68580" marR="68580" marT="0" marB="0"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effectLst/>
                          <a:latin typeface="+mj-lt"/>
                          <a:ea typeface="Calibri"/>
                          <a:cs typeface="Times New Roman"/>
                        </a:rPr>
                        <a:t>13</a:t>
                      </a:r>
                    </a:p>
                  </a:txBody>
                  <a:tcPr marL="68580" marR="68580" marT="0" marB="0"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chemeClr val="bg1"/>
                    </a:solidFill>
                  </a:tcPr>
                </a:tc>
              </a:tr>
              <a:tr h="293666">
                <a:tc>
                  <a:txBody>
                    <a:bodyPr/>
                    <a:lstStyle/>
                    <a:p>
                      <a:endParaRPr lang="en-US" sz="1000" dirty="0"/>
                    </a:p>
                  </a:txBody>
                  <a:tcPr anchor="ctr">
                    <a:lnL w="12700" cap="flat" cmpd="sng" algn="ctr">
                      <a:solidFill>
                        <a:srgbClr val="808080"/>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rgbClr val="B2CCE5"/>
                    </a:solidFill>
                  </a:tcPr>
                </a:tc>
                <a:tc>
                  <a:txBody>
                    <a:bodyPr/>
                    <a:lstStyle/>
                    <a:p>
                      <a:pPr>
                        <a:lnSpc>
                          <a:spcPct val="100000"/>
                        </a:lnSpc>
                      </a:pPr>
                      <a:r>
                        <a:rPr lang="en-US" sz="1000" dirty="0" smtClean="0">
                          <a:solidFill>
                            <a:srgbClr val="002060"/>
                          </a:solidFill>
                          <a:latin typeface="+mn-lt"/>
                        </a:rPr>
                        <a:t>Situational Awareness </a:t>
                      </a:r>
                    </a:p>
                  </a:txBody>
                  <a:tcPr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rgbClr val="B2CCE5"/>
                    </a:solidFill>
                  </a:tcPr>
                </a:tc>
                <a:tc>
                  <a:txBody>
                    <a:bodyPr/>
                    <a:lstStyle/>
                    <a:p>
                      <a:pPr marL="0" marR="0" algn="ctr">
                        <a:lnSpc>
                          <a:spcPct val="115000"/>
                        </a:lnSpc>
                        <a:spcBef>
                          <a:spcPts val="0"/>
                        </a:spcBef>
                        <a:spcAft>
                          <a:spcPts val="0"/>
                        </a:spcAft>
                      </a:pPr>
                      <a:r>
                        <a:rPr lang="en-US" sz="1000" b="1" dirty="0">
                          <a:effectLst/>
                          <a:latin typeface="+mj-lt"/>
                          <a:ea typeface="Calibri"/>
                          <a:cs typeface="Times New Roman"/>
                        </a:rPr>
                        <a:t>3</a:t>
                      </a:r>
                    </a:p>
                  </a:txBody>
                  <a:tcPr marL="68580" marR="68580" marT="0" marB="0"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effectLst/>
                          <a:latin typeface="+mj-lt"/>
                          <a:ea typeface="Calibri"/>
                          <a:cs typeface="Times New Roman"/>
                        </a:rPr>
                        <a:t>8</a:t>
                      </a:r>
                    </a:p>
                  </a:txBody>
                  <a:tcPr marL="68580" marR="68580" marT="0" marB="0"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effectLst/>
                          <a:latin typeface="+mj-lt"/>
                          <a:ea typeface="Calibri"/>
                          <a:cs typeface="Times New Roman"/>
                        </a:rPr>
                        <a:t>13</a:t>
                      </a:r>
                    </a:p>
                  </a:txBody>
                  <a:tcPr marL="68580" marR="68580" marT="0" marB="0"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chemeClr val="bg1"/>
                    </a:solidFill>
                  </a:tcPr>
                </a:tc>
              </a:tr>
              <a:tr h="260685">
                <a:tc gridSpan="2">
                  <a:txBody>
                    <a:bodyPr/>
                    <a:lstStyle/>
                    <a:p>
                      <a:pPr algn="ctr">
                        <a:lnSpc>
                          <a:spcPct val="100000"/>
                        </a:lnSpc>
                      </a:pPr>
                      <a:r>
                        <a:rPr lang="en-US" sz="1000" dirty="0" smtClean="0">
                          <a:solidFill>
                            <a:srgbClr val="002060"/>
                          </a:solidFill>
                          <a:latin typeface="+mn-lt"/>
                        </a:rPr>
                        <a:t>Total</a:t>
                      </a:r>
                    </a:p>
                  </a:txBody>
                  <a:tcPr anchor="ctr">
                    <a:lnL w="12700" cap="flat" cmpd="sng" algn="ctr">
                      <a:solidFill>
                        <a:srgbClr val="808080"/>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rgbClr val="B2CCE5"/>
                    </a:solidFill>
                  </a:tcPr>
                </a:tc>
                <a:tc hMerge="1">
                  <a:txBody>
                    <a:bodyPr/>
                    <a:lstStyle/>
                    <a:p>
                      <a:pPr>
                        <a:lnSpc>
                          <a:spcPct val="100000"/>
                        </a:lnSpc>
                      </a:pPr>
                      <a:endParaRPr lang="en-US" sz="1200" dirty="0" smtClean="0">
                        <a:solidFill>
                          <a:srgbClr val="002060"/>
                        </a:solidFill>
                        <a:latin typeface="+mn-lt"/>
                      </a:endParaRPr>
                    </a:p>
                  </a:txBody>
                  <a:tcPr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rgbClr val="B2CCE5"/>
                    </a:solidFill>
                  </a:tcPr>
                </a:tc>
                <a:tc>
                  <a:txBody>
                    <a:bodyPr/>
                    <a:lstStyle/>
                    <a:p>
                      <a:pPr marL="0" marR="0" algn="ctr">
                        <a:lnSpc>
                          <a:spcPct val="115000"/>
                        </a:lnSpc>
                        <a:spcBef>
                          <a:spcPts val="0"/>
                        </a:spcBef>
                        <a:spcAft>
                          <a:spcPts val="0"/>
                        </a:spcAft>
                      </a:pPr>
                      <a:endParaRPr lang="en-US" sz="1000" b="1" dirty="0">
                        <a:effectLst/>
                        <a:latin typeface="+mj-lt"/>
                        <a:ea typeface="Calibri"/>
                        <a:cs typeface="Times New Roman"/>
                      </a:endParaRPr>
                    </a:p>
                  </a:txBody>
                  <a:tcPr marL="68580" marR="68580" marT="0" marB="0"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smtClean="0">
                          <a:effectLst/>
                          <a:latin typeface="+mj-lt"/>
                          <a:ea typeface="Calibri"/>
                          <a:cs typeface="Times New Roman"/>
                        </a:rPr>
                        <a:t>167</a:t>
                      </a:r>
                      <a:endParaRPr lang="en-US" sz="1000" b="1" dirty="0">
                        <a:effectLst/>
                        <a:latin typeface="+mj-lt"/>
                        <a:ea typeface="Calibri"/>
                        <a:cs typeface="Times New Roman"/>
                      </a:endParaRPr>
                    </a:p>
                  </a:txBody>
                  <a:tcPr marL="68580" marR="68580" marT="0" marB="0"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338ED3">
                          <a:lumMod val="60000"/>
                          <a:lumOff val="40000"/>
                        </a:srgbClr>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smtClean="0">
                          <a:effectLst/>
                          <a:latin typeface="+mj-lt"/>
                          <a:ea typeface="Calibri"/>
                          <a:cs typeface="Times New Roman"/>
                        </a:rPr>
                        <a:t>130</a:t>
                      </a:r>
                      <a:endParaRPr lang="en-US" sz="1000" b="1" dirty="0">
                        <a:effectLst/>
                        <a:latin typeface="+mj-lt"/>
                        <a:ea typeface="Calibri"/>
                        <a:cs typeface="Times New Roman"/>
                      </a:endParaRPr>
                    </a:p>
                  </a:txBody>
                  <a:tcPr marL="68580" marR="68580" marT="0" marB="0" anchor="ctr">
                    <a:lnL w="12700" cap="flat" cmpd="sng" algn="ctr">
                      <a:solidFill>
                        <a:srgbClr val="338ED3">
                          <a:lumMod val="60000"/>
                          <a:lumOff val="40000"/>
                        </a:srgbClr>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338ED3">
                          <a:lumMod val="60000"/>
                          <a:lumOff val="40000"/>
                        </a:srgbClr>
                      </a:solidFill>
                      <a:prstDash val="solid"/>
                      <a:round/>
                      <a:headEnd type="none" w="med" len="med"/>
                      <a:tailEnd type="none" w="med" len="med"/>
                    </a:lnT>
                    <a:lnB w="12700" cap="flat" cmpd="sng" algn="ctr">
                      <a:solidFill>
                        <a:srgbClr val="338ED3">
                          <a:lumMod val="60000"/>
                          <a:lumOff val="40000"/>
                        </a:srgbClr>
                      </a:solidFill>
                      <a:prstDash val="solid"/>
                      <a:round/>
                      <a:headEnd type="none" w="med" len="med"/>
                      <a:tailEnd type="none" w="med" len="med"/>
                    </a:lnB>
                    <a:solidFill>
                      <a:schemeClr val="bg1"/>
                    </a:solidFill>
                  </a:tcPr>
                </a:tc>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246" y="1545265"/>
            <a:ext cx="307635" cy="2977116"/>
          </a:xfrm>
          <a:prstGeom prst="rect">
            <a:avLst/>
          </a:prstGeom>
        </p:spPr>
      </p:pic>
    </p:spTree>
    <p:extLst>
      <p:ext uri="{BB962C8B-B14F-4D97-AF65-F5344CB8AC3E}">
        <p14:creationId xmlns:p14="http://schemas.microsoft.com/office/powerpoint/2010/main" val="2472590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US" sz="1400" dirty="0" smtClean="0"/>
              <a:t>The </a:t>
            </a:r>
            <a:r>
              <a:rPr lang="en-US" sz="1400" dirty="0"/>
              <a:t>MIL scale measures </a:t>
            </a:r>
            <a:r>
              <a:rPr lang="en-US" sz="1400" b="1" i="1" dirty="0">
                <a:solidFill>
                  <a:schemeClr val="accent1"/>
                </a:solidFill>
              </a:rPr>
              <a:t>process institutionalization</a:t>
            </a:r>
          </a:p>
          <a:p>
            <a:pPr>
              <a:spcBef>
                <a:spcPts val="1200"/>
              </a:spcBef>
            </a:pPr>
            <a:r>
              <a:rPr lang="en-US" sz="1400" dirty="0"/>
              <a:t>Higher degrees of institutionalization translate to more stable processes that…</a:t>
            </a:r>
          </a:p>
          <a:p>
            <a:pPr lvl="1">
              <a:spcBef>
                <a:spcPts val="1200"/>
              </a:spcBef>
            </a:pPr>
            <a:r>
              <a:rPr lang="en-US" sz="1400" dirty="0"/>
              <a:t>…produce consistent results over time</a:t>
            </a:r>
          </a:p>
          <a:p>
            <a:pPr lvl="1">
              <a:spcBef>
                <a:spcPts val="1200"/>
              </a:spcBef>
            </a:pPr>
            <a:r>
              <a:rPr lang="en-US" sz="1400" dirty="0"/>
              <a:t>…are retained during times of </a:t>
            </a:r>
            <a:r>
              <a:rPr lang="en-US" sz="1400" dirty="0" smtClean="0"/>
              <a:t>stress</a:t>
            </a:r>
            <a:endParaRPr lang="en-US" sz="1400" dirty="0"/>
          </a:p>
        </p:txBody>
      </p:sp>
      <p:sp>
        <p:nvSpPr>
          <p:cNvPr id="3" name="Text Placeholder 2"/>
          <p:cNvSpPr>
            <a:spLocks noGrp="1"/>
          </p:cNvSpPr>
          <p:nvPr>
            <p:ph type="body" sz="quarter" idx="12"/>
          </p:nvPr>
        </p:nvSpPr>
        <p:spPr/>
        <p:txBody>
          <a:bodyPr/>
          <a:lstStyle/>
          <a:p>
            <a:r>
              <a:rPr lang="en-US" dirty="0" smtClean="0"/>
              <a:t>Maturity Indicator Level (MIL) Scale</a:t>
            </a:r>
            <a:endParaRPr lang="en-US" dirty="0"/>
          </a:p>
        </p:txBody>
      </p:sp>
      <p:grpSp>
        <p:nvGrpSpPr>
          <p:cNvPr id="4" name="Group 3"/>
          <p:cNvGrpSpPr/>
          <p:nvPr/>
        </p:nvGrpSpPr>
        <p:grpSpPr>
          <a:xfrm>
            <a:off x="1193334" y="2835348"/>
            <a:ext cx="5413029" cy="1975620"/>
            <a:chOff x="761999" y="990600"/>
            <a:chExt cx="7315200" cy="2824056"/>
          </a:xfrm>
        </p:grpSpPr>
        <p:sp>
          <p:nvSpPr>
            <p:cNvPr id="5" name="Rounded Rectangle 4"/>
            <p:cNvSpPr/>
            <p:nvPr/>
          </p:nvSpPr>
          <p:spPr bwMode="auto">
            <a:xfrm>
              <a:off x="4267199" y="990600"/>
              <a:ext cx="2895600" cy="457200"/>
            </a:xfrm>
            <a:prstGeom prst="roundRect">
              <a:avLst/>
            </a:prstGeom>
            <a:solidFill>
              <a:schemeClr val="bg2">
                <a:lumMod val="90000"/>
              </a:schemeClr>
            </a:solidFill>
            <a:ln w="12700" cap="flat" cmpd="sng" algn="ctr">
              <a:solidFill>
                <a:srgbClr val="002060"/>
              </a:solidFill>
              <a:prstDash val="solid"/>
              <a:headEnd type="none" w="med" len="med"/>
              <a:tailEnd type="none" w="med" len="med"/>
            </a:ln>
            <a:effectLst>
              <a:outerShdw blurRad="40000" dist="20000" dir="5400000" rotWithShape="0">
                <a:srgbClr val="000000">
                  <a:alpha val="38000"/>
                </a:srgbClr>
              </a:outerShdw>
            </a:effectLst>
          </p:spPr>
          <p:txBody>
            <a:bodyPr vert="horz" wrap="square" lIns="92309" tIns="46154" rIns="92309" bIns="46154" numCol="1" rtlCol="0" anchor="ctr" anchorCtr="0" compatLnSpc="1">
              <a:prstTxWarp prst="textNoShape">
                <a:avLst/>
              </a:prstTxWarp>
            </a:bodyPr>
            <a:lstStyle/>
            <a:p>
              <a:pPr lvl="0" fontAlgn="base">
                <a:spcBef>
                  <a:spcPct val="30000"/>
                </a:spcBef>
                <a:spcAft>
                  <a:spcPct val="0"/>
                </a:spcAft>
                <a:tabLst>
                  <a:tab pos="292100" algn="l"/>
                  <a:tab pos="571500" algn="l"/>
                </a:tabLst>
                <a:defRPr/>
              </a:pPr>
              <a:r>
                <a:rPr lang="en-US" sz="1200" b="1" kern="0" dirty="0" smtClean="0">
                  <a:solidFill>
                    <a:srgbClr val="002060"/>
                  </a:solidFill>
                  <a:latin typeface="Arial" panose="020B0604020202020204" pitchFamily="34" charset="0"/>
                  <a:ea typeface="ＭＳ Ｐゴシック" pitchFamily="-106" charset="-128"/>
                  <a:cs typeface="Arial" panose="020B0604020202020204" pitchFamily="34" charset="0"/>
                </a:rPr>
                <a:t>MIL Level 5 – Defined</a:t>
              </a:r>
            </a:p>
          </p:txBody>
        </p:sp>
        <p:sp>
          <p:nvSpPr>
            <p:cNvPr id="6" name="Rounded Rectangle 5"/>
            <p:cNvSpPr/>
            <p:nvPr/>
          </p:nvSpPr>
          <p:spPr bwMode="auto">
            <a:xfrm>
              <a:off x="4267199" y="1447800"/>
              <a:ext cx="2895600" cy="457200"/>
            </a:xfrm>
            <a:prstGeom prst="roundRect">
              <a:avLst/>
            </a:prstGeom>
            <a:solidFill>
              <a:schemeClr val="bg2">
                <a:lumMod val="90000"/>
              </a:schemeClr>
            </a:solidFill>
            <a:ln w="12700" cap="flat" cmpd="sng" algn="ctr">
              <a:solidFill>
                <a:srgbClr val="002060"/>
              </a:solidFill>
              <a:prstDash val="solid"/>
              <a:headEnd type="none" w="med" len="med"/>
              <a:tailEnd type="none" w="med" len="med"/>
            </a:ln>
            <a:effectLst>
              <a:outerShdw blurRad="40000" dist="20000" dir="5400000" rotWithShape="0">
                <a:srgbClr val="000000">
                  <a:alpha val="38000"/>
                </a:srgbClr>
              </a:outerShdw>
            </a:effectLst>
          </p:spPr>
          <p:txBody>
            <a:bodyPr vert="horz" wrap="square" lIns="92309" tIns="46154" rIns="92309" bIns="46154" numCol="1" rtlCol="0" anchor="ctr" anchorCtr="0" compatLnSpc="1">
              <a:prstTxWarp prst="textNoShape">
                <a:avLst/>
              </a:prstTxWarp>
            </a:bodyPr>
            <a:lstStyle/>
            <a:p>
              <a:pPr lvl="0" fontAlgn="base">
                <a:spcBef>
                  <a:spcPct val="30000"/>
                </a:spcBef>
                <a:spcAft>
                  <a:spcPct val="0"/>
                </a:spcAft>
                <a:tabLst>
                  <a:tab pos="292100" algn="l"/>
                  <a:tab pos="571500" algn="l"/>
                </a:tabLst>
                <a:defRPr/>
              </a:pPr>
              <a:r>
                <a:rPr lang="en-US" sz="1200" b="1" kern="0" dirty="0" smtClean="0">
                  <a:solidFill>
                    <a:srgbClr val="002060"/>
                  </a:solidFill>
                  <a:ea typeface="ＭＳ Ｐゴシック" pitchFamily="-106" charset="-128"/>
                  <a:cs typeface="ＭＳ Ｐゴシック" pitchFamily="-106" charset="-128"/>
                </a:rPr>
                <a:t>MIL Level 4 – Measured</a:t>
              </a:r>
            </a:p>
          </p:txBody>
        </p:sp>
        <p:sp>
          <p:nvSpPr>
            <p:cNvPr id="7" name="Rounded Rectangle 6"/>
            <p:cNvSpPr/>
            <p:nvPr/>
          </p:nvSpPr>
          <p:spPr bwMode="auto">
            <a:xfrm>
              <a:off x="4267199" y="1905000"/>
              <a:ext cx="2895600" cy="457200"/>
            </a:xfrm>
            <a:prstGeom prst="roundRect">
              <a:avLst/>
            </a:prstGeom>
            <a:solidFill>
              <a:schemeClr val="bg2">
                <a:lumMod val="90000"/>
              </a:schemeClr>
            </a:solidFill>
            <a:ln w="12700" cap="flat" cmpd="sng" algn="ctr">
              <a:solidFill>
                <a:srgbClr val="002060"/>
              </a:solidFill>
              <a:prstDash val="solid"/>
              <a:headEnd type="none" w="med" len="med"/>
              <a:tailEnd type="none" w="med" len="med"/>
            </a:ln>
            <a:effectLst>
              <a:outerShdw blurRad="40000" dist="20000" dir="5400000" rotWithShape="0">
                <a:srgbClr val="000000">
                  <a:alpha val="38000"/>
                </a:srgbClr>
              </a:outerShdw>
            </a:effectLst>
          </p:spPr>
          <p:txBody>
            <a:bodyPr vert="horz" wrap="square" lIns="92309" tIns="46154" rIns="92309" bIns="46154" numCol="1" rtlCol="0" anchor="ctr" anchorCtr="0" compatLnSpc="1">
              <a:prstTxWarp prst="textNoShape">
                <a:avLst/>
              </a:prstTxWarp>
            </a:bodyPr>
            <a:lstStyle/>
            <a:p>
              <a:pPr lvl="0" fontAlgn="base">
                <a:spcBef>
                  <a:spcPct val="30000"/>
                </a:spcBef>
                <a:spcAft>
                  <a:spcPct val="0"/>
                </a:spcAft>
                <a:tabLst>
                  <a:tab pos="292100" algn="l"/>
                  <a:tab pos="571500" algn="l"/>
                </a:tabLst>
                <a:defRPr/>
              </a:pPr>
              <a:r>
                <a:rPr lang="en-US" sz="1200" b="1" kern="0" dirty="0" smtClean="0">
                  <a:solidFill>
                    <a:srgbClr val="002060"/>
                  </a:solidFill>
                  <a:ea typeface="ＭＳ Ｐゴシック" pitchFamily="-106" charset="-128"/>
                  <a:cs typeface="ＭＳ Ｐゴシック" pitchFamily="-106" charset="-128"/>
                </a:rPr>
                <a:t>MIL Level 3 – Managed</a:t>
              </a:r>
            </a:p>
          </p:txBody>
        </p:sp>
        <p:sp>
          <p:nvSpPr>
            <p:cNvPr id="8" name="Rounded Rectangle 7"/>
            <p:cNvSpPr/>
            <p:nvPr/>
          </p:nvSpPr>
          <p:spPr bwMode="auto">
            <a:xfrm>
              <a:off x="4267199" y="2362200"/>
              <a:ext cx="2895600" cy="457200"/>
            </a:xfrm>
            <a:prstGeom prst="roundRect">
              <a:avLst/>
            </a:prstGeom>
            <a:solidFill>
              <a:schemeClr val="bg2">
                <a:lumMod val="90000"/>
              </a:schemeClr>
            </a:solidFill>
            <a:ln w="12700" cap="flat" cmpd="sng" algn="ctr">
              <a:solidFill>
                <a:srgbClr val="002060"/>
              </a:solidFill>
              <a:prstDash val="solid"/>
              <a:headEnd type="none" w="med" len="med"/>
              <a:tailEnd type="none" w="med" len="med"/>
            </a:ln>
            <a:effectLst>
              <a:outerShdw blurRad="40000" dist="20000" dir="5400000" rotWithShape="0">
                <a:srgbClr val="000000">
                  <a:alpha val="38000"/>
                </a:srgbClr>
              </a:outerShdw>
            </a:effectLst>
          </p:spPr>
          <p:txBody>
            <a:bodyPr vert="horz" wrap="square" lIns="92309" tIns="46154" rIns="92309" bIns="46154" numCol="1" rtlCol="0" anchor="ctr" anchorCtr="0" compatLnSpc="1">
              <a:prstTxWarp prst="textNoShape">
                <a:avLst/>
              </a:prstTxWarp>
            </a:bodyPr>
            <a:lstStyle/>
            <a:p>
              <a:pPr lvl="0" fontAlgn="base">
                <a:spcBef>
                  <a:spcPct val="30000"/>
                </a:spcBef>
                <a:spcAft>
                  <a:spcPct val="0"/>
                </a:spcAft>
                <a:tabLst>
                  <a:tab pos="292100" algn="l"/>
                  <a:tab pos="571500" algn="l"/>
                </a:tabLst>
                <a:defRPr/>
              </a:pPr>
              <a:r>
                <a:rPr lang="en-US" sz="1200" b="1" kern="0" dirty="0" smtClean="0">
                  <a:solidFill>
                    <a:srgbClr val="002060"/>
                  </a:solidFill>
                  <a:ea typeface="ＭＳ Ｐゴシック" pitchFamily="-106" charset="-128"/>
                  <a:cs typeface="ＭＳ Ｐゴシック" pitchFamily="-106" charset="-128"/>
                </a:rPr>
                <a:t>MIL Level 2 – Planned</a:t>
              </a:r>
            </a:p>
          </p:txBody>
        </p:sp>
        <p:sp>
          <p:nvSpPr>
            <p:cNvPr id="9" name="Rounded Rectangle 8"/>
            <p:cNvSpPr/>
            <p:nvPr/>
          </p:nvSpPr>
          <p:spPr bwMode="auto">
            <a:xfrm>
              <a:off x="4267199" y="2819400"/>
              <a:ext cx="2895600" cy="457200"/>
            </a:xfrm>
            <a:prstGeom prst="roundRect">
              <a:avLst/>
            </a:prstGeom>
            <a:solidFill>
              <a:schemeClr val="bg2">
                <a:lumMod val="90000"/>
              </a:schemeClr>
            </a:solidFill>
            <a:ln w="12700" cap="flat" cmpd="sng" algn="ctr">
              <a:solidFill>
                <a:srgbClr val="002060"/>
              </a:solidFill>
              <a:prstDash val="solid"/>
              <a:headEnd type="none" w="med" len="med"/>
              <a:tailEnd type="none" w="med" len="med"/>
            </a:ln>
            <a:effectLst>
              <a:outerShdw blurRad="40000" dist="20000" dir="5400000" rotWithShape="0">
                <a:srgbClr val="000000">
                  <a:alpha val="38000"/>
                </a:srgbClr>
              </a:outerShdw>
            </a:effectLst>
          </p:spPr>
          <p:txBody>
            <a:bodyPr vert="horz" wrap="square" lIns="92309" tIns="46154" rIns="92309" bIns="46154" numCol="1" rtlCol="0" anchor="ctr" anchorCtr="0" compatLnSpc="1">
              <a:prstTxWarp prst="textNoShape">
                <a:avLst/>
              </a:prstTxWarp>
            </a:bodyPr>
            <a:lstStyle/>
            <a:p>
              <a:pPr lvl="0" fontAlgn="base">
                <a:spcBef>
                  <a:spcPct val="30000"/>
                </a:spcBef>
                <a:spcAft>
                  <a:spcPct val="0"/>
                </a:spcAft>
                <a:tabLst>
                  <a:tab pos="292100" algn="l"/>
                  <a:tab pos="571500" algn="l"/>
                </a:tabLst>
                <a:defRPr/>
              </a:pPr>
              <a:r>
                <a:rPr lang="en-US" sz="1200" b="1" kern="0" dirty="0" smtClean="0">
                  <a:solidFill>
                    <a:srgbClr val="002060"/>
                  </a:solidFill>
                  <a:ea typeface="ＭＳ Ｐゴシック" pitchFamily="-106" charset="-128"/>
                  <a:cs typeface="ＭＳ Ｐゴシック" pitchFamily="-106" charset="-128"/>
                </a:rPr>
                <a:t>MIL Level 1 – Performed</a:t>
              </a:r>
            </a:p>
          </p:txBody>
        </p:sp>
        <p:sp>
          <p:nvSpPr>
            <p:cNvPr id="10" name="Rounded Rectangle 9"/>
            <p:cNvSpPr/>
            <p:nvPr/>
          </p:nvSpPr>
          <p:spPr bwMode="auto">
            <a:xfrm>
              <a:off x="4267199" y="3276600"/>
              <a:ext cx="2895600" cy="457200"/>
            </a:xfrm>
            <a:prstGeom prst="roundRect">
              <a:avLst/>
            </a:prstGeom>
            <a:solidFill>
              <a:schemeClr val="bg2">
                <a:lumMod val="90000"/>
              </a:schemeClr>
            </a:solidFill>
            <a:ln w="12700" cap="flat" cmpd="sng" algn="ctr">
              <a:solidFill>
                <a:srgbClr val="002060"/>
              </a:solidFill>
              <a:prstDash val="solid"/>
              <a:headEnd type="none" w="med" len="med"/>
              <a:tailEnd type="none" w="med" len="med"/>
            </a:ln>
            <a:effectLst>
              <a:outerShdw blurRad="40000" dist="20000" dir="5400000" rotWithShape="0">
                <a:srgbClr val="000000">
                  <a:alpha val="38000"/>
                </a:srgbClr>
              </a:outerShdw>
            </a:effectLst>
          </p:spPr>
          <p:txBody>
            <a:bodyPr vert="horz" wrap="square" lIns="92309" tIns="46154" rIns="92309" bIns="46154" numCol="1" rtlCol="0" anchor="ctr" anchorCtr="0" compatLnSpc="1">
              <a:prstTxWarp prst="textNoShape">
                <a:avLst/>
              </a:prstTxWarp>
            </a:bodyPr>
            <a:lstStyle/>
            <a:p>
              <a:pPr lvl="0" fontAlgn="base">
                <a:spcBef>
                  <a:spcPct val="30000"/>
                </a:spcBef>
                <a:spcAft>
                  <a:spcPct val="0"/>
                </a:spcAft>
                <a:tabLst>
                  <a:tab pos="292100" algn="l"/>
                  <a:tab pos="571500" algn="l"/>
                </a:tabLst>
                <a:defRPr/>
              </a:pPr>
              <a:r>
                <a:rPr lang="en-US" sz="1200" b="1" kern="0" dirty="0" smtClean="0">
                  <a:solidFill>
                    <a:srgbClr val="002060"/>
                  </a:solidFill>
                  <a:ea typeface="ＭＳ Ｐゴシック" pitchFamily="-106" charset="-128"/>
                  <a:cs typeface="ＭＳ Ｐゴシック" pitchFamily="-106" charset="-128"/>
                </a:rPr>
                <a:t>MIL Level 0 – Incomplete</a:t>
              </a:r>
            </a:p>
          </p:txBody>
        </p:sp>
        <p:sp>
          <p:nvSpPr>
            <p:cNvPr id="11" name="Right Arrow 10"/>
            <p:cNvSpPr/>
            <p:nvPr/>
          </p:nvSpPr>
          <p:spPr bwMode="auto">
            <a:xfrm rot="16200000" flipV="1">
              <a:off x="6286499" y="1943100"/>
              <a:ext cx="2743200" cy="838200"/>
            </a:xfrm>
            <a:prstGeom prst="rightArrow">
              <a:avLst/>
            </a:prstGeom>
            <a:gradFill flip="none" rotWithShape="1">
              <a:gsLst>
                <a:gs pos="0">
                  <a:srgbClr val="002060"/>
                </a:gs>
                <a:gs pos="50000">
                  <a:schemeClr val="accent1">
                    <a:tint val="44500"/>
                    <a:satMod val="160000"/>
                  </a:schemeClr>
                </a:gs>
                <a:gs pos="100000">
                  <a:schemeClr val="accent1">
                    <a:tint val="23500"/>
                    <a:satMod val="160000"/>
                  </a:schemeClr>
                </a:gs>
              </a:gsLst>
              <a:lin ang="10800000" scaled="1"/>
              <a:tileRect/>
            </a:grad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2309" tIns="46154" rIns="92309" bIns="46154" numCol="1" rtlCol="0"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tab pos="292100" algn="l"/>
                  <a:tab pos="571500" algn="l"/>
                </a:tabLst>
              </a:pPr>
              <a:endParaRPr kumimoji="0" lang="en-US" sz="1000" b="0" i="0" u="none" strike="noStrike" cap="none" normalizeH="0" baseline="0" dirty="0" smtClean="0">
                <a:ln>
                  <a:noFill/>
                </a:ln>
                <a:solidFill>
                  <a:schemeClr val="bg2">
                    <a:lumMod val="90000"/>
                  </a:schemeClr>
                </a:solidFill>
                <a:effectLst/>
                <a:latin typeface="Arial" pitchFamily="34" charset="0"/>
                <a:ea typeface="ＭＳ Ｐゴシック" pitchFamily="80" charset="-128"/>
              </a:endParaRPr>
            </a:p>
          </p:txBody>
        </p:sp>
        <p:sp>
          <p:nvSpPr>
            <p:cNvPr id="12" name="Text Box 23"/>
            <p:cNvSpPr txBox="1">
              <a:spLocks noChangeArrowheads="1"/>
            </p:cNvSpPr>
            <p:nvPr/>
          </p:nvSpPr>
          <p:spPr bwMode="auto">
            <a:xfrm>
              <a:off x="761999" y="2832713"/>
              <a:ext cx="2819401" cy="373959"/>
            </a:xfrm>
            <a:prstGeom prst="rect">
              <a:avLst/>
            </a:prstGeom>
            <a:noFill/>
            <a:ln w="28575">
              <a:noFill/>
              <a:prstDash val="dash"/>
              <a:miter lim="800000"/>
              <a:headEnd/>
              <a:tailEnd/>
            </a:ln>
            <a:effectLst/>
          </p:spPr>
          <p:txBody>
            <a:bodyPr wrap="square" lIns="0" anchor="ctr">
              <a:spAutoFit/>
            </a:bodyPr>
            <a:lstStyle/>
            <a:p>
              <a:pPr marL="177800" indent="-177800" algn="r">
                <a:spcBef>
                  <a:spcPct val="50000"/>
                </a:spcBef>
              </a:pPr>
              <a:r>
                <a:rPr lang="en-US" sz="1100" i="1" dirty="0" smtClean="0">
                  <a:solidFill>
                    <a:srgbClr val="002060"/>
                  </a:solidFill>
                  <a:latin typeface="Cambria" pitchFamily="18" charset="0"/>
                </a:rPr>
                <a:t>Practices are performed</a:t>
              </a:r>
              <a:endParaRPr lang="en-US" sz="1100" i="1" dirty="0">
                <a:solidFill>
                  <a:srgbClr val="002060"/>
                </a:solidFill>
                <a:latin typeface="Cambria" pitchFamily="18" charset="0"/>
              </a:endParaRPr>
            </a:p>
          </p:txBody>
        </p:sp>
        <p:sp>
          <p:nvSpPr>
            <p:cNvPr id="13" name="Text Box 23"/>
            <p:cNvSpPr txBox="1">
              <a:spLocks noChangeArrowheads="1"/>
            </p:cNvSpPr>
            <p:nvPr/>
          </p:nvSpPr>
          <p:spPr bwMode="auto">
            <a:xfrm>
              <a:off x="762000" y="1432857"/>
              <a:ext cx="2819401" cy="857906"/>
            </a:xfrm>
            <a:prstGeom prst="rect">
              <a:avLst/>
            </a:prstGeom>
            <a:noFill/>
            <a:ln w="28575">
              <a:noFill/>
              <a:prstDash val="dash"/>
              <a:miter lim="800000"/>
              <a:headEnd/>
              <a:tailEnd/>
            </a:ln>
            <a:effectLst/>
          </p:spPr>
          <p:txBody>
            <a:bodyPr wrap="square" lIns="0" anchor="ctr">
              <a:spAutoFit/>
            </a:bodyPr>
            <a:lstStyle/>
            <a:p>
              <a:pPr marL="177800" indent="-177800" algn="r">
                <a:spcBef>
                  <a:spcPct val="50000"/>
                </a:spcBef>
              </a:pPr>
              <a:r>
                <a:rPr lang="en-US" sz="1100" i="1" dirty="0">
                  <a:solidFill>
                    <a:srgbClr val="002060"/>
                  </a:solidFill>
                  <a:latin typeface="Cambria" pitchFamily="18" charset="0"/>
                </a:rPr>
                <a:t>Processes </a:t>
              </a:r>
              <a:r>
                <a:rPr lang="en-US" sz="1100" i="1" dirty="0" smtClean="0">
                  <a:solidFill>
                    <a:srgbClr val="002060"/>
                  </a:solidFill>
                  <a:latin typeface="Cambria" pitchFamily="18" charset="0"/>
                </a:rPr>
                <a:t>are acculturated, defined, measured, and governed</a:t>
              </a:r>
              <a:endParaRPr lang="en-US" sz="1100" i="1" dirty="0">
                <a:solidFill>
                  <a:srgbClr val="002060"/>
                </a:solidFill>
                <a:latin typeface="Cambria" pitchFamily="18" charset="0"/>
              </a:endParaRPr>
            </a:p>
          </p:txBody>
        </p:sp>
        <p:sp>
          <p:nvSpPr>
            <p:cNvPr id="14" name="Text Box 23"/>
            <p:cNvSpPr txBox="1">
              <a:spLocks noChangeArrowheads="1"/>
            </p:cNvSpPr>
            <p:nvPr/>
          </p:nvSpPr>
          <p:spPr bwMode="auto">
            <a:xfrm>
              <a:off x="761999" y="3198723"/>
              <a:ext cx="2819401" cy="615933"/>
            </a:xfrm>
            <a:prstGeom prst="rect">
              <a:avLst/>
            </a:prstGeom>
            <a:noFill/>
            <a:ln w="28575">
              <a:noFill/>
              <a:prstDash val="dash"/>
              <a:miter lim="800000"/>
              <a:headEnd/>
              <a:tailEnd/>
            </a:ln>
            <a:effectLst/>
          </p:spPr>
          <p:txBody>
            <a:bodyPr wrap="square" lIns="0" anchor="ctr">
              <a:spAutoFit/>
            </a:bodyPr>
            <a:lstStyle/>
            <a:p>
              <a:pPr marL="177800" indent="-177800" algn="r">
                <a:spcBef>
                  <a:spcPct val="50000"/>
                </a:spcBef>
              </a:pPr>
              <a:r>
                <a:rPr lang="en-US" sz="1100" i="1" dirty="0" smtClean="0">
                  <a:solidFill>
                    <a:srgbClr val="002060"/>
                  </a:solidFill>
                  <a:latin typeface="Cambria" pitchFamily="18" charset="0"/>
                </a:rPr>
                <a:t>Practices are incompletely performed, or not performed</a:t>
              </a:r>
              <a:endParaRPr lang="en-US" sz="1100" i="1" dirty="0">
                <a:solidFill>
                  <a:srgbClr val="002060"/>
                </a:solidFill>
                <a:latin typeface="Cambria" pitchFamily="18" charset="0"/>
              </a:endParaRPr>
            </a:p>
          </p:txBody>
        </p:sp>
        <p:sp>
          <p:nvSpPr>
            <p:cNvPr id="15" name="Left Brace 14"/>
            <p:cNvSpPr/>
            <p:nvPr/>
          </p:nvSpPr>
          <p:spPr>
            <a:xfrm>
              <a:off x="3581400" y="990600"/>
              <a:ext cx="609600" cy="18288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Left Brace 15"/>
            <p:cNvSpPr/>
            <p:nvPr/>
          </p:nvSpPr>
          <p:spPr>
            <a:xfrm>
              <a:off x="3581399" y="2819400"/>
              <a:ext cx="609600" cy="4572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Left Brace 16"/>
            <p:cNvSpPr/>
            <p:nvPr/>
          </p:nvSpPr>
          <p:spPr>
            <a:xfrm>
              <a:off x="3581399" y="3276600"/>
              <a:ext cx="609600" cy="4572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1488483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US" dirty="0">
                <a:solidFill>
                  <a:schemeClr val="bg1">
                    <a:lumMod val="50000"/>
                  </a:schemeClr>
                </a:solidFill>
              </a:rPr>
              <a:t>What Is the Cyber Resilience Review (CRR)?</a:t>
            </a:r>
          </a:p>
          <a:p>
            <a:pPr marL="0" indent="0">
              <a:buNone/>
            </a:pPr>
            <a:r>
              <a:rPr lang="en-US" b="1" dirty="0"/>
              <a:t>How CRR Data Is Collected</a:t>
            </a:r>
          </a:p>
          <a:p>
            <a:pPr marL="0" indent="0">
              <a:buNone/>
            </a:pPr>
            <a:r>
              <a:rPr lang="en-US" dirty="0">
                <a:solidFill>
                  <a:schemeClr val="bg1">
                    <a:lumMod val="50000"/>
                  </a:schemeClr>
                </a:solidFill>
              </a:rPr>
              <a:t>Overview of CRR Data that Has Been Collected</a:t>
            </a:r>
          </a:p>
          <a:p>
            <a:pPr marL="0" indent="0">
              <a:buNone/>
            </a:pPr>
            <a:r>
              <a:rPr lang="en-US" dirty="0">
                <a:solidFill>
                  <a:schemeClr val="bg1">
                    <a:lumMod val="50000"/>
                  </a:schemeClr>
                </a:solidFill>
              </a:rPr>
              <a:t>CRR Data Analysis Key Observations</a:t>
            </a:r>
          </a:p>
          <a:p>
            <a:pPr lvl="1"/>
            <a:r>
              <a:rPr lang="en-US" dirty="0">
                <a:solidFill>
                  <a:schemeClr val="bg1">
                    <a:lumMod val="50000"/>
                  </a:schemeClr>
                </a:solidFill>
              </a:rPr>
              <a:t>Maturity Indicator Level Practice Observations</a:t>
            </a:r>
          </a:p>
          <a:p>
            <a:pPr lvl="1"/>
            <a:r>
              <a:rPr lang="en-US" dirty="0">
                <a:solidFill>
                  <a:schemeClr val="bg1">
                    <a:lumMod val="50000"/>
                  </a:schemeClr>
                </a:solidFill>
              </a:rPr>
              <a:t>Domain-Specific Observations</a:t>
            </a:r>
          </a:p>
          <a:p>
            <a:pPr marL="0" indent="0">
              <a:buNone/>
            </a:pPr>
            <a:r>
              <a:rPr lang="en-US" dirty="0">
                <a:solidFill>
                  <a:schemeClr val="bg1">
                    <a:lumMod val="50000"/>
                  </a:schemeClr>
                </a:solidFill>
              </a:rPr>
              <a:t>NIST Cybersecurity Framework </a:t>
            </a:r>
            <a:r>
              <a:rPr lang="en-US" dirty="0" smtClean="0">
                <a:solidFill>
                  <a:schemeClr val="bg1">
                    <a:lumMod val="50000"/>
                  </a:schemeClr>
                </a:solidFill>
              </a:rPr>
              <a:t>Observations</a:t>
            </a:r>
            <a:endParaRPr lang="en-US" dirty="0">
              <a:solidFill>
                <a:schemeClr val="bg1">
                  <a:lumMod val="50000"/>
                </a:schemeClr>
              </a:solidFill>
            </a:endParaRPr>
          </a:p>
        </p:txBody>
      </p:sp>
      <p:sp>
        <p:nvSpPr>
          <p:cNvPr id="3" name="Text Placeholder 2"/>
          <p:cNvSpPr>
            <a:spLocks noGrp="1"/>
          </p:cNvSpPr>
          <p:nvPr>
            <p:ph type="body" sz="quarter" idx="12"/>
          </p:nvPr>
        </p:nvSpPr>
        <p:spPr/>
        <p:txBody>
          <a:bodyPr/>
          <a:lstStyle/>
          <a:p>
            <a:r>
              <a:rPr lang="en-US" dirty="0" smtClean="0"/>
              <a:t>Agenda</a:t>
            </a:r>
            <a:endParaRPr lang="en-US" dirty="0"/>
          </a:p>
        </p:txBody>
      </p:sp>
    </p:spTree>
    <p:extLst>
      <p:ext uri="{BB962C8B-B14F-4D97-AF65-F5344CB8AC3E}">
        <p14:creationId xmlns:p14="http://schemas.microsoft.com/office/powerpoint/2010/main" val="2027401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spcBef>
                <a:spcPts val="1200"/>
              </a:spcBef>
              <a:buNone/>
            </a:pPr>
            <a:r>
              <a:rPr lang="en-US" sz="1600" dirty="0"/>
              <a:t>Navigators work with the organization to ensure that the appropriate subject matter experts participate.</a:t>
            </a:r>
          </a:p>
          <a:p>
            <a:pPr marL="0" indent="0">
              <a:spcBef>
                <a:spcPts val="1200"/>
              </a:spcBef>
              <a:buNone/>
            </a:pPr>
            <a:r>
              <a:rPr lang="en-US" sz="1600" dirty="0"/>
              <a:t>Two navigators execute the CRR with the organization’s representatives.</a:t>
            </a:r>
          </a:p>
          <a:p>
            <a:pPr marL="0" indent="0">
              <a:spcBef>
                <a:spcPts val="1200"/>
              </a:spcBef>
              <a:buNone/>
            </a:pPr>
            <a:r>
              <a:rPr lang="en-US" sz="1600" dirty="0"/>
              <a:t>Navigators </a:t>
            </a:r>
            <a:r>
              <a:rPr lang="en-US" sz="1600" b="1" i="1" dirty="0">
                <a:solidFill>
                  <a:schemeClr val="accent1"/>
                </a:solidFill>
              </a:rPr>
              <a:t>collect data independently</a:t>
            </a:r>
            <a:r>
              <a:rPr lang="en-US" sz="1600" dirty="0"/>
              <a:t>. </a:t>
            </a:r>
          </a:p>
          <a:p>
            <a:pPr marL="0" indent="0">
              <a:spcBef>
                <a:spcPts val="1200"/>
              </a:spcBef>
              <a:buNone/>
            </a:pPr>
            <a:r>
              <a:rPr lang="en-US" sz="1600" dirty="0"/>
              <a:t>Following the CRR, the navigators </a:t>
            </a:r>
            <a:r>
              <a:rPr lang="en-US" sz="1600" b="1" i="1" dirty="0">
                <a:solidFill>
                  <a:schemeClr val="accent1"/>
                </a:solidFill>
              </a:rPr>
              <a:t>reconcile discrepancies and validate </a:t>
            </a:r>
            <a:r>
              <a:rPr lang="en-US" sz="1600" dirty="0"/>
              <a:t>the data.</a:t>
            </a:r>
          </a:p>
          <a:p>
            <a:pPr marL="0" indent="0">
              <a:spcBef>
                <a:spcPts val="1200"/>
              </a:spcBef>
              <a:buNone/>
            </a:pPr>
            <a:r>
              <a:rPr lang="en-US" sz="1600" dirty="0"/>
              <a:t>Navigators then work with the organization to review the initial draft report</a:t>
            </a:r>
            <a:r>
              <a:rPr lang="en-US" sz="1600" dirty="0" smtClean="0"/>
              <a:t>.</a:t>
            </a:r>
            <a:endParaRPr lang="en-US" sz="1600" dirty="0"/>
          </a:p>
        </p:txBody>
      </p:sp>
      <p:sp>
        <p:nvSpPr>
          <p:cNvPr id="3" name="Text Placeholder 2"/>
          <p:cNvSpPr>
            <a:spLocks noGrp="1"/>
          </p:cNvSpPr>
          <p:nvPr>
            <p:ph type="body" sz="quarter" idx="12"/>
          </p:nvPr>
        </p:nvSpPr>
        <p:spPr/>
        <p:txBody>
          <a:bodyPr/>
          <a:lstStyle/>
          <a:p>
            <a:r>
              <a:rPr lang="en-US" dirty="0" smtClean="0"/>
              <a:t>Conducting the CRR: Role of the Navigator</a:t>
            </a:r>
            <a:endParaRPr lang="en-US" dirty="0"/>
          </a:p>
        </p:txBody>
      </p:sp>
    </p:spTree>
    <p:extLst>
      <p:ext uri="{BB962C8B-B14F-4D97-AF65-F5344CB8AC3E}">
        <p14:creationId xmlns:p14="http://schemas.microsoft.com/office/powerpoint/2010/main" val="117207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84428" y="1207587"/>
            <a:ext cx="3540630" cy="3516813"/>
          </a:xfrm>
        </p:spPr>
        <p:txBody>
          <a:bodyPr/>
          <a:lstStyle/>
          <a:p>
            <a:pPr marL="0" indent="0">
              <a:spcBef>
                <a:spcPts val="400"/>
              </a:spcBef>
              <a:buNone/>
            </a:pPr>
            <a:r>
              <a:rPr lang="en-US" sz="1400" dirty="0"/>
              <a:t>Each Domain is in its own section.</a:t>
            </a:r>
          </a:p>
          <a:p>
            <a:pPr marL="0" indent="0">
              <a:spcBef>
                <a:spcPts val="400"/>
              </a:spcBef>
              <a:buNone/>
            </a:pPr>
            <a:r>
              <a:rPr lang="en-US" sz="1400" dirty="0"/>
              <a:t>Each Domain is divided into goals.</a:t>
            </a:r>
          </a:p>
          <a:p>
            <a:pPr marL="0" indent="0">
              <a:spcBef>
                <a:spcPts val="400"/>
              </a:spcBef>
              <a:buNone/>
            </a:pPr>
            <a:r>
              <a:rPr lang="en-US" sz="1400" dirty="0"/>
              <a:t>Each practice question has 3 possible answers:</a:t>
            </a:r>
          </a:p>
          <a:p>
            <a:pPr marL="325438" indent="-155575">
              <a:spcBef>
                <a:spcPts val="400"/>
              </a:spcBef>
            </a:pPr>
            <a:r>
              <a:rPr lang="en-US" sz="1400" b="1" i="1" dirty="0">
                <a:solidFill>
                  <a:schemeClr val="accent1"/>
                </a:solidFill>
              </a:rPr>
              <a:t>Yes</a:t>
            </a:r>
          </a:p>
          <a:p>
            <a:pPr marL="325438" indent="-155575">
              <a:spcBef>
                <a:spcPts val="400"/>
              </a:spcBef>
            </a:pPr>
            <a:r>
              <a:rPr lang="en-US" sz="1400" b="1" i="1" dirty="0">
                <a:solidFill>
                  <a:schemeClr val="accent1"/>
                </a:solidFill>
              </a:rPr>
              <a:t>Incomplete</a:t>
            </a:r>
          </a:p>
          <a:p>
            <a:pPr marL="325438" indent="-155575">
              <a:spcBef>
                <a:spcPts val="400"/>
              </a:spcBef>
            </a:pPr>
            <a:r>
              <a:rPr lang="en-US" sz="1400" b="1" i="1" dirty="0">
                <a:solidFill>
                  <a:schemeClr val="accent1"/>
                </a:solidFill>
              </a:rPr>
              <a:t>No</a:t>
            </a:r>
          </a:p>
          <a:p>
            <a:pPr marL="0" indent="0">
              <a:spcBef>
                <a:spcPts val="400"/>
              </a:spcBef>
              <a:buNone/>
            </a:pPr>
            <a:r>
              <a:rPr lang="en-US" sz="1400" dirty="0"/>
              <a:t>Each practice question has imbedded guidance.</a:t>
            </a:r>
          </a:p>
          <a:p>
            <a:pPr marL="0" indent="0">
              <a:spcBef>
                <a:spcPts val="400"/>
              </a:spcBef>
              <a:buNone/>
            </a:pPr>
            <a:r>
              <a:rPr lang="en-US" sz="1400" dirty="0"/>
              <a:t>Following the completion of the CRR, each navigator’s answers will be</a:t>
            </a:r>
          </a:p>
          <a:p>
            <a:pPr marL="325438" indent="-155575">
              <a:spcBef>
                <a:spcPts val="400"/>
              </a:spcBef>
            </a:pPr>
            <a:r>
              <a:rPr lang="en-US" sz="1400" dirty="0"/>
              <a:t>compared</a:t>
            </a:r>
          </a:p>
          <a:p>
            <a:pPr marL="325438" indent="-155575">
              <a:spcBef>
                <a:spcPts val="400"/>
              </a:spcBef>
            </a:pPr>
            <a:r>
              <a:rPr lang="en-US" sz="1400" dirty="0"/>
              <a:t>reconciled</a:t>
            </a:r>
          </a:p>
          <a:p>
            <a:pPr marL="0" indent="0">
              <a:spcBef>
                <a:spcPts val="400"/>
              </a:spcBef>
              <a:buNone/>
            </a:pPr>
            <a:r>
              <a:rPr lang="en-US" sz="1400" dirty="0"/>
              <a:t>An initial report is then generated</a:t>
            </a:r>
            <a:r>
              <a:rPr lang="en-US" sz="1400" dirty="0" smtClean="0"/>
              <a:t>.</a:t>
            </a:r>
            <a:endParaRPr lang="en-US" sz="1400" dirty="0"/>
          </a:p>
        </p:txBody>
      </p:sp>
      <p:sp>
        <p:nvSpPr>
          <p:cNvPr id="3" name="Text Placeholder 2"/>
          <p:cNvSpPr>
            <a:spLocks noGrp="1"/>
          </p:cNvSpPr>
          <p:nvPr>
            <p:ph type="body" sz="quarter" idx="12"/>
          </p:nvPr>
        </p:nvSpPr>
        <p:spPr/>
        <p:txBody>
          <a:bodyPr/>
          <a:lstStyle/>
          <a:p>
            <a:r>
              <a:rPr lang="en-US" dirty="0"/>
              <a:t>CRR Data Capture Form and Report Preparation</a:t>
            </a:r>
          </a:p>
        </p:txBody>
      </p:sp>
      <p:pic>
        <p:nvPicPr>
          <p:cNvPr id="4" name="Picture 3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90539" y="1207587"/>
            <a:ext cx="2776469" cy="3594135"/>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90133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smtClean="0"/>
              <a:t>CRR Scoring Depictions</a:t>
            </a:r>
            <a:endParaRPr lang="en-US" dirty="0"/>
          </a:p>
        </p:txBody>
      </p:sp>
      <p:pic>
        <p:nvPicPr>
          <p:cNvPr id="4" name="Picture 3"/>
          <p:cNvPicPr>
            <a:picLocks noChangeAspect="1"/>
          </p:cNvPicPr>
          <p:nvPr/>
        </p:nvPicPr>
        <p:blipFill>
          <a:blip r:embed="rId3"/>
          <a:stretch>
            <a:fillRect/>
          </a:stretch>
        </p:blipFill>
        <p:spPr>
          <a:xfrm>
            <a:off x="3412213" y="1175942"/>
            <a:ext cx="2961494" cy="3667151"/>
          </a:xfrm>
          <a:prstGeom prst="rect">
            <a:avLst/>
          </a:prstGeom>
          <a:ln w="15875">
            <a:solidFill>
              <a:schemeClr val="tx1"/>
            </a:solidFill>
          </a:ln>
        </p:spPr>
      </p:pic>
      <p:pic>
        <p:nvPicPr>
          <p:cNvPr id="5" name="Content Placeholder 5"/>
          <p:cNvPicPr>
            <a:picLocks noChangeAspect="1"/>
          </p:cNvPicPr>
          <p:nvPr/>
        </p:nvPicPr>
        <p:blipFill>
          <a:blip r:embed="rId4"/>
          <a:stretch>
            <a:fillRect/>
          </a:stretch>
        </p:blipFill>
        <p:spPr>
          <a:xfrm>
            <a:off x="490539" y="1175942"/>
            <a:ext cx="2774208" cy="3655180"/>
          </a:xfrm>
          <a:prstGeom prst="rect">
            <a:avLst/>
          </a:prstGeom>
          <a:ln w="15875">
            <a:solidFill>
              <a:schemeClr val="tx1"/>
            </a:solidFill>
          </a:ln>
        </p:spPr>
      </p:pic>
    </p:spTree>
    <p:extLst>
      <p:ext uri="{BB962C8B-B14F-4D97-AF65-F5344CB8AC3E}">
        <p14:creationId xmlns:p14="http://schemas.microsoft.com/office/powerpoint/2010/main" val="3949341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0539" y="1666265"/>
            <a:ext cx="7290653" cy="1870102"/>
          </a:xfrm>
        </p:spPr>
        <p:txBody>
          <a:bodyPr/>
          <a:lstStyle/>
          <a:p>
            <a:pPr marL="0" indent="0">
              <a:buNone/>
            </a:pPr>
            <a:endParaRPr lang="en-US" b="1" dirty="0" smtClean="0"/>
          </a:p>
          <a:p>
            <a:pPr marL="0" indent="0">
              <a:buNone/>
            </a:pPr>
            <a:r>
              <a:rPr lang="en-US" sz="1400" b="1" dirty="0" smtClean="0"/>
              <a:t>Robert </a:t>
            </a:r>
            <a:r>
              <a:rPr lang="en-US" sz="1400" b="1" dirty="0"/>
              <a:t>A. Vrtis, CISSP</a:t>
            </a:r>
          </a:p>
          <a:p>
            <a:pPr marL="0" indent="0">
              <a:buNone/>
            </a:pPr>
            <a:r>
              <a:rPr lang="en-US" sz="1400" dirty="0"/>
              <a:t>Senior Engineer</a:t>
            </a:r>
          </a:p>
          <a:p>
            <a:pPr marL="0" indent="0">
              <a:buNone/>
            </a:pPr>
            <a:r>
              <a:rPr lang="en-US" sz="1400" dirty="0"/>
              <a:t>Cybersecurity Assurance - CS2</a:t>
            </a:r>
          </a:p>
          <a:p>
            <a:pPr marL="0" indent="0">
              <a:buNone/>
            </a:pPr>
            <a:r>
              <a:rPr lang="en-US" sz="1400" dirty="0"/>
              <a:t>CERT |Software Engineering Institute | Carnegie Mellon University</a:t>
            </a:r>
          </a:p>
          <a:p>
            <a:pPr marL="0" indent="0">
              <a:buNone/>
            </a:pPr>
            <a:r>
              <a:rPr lang="en-US" sz="1400" dirty="0" smtClean="0">
                <a:hlinkClick r:id="rId2"/>
              </a:rPr>
              <a:t>rv@cert.org</a:t>
            </a:r>
            <a:endParaRPr lang="en-US" sz="1400" dirty="0" smtClean="0"/>
          </a:p>
          <a:p>
            <a:pPr marL="0" indent="0">
              <a:buNone/>
            </a:pPr>
            <a:endParaRPr lang="en-US" sz="1400" dirty="0"/>
          </a:p>
          <a:p>
            <a:pPr marL="0" indent="0">
              <a:buNone/>
            </a:pPr>
            <a:r>
              <a:rPr lang="en-US" sz="1400" b="1" dirty="0"/>
              <a:t>Andrew F. Hoover, CISA, CRISC, CISSP</a:t>
            </a:r>
          </a:p>
          <a:p>
            <a:pPr marL="0" indent="0">
              <a:buNone/>
            </a:pPr>
            <a:r>
              <a:rPr lang="en-US" sz="1400" dirty="0"/>
              <a:t>Senior Engineer</a:t>
            </a:r>
          </a:p>
          <a:p>
            <a:pPr marL="0" indent="0">
              <a:buNone/>
            </a:pPr>
            <a:r>
              <a:rPr lang="en-US" sz="1400" dirty="0"/>
              <a:t>Cybersecurity Assurance – CS2</a:t>
            </a:r>
          </a:p>
          <a:p>
            <a:pPr marL="0" indent="0">
              <a:buNone/>
            </a:pPr>
            <a:r>
              <a:rPr lang="en-US" sz="1400" dirty="0"/>
              <a:t>CERT | Software Engineering Institute | Carnegie Mellon University</a:t>
            </a:r>
          </a:p>
          <a:p>
            <a:pPr marL="0" indent="0">
              <a:buNone/>
            </a:pPr>
            <a:r>
              <a:rPr lang="en-US" sz="1400" dirty="0">
                <a:hlinkClick r:id="rId3"/>
              </a:rPr>
              <a:t>afhoover@cert.org</a:t>
            </a:r>
            <a:endParaRPr lang="en-US" sz="1400" dirty="0"/>
          </a:p>
        </p:txBody>
      </p:sp>
      <p:sp>
        <p:nvSpPr>
          <p:cNvPr id="3" name="Text Placeholder 2"/>
          <p:cNvSpPr>
            <a:spLocks noGrp="1"/>
          </p:cNvSpPr>
          <p:nvPr>
            <p:ph type="body" sz="quarter" idx="12"/>
          </p:nvPr>
        </p:nvSpPr>
        <p:spPr/>
        <p:txBody>
          <a:bodyPr/>
          <a:lstStyle/>
          <a:p>
            <a:r>
              <a:rPr lang="en-US" dirty="0"/>
              <a:t>Contact Information</a:t>
            </a:r>
          </a:p>
        </p:txBody>
      </p:sp>
      <p:sp>
        <p:nvSpPr>
          <p:cNvPr id="5" name="TextBox 4"/>
          <p:cNvSpPr txBox="1"/>
          <p:nvPr/>
        </p:nvSpPr>
        <p:spPr>
          <a:xfrm>
            <a:off x="490539" y="1068388"/>
            <a:ext cx="6822830" cy="923330"/>
          </a:xfrm>
          <a:prstGeom prst="rect">
            <a:avLst/>
          </a:prstGeom>
          <a:noFill/>
        </p:spPr>
        <p:txBody>
          <a:bodyPr wrap="square" rtlCol="0">
            <a:spAutoFit/>
          </a:bodyPr>
          <a:lstStyle/>
          <a:p>
            <a:r>
              <a:rPr lang="en-US" dirty="0" smtClean="0"/>
              <a:t>This is a partial version of the presentation. Please contact us for the full version that includes data and observations.</a:t>
            </a:r>
            <a:endParaRPr lang="en-US" dirty="0"/>
          </a:p>
          <a:p>
            <a:endParaRPr lang="en-US" dirty="0"/>
          </a:p>
        </p:txBody>
      </p:sp>
    </p:spTree>
    <p:extLst>
      <p:ext uri="{BB962C8B-B14F-4D97-AF65-F5344CB8AC3E}">
        <p14:creationId xmlns:p14="http://schemas.microsoft.com/office/powerpoint/2010/main" val="260152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US" sz="1000" dirty="0"/>
              <a:t>Copyright 2016 Carnegie Mellon </a:t>
            </a:r>
            <a:r>
              <a:rPr lang="en-US" sz="1000" dirty="0" smtClean="0"/>
              <a:t>University (CMU)</a:t>
            </a:r>
            <a:r>
              <a:rPr lang="en-US" sz="1000" dirty="0"/>
              <a:t/>
            </a:r>
            <a:br>
              <a:rPr lang="en-US" sz="1000" dirty="0"/>
            </a:br>
            <a:r>
              <a:rPr lang="en-US" sz="1000" dirty="0"/>
              <a:t/>
            </a:r>
            <a:br>
              <a:rPr lang="en-US" sz="1000" dirty="0"/>
            </a:br>
            <a:r>
              <a:rPr lang="en-US" sz="1000" dirty="0"/>
              <a:t>This material is based upon work funded and supported by Department of Homeland Security under Contract No. FA8721-05-C-0003 with Carnegie Mellon University for the operation of the Software Engineering </a:t>
            </a:r>
            <a:r>
              <a:rPr lang="en-US" sz="1000" dirty="0" smtClean="0"/>
              <a:t>Institute (SEI), </a:t>
            </a:r>
            <a:r>
              <a:rPr lang="en-US" sz="1000" dirty="0"/>
              <a:t>a federally funded research and development center sponsored by the United States Department of Defense.</a:t>
            </a:r>
            <a:br>
              <a:rPr lang="en-US" sz="1000" dirty="0"/>
            </a:br>
            <a:r>
              <a:rPr lang="en-US" sz="1000" dirty="0"/>
              <a:t/>
            </a:r>
            <a:br>
              <a:rPr lang="en-US" sz="1000" dirty="0"/>
            </a:br>
            <a:r>
              <a:rPr lang="en-US" sz="1000" dirty="0"/>
              <a:t>Any opinions, findings and conclusions or recommendations expressed in this material are those of the author(s) and do not necessarily reflect the views of Department of Homeland Security or the United States Department of Defense.</a:t>
            </a:r>
            <a:br>
              <a:rPr lang="en-US" sz="1000" dirty="0"/>
            </a:br>
            <a:r>
              <a:rPr lang="en-US" sz="1000" dirty="0"/>
              <a:t/>
            </a:r>
            <a:br>
              <a:rPr lang="en-US" sz="1000" dirty="0"/>
            </a:br>
            <a:r>
              <a:rPr lang="en-US" sz="1000" dirty="0"/>
              <a:t>NO WARRANTY. THIS CARNEGIE MELLON UNIVERSITY AND SOFTWARE ENGINEERING INSTITUTE MATERIAL IS FURNISHED ON AN “AS-IS” BASIS. CARNEGIE MELLON UNIVERSITY MAKES NO WARRANTIES OF ANY KIND, EITHER EXPRESSED OR IMPLIED, AS TO ANY MATTER INCLUDING, BUT NOT LIMITED TO, WARRANTY OF FITNESS FOR PURPOSE OR MERCHANTABILITY, EXCLUSIVITY, OR RESULTS OBTAINED FROM USE OF THE MATERIAL. CARNEGIE MELLON UNIVERSITY DOES NOT MAKE ANY WARRANTY OF ANY KIND WITH RESPECT TO FREEDOM FROM PATENT, TRADEMARK, OR COPYRIGHT INFRINGEMENT.</a:t>
            </a:r>
            <a:br>
              <a:rPr lang="en-US" sz="1000" dirty="0"/>
            </a:br>
            <a:r>
              <a:rPr lang="en-US" sz="1000" dirty="0"/>
              <a:t/>
            </a:r>
            <a:br>
              <a:rPr lang="en-US" sz="1000" dirty="0"/>
            </a:br>
            <a:r>
              <a:rPr lang="en-US" sz="1000" dirty="0"/>
              <a:t>[DISTRIBUTION STATEMENT F] Further dissemination only as directed by Department of Homeland Security (2015-09-25) or higher DoD authority.</a:t>
            </a:r>
            <a:br>
              <a:rPr lang="en-US" sz="1000" dirty="0"/>
            </a:br>
            <a:r>
              <a:rPr lang="en-US" sz="1000" dirty="0"/>
              <a:t/>
            </a:r>
            <a:br>
              <a:rPr lang="en-US" sz="1000" dirty="0"/>
            </a:br>
            <a:r>
              <a:rPr lang="en-US" sz="1000" dirty="0"/>
              <a:t>Carnegie Mellon</a:t>
            </a:r>
            <a:r>
              <a:rPr lang="en-US" sz="1000" baseline="30000" dirty="0"/>
              <a:t>®</a:t>
            </a:r>
            <a:r>
              <a:rPr lang="en-US" sz="1000" dirty="0"/>
              <a:t> and CERT</a:t>
            </a:r>
            <a:r>
              <a:rPr lang="en-US" sz="1000" baseline="30000" dirty="0"/>
              <a:t>®</a:t>
            </a:r>
            <a:r>
              <a:rPr lang="en-US" sz="1000" dirty="0"/>
              <a:t> are registered marks of Carnegie Mellon University.</a:t>
            </a:r>
            <a:br>
              <a:rPr lang="en-US" sz="1000" dirty="0"/>
            </a:br>
            <a:r>
              <a:rPr lang="en-US" sz="1000" dirty="0"/>
              <a:t/>
            </a:r>
            <a:br>
              <a:rPr lang="en-US" sz="1000" dirty="0"/>
            </a:br>
            <a:r>
              <a:rPr lang="en-US" sz="1000" dirty="0"/>
              <a:t>DM-0003936</a:t>
            </a:r>
          </a:p>
        </p:txBody>
      </p:sp>
      <p:sp>
        <p:nvSpPr>
          <p:cNvPr id="3" name="Text Placeholder 2"/>
          <p:cNvSpPr>
            <a:spLocks noGrp="1"/>
          </p:cNvSpPr>
          <p:nvPr>
            <p:ph type="body" sz="quarter" idx="12"/>
          </p:nvPr>
        </p:nvSpPr>
        <p:spPr/>
        <p:txBody>
          <a:bodyPr/>
          <a:lstStyle/>
          <a:p>
            <a:r>
              <a:rPr lang="en-US" dirty="0" smtClean="0"/>
              <a:t> </a:t>
            </a:r>
            <a:endParaRPr lang="en-US" dirty="0"/>
          </a:p>
        </p:txBody>
      </p:sp>
    </p:spTree>
    <p:extLst>
      <p:ext uri="{BB962C8B-B14F-4D97-AF65-F5344CB8AC3E}">
        <p14:creationId xmlns:p14="http://schemas.microsoft.com/office/powerpoint/2010/main" val="1422184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smtClean="0"/>
              <a:t>Supporting Material</a:t>
            </a:r>
            <a:endParaRPr lang="en-US" dirty="0"/>
          </a:p>
        </p:txBody>
      </p:sp>
    </p:spTree>
    <p:extLst>
      <p:ext uri="{BB962C8B-B14F-4D97-AF65-F5344CB8AC3E}">
        <p14:creationId xmlns:p14="http://schemas.microsoft.com/office/powerpoint/2010/main" val="24229914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spcBef>
                <a:spcPts val="100"/>
              </a:spcBef>
              <a:buNone/>
            </a:pPr>
            <a:r>
              <a:rPr lang="en-US" sz="1200" dirty="0"/>
              <a:t>AM – Asset Management</a:t>
            </a:r>
          </a:p>
          <a:p>
            <a:pPr marL="0" indent="0">
              <a:spcBef>
                <a:spcPts val="100"/>
              </a:spcBef>
              <a:buNone/>
            </a:pPr>
            <a:r>
              <a:rPr lang="en-US" sz="1200" dirty="0"/>
              <a:t>CCM – Configuration and Change Management</a:t>
            </a:r>
          </a:p>
          <a:p>
            <a:pPr marL="0" indent="0">
              <a:spcBef>
                <a:spcPts val="100"/>
              </a:spcBef>
              <a:buNone/>
            </a:pPr>
            <a:r>
              <a:rPr lang="en-US" sz="1200" dirty="0"/>
              <a:t>CIKR – Critical Infrastructure and Key Resources</a:t>
            </a:r>
          </a:p>
          <a:p>
            <a:pPr marL="0" indent="0">
              <a:spcBef>
                <a:spcPts val="100"/>
              </a:spcBef>
              <a:buNone/>
            </a:pPr>
            <a:r>
              <a:rPr lang="en-US" sz="1200" dirty="0"/>
              <a:t>CM – Controls Management</a:t>
            </a:r>
          </a:p>
          <a:p>
            <a:pPr marL="0" indent="0">
              <a:spcBef>
                <a:spcPts val="100"/>
              </a:spcBef>
              <a:buNone/>
            </a:pPr>
            <a:r>
              <a:rPr lang="en-US" sz="1200" dirty="0"/>
              <a:t>CMU – Carnegie Mellon University</a:t>
            </a:r>
          </a:p>
          <a:p>
            <a:pPr marL="0" indent="0">
              <a:spcBef>
                <a:spcPts val="100"/>
              </a:spcBef>
              <a:buNone/>
            </a:pPr>
            <a:r>
              <a:rPr lang="en-US" sz="1200" dirty="0"/>
              <a:t>CRR - Cyber Resilience Review</a:t>
            </a:r>
          </a:p>
          <a:p>
            <a:pPr marL="0" indent="0">
              <a:spcBef>
                <a:spcPts val="100"/>
              </a:spcBef>
              <a:buNone/>
            </a:pPr>
            <a:r>
              <a:rPr lang="en-US" sz="1200" dirty="0"/>
              <a:t>DHS – Department of Homeland Security</a:t>
            </a:r>
          </a:p>
          <a:p>
            <a:pPr marL="0" indent="0">
              <a:spcBef>
                <a:spcPts val="100"/>
              </a:spcBef>
              <a:buNone/>
            </a:pPr>
            <a:r>
              <a:rPr lang="en-US" sz="1200" dirty="0"/>
              <a:t>EDM - External Dependencies Management</a:t>
            </a:r>
          </a:p>
          <a:p>
            <a:pPr marL="0" indent="0">
              <a:spcBef>
                <a:spcPts val="100"/>
              </a:spcBef>
              <a:buNone/>
            </a:pPr>
            <a:r>
              <a:rPr lang="en-US" sz="1200" dirty="0"/>
              <a:t>IM – Incident Management</a:t>
            </a:r>
          </a:p>
          <a:p>
            <a:pPr marL="0" indent="0">
              <a:spcBef>
                <a:spcPts val="100"/>
              </a:spcBef>
              <a:buNone/>
            </a:pPr>
            <a:r>
              <a:rPr lang="en-US" sz="1200" dirty="0"/>
              <a:t>MIL – Maturity Indicator Level</a:t>
            </a:r>
          </a:p>
          <a:p>
            <a:pPr marL="0" indent="0">
              <a:spcBef>
                <a:spcPts val="100"/>
              </a:spcBef>
              <a:buNone/>
            </a:pPr>
            <a:r>
              <a:rPr lang="en-US" sz="1200" dirty="0"/>
              <a:t>RM – Risk Management</a:t>
            </a:r>
          </a:p>
          <a:p>
            <a:pPr marL="0" indent="0">
              <a:spcBef>
                <a:spcPts val="100"/>
              </a:spcBef>
              <a:buNone/>
            </a:pPr>
            <a:r>
              <a:rPr lang="en-US" sz="1200" dirty="0"/>
              <a:t>RMM – Resilience Management Model</a:t>
            </a:r>
          </a:p>
          <a:p>
            <a:pPr marL="0" indent="0">
              <a:spcBef>
                <a:spcPts val="100"/>
              </a:spcBef>
              <a:buNone/>
            </a:pPr>
            <a:r>
              <a:rPr lang="en-US" sz="1200" dirty="0"/>
              <a:t>SA – Situational Awareness</a:t>
            </a:r>
          </a:p>
          <a:p>
            <a:pPr marL="0" indent="0">
              <a:spcBef>
                <a:spcPts val="100"/>
              </a:spcBef>
              <a:buNone/>
            </a:pPr>
            <a:r>
              <a:rPr lang="en-US" sz="1200" dirty="0"/>
              <a:t>SCM – Service Continuity Management</a:t>
            </a:r>
          </a:p>
          <a:p>
            <a:pPr marL="0" indent="0">
              <a:spcBef>
                <a:spcPts val="100"/>
              </a:spcBef>
              <a:buNone/>
            </a:pPr>
            <a:r>
              <a:rPr lang="en-US" sz="1200" dirty="0"/>
              <a:t>SEI – Software Engineering Institute</a:t>
            </a:r>
          </a:p>
          <a:p>
            <a:pPr marL="0" indent="0">
              <a:spcBef>
                <a:spcPts val="100"/>
              </a:spcBef>
              <a:buNone/>
            </a:pPr>
            <a:r>
              <a:rPr lang="en-US" sz="1200" dirty="0"/>
              <a:t>SLTT – State, Local, Tribal, and Territorial</a:t>
            </a:r>
          </a:p>
          <a:p>
            <a:pPr marL="0" indent="0">
              <a:spcBef>
                <a:spcPts val="100"/>
              </a:spcBef>
              <a:buNone/>
            </a:pPr>
            <a:r>
              <a:rPr lang="en-US" sz="1200" dirty="0"/>
              <a:t>TA – Training and Awareness</a:t>
            </a:r>
          </a:p>
          <a:p>
            <a:pPr marL="0" indent="0">
              <a:spcBef>
                <a:spcPts val="100"/>
              </a:spcBef>
              <a:buNone/>
            </a:pPr>
            <a:r>
              <a:rPr lang="en-US" sz="1200" dirty="0"/>
              <a:t>VM – Vulnerability </a:t>
            </a:r>
            <a:r>
              <a:rPr lang="en-US" sz="1200" dirty="0" smtClean="0"/>
              <a:t>Management</a:t>
            </a:r>
            <a:endParaRPr lang="en-US" sz="1200" dirty="0"/>
          </a:p>
        </p:txBody>
      </p:sp>
      <p:sp>
        <p:nvSpPr>
          <p:cNvPr id="3" name="Text Placeholder 2"/>
          <p:cNvSpPr>
            <a:spLocks noGrp="1"/>
          </p:cNvSpPr>
          <p:nvPr>
            <p:ph type="body" sz="quarter" idx="12"/>
          </p:nvPr>
        </p:nvSpPr>
        <p:spPr/>
        <p:txBody>
          <a:bodyPr/>
          <a:lstStyle/>
          <a:p>
            <a:r>
              <a:rPr lang="en-US" dirty="0"/>
              <a:t>List of Acronyms Used</a:t>
            </a:r>
          </a:p>
        </p:txBody>
      </p:sp>
    </p:spTree>
    <p:extLst>
      <p:ext uri="{BB962C8B-B14F-4D97-AF65-F5344CB8AC3E}">
        <p14:creationId xmlns:p14="http://schemas.microsoft.com/office/powerpoint/2010/main" val="2981831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US" b="1" dirty="0"/>
              <a:t>What Is the Cyber Resilience Review (CRR)?</a:t>
            </a:r>
          </a:p>
          <a:p>
            <a:pPr marL="0" indent="0">
              <a:buNone/>
            </a:pPr>
            <a:r>
              <a:rPr lang="en-US" dirty="0">
                <a:solidFill>
                  <a:schemeClr val="bg1">
                    <a:lumMod val="50000"/>
                  </a:schemeClr>
                </a:solidFill>
              </a:rPr>
              <a:t>How CRR Data Is Collected</a:t>
            </a:r>
          </a:p>
          <a:p>
            <a:pPr marL="0" indent="0">
              <a:buNone/>
            </a:pPr>
            <a:r>
              <a:rPr lang="en-US" dirty="0">
                <a:solidFill>
                  <a:schemeClr val="bg1">
                    <a:lumMod val="50000"/>
                  </a:schemeClr>
                </a:solidFill>
              </a:rPr>
              <a:t>Overview of CRR Data that Has Been Collected</a:t>
            </a:r>
          </a:p>
          <a:p>
            <a:pPr marL="0" indent="0">
              <a:buNone/>
            </a:pPr>
            <a:r>
              <a:rPr lang="en-US" dirty="0">
                <a:solidFill>
                  <a:schemeClr val="bg1">
                    <a:lumMod val="50000"/>
                  </a:schemeClr>
                </a:solidFill>
              </a:rPr>
              <a:t>CRR Data Analysis Key Observations</a:t>
            </a:r>
          </a:p>
          <a:p>
            <a:pPr lvl="1"/>
            <a:r>
              <a:rPr lang="en-US" dirty="0">
                <a:solidFill>
                  <a:schemeClr val="bg1">
                    <a:lumMod val="50000"/>
                  </a:schemeClr>
                </a:solidFill>
              </a:rPr>
              <a:t>Maturity Indicator Level Practice Observations</a:t>
            </a:r>
          </a:p>
          <a:p>
            <a:pPr lvl="1"/>
            <a:r>
              <a:rPr lang="en-US" dirty="0">
                <a:solidFill>
                  <a:schemeClr val="bg1">
                    <a:lumMod val="50000"/>
                  </a:schemeClr>
                </a:solidFill>
              </a:rPr>
              <a:t>Domain-Specific Observations</a:t>
            </a:r>
          </a:p>
          <a:p>
            <a:pPr marL="0" indent="0">
              <a:buNone/>
            </a:pPr>
            <a:r>
              <a:rPr lang="en-US" dirty="0">
                <a:solidFill>
                  <a:schemeClr val="bg1">
                    <a:lumMod val="50000"/>
                  </a:schemeClr>
                </a:solidFill>
              </a:rPr>
              <a:t>NIST Cybersecurity Framework </a:t>
            </a:r>
            <a:r>
              <a:rPr lang="en-US" dirty="0" smtClean="0">
                <a:solidFill>
                  <a:schemeClr val="bg1">
                    <a:lumMod val="50000"/>
                  </a:schemeClr>
                </a:solidFill>
              </a:rPr>
              <a:t>Observations</a:t>
            </a:r>
            <a:endParaRPr lang="en-US" dirty="0">
              <a:solidFill>
                <a:schemeClr val="bg1">
                  <a:lumMod val="50000"/>
                </a:schemeClr>
              </a:solidFill>
            </a:endParaRPr>
          </a:p>
        </p:txBody>
      </p:sp>
      <p:sp>
        <p:nvSpPr>
          <p:cNvPr id="3" name="Text Placeholder 2"/>
          <p:cNvSpPr>
            <a:spLocks noGrp="1"/>
          </p:cNvSpPr>
          <p:nvPr>
            <p:ph type="body" sz="quarter" idx="12"/>
          </p:nvPr>
        </p:nvSpPr>
        <p:spPr/>
        <p:txBody>
          <a:bodyPr/>
          <a:lstStyle/>
          <a:p>
            <a:r>
              <a:rPr lang="en-US" dirty="0" smtClean="0"/>
              <a:t>Agenda</a:t>
            </a:r>
            <a:endParaRPr lang="en-US" dirty="0"/>
          </a:p>
        </p:txBody>
      </p:sp>
    </p:spTree>
    <p:extLst>
      <p:ext uri="{BB962C8B-B14F-4D97-AF65-F5344CB8AC3E}">
        <p14:creationId xmlns:p14="http://schemas.microsoft.com/office/powerpoint/2010/main" val="2244579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725332" y="1207587"/>
            <a:ext cx="3699725" cy="3516813"/>
          </a:xfrm>
        </p:spPr>
        <p:txBody>
          <a:bodyPr/>
          <a:lstStyle/>
          <a:p>
            <a:r>
              <a:rPr lang="en-US" b="1" dirty="0"/>
              <a:t>Operational resilience: </a:t>
            </a:r>
            <a:r>
              <a:rPr lang="en-US" dirty="0"/>
              <a:t>The </a:t>
            </a:r>
            <a:r>
              <a:rPr lang="en-US" b="1" i="1" dirty="0">
                <a:solidFill>
                  <a:schemeClr val="accent1"/>
                </a:solidFill>
              </a:rPr>
              <a:t>emergent</a:t>
            </a:r>
            <a:r>
              <a:rPr lang="en-US" dirty="0"/>
              <a:t> property of an organization that can </a:t>
            </a:r>
            <a:r>
              <a:rPr lang="en-US" b="1" i="1" dirty="0">
                <a:solidFill>
                  <a:schemeClr val="accent1"/>
                </a:solidFill>
              </a:rPr>
              <a:t>continue to carry out its mission</a:t>
            </a:r>
            <a:r>
              <a:rPr lang="en-US" dirty="0"/>
              <a:t> after </a:t>
            </a:r>
            <a:r>
              <a:rPr lang="en-US" b="1" i="1" dirty="0">
                <a:solidFill>
                  <a:schemeClr val="accent1"/>
                </a:solidFill>
              </a:rPr>
              <a:t>disruption</a:t>
            </a:r>
            <a:r>
              <a:rPr lang="en-US" dirty="0">
                <a:solidFill>
                  <a:schemeClr val="accent1"/>
                </a:solidFill>
              </a:rPr>
              <a:t> </a:t>
            </a:r>
            <a:r>
              <a:rPr lang="en-US" dirty="0"/>
              <a:t>that </a:t>
            </a:r>
            <a:r>
              <a:rPr lang="en-US" b="1" i="1" dirty="0">
                <a:solidFill>
                  <a:schemeClr val="accent1"/>
                </a:solidFill>
              </a:rPr>
              <a:t>does not exceed </a:t>
            </a:r>
            <a:r>
              <a:rPr lang="en-US" dirty="0"/>
              <a:t>its </a:t>
            </a:r>
            <a:r>
              <a:rPr lang="en-US" b="1" i="1" dirty="0">
                <a:solidFill>
                  <a:schemeClr val="accent1"/>
                </a:solidFill>
              </a:rPr>
              <a:t>operational</a:t>
            </a:r>
            <a:r>
              <a:rPr lang="en-US" dirty="0"/>
              <a:t> limit</a:t>
            </a:r>
          </a:p>
          <a:p>
            <a:pPr marL="0" indent="0" algn="r">
              <a:buNone/>
            </a:pPr>
            <a:r>
              <a:rPr lang="en-US" sz="1050" dirty="0" smtClean="0"/>
              <a:t>―CERT-RMM</a:t>
            </a:r>
            <a:endParaRPr lang="en-US" sz="1050" dirty="0"/>
          </a:p>
          <a:p>
            <a:endParaRPr lang="en-US" dirty="0"/>
          </a:p>
          <a:p>
            <a:r>
              <a:rPr lang="en-US" dirty="0"/>
              <a:t>Where does the </a:t>
            </a:r>
            <a:r>
              <a:rPr lang="en-US" b="1" i="1" dirty="0">
                <a:solidFill>
                  <a:schemeClr val="accent1"/>
                </a:solidFill>
              </a:rPr>
              <a:t>disruption</a:t>
            </a:r>
            <a:r>
              <a:rPr lang="en-US" dirty="0"/>
              <a:t> come from?  </a:t>
            </a:r>
            <a:r>
              <a:rPr lang="en-US" b="1" i="1" dirty="0">
                <a:solidFill>
                  <a:schemeClr val="accent1"/>
                </a:solidFill>
              </a:rPr>
              <a:t>Realized risk.</a:t>
            </a:r>
            <a:r>
              <a:rPr lang="en-US" dirty="0"/>
              <a:t>                  </a:t>
            </a:r>
          </a:p>
        </p:txBody>
      </p:sp>
      <p:sp>
        <p:nvSpPr>
          <p:cNvPr id="3" name="Text Placeholder 2"/>
          <p:cNvSpPr>
            <a:spLocks noGrp="1"/>
          </p:cNvSpPr>
          <p:nvPr>
            <p:ph type="body" sz="quarter" idx="12"/>
          </p:nvPr>
        </p:nvSpPr>
        <p:spPr/>
        <p:txBody>
          <a:bodyPr/>
          <a:lstStyle/>
          <a:p>
            <a:r>
              <a:rPr lang="en-US" dirty="0" smtClean="0"/>
              <a:t>What Do We Mean by Resilience?</a:t>
            </a:r>
            <a:endParaRPr lang="en-US" dirty="0"/>
          </a:p>
        </p:txBody>
      </p:sp>
      <p:pic>
        <p:nvPicPr>
          <p:cNvPr id="4" name="Picture 3"/>
          <p:cNvPicPr>
            <a:picLocks noChangeAspect="1"/>
          </p:cNvPicPr>
          <p:nvPr/>
        </p:nvPicPr>
        <p:blipFill>
          <a:blip r:embed="rId3" cstate="print"/>
          <a:srcRect l="8333" t="6192" r="8333" b="3271"/>
          <a:stretch>
            <a:fillRect/>
          </a:stretch>
        </p:blipFill>
        <p:spPr>
          <a:xfrm rot="5400000">
            <a:off x="139942" y="1610036"/>
            <a:ext cx="3116415" cy="2415221"/>
          </a:xfrm>
          <a:prstGeom prst="roundRect">
            <a:avLst>
              <a:gd name="adj" fmla="val 15287"/>
            </a:avLst>
          </a:prstGeom>
          <a:noFill/>
          <a:ln w="15875">
            <a:solidFill>
              <a:schemeClr val="tx1"/>
            </a:solidFill>
          </a:ln>
          <a:effectLst/>
        </p:spPr>
      </p:pic>
    </p:spTree>
    <p:extLst>
      <p:ext uri="{BB962C8B-B14F-4D97-AF65-F5344CB8AC3E}">
        <p14:creationId xmlns:p14="http://schemas.microsoft.com/office/powerpoint/2010/main" val="1988552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US" sz="1600" dirty="0"/>
              <a:t>A U.S. </a:t>
            </a:r>
            <a:r>
              <a:rPr lang="en-US" sz="1600" b="1" i="1" dirty="0">
                <a:solidFill>
                  <a:schemeClr val="accent1"/>
                </a:solidFill>
              </a:rPr>
              <a:t>Department of Homeland Security (DHS) initiative </a:t>
            </a:r>
            <a:r>
              <a:rPr lang="en-US" sz="1600" dirty="0"/>
              <a:t>intended to help the nation’s </a:t>
            </a:r>
            <a:r>
              <a:rPr lang="en-US" sz="1600" b="1" i="1" dirty="0">
                <a:solidFill>
                  <a:schemeClr val="accent1"/>
                </a:solidFill>
              </a:rPr>
              <a:t>critical infrastructure providers </a:t>
            </a:r>
            <a:r>
              <a:rPr lang="en-US" sz="1600" dirty="0"/>
              <a:t>understand their operational resilience and ability to </a:t>
            </a:r>
            <a:r>
              <a:rPr lang="en-US" sz="1600" b="1" i="1" dirty="0">
                <a:solidFill>
                  <a:schemeClr val="accent1"/>
                </a:solidFill>
              </a:rPr>
              <a:t>manage cyber risk</a:t>
            </a:r>
            <a:endParaRPr lang="en-US" sz="1600" dirty="0"/>
          </a:p>
          <a:p>
            <a:r>
              <a:rPr lang="en-US" sz="1600" dirty="0"/>
              <a:t>A review of the overall health of an organization’s cybersecurity program, </a:t>
            </a:r>
            <a:r>
              <a:rPr lang="en-US" sz="1600" b="1" i="1" dirty="0">
                <a:solidFill>
                  <a:schemeClr val="accent1"/>
                </a:solidFill>
              </a:rPr>
              <a:t>as it relates to a specific critical service</a:t>
            </a:r>
            <a:endParaRPr lang="en-US" sz="1600" dirty="0"/>
          </a:p>
          <a:p>
            <a:r>
              <a:rPr lang="en-US" sz="1600" dirty="0"/>
              <a:t>A tool that allows an organization to</a:t>
            </a:r>
          </a:p>
          <a:p>
            <a:pPr lvl="1">
              <a:spcBef>
                <a:spcPts val="300"/>
              </a:spcBef>
            </a:pPr>
            <a:r>
              <a:rPr lang="en-US" sz="1400" dirty="0"/>
              <a:t>develop an understanding of </a:t>
            </a:r>
            <a:r>
              <a:rPr lang="en-US" sz="1400" b="1" i="1" dirty="0">
                <a:solidFill>
                  <a:schemeClr val="accent1"/>
                </a:solidFill>
              </a:rPr>
              <a:t>process-based cybersecurity capabilities</a:t>
            </a:r>
          </a:p>
          <a:p>
            <a:pPr lvl="1">
              <a:spcBef>
                <a:spcPts val="300"/>
              </a:spcBef>
            </a:pPr>
            <a:r>
              <a:rPr lang="en-US" sz="1400" dirty="0"/>
              <a:t>improve its ability to </a:t>
            </a:r>
            <a:r>
              <a:rPr lang="en-US" sz="1400" b="1" i="1" dirty="0">
                <a:solidFill>
                  <a:schemeClr val="accent1"/>
                </a:solidFill>
              </a:rPr>
              <a:t>manage cyber risk </a:t>
            </a:r>
            <a:r>
              <a:rPr lang="en-US" sz="1400" dirty="0"/>
              <a:t>to its critical services and related assets</a:t>
            </a:r>
          </a:p>
          <a:p>
            <a:pPr lvl="1">
              <a:spcBef>
                <a:spcPts val="300"/>
              </a:spcBef>
            </a:pPr>
            <a:r>
              <a:rPr lang="en-US" sz="1400" dirty="0"/>
              <a:t>compare its capabilities to the </a:t>
            </a:r>
            <a:r>
              <a:rPr lang="en-US" sz="1400" b="1" i="1" dirty="0">
                <a:solidFill>
                  <a:schemeClr val="accent1"/>
                </a:solidFill>
              </a:rPr>
              <a:t>criteria of the </a:t>
            </a:r>
            <a:r>
              <a:rPr lang="en-US" sz="1400" dirty="0"/>
              <a:t>National Institute of Standards and Technology (</a:t>
            </a:r>
            <a:r>
              <a:rPr lang="en-US" sz="1400" b="1" i="1" dirty="0">
                <a:solidFill>
                  <a:schemeClr val="accent1"/>
                </a:solidFill>
              </a:rPr>
              <a:t>NIST</a:t>
            </a:r>
            <a:r>
              <a:rPr lang="en-US" sz="1400" dirty="0"/>
              <a:t>) Cybersecurity Framework (</a:t>
            </a:r>
            <a:r>
              <a:rPr lang="en-US" sz="1400" b="1" i="1" dirty="0">
                <a:solidFill>
                  <a:schemeClr val="accent1"/>
                </a:solidFill>
              </a:rPr>
              <a:t>CSF</a:t>
            </a:r>
            <a:r>
              <a:rPr lang="en-US" sz="1400" dirty="0"/>
              <a:t>)</a:t>
            </a:r>
          </a:p>
          <a:p>
            <a:pPr marL="0" indent="0">
              <a:spcBef>
                <a:spcPts val="300"/>
              </a:spcBef>
              <a:buNone/>
            </a:pPr>
            <a:endParaRPr lang="en-US" dirty="0"/>
          </a:p>
        </p:txBody>
      </p:sp>
      <p:sp>
        <p:nvSpPr>
          <p:cNvPr id="3" name="Text Placeholder 2"/>
          <p:cNvSpPr>
            <a:spLocks noGrp="1"/>
          </p:cNvSpPr>
          <p:nvPr>
            <p:ph type="body" sz="quarter" idx="12"/>
          </p:nvPr>
        </p:nvSpPr>
        <p:spPr/>
        <p:txBody>
          <a:bodyPr/>
          <a:lstStyle/>
          <a:p>
            <a:r>
              <a:rPr lang="en-US" dirty="0" smtClean="0"/>
              <a:t>What Is the Cyber Resilience Review (CRR)?</a:t>
            </a:r>
            <a:endParaRPr lang="en-US" dirty="0"/>
          </a:p>
        </p:txBody>
      </p:sp>
    </p:spTree>
    <p:extLst>
      <p:ext uri="{BB962C8B-B14F-4D97-AF65-F5344CB8AC3E}">
        <p14:creationId xmlns:p14="http://schemas.microsoft.com/office/powerpoint/2010/main" val="1934327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spcBef>
                <a:spcPts val="1200"/>
              </a:spcBef>
              <a:buNone/>
            </a:pPr>
            <a:r>
              <a:rPr lang="en-US" sz="1400" dirty="0"/>
              <a:t>The CRR is derived from the CERT Resilience Management Model (CERT-RMM). </a:t>
            </a:r>
          </a:p>
          <a:p>
            <a:pPr marL="0" indent="0">
              <a:spcBef>
                <a:spcPts val="1200"/>
              </a:spcBef>
              <a:buNone/>
            </a:pPr>
            <a:r>
              <a:rPr lang="en-US" sz="1400" dirty="0"/>
              <a:t>It is a structured assessment conducted during a </a:t>
            </a:r>
            <a:r>
              <a:rPr lang="en-US" sz="1400" b="1" i="1" dirty="0">
                <a:solidFill>
                  <a:schemeClr val="accent1"/>
                </a:solidFill>
              </a:rPr>
              <a:t>one day, facilitated session</a:t>
            </a:r>
            <a:r>
              <a:rPr lang="en-US" sz="1400" dirty="0"/>
              <a:t>.</a:t>
            </a:r>
          </a:p>
          <a:p>
            <a:pPr marL="0" indent="0">
              <a:spcBef>
                <a:spcPts val="1200"/>
              </a:spcBef>
              <a:buNone/>
            </a:pPr>
            <a:r>
              <a:rPr lang="en-US" sz="1400" dirty="0"/>
              <a:t>The CRR session is facilitated by multiple navigators (DHS and CERT) who solicit the answers to </a:t>
            </a:r>
            <a:r>
              <a:rPr lang="en-US" sz="1400" b="1" i="1" dirty="0">
                <a:solidFill>
                  <a:schemeClr val="accent1"/>
                </a:solidFill>
              </a:rPr>
              <a:t>297 questions</a:t>
            </a:r>
            <a:r>
              <a:rPr lang="en-US" sz="1400" dirty="0"/>
              <a:t>.</a:t>
            </a:r>
          </a:p>
          <a:p>
            <a:pPr marL="0" indent="0">
              <a:spcBef>
                <a:spcPts val="1200"/>
              </a:spcBef>
              <a:buNone/>
            </a:pPr>
            <a:r>
              <a:rPr lang="en-US" sz="1400" dirty="0"/>
              <a:t>The CRR results in a </a:t>
            </a:r>
            <a:r>
              <a:rPr lang="en-US" sz="1400" b="1" i="1" dirty="0">
                <a:solidFill>
                  <a:schemeClr val="accent1"/>
                </a:solidFill>
              </a:rPr>
              <a:t>summary report </a:t>
            </a:r>
            <a:r>
              <a:rPr lang="en-US" sz="1400" dirty="0"/>
              <a:t>that provides the organization with suggested </a:t>
            </a:r>
            <a:r>
              <a:rPr lang="en-US" sz="1400" b="1" i="1" dirty="0">
                <a:solidFill>
                  <a:schemeClr val="accent1"/>
                </a:solidFill>
              </a:rPr>
              <a:t>options for consideration</a:t>
            </a:r>
            <a:r>
              <a:rPr lang="en-US" sz="1400" dirty="0"/>
              <a:t>.</a:t>
            </a:r>
          </a:p>
          <a:p>
            <a:pPr marL="0" indent="0">
              <a:spcBef>
                <a:spcPts val="1200"/>
              </a:spcBef>
              <a:buNone/>
            </a:pPr>
            <a:r>
              <a:rPr lang="en-US" sz="1400" b="1" i="1" dirty="0">
                <a:solidFill>
                  <a:schemeClr val="accent1"/>
                </a:solidFill>
              </a:rPr>
              <a:t>All CRR practices </a:t>
            </a:r>
            <a:r>
              <a:rPr lang="en-US" sz="1400" dirty="0"/>
              <a:t>have been </a:t>
            </a:r>
            <a:r>
              <a:rPr lang="en-US" sz="1400" b="1" i="1" dirty="0">
                <a:solidFill>
                  <a:schemeClr val="accent1"/>
                </a:solidFill>
              </a:rPr>
              <a:t>mapped</a:t>
            </a:r>
            <a:r>
              <a:rPr lang="en-US" sz="1400" dirty="0">
                <a:solidFill>
                  <a:schemeClr val="accent1"/>
                </a:solidFill>
              </a:rPr>
              <a:t> </a:t>
            </a:r>
            <a:r>
              <a:rPr lang="en-US" sz="1400" dirty="0"/>
              <a:t>to the subcategories of the NIST CSF, allowing an organization to </a:t>
            </a:r>
            <a:r>
              <a:rPr lang="en-US" sz="1400" b="1" i="1" dirty="0">
                <a:solidFill>
                  <a:schemeClr val="accent1"/>
                </a:solidFill>
              </a:rPr>
              <a:t>assess it’s capabilities relative to the CSF criteria</a:t>
            </a:r>
            <a:r>
              <a:rPr lang="en-US" sz="1400" dirty="0"/>
              <a:t>.</a:t>
            </a:r>
          </a:p>
          <a:p>
            <a:pPr marL="0" indent="0">
              <a:spcBef>
                <a:spcPts val="1200"/>
              </a:spcBef>
              <a:buNone/>
            </a:pPr>
            <a:r>
              <a:rPr lang="en-US" sz="1400" dirty="0"/>
              <a:t>This analysis was conducted using the CRR results of </a:t>
            </a:r>
            <a:r>
              <a:rPr lang="en-US" sz="1400" b="1" i="1" dirty="0">
                <a:solidFill>
                  <a:schemeClr val="accent1"/>
                </a:solidFill>
              </a:rPr>
              <a:t>245 organizations</a:t>
            </a:r>
            <a:r>
              <a:rPr lang="en-US" sz="1400" dirty="0"/>
              <a:t>. </a:t>
            </a:r>
          </a:p>
        </p:txBody>
      </p:sp>
      <p:sp>
        <p:nvSpPr>
          <p:cNvPr id="3" name="Text Placeholder 2"/>
          <p:cNvSpPr>
            <a:spLocks noGrp="1"/>
          </p:cNvSpPr>
          <p:nvPr>
            <p:ph type="body" sz="quarter" idx="12"/>
          </p:nvPr>
        </p:nvSpPr>
        <p:spPr/>
        <p:txBody>
          <a:bodyPr/>
          <a:lstStyle/>
          <a:p>
            <a:r>
              <a:rPr lang="en-US" dirty="0" smtClean="0"/>
              <a:t>Overview of the CRR</a:t>
            </a:r>
            <a:endParaRPr lang="en-US" dirty="0"/>
          </a:p>
        </p:txBody>
      </p:sp>
    </p:spTree>
    <p:extLst>
      <p:ext uri="{BB962C8B-B14F-4D97-AF65-F5344CB8AC3E}">
        <p14:creationId xmlns:p14="http://schemas.microsoft.com/office/powerpoint/2010/main" val="3452298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spcBef>
                <a:spcPts val="1200"/>
              </a:spcBef>
              <a:buNone/>
            </a:pPr>
            <a:r>
              <a:rPr lang="en-US" sz="1600" dirty="0"/>
              <a:t>Recognizing that the national and economic security of the United States depends on the reliable functioning of critical infrastructure, the President issued </a:t>
            </a:r>
            <a:r>
              <a:rPr lang="en-US" sz="1600" b="1" i="1" dirty="0">
                <a:solidFill>
                  <a:schemeClr val="accent1"/>
                </a:solidFill>
              </a:rPr>
              <a:t>Executive Order (EO) 13636</a:t>
            </a:r>
            <a:r>
              <a:rPr lang="en-US" sz="1600" dirty="0"/>
              <a:t>, Improving Critical Infrastructure Cybersecurity, in February 2013.</a:t>
            </a:r>
          </a:p>
          <a:p>
            <a:pPr marL="0" indent="0">
              <a:spcBef>
                <a:spcPts val="1200"/>
              </a:spcBef>
              <a:buNone/>
            </a:pPr>
            <a:r>
              <a:rPr lang="en-US" sz="1600" dirty="0"/>
              <a:t>The order directed NIST to work with stakeholders to develop a </a:t>
            </a:r>
            <a:r>
              <a:rPr lang="en-US" sz="1600" b="1" i="1" dirty="0">
                <a:solidFill>
                  <a:schemeClr val="accent1"/>
                </a:solidFill>
              </a:rPr>
              <a:t>voluntary framework</a:t>
            </a:r>
            <a:r>
              <a:rPr lang="en-US" sz="1600" dirty="0"/>
              <a:t> for reducing cyber risks to critical infrastructure.</a:t>
            </a:r>
          </a:p>
          <a:p>
            <a:pPr marL="0" indent="0">
              <a:spcBef>
                <a:spcPts val="1200"/>
              </a:spcBef>
              <a:buNone/>
            </a:pPr>
            <a:r>
              <a:rPr lang="en-US" sz="1600" dirty="0"/>
              <a:t>Created through collaboration between industry and government, the framework consists of standards, guidelines, and practices, divided into five functional areas, to promote the </a:t>
            </a:r>
            <a:r>
              <a:rPr lang="en-US" sz="1600" b="1" i="1" dirty="0">
                <a:solidFill>
                  <a:schemeClr val="accent1"/>
                </a:solidFill>
              </a:rPr>
              <a:t>protection of critical infrastructure</a:t>
            </a:r>
            <a:r>
              <a:rPr lang="en-US" sz="1600" dirty="0" smtClean="0"/>
              <a:t>.</a:t>
            </a:r>
            <a:endParaRPr lang="en-US" sz="1600" dirty="0"/>
          </a:p>
        </p:txBody>
      </p:sp>
      <p:sp>
        <p:nvSpPr>
          <p:cNvPr id="3" name="Text Placeholder 2"/>
          <p:cNvSpPr>
            <a:spLocks noGrp="1"/>
          </p:cNvSpPr>
          <p:nvPr>
            <p:ph type="body" sz="quarter" idx="12"/>
          </p:nvPr>
        </p:nvSpPr>
        <p:spPr/>
        <p:txBody>
          <a:bodyPr/>
          <a:lstStyle/>
          <a:p>
            <a:r>
              <a:rPr lang="en-US" dirty="0" smtClean="0"/>
              <a:t>Overview of the NIST Cybersecurity Framework (CSF)</a:t>
            </a:r>
            <a:endParaRPr lang="en-US" dirty="0"/>
          </a:p>
        </p:txBody>
      </p:sp>
    </p:spTree>
    <p:extLst>
      <p:ext uri="{BB962C8B-B14F-4D97-AF65-F5344CB8AC3E}">
        <p14:creationId xmlns:p14="http://schemas.microsoft.com/office/powerpoint/2010/main" val="3264514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370517">
              <a:spcBef>
                <a:spcPts val="1308"/>
              </a:spcBef>
            </a:pPr>
            <a:endParaRPr lang="en-US" sz="2000" kern="0" dirty="0" smtClean="0">
              <a:latin typeface="Arial" panose="020B0604020202020204" pitchFamily="34" charset="0"/>
              <a:cs typeface="Arial" panose="020B0604020202020204" pitchFamily="34" charset="0"/>
            </a:endParaRPr>
          </a:p>
          <a:p>
            <a:pPr marL="0" indent="-370517">
              <a:spcBef>
                <a:spcPts val="1308"/>
              </a:spcBef>
            </a:pPr>
            <a:endParaRPr lang="en-US" sz="2000" kern="0" dirty="0">
              <a:latin typeface="Arial" panose="020B0604020202020204" pitchFamily="34" charset="0"/>
              <a:cs typeface="Arial" panose="020B0604020202020204" pitchFamily="34" charset="0"/>
            </a:endParaRPr>
          </a:p>
          <a:p>
            <a:pPr marL="0" indent="-370517">
              <a:spcBef>
                <a:spcPts val="1308"/>
              </a:spcBef>
            </a:pPr>
            <a:endParaRPr lang="en-US" sz="2000" kern="0" dirty="0" smtClean="0">
              <a:latin typeface="Arial" panose="020B0604020202020204" pitchFamily="34" charset="0"/>
              <a:cs typeface="Arial" panose="020B0604020202020204" pitchFamily="34" charset="0"/>
            </a:endParaRPr>
          </a:p>
          <a:p>
            <a:pPr>
              <a:spcBef>
                <a:spcPts val="1800"/>
              </a:spcBef>
            </a:pPr>
            <a:r>
              <a:rPr lang="en-US" sz="1400" kern="0" dirty="0" smtClean="0">
                <a:latin typeface="Arial" panose="020B0604020202020204" pitchFamily="34" charset="0"/>
                <a:cs typeface="Arial" panose="020B0604020202020204" pitchFamily="34" charset="0"/>
              </a:rPr>
              <a:t>The </a:t>
            </a:r>
            <a:r>
              <a:rPr lang="en-US" sz="1400" kern="0" dirty="0">
                <a:latin typeface="Arial" panose="020B0604020202020204" pitchFamily="34" charset="0"/>
                <a:cs typeface="Arial" panose="020B0604020202020204" pitchFamily="34" charset="0"/>
              </a:rPr>
              <a:t>CRR enables an organization to assess its capabilities relative to CSF</a:t>
            </a:r>
          </a:p>
          <a:p>
            <a:pPr>
              <a:spcBef>
                <a:spcPts val="1308"/>
              </a:spcBef>
            </a:pPr>
            <a:r>
              <a:rPr lang="en-US" sz="1400" kern="0" dirty="0">
                <a:latin typeface="Arial" panose="020B0604020202020204" pitchFamily="34" charset="0"/>
                <a:cs typeface="Arial" panose="020B0604020202020204" pitchFamily="34" charset="0"/>
              </a:rPr>
              <a:t>Maps the CSF categories and subcategories to the CRR goals and practices.</a:t>
            </a:r>
          </a:p>
          <a:p>
            <a:pPr>
              <a:spcBef>
                <a:spcPts val="1308"/>
              </a:spcBef>
            </a:pPr>
            <a:r>
              <a:rPr lang="en-US" sz="1400" kern="0" dirty="0">
                <a:latin typeface="Arial" panose="020B0604020202020204" pitchFamily="34" charset="0"/>
                <a:cs typeface="Arial" panose="020B0604020202020204" pitchFamily="34" charset="0"/>
              </a:rPr>
              <a:t>This mapping can be found in the DHS C</a:t>
            </a:r>
            <a:r>
              <a:rPr lang="en-US" sz="1400" kern="0" baseline="30000" dirty="0">
                <a:latin typeface="Arial" panose="020B0604020202020204" pitchFamily="34" charset="0"/>
                <a:cs typeface="Arial" panose="020B0604020202020204" pitchFamily="34" charset="0"/>
              </a:rPr>
              <a:t>3</a:t>
            </a:r>
            <a:r>
              <a:rPr lang="en-US" sz="1400" kern="0" dirty="0">
                <a:latin typeface="Arial" panose="020B0604020202020204" pitchFamily="34" charset="0"/>
                <a:cs typeface="Arial" panose="020B0604020202020204" pitchFamily="34" charset="0"/>
              </a:rPr>
              <a:t> Voluntary Program website</a:t>
            </a:r>
            <a:r>
              <a:rPr lang="en-US" sz="1400" kern="0" dirty="0" smtClean="0">
                <a:latin typeface="Arial" panose="020B0604020202020204" pitchFamily="34" charset="0"/>
                <a:cs typeface="Arial" panose="020B0604020202020204" pitchFamily="34" charset="0"/>
              </a:rPr>
              <a:t>.</a:t>
            </a:r>
            <a:endParaRPr lang="en-US" sz="1400" kern="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2"/>
          </p:nvPr>
        </p:nvSpPr>
        <p:spPr/>
        <p:txBody>
          <a:bodyPr/>
          <a:lstStyle/>
          <a:p>
            <a:r>
              <a:rPr lang="en-US" dirty="0" smtClean="0"/>
              <a:t>CSF – CRR Mapping</a:t>
            </a:r>
            <a:endParaRPr lang="en-US" dirty="0"/>
          </a:p>
        </p:txBody>
      </p:sp>
      <p:pic>
        <p:nvPicPr>
          <p:cNvPr id="4"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539" y="1207587"/>
            <a:ext cx="8320087" cy="1461025"/>
          </a:xfrm>
          <a:prstGeom prst="rect">
            <a:avLst/>
          </a:prstGeom>
        </p:spPr>
      </p:pic>
    </p:spTree>
    <p:extLst>
      <p:ext uri="{BB962C8B-B14F-4D97-AF65-F5344CB8AC3E}">
        <p14:creationId xmlns:p14="http://schemas.microsoft.com/office/powerpoint/2010/main" val="1203146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0539" y="3735624"/>
            <a:ext cx="6934246" cy="1080255"/>
          </a:xfrm>
        </p:spPr>
        <p:txBody>
          <a:bodyPr/>
          <a:lstStyle/>
          <a:p>
            <a:pPr marL="285750" indent="-285750">
              <a:buFont typeface="Arial" charset="0"/>
              <a:buChar char="•"/>
            </a:pPr>
            <a:r>
              <a:rPr lang="en-US" sz="1400" dirty="0"/>
              <a:t>Organizations within </a:t>
            </a:r>
            <a:r>
              <a:rPr lang="en-US" sz="1400" b="1" dirty="0">
                <a:solidFill>
                  <a:schemeClr val="accent1"/>
                </a:solidFill>
              </a:rPr>
              <a:t>Critical Infrastructure and Key Resources (CIKR) sectors</a:t>
            </a:r>
          </a:p>
          <a:p>
            <a:pPr marL="285750" lvl="1" indent="-285750">
              <a:buClr>
                <a:schemeClr val="tx1"/>
              </a:buClr>
              <a:buFont typeface="Arial" charset="0"/>
              <a:buChar char="•"/>
            </a:pPr>
            <a:r>
              <a:rPr lang="en-US" sz="1400" b="1" dirty="0">
                <a:solidFill>
                  <a:schemeClr val="accent1"/>
                </a:solidFill>
              </a:rPr>
              <a:t>State, Local, Tribal, and Territorial (SLTT) governments</a:t>
            </a:r>
            <a:r>
              <a:rPr lang="en-US" sz="1400" dirty="0"/>
              <a:t>, within the United States (and its territories)</a:t>
            </a:r>
          </a:p>
          <a:p>
            <a:pPr marL="285750" lvl="1" indent="-285750">
              <a:buFont typeface="Arial" charset="0"/>
              <a:buChar char="•"/>
            </a:pPr>
            <a:r>
              <a:rPr lang="en-US" sz="1400" dirty="0"/>
              <a:t>Participation is </a:t>
            </a:r>
            <a:r>
              <a:rPr lang="en-US" sz="1400" b="1" dirty="0">
                <a:solidFill>
                  <a:schemeClr val="accent1"/>
                </a:solidFill>
              </a:rPr>
              <a:t>voluntary</a:t>
            </a:r>
            <a:r>
              <a:rPr lang="en-US" sz="1400" dirty="0">
                <a:solidFill>
                  <a:schemeClr val="accent1"/>
                </a:solidFill>
              </a:rPr>
              <a:t> </a:t>
            </a:r>
            <a:r>
              <a:rPr lang="en-US" sz="1400" dirty="0"/>
              <a:t>and protected by the </a:t>
            </a:r>
            <a:r>
              <a:rPr lang="en-US" sz="1400" b="1" dirty="0">
                <a:solidFill>
                  <a:schemeClr val="accent1"/>
                </a:solidFill>
              </a:rPr>
              <a:t>Protected Critical Infrastructure Information (PCII)</a:t>
            </a:r>
            <a:r>
              <a:rPr lang="en-US" sz="1400" dirty="0"/>
              <a:t> </a:t>
            </a:r>
            <a:r>
              <a:rPr lang="en-US" sz="1400" dirty="0" smtClean="0"/>
              <a:t>Program</a:t>
            </a:r>
            <a:endParaRPr lang="en-US" sz="1400" dirty="0"/>
          </a:p>
        </p:txBody>
      </p:sp>
      <p:sp>
        <p:nvSpPr>
          <p:cNvPr id="3" name="Text Placeholder 2"/>
          <p:cNvSpPr>
            <a:spLocks noGrp="1"/>
          </p:cNvSpPr>
          <p:nvPr>
            <p:ph type="body" sz="quarter" idx="12"/>
          </p:nvPr>
        </p:nvSpPr>
        <p:spPr/>
        <p:txBody>
          <a:bodyPr/>
          <a:lstStyle/>
          <a:p>
            <a:r>
              <a:rPr lang="en-US" dirty="0" smtClean="0"/>
              <a:t>Who Participates?</a:t>
            </a:r>
            <a:endParaRPr lang="en-US" dirty="0"/>
          </a:p>
        </p:txBody>
      </p:sp>
      <p:grpSp>
        <p:nvGrpSpPr>
          <p:cNvPr id="21" name="Group 20"/>
          <p:cNvGrpSpPr/>
          <p:nvPr/>
        </p:nvGrpSpPr>
        <p:grpSpPr>
          <a:xfrm>
            <a:off x="5400520" y="1152405"/>
            <a:ext cx="2024539" cy="2410928"/>
            <a:chOff x="5204762" y="1076135"/>
            <a:chExt cx="3527715" cy="3688133"/>
          </a:xfrm>
        </p:grpSpPr>
        <p:pic>
          <p:nvPicPr>
            <p:cNvPr id="22" name="Picture 3" descr="Chemical Sector">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5974" y="2090621"/>
              <a:ext cx="656503" cy="62235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23" name="Picture 4" descr="Commercial Facilities Sector">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5974" y="1076135"/>
              <a:ext cx="656503" cy="62235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24" name="Picture 5" descr="Communications Sector">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02403" y="3133683"/>
              <a:ext cx="656503" cy="62235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25" name="Picture 6" descr="Critical Manufacturing Sector">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02404" y="2090622"/>
              <a:ext cx="656503" cy="62235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26" name="Picture 7" descr="Dams Sector">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04762" y="3133684"/>
              <a:ext cx="656503" cy="62235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27" name="Picture 8" descr="Defense Industrial Base Sector">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57695" y="1076136"/>
              <a:ext cx="656503" cy="62235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28" name="Picture 9" descr="Emergency Services Sector">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75973" y="4141911"/>
              <a:ext cx="656503" cy="62235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29" name="Picture 10" descr="Energy Sector">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157695" y="3133684"/>
              <a:ext cx="656503" cy="62235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30" name="Picture 11" descr="Financial Services Sector">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204763" y="2090623"/>
              <a:ext cx="656503" cy="62235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31" name="Picture 12" descr="Food and Agriculture Sector">
              <a:hlinkClick r:id="rId21"/>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075974" y="3133682"/>
              <a:ext cx="656503" cy="62235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32" name="Picture 13" descr="Government Facilities Sector">
              <a:hlinkClick r:id="rId23"/>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157693" y="4141911"/>
              <a:ext cx="656503" cy="62235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33" name="Picture 14" descr="Healthcare and Public Health Sector">
              <a:hlinkClick r:id="rId25"/>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204763" y="1083063"/>
              <a:ext cx="656503" cy="62235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34" name="Picture 15" descr="Infromation Technology Sector">
              <a:hlinkClick r:id="rId27"/>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5204763" y="4141911"/>
              <a:ext cx="656503" cy="62235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35" name="Picture 16" descr="Nuclear Reactors, Materials, and Waste Sector">
              <a:hlinkClick r:id="rId29"/>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7102404" y="1083063"/>
              <a:ext cx="656503" cy="62235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36" name="Picture 17" descr="Transportation Systems Sector">
              <a:hlinkClick r:id="rId31"/>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7102402" y="4140901"/>
              <a:ext cx="656503" cy="62235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37" name="Picture 18" descr="Water and wastwater sector">
              <a:hlinkClick r:id="rId33"/>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6157694" y="2090623"/>
              <a:ext cx="656503" cy="62235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grpSp>
      <p:graphicFrame>
        <p:nvGraphicFramePr>
          <p:cNvPr id="38" name="Table 37"/>
          <p:cNvGraphicFramePr>
            <a:graphicFrameLocks noGrp="1"/>
          </p:cNvGraphicFramePr>
          <p:nvPr>
            <p:extLst>
              <p:ext uri="{D42A27DB-BD31-4B8C-83A1-F6EECF244321}">
                <p14:modId xmlns:p14="http://schemas.microsoft.com/office/powerpoint/2010/main" val="277128897"/>
              </p:ext>
            </p:extLst>
          </p:nvPr>
        </p:nvGraphicFramePr>
        <p:xfrm>
          <a:off x="490539" y="1159648"/>
          <a:ext cx="4265250" cy="2470859"/>
        </p:xfrm>
        <a:graphic>
          <a:graphicData uri="http://schemas.openxmlformats.org/drawingml/2006/table">
            <a:tbl>
              <a:tblPr>
                <a:effectLst/>
              </a:tblPr>
              <a:tblGrid>
                <a:gridCol w="2133411"/>
                <a:gridCol w="2131839"/>
              </a:tblGrid>
              <a:tr h="2470859">
                <a:tc>
                  <a:txBody>
                    <a:bodyPr/>
                    <a:lstStyle>
                      <a:lvl1pPr marL="285750" indent="-285750">
                        <a:spcBef>
                          <a:spcPct val="60000"/>
                        </a:spcBef>
                        <a:buClr>
                          <a:srgbClr val="B0B1B3"/>
                        </a:buClr>
                        <a:buFont typeface="Wingdings" charset="2"/>
                        <a:defRPr sz="2000">
                          <a:solidFill>
                            <a:srgbClr val="EFF7FF"/>
                          </a:solidFill>
                          <a:latin typeface="Arial" charset="0"/>
                        </a:defRPr>
                      </a:lvl1pPr>
                      <a:lvl2pPr marL="742950" indent="-285750">
                        <a:spcBef>
                          <a:spcPct val="30000"/>
                        </a:spcBef>
                        <a:buClr>
                          <a:srgbClr val="B0B1B3"/>
                        </a:buClr>
                        <a:buFont typeface="Wingdings" charset="2"/>
                        <a:defRPr sz="1500">
                          <a:solidFill>
                            <a:srgbClr val="EFF7FF"/>
                          </a:solidFill>
                          <a:latin typeface="Arial" charset="0"/>
                        </a:defRPr>
                      </a:lvl2pPr>
                      <a:lvl3pPr marL="1143000" indent="-228600">
                        <a:spcBef>
                          <a:spcPct val="30000"/>
                        </a:spcBef>
                        <a:buClr>
                          <a:srgbClr val="B0B1B3"/>
                        </a:buClr>
                        <a:buFont typeface="Wingdings" charset="2"/>
                        <a:defRPr>
                          <a:solidFill>
                            <a:srgbClr val="EFF7FF"/>
                          </a:solidFill>
                          <a:latin typeface="Arial" charset="0"/>
                        </a:defRPr>
                      </a:lvl3pPr>
                      <a:lvl4pPr marL="1600200" indent="-228600">
                        <a:spcBef>
                          <a:spcPct val="30000"/>
                        </a:spcBef>
                        <a:buClr>
                          <a:srgbClr val="B0B1B3"/>
                        </a:buClr>
                        <a:buFont typeface="Wingdings" charset="2"/>
                        <a:defRPr sz="1500">
                          <a:solidFill>
                            <a:srgbClr val="EFF7FF"/>
                          </a:solidFill>
                          <a:latin typeface="Arial" charset="0"/>
                        </a:defRPr>
                      </a:lvl4pPr>
                      <a:lvl5pPr marL="2057400" indent="-228600">
                        <a:spcBef>
                          <a:spcPct val="30000"/>
                        </a:spcBef>
                        <a:buClr>
                          <a:srgbClr val="B0B1B3"/>
                        </a:buClr>
                        <a:buFont typeface="Wingdings" charset="2"/>
                        <a:defRPr>
                          <a:solidFill>
                            <a:srgbClr val="EFF7FF"/>
                          </a:solidFill>
                          <a:latin typeface="Arial" charset="0"/>
                        </a:defRPr>
                      </a:lvl5pPr>
                      <a:lvl6pPr marL="2514600" indent="-228600" eaLnBrk="0" fontAlgn="base" hangingPunct="0">
                        <a:spcBef>
                          <a:spcPct val="30000"/>
                        </a:spcBef>
                        <a:spcAft>
                          <a:spcPct val="0"/>
                        </a:spcAft>
                        <a:buClr>
                          <a:srgbClr val="B0B1B3"/>
                        </a:buClr>
                        <a:buFont typeface="Wingdings" charset="2"/>
                        <a:defRPr>
                          <a:solidFill>
                            <a:srgbClr val="EFF7FF"/>
                          </a:solidFill>
                          <a:latin typeface="Arial" charset="0"/>
                        </a:defRPr>
                      </a:lvl6pPr>
                      <a:lvl7pPr marL="2971800" indent="-228600" eaLnBrk="0" fontAlgn="base" hangingPunct="0">
                        <a:spcBef>
                          <a:spcPct val="30000"/>
                        </a:spcBef>
                        <a:spcAft>
                          <a:spcPct val="0"/>
                        </a:spcAft>
                        <a:buClr>
                          <a:srgbClr val="B0B1B3"/>
                        </a:buClr>
                        <a:buFont typeface="Wingdings" charset="2"/>
                        <a:defRPr>
                          <a:solidFill>
                            <a:srgbClr val="EFF7FF"/>
                          </a:solidFill>
                          <a:latin typeface="Arial" charset="0"/>
                        </a:defRPr>
                      </a:lvl7pPr>
                      <a:lvl8pPr marL="3429000" indent="-228600" eaLnBrk="0" fontAlgn="base" hangingPunct="0">
                        <a:spcBef>
                          <a:spcPct val="30000"/>
                        </a:spcBef>
                        <a:spcAft>
                          <a:spcPct val="0"/>
                        </a:spcAft>
                        <a:buClr>
                          <a:srgbClr val="B0B1B3"/>
                        </a:buClr>
                        <a:buFont typeface="Wingdings" charset="2"/>
                        <a:defRPr>
                          <a:solidFill>
                            <a:srgbClr val="EFF7FF"/>
                          </a:solidFill>
                          <a:latin typeface="Arial" charset="0"/>
                        </a:defRPr>
                      </a:lvl8pPr>
                      <a:lvl9pPr marL="3886200" indent="-228600" eaLnBrk="0" fontAlgn="base" hangingPunct="0">
                        <a:spcBef>
                          <a:spcPct val="30000"/>
                        </a:spcBef>
                        <a:spcAft>
                          <a:spcPct val="0"/>
                        </a:spcAft>
                        <a:buClr>
                          <a:srgbClr val="B0B1B3"/>
                        </a:buClr>
                        <a:buFont typeface="Wingdings" charset="2"/>
                        <a:defRPr>
                          <a:solidFill>
                            <a:srgbClr val="EFF7FF"/>
                          </a:solidFill>
                          <a:latin typeface="Arial" charset="0"/>
                        </a:defRPr>
                      </a:lvl9pPr>
                    </a:lstStyle>
                    <a:p>
                      <a:pPr marL="285750" marR="0" lvl="0" indent="-285750" algn="l" defTabSz="914400" rtl="0" eaLnBrk="1" fontAlgn="base" latinLnBrk="0" hangingPunct="1">
                        <a:lnSpc>
                          <a:spcPct val="100000"/>
                        </a:lnSpc>
                        <a:spcBef>
                          <a:spcPts val="700"/>
                        </a:spcBef>
                        <a:spcAft>
                          <a:spcPct val="0"/>
                        </a:spcAft>
                        <a:buClr>
                          <a:srgbClr val="333333"/>
                        </a:buClr>
                        <a:buSzTx/>
                        <a:buFont typeface="Arial" charset="0"/>
                        <a:buChar char="•"/>
                        <a:tabLst/>
                      </a:pPr>
                      <a:r>
                        <a:rPr kumimoji="0" lang="en-US" altLang="en-US" sz="1200" b="1" i="0" u="none" strike="noStrike" cap="none" normalizeH="0" baseline="0" dirty="0">
                          <a:ln>
                            <a:noFill/>
                          </a:ln>
                          <a:solidFill>
                            <a:schemeClr val="tx1"/>
                          </a:solidFill>
                          <a:effectLst/>
                          <a:latin typeface="Calibri" panose="020F0502020204030204" pitchFamily="34" charset="0"/>
                        </a:rPr>
                        <a:t>Chemical</a:t>
                      </a:r>
                    </a:p>
                    <a:p>
                      <a:pPr marL="285750" marR="0" lvl="0" indent="-285750" algn="l" defTabSz="914400" rtl="0" eaLnBrk="1" fontAlgn="base" latinLnBrk="0" hangingPunct="1">
                        <a:lnSpc>
                          <a:spcPct val="100000"/>
                        </a:lnSpc>
                        <a:spcBef>
                          <a:spcPts val="700"/>
                        </a:spcBef>
                        <a:spcAft>
                          <a:spcPct val="0"/>
                        </a:spcAft>
                        <a:buClr>
                          <a:srgbClr val="333333"/>
                        </a:buClr>
                        <a:buSzTx/>
                        <a:buFont typeface="Arial" charset="0"/>
                        <a:buChar char="•"/>
                        <a:tabLst/>
                      </a:pPr>
                      <a:r>
                        <a:rPr kumimoji="0" lang="en-US" altLang="en-US" sz="1200" b="1" i="0" u="none" strike="noStrike" cap="none" normalizeH="0" baseline="0" dirty="0">
                          <a:ln>
                            <a:noFill/>
                          </a:ln>
                          <a:solidFill>
                            <a:schemeClr val="tx1"/>
                          </a:solidFill>
                          <a:effectLst/>
                          <a:latin typeface="Calibri" panose="020F0502020204030204" pitchFamily="34" charset="0"/>
                        </a:rPr>
                        <a:t>Commercial Facilities</a:t>
                      </a:r>
                    </a:p>
                    <a:p>
                      <a:pPr marL="285750" marR="0" lvl="0" indent="-285750" algn="l" defTabSz="914400" rtl="0" eaLnBrk="1" fontAlgn="base" latinLnBrk="0" hangingPunct="1">
                        <a:lnSpc>
                          <a:spcPct val="100000"/>
                        </a:lnSpc>
                        <a:spcBef>
                          <a:spcPts val="700"/>
                        </a:spcBef>
                        <a:spcAft>
                          <a:spcPct val="0"/>
                        </a:spcAft>
                        <a:buClr>
                          <a:srgbClr val="333333"/>
                        </a:buClr>
                        <a:buSzTx/>
                        <a:buFont typeface="Arial" charset="0"/>
                        <a:buChar char="•"/>
                        <a:tabLst/>
                      </a:pPr>
                      <a:r>
                        <a:rPr kumimoji="0" lang="en-US" altLang="en-US" sz="1200" b="1" i="0" u="none" strike="noStrike" cap="none" normalizeH="0" baseline="0" dirty="0">
                          <a:ln>
                            <a:noFill/>
                          </a:ln>
                          <a:solidFill>
                            <a:schemeClr val="tx1"/>
                          </a:solidFill>
                          <a:effectLst/>
                          <a:latin typeface="Calibri" panose="020F0502020204030204" pitchFamily="34" charset="0"/>
                        </a:rPr>
                        <a:t>Communications</a:t>
                      </a:r>
                    </a:p>
                    <a:p>
                      <a:pPr marL="285750" marR="0" lvl="0" indent="-285750" algn="l" defTabSz="914400" rtl="0" eaLnBrk="1" fontAlgn="base" latinLnBrk="0" hangingPunct="1">
                        <a:lnSpc>
                          <a:spcPct val="100000"/>
                        </a:lnSpc>
                        <a:spcBef>
                          <a:spcPts val="700"/>
                        </a:spcBef>
                        <a:spcAft>
                          <a:spcPct val="0"/>
                        </a:spcAft>
                        <a:buClr>
                          <a:srgbClr val="333333"/>
                        </a:buClr>
                        <a:buSzTx/>
                        <a:buFont typeface="Arial" charset="0"/>
                        <a:buChar char="•"/>
                        <a:tabLst/>
                      </a:pPr>
                      <a:r>
                        <a:rPr kumimoji="0" lang="en-US" altLang="en-US" sz="1200" b="1" i="0" u="none" strike="noStrike" cap="none" normalizeH="0" baseline="0" dirty="0">
                          <a:ln>
                            <a:noFill/>
                          </a:ln>
                          <a:solidFill>
                            <a:schemeClr val="tx1"/>
                          </a:solidFill>
                          <a:effectLst/>
                          <a:latin typeface="Calibri" panose="020F0502020204030204" pitchFamily="34" charset="0"/>
                        </a:rPr>
                        <a:t>Critical Manufacturing</a:t>
                      </a:r>
                    </a:p>
                    <a:p>
                      <a:pPr marL="285750" marR="0" lvl="0" indent="-285750" algn="l" defTabSz="914400" rtl="0" eaLnBrk="1" fontAlgn="base" latinLnBrk="0" hangingPunct="1">
                        <a:lnSpc>
                          <a:spcPct val="100000"/>
                        </a:lnSpc>
                        <a:spcBef>
                          <a:spcPts val="700"/>
                        </a:spcBef>
                        <a:spcAft>
                          <a:spcPct val="0"/>
                        </a:spcAft>
                        <a:buClr>
                          <a:srgbClr val="333333"/>
                        </a:buClr>
                        <a:buSzTx/>
                        <a:buFont typeface="Arial" charset="0"/>
                        <a:buChar char="•"/>
                        <a:tabLst/>
                      </a:pPr>
                      <a:r>
                        <a:rPr kumimoji="0" lang="en-US" altLang="en-US" sz="1200" b="1" i="0" u="none" strike="noStrike" cap="none" normalizeH="0" baseline="0" dirty="0">
                          <a:ln>
                            <a:noFill/>
                          </a:ln>
                          <a:solidFill>
                            <a:schemeClr val="tx1"/>
                          </a:solidFill>
                          <a:effectLst/>
                          <a:latin typeface="Calibri" panose="020F0502020204030204" pitchFamily="34" charset="0"/>
                        </a:rPr>
                        <a:t>Dams</a:t>
                      </a:r>
                    </a:p>
                    <a:p>
                      <a:pPr marL="285750" marR="0" lvl="0" indent="-285750" algn="l" defTabSz="914400" rtl="0" eaLnBrk="1" fontAlgn="base" latinLnBrk="0" hangingPunct="1">
                        <a:lnSpc>
                          <a:spcPct val="100000"/>
                        </a:lnSpc>
                        <a:spcBef>
                          <a:spcPts val="700"/>
                        </a:spcBef>
                        <a:spcAft>
                          <a:spcPct val="0"/>
                        </a:spcAft>
                        <a:buClr>
                          <a:srgbClr val="333333"/>
                        </a:buClr>
                        <a:buSzTx/>
                        <a:buFont typeface="Arial" charset="0"/>
                        <a:buChar char="•"/>
                        <a:tabLst/>
                      </a:pPr>
                      <a:r>
                        <a:rPr kumimoji="0" lang="en-US" altLang="en-US" sz="1200" b="1" i="0" u="none" strike="noStrike" cap="none" normalizeH="0" baseline="0" dirty="0">
                          <a:ln>
                            <a:noFill/>
                          </a:ln>
                          <a:solidFill>
                            <a:schemeClr val="tx1"/>
                          </a:solidFill>
                          <a:effectLst/>
                          <a:latin typeface="Calibri" panose="020F0502020204030204" pitchFamily="34" charset="0"/>
                        </a:rPr>
                        <a:t>Defense Industrial Base</a:t>
                      </a:r>
                    </a:p>
                    <a:p>
                      <a:pPr marL="285750" marR="0" lvl="0" indent="-285750" algn="l" defTabSz="914400" rtl="0" eaLnBrk="1" fontAlgn="base" latinLnBrk="0" hangingPunct="1">
                        <a:lnSpc>
                          <a:spcPct val="100000"/>
                        </a:lnSpc>
                        <a:spcBef>
                          <a:spcPts val="700"/>
                        </a:spcBef>
                        <a:spcAft>
                          <a:spcPct val="0"/>
                        </a:spcAft>
                        <a:buClr>
                          <a:srgbClr val="333333"/>
                        </a:buClr>
                        <a:buSzTx/>
                        <a:buFont typeface="Arial" charset="0"/>
                        <a:buChar char="•"/>
                        <a:tabLst/>
                      </a:pPr>
                      <a:r>
                        <a:rPr kumimoji="0" lang="en-US" altLang="en-US" sz="1200" b="1" i="0" u="none" strike="noStrike" cap="none" normalizeH="0" baseline="0" dirty="0">
                          <a:ln>
                            <a:noFill/>
                          </a:ln>
                          <a:solidFill>
                            <a:schemeClr val="tx1"/>
                          </a:solidFill>
                          <a:effectLst/>
                          <a:latin typeface="Calibri" panose="020F0502020204030204" pitchFamily="34" charset="0"/>
                        </a:rPr>
                        <a:t>Emergency Services</a:t>
                      </a:r>
                    </a:p>
                    <a:p>
                      <a:pPr marL="285750" marR="0" lvl="0" indent="-285750" algn="l" defTabSz="914400" rtl="0" eaLnBrk="1" fontAlgn="base" latinLnBrk="0" hangingPunct="1">
                        <a:lnSpc>
                          <a:spcPct val="100000"/>
                        </a:lnSpc>
                        <a:spcBef>
                          <a:spcPts val="700"/>
                        </a:spcBef>
                        <a:spcAft>
                          <a:spcPct val="0"/>
                        </a:spcAft>
                        <a:buClr>
                          <a:srgbClr val="333333"/>
                        </a:buClr>
                        <a:buSzTx/>
                        <a:buFont typeface="Arial" charset="0"/>
                        <a:buChar char="•"/>
                        <a:tabLst/>
                      </a:pPr>
                      <a:r>
                        <a:rPr kumimoji="0" lang="en-US" altLang="en-US" sz="1200" b="1" i="0" u="none" strike="noStrike" cap="none" normalizeH="0" baseline="0" dirty="0">
                          <a:ln>
                            <a:noFill/>
                          </a:ln>
                          <a:solidFill>
                            <a:schemeClr val="tx1"/>
                          </a:solidFill>
                          <a:effectLst/>
                          <a:latin typeface="Calibri" panose="020F0502020204030204" pitchFamily="34" charset="0"/>
                        </a:rPr>
                        <a:t>Energy</a:t>
                      </a:r>
                    </a:p>
                    <a:p>
                      <a:pPr marL="285750" marR="0" lvl="0" indent="-285750" algn="l" defTabSz="914400" rtl="0" eaLnBrk="1" fontAlgn="base" latinLnBrk="0" hangingPunct="1">
                        <a:lnSpc>
                          <a:spcPct val="100000"/>
                        </a:lnSpc>
                        <a:spcBef>
                          <a:spcPts val="700"/>
                        </a:spcBef>
                        <a:spcAft>
                          <a:spcPct val="0"/>
                        </a:spcAft>
                        <a:buClr>
                          <a:srgbClr val="333333"/>
                        </a:buClr>
                        <a:buSzTx/>
                        <a:buFont typeface="Arial" charset="0"/>
                        <a:buChar char="•"/>
                        <a:tabLst/>
                      </a:pPr>
                      <a:r>
                        <a:rPr kumimoji="0" lang="en-US" altLang="en-US" sz="1200" b="1" i="0" u="none" strike="noStrike" cap="none" normalizeH="0" baseline="0" dirty="0">
                          <a:ln>
                            <a:noFill/>
                          </a:ln>
                          <a:solidFill>
                            <a:schemeClr val="tx1"/>
                          </a:solidFill>
                          <a:effectLst/>
                          <a:latin typeface="Calibri" panose="020F0502020204030204" pitchFamily="34" charset="0"/>
                        </a:rPr>
                        <a:t>Financial Services</a:t>
                      </a:r>
                      <a:endParaRPr kumimoji="0" lang="en-US" altLang="en-US" sz="1200" b="0" i="0" u="none" strike="noStrike" cap="none" normalizeH="0" baseline="0" dirty="0">
                        <a:ln>
                          <a:noFill/>
                        </a:ln>
                        <a:solidFill>
                          <a:schemeClr val="tx1"/>
                        </a:solidFill>
                        <a:effectLst/>
                        <a:latin typeface="Calibri" panose="020F050202020403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CCE5"/>
                    </a:solidFill>
                  </a:tcPr>
                </a:tc>
                <a:tc>
                  <a:txBody>
                    <a:bodyPr/>
                    <a:lstStyle>
                      <a:lvl1pPr marL="285750" indent="-285750">
                        <a:spcBef>
                          <a:spcPct val="60000"/>
                        </a:spcBef>
                        <a:buClr>
                          <a:srgbClr val="B0B1B3"/>
                        </a:buClr>
                        <a:buFont typeface="Wingdings" charset="2"/>
                        <a:defRPr sz="2000">
                          <a:solidFill>
                            <a:srgbClr val="EFF7FF"/>
                          </a:solidFill>
                          <a:latin typeface="Arial" charset="0"/>
                        </a:defRPr>
                      </a:lvl1pPr>
                      <a:lvl2pPr marL="742950" indent="-285750">
                        <a:spcBef>
                          <a:spcPct val="30000"/>
                        </a:spcBef>
                        <a:buClr>
                          <a:srgbClr val="B0B1B3"/>
                        </a:buClr>
                        <a:buFont typeface="Wingdings" charset="2"/>
                        <a:defRPr sz="1500">
                          <a:solidFill>
                            <a:srgbClr val="EFF7FF"/>
                          </a:solidFill>
                          <a:latin typeface="Arial" charset="0"/>
                        </a:defRPr>
                      </a:lvl2pPr>
                      <a:lvl3pPr marL="1143000" indent="-228600">
                        <a:spcBef>
                          <a:spcPct val="30000"/>
                        </a:spcBef>
                        <a:buClr>
                          <a:srgbClr val="B0B1B3"/>
                        </a:buClr>
                        <a:buFont typeface="Wingdings" charset="2"/>
                        <a:defRPr>
                          <a:solidFill>
                            <a:srgbClr val="EFF7FF"/>
                          </a:solidFill>
                          <a:latin typeface="Arial" charset="0"/>
                        </a:defRPr>
                      </a:lvl3pPr>
                      <a:lvl4pPr marL="1600200" indent="-228600">
                        <a:spcBef>
                          <a:spcPct val="30000"/>
                        </a:spcBef>
                        <a:buClr>
                          <a:srgbClr val="B0B1B3"/>
                        </a:buClr>
                        <a:buFont typeface="Wingdings" charset="2"/>
                        <a:defRPr sz="1500">
                          <a:solidFill>
                            <a:srgbClr val="EFF7FF"/>
                          </a:solidFill>
                          <a:latin typeface="Arial" charset="0"/>
                        </a:defRPr>
                      </a:lvl4pPr>
                      <a:lvl5pPr marL="2057400" indent="-228600">
                        <a:spcBef>
                          <a:spcPct val="30000"/>
                        </a:spcBef>
                        <a:buClr>
                          <a:srgbClr val="B0B1B3"/>
                        </a:buClr>
                        <a:buFont typeface="Wingdings" charset="2"/>
                        <a:defRPr>
                          <a:solidFill>
                            <a:srgbClr val="EFF7FF"/>
                          </a:solidFill>
                          <a:latin typeface="Arial" charset="0"/>
                        </a:defRPr>
                      </a:lvl5pPr>
                      <a:lvl6pPr marL="2514600" indent="-228600" eaLnBrk="0" fontAlgn="base" hangingPunct="0">
                        <a:spcBef>
                          <a:spcPct val="30000"/>
                        </a:spcBef>
                        <a:spcAft>
                          <a:spcPct val="0"/>
                        </a:spcAft>
                        <a:buClr>
                          <a:srgbClr val="B0B1B3"/>
                        </a:buClr>
                        <a:buFont typeface="Wingdings" charset="2"/>
                        <a:defRPr>
                          <a:solidFill>
                            <a:srgbClr val="EFF7FF"/>
                          </a:solidFill>
                          <a:latin typeface="Arial" charset="0"/>
                        </a:defRPr>
                      </a:lvl6pPr>
                      <a:lvl7pPr marL="2971800" indent="-228600" eaLnBrk="0" fontAlgn="base" hangingPunct="0">
                        <a:spcBef>
                          <a:spcPct val="30000"/>
                        </a:spcBef>
                        <a:spcAft>
                          <a:spcPct val="0"/>
                        </a:spcAft>
                        <a:buClr>
                          <a:srgbClr val="B0B1B3"/>
                        </a:buClr>
                        <a:buFont typeface="Wingdings" charset="2"/>
                        <a:defRPr>
                          <a:solidFill>
                            <a:srgbClr val="EFF7FF"/>
                          </a:solidFill>
                          <a:latin typeface="Arial" charset="0"/>
                        </a:defRPr>
                      </a:lvl7pPr>
                      <a:lvl8pPr marL="3429000" indent="-228600" eaLnBrk="0" fontAlgn="base" hangingPunct="0">
                        <a:spcBef>
                          <a:spcPct val="30000"/>
                        </a:spcBef>
                        <a:spcAft>
                          <a:spcPct val="0"/>
                        </a:spcAft>
                        <a:buClr>
                          <a:srgbClr val="B0B1B3"/>
                        </a:buClr>
                        <a:buFont typeface="Wingdings" charset="2"/>
                        <a:defRPr>
                          <a:solidFill>
                            <a:srgbClr val="EFF7FF"/>
                          </a:solidFill>
                          <a:latin typeface="Arial" charset="0"/>
                        </a:defRPr>
                      </a:lvl8pPr>
                      <a:lvl9pPr marL="3886200" indent="-228600" eaLnBrk="0" fontAlgn="base" hangingPunct="0">
                        <a:spcBef>
                          <a:spcPct val="30000"/>
                        </a:spcBef>
                        <a:spcAft>
                          <a:spcPct val="0"/>
                        </a:spcAft>
                        <a:buClr>
                          <a:srgbClr val="B0B1B3"/>
                        </a:buClr>
                        <a:buFont typeface="Wingdings" charset="2"/>
                        <a:defRPr>
                          <a:solidFill>
                            <a:srgbClr val="EFF7FF"/>
                          </a:solidFill>
                          <a:latin typeface="Arial" charset="0"/>
                        </a:defRPr>
                      </a:lvl9pPr>
                    </a:lstStyle>
                    <a:p>
                      <a:pPr marL="285750" marR="0" lvl="0" indent="-285750" algn="l" defTabSz="914400" rtl="0" eaLnBrk="1" fontAlgn="base" latinLnBrk="0" hangingPunct="1">
                        <a:lnSpc>
                          <a:spcPct val="100000"/>
                        </a:lnSpc>
                        <a:spcBef>
                          <a:spcPts val="700"/>
                        </a:spcBef>
                        <a:spcAft>
                          <a:spcPct val="0"/>
                        </a:spcAft>
                        <a:buClr>
                          <a:srgbClr val="333333"/>
                        </a:buClr>
                        <a:buSzTx/>
                        <a:buFont typeface="Arial" charset="0"/>
                        <a:buChar char="•"/>
                        <a:tabLst/>
                      </a:pPr>
                      <a:r>
                        <a:rPr kumimoji="0" lang="en-US" altLang="en-US" sz="1200" b="1" i="0" u="none" strike="noStrike" cap="none" normalizeH="0" baseline="0" dirty="0">
                          <a:ln>
                            <a:noFill/>
                          </a:ln>
                          <a:solidFill>
                            <a:schemeClr val="tx1"/>
                          </a:solidFill>
                          <a:effectLst/>
                          <a:latin typeface="Calibri" panose="020F0502020204030204" pitchFamily="34" charset="0"/>
                        </a:rPr>
                        <a:t>Food and Agriculture</a:t>
                      </a:r>
                    </a:p>
                    <a:p>
                      <a:pPr marL="285750" marR="0" lvl="0" indent="-285750" algn="l" defTabSz="914400" rtl="0" eaLnBrk="1" fontAlgn="base" latinLnBrk="0" hangingPunct="1">
                        <a:lnSpc>
                          <a:spcPct val="100000"/>
                        </a:lnSpc>
                        <a:spcBef>
                          <a:spcPts val="700"/>
                        </a:spcBef>
                        <a:spcAft>
                          <a:spcPct val="0"/>
                        </a:spcAft>
                        <a:buClr>
                          <a:srgbClr val="333333"/>
                        </a:buClr>
                        <a:buSzTx/>
                        <a:buFont typeface="Arial" charset="0"/>
                        <a:buChar char="•"/>
                        <a:tabLst/>
                      </a:pPr>
                      <a:r>
                        <a:rPr kumimoji="0" lang="en-US" altLang="en-US" sz="1200" b="1" i="0" u="none" strike="noStrike" cap="none" normalizeH="0" baseline="0" dirty="0">
                          <a:ln>
                            <a:noFill/>
                          </a:ln>
                          <a:solidFill>
                            <a:schemeClr val="tx1"/>
                          </a:solidFill>
                          <a:effectLst/>
                          <a:latin typeface="Calibri" panose="020F0502020204030204" pitchFamily="34" charset="0"/>
                        </a:rPr>
                        <a:t>Government Facilities</a:t>
                      </a:r>
                    </a:p>
                    <a:p>
                      <a:pPr marL="285750" marR="0" lvl="0" indent="-285750" algn="l" defTabSz="914400" rtl="0" eaLnBrk="1" fontAlgn="base" latinLnBrk="0" hangingPunct="1">
                        <a:lnSpc>
                          <a:spcPct val="100000"/>
                        </a:lnSpc>
                        <a:spcBef>
                          <a:spcPts val="700"/>
                        </a:spcBef>
                        <a:spcAft>
                          <a:spcPct val="0"/>
                        </a:spcAft>
                        <a:buClr>
                          <a:srgbClr val="333333"/>
                        </a:buClr>
                        <a:buSzTx/>
                        <a:buFont typeface="Arial" charset="0"/>
                        <a:buChar char="•"/>
                        <a:tabLst/>
                      </a:pPr>
                      <a:r>
                        <a:rPr kumimoji="0" lang="en-US" altLang="en-US" sz="1200" b="1" i="0" u="none" strike="noStrike" cap="none" normalizeH="0" baseline="0" dirty="0">
                          <a:ln>
                            <a:noFill/>
                          </a:ln>
                          <a:solidFill>
                            <a:schemeClr val="tx1"/>
                          </a:solidFill>
                          <a:effectLst/>
                          <a:latin typeface="Calibri" panose="020F0502020204030204" pitchFamily="34" charset="0"/>
                        </a:rPr>
                        <a:t>Health Care and Public Health</a:t>
                      </a:r>
                    </a:p>
                    <a:p>
                      <a:pPr marL="285750" marR="0" lvl="0" indent="-285750" algn="l" defTabSz="914400" rtl="0" eaLnBrk="1" fontAlgn="base" latinLnBrk="0" hangingPunct="1">
                        <a:lnSpc>
                          <a:spcPct val="100000"/>
                        </a:lnSpc>
                        <a:spcBef>
                          <a:spcPts val="700"/>
                        </a:spcBef>
                        <a:spcAft>
                          <a:spcPct val="0"/>
                        </a:spcAft>
                        <a:buClr>
                          <a:srgbClr val="333333"/>
                        </a:buClr>
                        <a:buSzTx/>
                        <a:buFont typeface="Arial" charset="0"/>
                        <a:buChar char="•"/>
                        <a:tabLst/>
                      </a:pPr>
                      <a:r>
                        <a:rPr kumimoji="0" lang="en-US" altLang="en-US" sz="1200" b="1" i="0" u="none" strike="noStrike" cap="none" normalizeH="0" baseline="0" dirty="0">
                          <a:ln>
                            <a:noFill/>
                          </a:ln>
                          <a:solidFill>
                            <a:schemeClr val="tx1"/>
                          </a:solidFill>
                          <a:effectLst/>
                          <a:latin typeface="Calibri" panose="020F0502020204030204" pitchFamily="34" charset="0"/>
                        </a:rPr>
                        <a:t>Information Technology</a:t>
                      </a:r>
                    </a:p>
                    <a:p>
                      <a:pPr marL="285750" marR="0" lvl="0" indent="-285750" algn="l" defTabSz="914400" rtl="0" eaLnBrk="1" fontAlgn="base" latinLnBrk="0" hangingPunct="1">
                        <a:lnSpc>
                          <a:spcPct val="100000"/>
                        </a:lnSpc>
                        <a:spcBef>
                          <a:spcPts val="700"/>
                        </a:spcBef>
                        <a:spcAft>
                          <a:spcPct val="0"/>
                        </a:spcAft>
                        <a:buClr>
                          <a:srgbClr val="333333"/>
                        </a:buClr>
                        <a:buSzTx/>
                        <a:buFont typeface="Arial" charset="0"/>
                        <a:buChar char="•"/>
                        <a:tabLst/>
                      </a:pPr>
                      <a:r>
                        <a:rPr kumimoji="0" lang="en-US" altLang="en-US" sz="1200" b="1" i="0" u="none" strike="noStrike" cap="none" normalizeH="0" baseline="0" dirty="0">
                          <a:ln>
                            <a:noFill/>
                          </a:ln>
                          <a:solidFill>
                            <a:schemeClr val="tx1"/>
                          </a:solidFill>
                          <a:effectLst/>
                          <a:latin typeface="Calibri" panose="020F0502020204030204" pitchFamily="34" charset="0"/>
                        </a:rPr>
                        <a:t>Nuclear Reactors, Materials, and Waste</a:t>
                      </a:r>
                    </a:p>
                    <a:p>
                      <a:pPr marL="285750" marR="0" lvl="0" indent="-285750" algn="l" defTabSz="914400" rtl="0" eaLnBrk="1" fontAlgn="base" latinLnBrk="0" hangingPunct="1">
                        <a:lnSpc>
                          <a:spcPct val="100000"/>
                        </a:lnSpc>
                        <a:spcBef>
                          <a:spcPts val="700"/>
                        </a:spcBef>
                        <a:spcAft>
                          <a:spcPct val="0"/>
                        </a:spcAft>
                        <a:buClr>
                          <a:srgbClr val="333333"/>
                        </a:buClr>
                        <a:buSzTx/>
                        <a:buFont typeface="Arial" charset="0"/>
                        <a:buChar char="•"/>
                        <a:tabLst/>
                      </a:pPr>
                      <a:r>
                        <a:rPr kumimoji="0" lang="en-US" altLang="en-US" sz="1200" b="1" i="0" u="none" strike="noStrike" cap="none" normalizeH="0" baseline="0" dirty="0">
                          <a:ln>
                            <a:noFill/>
                          </a:ln>
                          <a:solidFill>
                            <a:schemeClr val="tx1"/>
                          </a:solidFill>
                          <a:effectLst/>
                          <a:latin typeface="Calibri" panose="020F0502020204030204" pitchFamily="34" charset="0"/>
                        </a:rPr>
                        <a:t>Transportation Systems</a:t>
                      </a:r>
                    </a:p>
                    <a:p>
                      <a:pPr marL="285750" marR="0" lvl="0" indent="-285750" algn="l" defTabSz="914400" rtl="0" eaLnBrk="1" fontAlgn="base" latinLnBrk="0" hangingPunct="1">
                        <a:lnSpc>
                          <a:spcPct val="100000"/>
                        </a:lnSpc>
                        <a:spcBef>
                          <a:spcPts val="700"/>
                        </a:spcBef>
                        <a:spcAft>
                          <a:spcPct val="0"/>
                        </a:spcAft>
                        <a:buClr>
                          <a:srgbClr val="333333"/>
                        </a:buClr>
                        <a:buSzTx/>
                        <a:buFont typeface="Arial" charset="0"/>
                        <a:buChar char="•"/>
                        <a:tabLst/>
                      </a:pPr>
                      <a:r>
                        <a:rPr kumimoji="0" lang="en-US" altLang="en-US" sz="1200" b="1" i="0" u="none" strike="noStrike" cap="none" normalizeH="0" baseline="0" dirty="0">
                          <a:ln>
                            <a:noFill/>
                          </a:ln>
                          <a:solidFill>
                            <a:schemeClr val="tx1"/>
                          </a:solidFill>
                          <a:effectLst/>
                          <a:latin typeface="Calibri" panose="020F0502020204030204" pitchFamily="34" charset="0"/>
                        </a:rPr>
                        <a:t>Water</a:t>
                      </a:r>
                      <a:endParaRPr kumimoji="0" lang="en-US" altLang="en-US" sz="1200" b="0" i="0" u="none" strike="noStrike" cap="none" normalizeH="0" baseline="0" dirty="0">
                        <a:ln>
                          <a:noFill/>
                        </a:ln>
                        <a:solidFill>
                          <a:schemeClr val="tx1"/>
                        </a:solidFill>
                        <a:effectLst/>
                        <a:latin typeface="Calibri" panose="020F050202020403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CCE5"/>
                    </a:solidFill>
                  </a:tcPr>
                </a:tc>
              </a:tr>
            </a:tbl>
          </a:graphicData>
        </a:graphic>
      </p:graphicFrame>
    </p:spTree>
    <p:extLst>
      <p:ext uri="{BB962C8B-B14F-4D97-AF65-F5344CB8AC3E}">
        <p14:creationId xmlns:p14="http://schemas.microsoft.com/office/powerpoint/2010/main" val="38921595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SACA CUST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553</TotalTime>
  <Words>1720</Words>
  <Application>Microsoft Office PowerPoint</Application>
  <PresentationFormat>On-screen Show (16:9)</PresentationFormat>
  <Paragraphs>265</Paragraphs>
  <Slides>21</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ＭＳ Ｐゴシック</vt:lpstr>
      <vt:lpstr>Arial</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Jakymaky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Jacobs</dc:creator>
  <cp:lastModifiedBy>Felicia Evans</cp:lastModifiedBy>
  <cp:revision>70</cp:revision>
  <cp:lastPrinted>2016-08-29T15:51:32Z</cp:lastPrinted>
  <dcterms:created xsi:type="dcterms:W3CDTF">2013-11-04T17:01:48Z</dcterms:created>
  <dcterms:modified xsi:type="dcterms:W3CDTF">2016-12-22T19:21:15Z</dcterms:modified>
</cp:coreProperties>
</file>