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99" r:id="rId2"/>
    <p:sldId id="301" r:id="rId3"/>
    <p:sldId id="302" r:id="rId4"/>
    <p:sldId id="303" r:id="rId5"/>
    <p:sldId id="304" r:id="rId6"/>
    <p:sldId id="305" r:id="rId7"/>
    <p:sldId id="306" r:id="rId8"/>
    <p:sldId id="314" r:id="rId9"/>
    <p:sldId id="308" r:id="rId10"/>
    <p:sldId id="309" r:id="rId11"/>
    <p:sldId id="310" r:id="rId12"/>
    <p:sldId id="315" r:id="rId13"/>
    <p:sldId id="323" r:id="rId14"/>
    <p:sldId id="316" r:id="rId15"/>
    <p:sldId id="322" r:id="rId16"/>
    <p:sldId id="317" r:id="rId17"/>
    <p:sldId id="318" r:id="rId18"/>
    <p:sldId id="319" r:id="rId19"/>
    <p:sldId id="324" r:id="rId20"/>
    <p:sldId id="325" r:id="rId21"/>
    <p:sldId id="326" r:id="rId22"/>
    <p:sldId id="380" r:id="rId23"/>
    <p:sldId id="320" r:id="rId24"/>
    <p:sldId id="327" r:id="rId25"/>
    <p:sldId id="321" r:id="rId26"/>
    <p:sldId id="328" r:id="rId27"/>
    <p:sldId id="329" r:id="rId28"/>
    <p:sldId id="339" r:id="rId29"/>
    <p:sldId id="330" r:id="rId30"/>
    <p:sldId id="331" r:id="rId31"/>
    <p:sldId id="332" r:id="rId32"/>
    <p:sldId id="333" r:id="rId33"/>
    <p:sldId id="340" r:id="rId34"/>
    <p:sldId id="334" r:id="rId35"/>
    <p:sldId id="335" r:id="rId36"/>
    <p:sldId id="336" r:id="rId37"/>
    <p:sldId id="341" r:id="rId38"/>
    <p:sldId id="337" r:id="rId39"/>
    <p:sldId id="342" r:id="rId40"/>
    <p:sldId id="343" r:id="rId41"/>
    <p:sldId id="338" r:id="rId42"/>
    <p:sldId id="344" r:id="rId43"/>
    <p:sldId id="365" r:id="rId44"/>
    <p:sldId id="371" r:id="rId45"/>
    <p:sldId id="379" r:id="rId46"/>
    <p:sldId id="368" r:id="rId47"/>
    <p:sldId id="370" r:id="rId48"/>
    <p:sldId id="372" r:id="rId49"/>
    <p:sldId id="373" r:id="rId50"/>
    <p:sldId id="376" r:id="rId51"/>
    <p:sldId id="374" r:id="rId52"/>
    <p:sldId id="377" r:id="rId53"/>
    <p:sldId id="345" r:id="rId54"/>
    <p:sldId id="346" r:id="rId55"/>
    <p:sldId id="347" r:id="rId56"/>
    <p:sldId id="378" r:id="rId57"/>
    <p:sldId id="290" r:id="rId5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showGuides="1">
      <p:cViewPr varScale="1">
        <p:scale>
          <a:sx n="65" d="100"/>
          <a:sy n="65" d="100"/>
        </p:scale>
        <p:origin x="90" y="1380"/>
      </p:cViewPr>
      <p:guideLst/>
    </p:cSldViewPr>
  </p:slideViewPr>
  <p:outlineViewPr>
    <p:cViewPr>
      <p:scale>
        <a:sx n="33" d="100"/>
        <a:sy n="33" d="100"/>
      </p:scale>
      <p:origin x="0" y="-446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48" d="100"/>
          <a:sy n="148" d="100"/>
        </p:scale>
        <p:origin x="384" y="-18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1" y="108175"/>
            <a:ext cx="4801244" cy="481727"/>
          </a:xfrm>
          <a:prstGeom prst="rect">
            <a:avLst/>
          </a:prstGeom>
        </p:spPr>
        <p:txBody>
          <a:bodyPr vert="horz" lIns="0" tIns="96661" rIns="0" bIns="96661" rtlCol="0"/>
          <a:lstStyle>
            <a:lvl1pPr algn="l">
              <a:defRPr sz="1300"/>
            </a:lvl1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6" y="9169957"/>
            <a:ext cx="4534954" cy="312766"/>
          </a:xfrm>
          <a:prstGeom prst="rect">
            <a:avLst/>
          </a:prstGeom>
        </p:spPr>
      </p:pic>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6" y="9169957"/>
            <a:ext cx="4534954" cy="312766"/>
          </a:xfrm>
          <a:prstGeom prst="rect">
            <a:avLst/>
          </a:prstGeom>
        </p:spPr>
      </p:pic>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vl1pPr>
          </a:lstStyle>
          <a:p>
            <a:endParaRPr lang="en-US" dirty="0"/>
          </a:p>
        </p:txBody>
      </p:sp>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8573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Swiss army</a:t>
            </a:r>
            <a:r>
              <a:rPr lang="en-US" baseline="0" dirty="0" smtClean="0"/>
              <a:t> knives expose a large attack surface.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397033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many more…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181347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a:t>
            </a:r>
            <a:r>
              <a:rPr lang="en-US" baseline="0" dirty="0" smtClean="0"/>
              <a:t> BFF fuzzing different parsers of Outside In: ODS, DOCX, and WK4, including more.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141457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298594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tools/drillresults.py to find interesting (from a perspective of gaining control of the instruction pointer) crashes.  Scores</a:t>
            </a:r>
            <a:r>
              <a:rPr lang="en-US" baseline="0" dirty="0" smtClean="0"/>
              <a:t> range from 1 – 100, with a lower score being the best.  Currently, a “10” is the best (most exploitable) crash.</a:t>
            </a:r>
          </a:p>
          <a:p>
            <a:endParaRPr lang="en-US" baseline="0" dirty="0" smtClean="0"/>
          </a:p>
          <a:p>
            <a:r>
              <a:rPr lang="en-US" baseline="0" dirty="0" smtClean="0"/>
              <a:t>In the highlighted case, there is an access violation on the RET instruction, and the byte pattern of the AV exists verbatim in the fuzzed file.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2661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Gdb</a:t>
            </a:r>
            <a:r>
              <a:rPr lang="en-US" baseline="0" dirty="0" smtClean="0"/>
              <a:t> is hard to use.  </a:t>
            </a:r>
            <a:r>
              <a:rPr lang="en-US" baseline="0" dirty="0" err="1" smtClean="0"/>
              <a:t>UbuFuzz</a:t>
            </a:r>
            <a:r>
              <a:rPr lang="en-US" baseline="0" dirty="0" smtClean="0"/>
              <a:t> comes with Evan’s Debugger, which is point-and-click.   Run tools/repro.py &lt;crasher&gt; -e to reproduce the crasher with </a:t>
            </a:r>
            <a:r>
              <a:rPr lang="en-US" baseline="0" dirty="0" err="1" smtClean="0"/>
              <a:t>edb</a:t>
            </a:r>
            <a:r>
              <a:rPr lang="en-US" baseline="0" dirty="0" smtClean="0"/>
              <a:t>.</a:t>
            </a:r>
          </a:p>
          <a:p>
            <a:endParaRPr lang="en-US" baseline="0" dirty="0" smtClean="0"/>
          </a:p>
          <a:p>
            <a:r>
              <a:rPr lang="en-US" baseline="0" dirty="0" smtClean="0"/>
              <a:t>Here we see that the Return is to the address reported by drillresults.py.  This also confirms that the crash is reproducible and reliable.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377437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open our fuzzed file in a hex editor to find the AV pattern.</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3825226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found a match!  We can try editing this to confirm</a:t>
            </a:r>
            <a:r>
              <a:rPr lang="en-US" baseline="0" dirty="0" smtClean="0"/>
              <a:t> that we have control of the RET.</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222444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modify the fuzzed file to attempt control of the RET,</a:t>
            </a:r>
            <a:r>
              <a:rPr lang="en-US" baseline="0" dirty="0" smtClean="0"/>
              <a:t> we reproduce with </a:t>
            </a:r>
            <a:r>
              <a:rPr lang="en-US" baseline="0" dirty="0" err="1" smtClean="0"/>
              <a:t>edb</a:t>
            </a:r>
            <a:r>
              <a:rPr lang="en-US" baseline="0" dirty="0" smtClean="0"/>
              <a:t> and confirm our attempt.  We are now trying to return to the memory location ABCDEFGH (0x4847464544434241).  This demonstrates that we have control of the instruction pointer.</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18</a:t>
            </a:fld>
            <a:endParaRPr lang="en-US" dirty="0"/>
          </a:p>
        </p:txBody>
      </p:sp>
    </p:spTree>
    <p:extLst>
      <p:ext uri="{BB962C8B-B14F-4D97-AF65-F5344CB8AC3E}">
        <p14:creationId xmlns:p14="http://schemas.microsoft.com/office/powerpoint/2010/main" val="244793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19</a:t>
            </a:fld>
            <a:endParaRPr lang="en-US" dirty="0"/>
          </a:p>
        </p:txBody>
      </p:sp>
    </p:spTree>
    <p:extLst>
      <p:ext uri="{BB962C8B-B14F-4D97-AF65-F5344CB8AC3E}">
        <p14:creationId xmlns:p14="http://schemas.microsoft.com/office/powerpoint/2010/main" val="84301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400843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turning a crashing</a:t>
            </a:r>
            <a:r>
              <a:rPr lang="en-US" baseline="0" dirty="0" smtClean="0"/>
              <a:t> test case into a proof-of-concept exploit, we need to know which bytes we can modify.</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591ACC51-9018-4C2D-8973-37AF8A83EA88}" type="slidenum">
              <a:rPr lang="en-US" smtClean="0"/>
              <a:t>20</a:t>
            </a:fld>
            <a:endParaRPr lang="en-US"/>
          </a:p>
        </p:txBody>
      </p:sp>
    </p:spTree>
    <p:extLst>
      <p:ext uri="{BB962C8B-B14F-4D97-AF65-F5344CB8AC3E}">
        <p14:creationId xmlns:p14="http://schemas.microsoft.com/office/powerpoint/2010/main" val="162088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t>
            </a:r>
            <a:r>
              <a:rPr lang="en-US" baseline="0" dirty="0" smtClean="0"/>
              <a:t> BFF string minimization (tools/minimize.py –s) lets you know what bytes are irrelevant to the crash, and therefore should be able to be modified to any value.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21</a:t>
            </a:fld>
            <a:endParaRPr lang="en-US" dirty="0"/>
          </a:p>
        </p:txBody>
      </p:sp>
    </p:spTree>
    <p:extLst>
      <p:ext uri="{BB962C8B-B14F-4D97-AF65-F5344CB8AC3E}">
        <p14:creationId xmlns:p14="http://schemas.microsoft.com/office/powerpoint/2010/main" val="1639826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animated visualization of what happens during BFF string minimization. Here we’re minimizing to ‘x’ (tools/minimize.py –s –x), so BFF repeatedly attempts to see which bytes can be changed to ‘x’ and still reproduce the same crash.  The end result is a file that retains the structure and crash-producing bytes, while indicating the irrelevant bytes as ‘x’ (0x78)</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22</a:t>
            </a:fld>
            <a:endParaRPr lang="en-US" dirty="0"/>
          </a:p>
        </p:txBody>
      </p:sp>
    </p:spTree>
    <p:extLst>
      <p:ext uri="{BB962C8B-B14F-4D97-AF65-F5344CB8AC3E}">
        <p14:creationId xmlns:p14="http://schemas.microsoft.com/office/powerpoint/2010/main" val="266569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we’ve got control of the instruction pointer, turning a crashing test case into a </a:t>
            </a:r>
            <a:r>
              <a:rPr lang="en-US" dirty="0" err="1" smtClean="0"/>
              <a:t>PoC</a:t>
            </a:r>
            <a:r>
              <a:rPr lang="en-US" dirty="0" smtClean="0"/>
              <a:t> requires</a:t>
            </a:r>
            <a:r>
              <a:rPr lang="en-US" baseline="0" dirty="0" smtClean="0"/>
              <a:t> these two pieces of information:</a:t>
            </a:r>
          </a:p>
          <a:p>
            <a:pPr marL="228600" indent="-228600">
              <a:buAutoNum type="arabicParenR"/>
            </a:pPr>
            <a:r>
              <a:rPr lang="en-US" baseline="0" dirty="0" smtClean="0"/>
              <a:t>What bytes are under my control? (e.g., where is my shellcode)</a:t>
            </a:r>
          </a:p>
          <a:p>
            <a:pPr marL="228600" indent="-228600">
              <a:buAutoNum type="arabicParenR"/>
            </a:pPr>
            <a:r>
              <a:rPr lang="en-US" baseline="0" dirty="0" smtClean="0"/>
              <a:t>How do I get there?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23</a:t>
            </a:fld>
            <a:endParaRPr lang="en-US" dirty="0"/>
          </a:p>
        </p:txBody>
      </p:sp>
    </p:spTree>
    <p:extLst>
      <p:ext uri="{BB962C8B-B14F-4D97-AF65-F5344CB8AC3E}">
        <p14:creationId xmlns:p14="http://schemas.microsoft.com/office/powerpoint/2010/main" val="36752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again at our crashing </a:t>
            </a:r>
            <a:r>
              <a:rPr lang="en-US" dirty="0" err="1" smtClean="0"/>
              <a:t>testcase</a:t>
            </a:r>
            <a:r>
              <a:rPr lang="en-US" dirty="0" smtClean="0"/>
              <a:t>:</a:t>
            </a:r>
          </a:p>
          <a:p>
            <a:pPr marL="228600" indent="-228600">
              <a:buAutoNum type="arabicParenR"/>
            </a:pPr>
            <a:r>
              <a:rPr lang="en-US" baseline="0" dirty="0" smtClean="0"/>
              <a:t>What bytes are under my control? (e.g., where can I put my shellcode)</a:t>
            </a:r>
          </a:p>
          <a:p>
            <a:pPr marL="228600" indent="-228600">
              <a:buAutoNum type="arabicParenR"/>
            </a:pPr>
            <a:r>
              <a:rPr lang="en-US" baseline="0" dirty="0" smtClean="0"/>
              <a:t>How do I get there?</a:t>
            </a:r>
          </a:p>
          <a:p>
            <a:pPr marL="228600" indent="-228600">
              <a:buAutoNum type="arabicParenR"/>
            </a:pPr>
            <a:endParaRPr lang="en-US" baseline="0" dirty="0" smtClean="0"/>
          </a:p>
          <a:p>
            <a:pPr marL="0" indent="0">
              <a:buNone/>
            </a:pPr>
            <a:r>
              <a:rPr lang="en-US" baseline="0" dirty="0" smtClean="0"/>
              <a:t>It’s not clear in this case.</a:t>
            </a:r>
            <a:endParaRPr lang="en-US" dirty="0" smtClean="0"/>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24</a:t>
            </a:fld>
            <a:endParaRPr lang="en-US" dirty="0"/>
          </a:p>
        </p:txBody>
      </p:sp>
    </p:spTree>
    <p:extLst>
      <p:ext uri="{BB962C8B-B14F-4D97-AF65-F5344CB8AC3E}">
        <p14:creationId xmlns:p14="http://schemas.microsoft.com/office/powerpoint/2010/main" val="411427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string-minimized crashing test case, it’s much more obvious.  The stack is under my control, and I could use RSP to get there.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25</a:t>
            </a:fld>
            <a:endParaRPr lang="en-US" dirty="0"/>
          </a:p>
        </p:txBody>
      </p:sp>
    </p:spTree>
    <p:extLst>
      <p:ext uri="{BB962C8B-B14F-4D97-AF65-F5344CB8AC3E}">
        <p14:creationId xmlns:p14="http://schemas.microsoft.com/office/powerpoint/2010/main" val="386883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returning</a:t>
            </a:r>
            <a:r>
              <a:rPr lang="en-US" baseline="0" dirty="0" smtClean="0"/>
              <a:t> to the stack.  We cheat a little here by using a fixed address.  But it’s best to start simple and go from there.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26</a:t>
            </a:fld>
            <a:endParaRPr lang="en-US" dirty="0"/>
          </a:p>
        </p:txBody>
      </p:sp>
    </p:spTree>
    <p:extLst>
      <p:ext uri="{BB962C8B-B14F-4D97-AF65-F5344CB8AC3E}">
        <p14:creationId xmlns:p14="http://schemas.microsoft.com/office/powerpoint/2010/main" val="293773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look at the bytes that we’d be returning into.  This is our shellcode, with</a:t>
            </a:r>
            <a:r>
              <a:rPr lang="en-US" baseline="0" dirty="0" smtClean="0"/>
              <a:t> some INT3s to make sure that the debugger engages.</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27</a:t>
            </a:fld>
            <a:endParaRPr lang="en-US" dirty="0"/>
          </a:p>
        </p:txBody>
      </p:sp>
    </p:spTree>
    <p:extLst>
      <p:ext uri="{BB962C8B-B14F-4D97-AF65-F5344CB8AC3E}">
        <p14:creationId xmlns:p14="http://schemas.microsoft.com/office/powerpoint/2010/main" val="1670117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continue through</a:t>
            </a:r>
            <a:r>
              <a:rPr lang="en-US" baseline="0" dirty="0" smtClean="0"/>
              <a:t> the RET instruction</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28</a:t>
            </a:fld>
            <a:endParaRPr lang="en-US" dirty="0"/>
          </a:p>
        </p:txBody>
      </p:sp>
    </p:spTree>
    <p:extLst>
      <p:ext uri="{BB962C8B-B14F-4D97-AF65-F5344CB8AC3E}">
        <p14:creationId xmlns:p14="http://schemas.microsoft.com/office/powerpoint/2010/main" val="117412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get an access violation on our return instruction.  But the memory location is fine.  We just saw the shellcode bytes at that address.  What’s happening?</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29</a:t>
            </a:fld>
            <a:endParaRPr lang="en-US" dirty="0"/>
          </a:p>
        </p:txBody>
      </p:sp>
    </p:spTree>
    <p:extLst>
      <p:ext uri="{BB962C8B-B14F-4D97-AF65-F5344CB8AC3E}">
        <p14:creationId xmlns:p14="http://schemas.microsoft.com/office/powerpoint/2010/main" val="82267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3</a:t>
            </a:fld>
            <a:endParaRPr lang="en-US" dirty="0"/>
          </a:p>
        </p:txBody>
      </p:sp>
    </p:spTree>
    <p:extLst>
      <p:ext uri="{BB962C8B-B14F-4D97-AF65-F5344CB8AC3E}">
        <p14:creationId xmlns:p14="http://schemas.microsoft.com/office/powerpoint/2010/main" val="2621450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checksec.sh &lt;http://www.trapkit.de/tools/checksec.html&gt; to see the exploit mitigations that are used by an app on Linux.  Here we can see that NX is enabled.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30</a:t>
            </a:fld>
            <a:endParaRPr lang="en-US" dirty="0"/>
          </a:p>
        </p:txBody>
      </p:sp>
    </p:spTree>
    <p:extLst>
      <p:ext uri="{BB962C8B-B14F-4D97-AF65-F5344CB8AC3E}">
        <p14:creationId xmlns:p14="http://schemas.microsoft.com/office/powerpoint/2010/main" val="1882544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testing purposes we can temporarily disable NX,</a:t>
            </a:r>
            <a:r>
              <a:rPr lang="en-US" baseline="0" dirty="0" smtClean="0"/>
              <a:t> using the </a:t>
            </a:r>
            <a:r>
              <a:rPr lang="en-US" baseline="0" dirty="0" err="1" smtClean="0"/>
              <a:t>execstack</a:t>
            </a:r>
            <a:r>
              <a:rPr lang="en-US" baseline="0" dirty="0" smtClean="0"/>
              <a:t> command.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31</a:t>
            </a:fld>
            <a:endParaRPr lang="en-US" dirty="0"/>
          </a:p>
        </p:txBody>
      </p:sp>
    </p:spTree>
    <p:extLst>
      <p:ext uri="{BB962C8B-B14F-4D97-AF65-F5344CB8AC3E}">
        <p14:creationId xmlns:p14="http://schemas.microsoft.com/office/powerpoint/2010/main" val="674078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try again with NX disabled, we can see that our shellcode worked.  In our case, it’s a simple spawning of /bin/</a:t>
            </a:r>
            <a:r>
              <a:rPr lang="en-US" baseline="0" dirty="0" err="1" smtClean="0"/>
              <a:t>sh</a:t>
            </a:r>
            <a:r>
              <a:rPr lang="en-US" baseline="0" dirty="0" smtClean="0"/>
              <a:t>  (see last two lines for evidence, resulting in $)</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32</a:t>
            </a:fld>
            <a:endParaRPr lang="en-US" dirty="0"/>
          </a:p>
        </p:txBody>
      </p:sp>
    </p:spTree>
    <p:extLst>
      <p:ext uri="{BB962C8B-B14F-4D97-AF65-F5344CB8AC3E}">
        <p14:creationId xmlns:p14="http://schemas.microsoft.com/office/powerpoint/2010/main" val="107310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33</a:t>
            </a:fld>
            <a:endParaRPr lang="en-US" dirty="0"/>
          </a:p>
        </p:txBody>
      </p:sp>
    </p:spTree>
    <p:extLst>
      <p:ext uri="{BB962C8B-B14F-4D97-AF65-F5344CB8AC3E}">
        <p14:creationId xmlns:p14="http://schemas.microsoft.com/office/powerpoint/2010/main" val="1827990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make our </a:t>
            </a:r>
            <a:r>
              <a:rPr lang="en-US" dirty="0" err="1" smtClean="0"/>
              <a:t>PoC</a:t>
            </a:r>
            <a:r>
              <a:rPr lang="en-US" dirty="0" smtClean="0"/>
              <a:t> work on a stock version of </a:t>
            </a:r>
            <a:r>
              <a:rPr lang="en-US" dirty="0" err="1" smtClean="0"/>
              <a:t>exsimple</a:t>
            </a:r>
            <a:r>
              <a:rPr lang="en-US" dirty="0" smtClean="0"/>
              <a:t>,</a:t>
            </a:r>
            <a:r>
              <a:rPr lang="en-US" baseline="0" dirty="0" smtClean="0"/>
              <a:t> which has NX enabled.  We can use ROP to bypass NX.  Put simply, we just re-use existing pieces of executable code to achieve the same outcome of our shellcode.   Since we’re using executable code bits, NX won’t come into play.</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34</a:t>
            </a:fld>
            <a:endParaRPr lang="en-US" dirty="0"/>
          </a:p>
        </p:txBody>
      </p:sp>
    </p:spTree>
    <p:extLst>
      <p:ext uri="{BB962C8B-B14F-4D97-AF65-F5344CB8AC3E}">
        <p14:creationId xmlns:p14="http://schemas.microsoft.com/office/powerpoint/2010/main" val="3846040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shellcode</a:t>
            </a:r>
            <a:r>
              <a:rPr lang="en-US" baseline="0" dirty="0" smtClean="0"/>
              <a:t> that we tried earlier, we can see several things are necessary:</a:t>
            </a:r>
          </a:p>
          <a:p>
            <a:pPr marL="285750" indent="-285750">
              <a:buFont typeface="Arial" charset="0"/>
              <a:buChar char="•"/>
            </a:pPr>
            <a:r>
              <a:rPr lang="en-US" dirty="0" smtClean="0"/>
              <a:t>Set RAX to 0x3B : </a:t>
            </a:r>
            <a:r>
              <a:rPr lang="en-US" dirty="0" err="1" smtClean="0"/>
              <a:t>execve</a:t>
            </a:r>
            <a:r>
              <a:rPr lang="en-US" dirty="0" smtClean="0"/>
              <a:t>()</a:t>
            </a:r>
          </a:p>
          <a:p>
            <a:pPr marL="285750" indent="-285750">
              <a:buFont typeface="Arial" charset="0"/>
              <a:buChar char="•"/>
            </a:pPr>
            <a:r>
              <a:rPr lang="en-US" dirty="0" smtClean="0"/>
              <a:t>Set RDX to NULL</a:t>
            </a:r>
          </a:p>
          <a:p>
            <a:pPr marL="285750" indent="-285750">
              <a:buFont typeface="Arial" charset="0"/>
              <a:buChar char="•"/>
            </a:pPr>
            <a:r>
              <a:rPr lang="en-US" dirty="0" smtClean="0"/>
              <a:t>Set RDI to pointer to “/bin/</a:t>
            </a:r>
            <a:r>
              <a:rPr lang="en-US" dirty="0" err="1" smtClean="0"/>
              <a:t>sh</a:t>
            </a:r>
            <a:r>
              <a:rPr lang="en-US" dirty="0" smtClean="0"/>
              <a:t>”</a:t>
            </a:r>
          </a:p>
          <a:p>
            <a:pPr marL="285750" indent="-285750">
              <a:buFont typeface="Arial" charset="0"/>
              <a:buChar char="•"/>
            </a:pPr>
            <a:r>
              <a:rPr lang="en-US" dirty="0" smtClean="0"/>
              <a:t>Set RSI to pointer to pointer to “/bin/</a:t>
            </a:r>
            <a:r>
              <a:rPr lang="en-US" dirty="0" err="1" smtClean="0"/>
              <a:t>sh</a:t>
            </a:r>
            <a:r>
              <a:rPr lang="en-US" dirty="0" smtClean="0"/>
              <a:t>”</a:t>
            </a:r>
          </a:p>
          <a:p>
            <a:pPr marL="285750" indent="-285750">
              <a:buFont typeface="Arial" charset="0"/>
              <a:buChar char="•"/>
            </a:pPr>
            <a:r>
              <a:rPr lang="en-US" dirty="0" smtClean="0"/>
              <a:t>Perform SYSCALL</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35</a:t>
            </a:fld>
            <a:endParaRPr lang="en-US" dirty="0"/>
          </a:p>
        </p:txBody>
      </p:sp>
    </p:spTree>
    <p:extLst>
      <p:ext uri="{BB962C8B-B14F-4D97-AF65-F5344CB8AC3E}">
        <p14:creationId xmlns:p14="http://schemas.microsoft.com/office/powerpoint/2010/main" val="3583282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rp</a:t>
            </a:r>
            <a:r>
              <a:rPr lang="en-US" dirty="0" smtClean="0"/>
              <a:t>++</a:t>
            </a:r>
            <a:r>
              <a:rPr lang="en-US" baseline="0" dirty="0" smtClean="0"/>
              <a:t> &lt;https://github.com/0vercl0k/rp&gt; is one of several tools that can statically extract potential gadgets from target apps.  Here we look for gadgets that involve the RDI register.</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36</a:t>
            </a:fld>
            <a:endParaRPr lang="en-US" dirty="0"/>
          </a:p>
        </p:txBody>
      </p:sp>
    </p:spTree>
    <p:extLst>
      <p:ext uri="{BB962C8B-B14F-4D97-AF65-F5344CB8AC3E}">
        <p14:creationId xmlns:p14="http://schemas.microsoft.com/office/powerpoint/2010/main" val="1513792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at least one trivial gadget that gets us control of RDI via a POP.</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37</a:t>
            </a:fld>
            <a:endParaRPr lang="en-US" dirty="0"/>
          </a:p>
        </p:txBody>
      </p:sp>
    </p:spTree>
    <p:extLst>
      <p:ext uri="{BB962C8B-B14F-4D97-AF65-F5344CB8AC3E}">
        <p14:creationId xmlns:p14="http://schemas.microsoft.com/office/powerpoint/2010/main" val="3136981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replace the address used by the RET</a:t>
            </a:r>
            <a:r>
              <a:rPr lang="en-US" baseline="0" dirty="0" smtClean="0"/>
              <a:t> instruction with the address of our gadget found with </a:t>
            </a:r>
            <a:r>
              <a:rPr lang="en-US" baseline="0" dirty="0" err="1" smtClean="0"/>
              <a:t>rp</a:t>
            </a:r>
            <a:r>
              <a:rPr lang="en-US" baseline="0" dirty="0" smtClean="0"/>
              <a:t>++ and then trace into it</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38</a:t>
            </a:fld>
            <a:endParaRPr lang="en-US" dirty="0"/>
          </a:p>
        </p:txBody>
      </p:sp>
    </p:spTree>
    <p:extLst>
      <p:ext uri="{BB962C8B-B14F-4D97-AF65-F5344CB8AC3E}">
        <p14:creationId xmlns:p14="http://schemas.microsoft.com/office/powerpoint/2010/main" val="2783738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POP</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39</a:t>
            </a:fld>
            <a:endParaRPr lang="en-US" dirty="0"/>
          </a:p>
        </p:txBody>
      </p:sp>
    </p:spTree>
    <p:extLst>
      <p:ext uri="{BB962C8B-B14F-4D97-AF65-F5344CB8AC3E}">
        <p14:creationId xmlns:p14="http://schemas.microsoft.com/office/powerpoint/2010/main" val="386826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mutational fuzzing takes a file, mutates it,</a:t>
            </a:r>
            <a:r>
              <a:rPr lang="en-US" baseline="0" dirty="0" smtClean="0"/>
              <a:t> and looks for which mutations cause the target application to crash.</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1030931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RDI now contains the value that we specified.</a:t>
            </a:r>
            <a:r>
              <a:rPr lang="en-US" baseline="0" dirty="0" smtClean="0"/>
              <a:t>  In our case, it’s a pointer to the ASCII string “/bin/</a:t>
            </a:r>
            <a:r>
              <a:rPr lang="en-US" baseline="0" dirty="0" err="1" smtClean="0"/>
              <a:t>sh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40</a:t>
            </a:fld>
            <a:endParaRPr lang="en-US" dirty="0"/>
          </a:p>
        </p:txBody>
      </p:sp>
    </p:spTree>
    <p:extLst>
      <p:ext uri="{BB962C8B-B14F-4D97-AF65-F5344CB8AC3E}">
        <p14:creationId xmlns:p14="http://schemas.microsoft.com/office/powerpoint/2010/main" val="3052915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a:t>
            </a:r>
            <a:r>
              <a:rPr lang="en-US" baseline="0" dirty="0" smtClean="0"/>
              <a:t> need control of RAX.  Let’s look again with </a:t>
            </a:r>
            <a:r>
              <a:rPr lang="en-US" baseline="0" dirty="0" err="1" smtClean="0"/>
              <a:t>rp</a:t>
            </a:r>
            <a:r>
              <a:rPr lang="en-US" baseline="0" dirty="0" smtClean="0"/>
              <a:t>++.   No such luck!</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41</a:t>
            </a:fld>
            <a:endParaRPr lang="en-US" dirty="0"/>
          </a:p>
        </p:txBody>
      </p:sp>
    </p:spTree>
    <p:extLst>
      <p:ext uri="{BB962C8B-B14F-4D97-AF65-F5344CB8AC3E}">
        <p14:creationId xmlns:p14="http://schemas.microsoft.com/office/powerpoint/2010/main" val="4204264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not give up so easily.  POP</a:t>
            </a:r>
            <a:r>
              <a:rPr lang="en-US" baseline="0" dirty="0" smtClean="0"/>
              <a:t> RAX isn’t the only way to get control of RAX.  There are other instructions that can achieve the same goal.  Or multiple gadgets that can be used in conjunction to achieve the same outcome.</a:t>
            </a:r>
          </a:p>
          <a:p>
            <a:endParaRPr lang="en-US" baseline="0" dirty="0" smtClean="0"/>
          </a:p>
          <a:p>
            <a:r>
              <a:rPr lang="en-US" baseline="0" dirty="0" smtClean="0"/>
              <a:t>Through trial and error, I was able to find a sequence that gives us control of RAX.  Starting with R13…</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42</a:t>
            </a:fld>
            <a:endParaRPr lang="en-US" dirty="0"/>
          </a:p>
        </p:txBody>
      </p:sp>
    </p:spTree>
    <p:extLst>
      <p:ext uri="{BB962C8B-B14F-4D97-AF65-F5344CB8AC3E}">
        <p14:creationId xmlns:p14="http://schemas.microsoft.com/office/powerpoint/2010/main" val="2475481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have control of R13</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43</a:t>
            </a:fld>
            <a:endParaRPr lang="en-US" dirty="0"/>
          </a:p>
        </p:txBody>
      </p:sp>
    </p:spTree>
    <p:extLst>
      <p:ext uri="{BB962C8B-B14F-4D97-AF65-F5344CB8AC3E}">
        <p14:creationId xmlns:p14="http://schemas.microsoft.com/office/powerpoint/2010/main" val="226199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can also get control of RBX</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44</a:t>
            </a:fld>
            <a:endParaRPr lang="en-US" dirty="0"/>
          </a:p>
        </p:txBody>
      </p:sp>
    </p:spTree>
    <p:extLst>
      <p:ext uri="{BB962C8B-B14F-4D97-AF65-F5344CB8AC3E}">
        <p14:creationId xmlns:p14="http://schemas.microsoft.com/office/powerpoint/2010/main" val="480194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45</a:t>
            </a:fld>
            <a:endParaRPr lang="en-US" dirty="0"/>
          </a:p>
        </p:txBody>
      </p:sp>
    </p:spTree>
    <p:extLst>
      <p:ext uri="{BB962C8B-B14F-4D97-AF65-F5344CB8AC3E}">
        <p14:creationId xmlns:p14="http://schemas.microsoft.com/office/powerpoint/2010/main" val="2586192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gadget is more complicated.  First we move R13 into RDX</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46</a:t>
            </a:fld>
            <a:endParaRPr lang="en-US" dirty="0"/>
          </a:p>
        </p:txBody>
      </p:sp>
    </p:spTree>
    <p:extLst>
      <p:ext uri="{BB962C8B-B14F-4D97-AF65-F5344CB8AC3E}">
        <p14:creationId xmlns:p14="http://schemas.microsoft.com/office/powerpoint/2010/main" val="973598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move R14 into RSI.  But since we didn’t set R14, this means that RSI will</a:t>
            </a:r>
            <a:r>
              <a:rPr lang="en-US" baseline="0" dirty="0" smtClean="0"/>
              <a:t> be clobbered.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47</a:t>
            </a:fld>
            <a:endParaRPr lang="en-US" dirty="0"/>
          </a:p>
        </p:txBody>
      </p:sp>
    </p:spTree>
    <p:extLst>
      <p:ext uri="{BB962C8B-B14F-4D97-AF65-F5344CB8AC3E}">
        <p14:creationId xmlns:p14="http://schemas.microsoft.com/office/powerpoint/2010/main" val="2865935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RDI</a:t>
            </a:r>
            <a:r>
              <a:rPr lang="en-US" baseline="0" dirty="0" smtClean="0"/>
              <a:t> will also get clobbered, as we didn’t already have control of R15.</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48</a:t>
            </a:fld>
            <a:endParaRPr lang="en-US" dirty="0"/>
          </a:p>
        </p:txBody>
      </p:sp>
    </p:spTree>
    <p:extLst>
      <p:ext uri="{BB962C8B-B14F-4D97-AF65-F5344CB8AC3E}">
        <p14:creationId xmlns:p14="http://schemas.microsoft.com/office/powerpoint/2010/main" val="945178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end up with a CALL to [RBX].  But wait, this doesn’t end with a RET instruction.  What gives?  As it turns</a:t>
            </a:r>
            <a:r>
              <a:rPr lang="en-US" baseline="0" dirty="0" smtClean="0"/>
              <a:t> out, we have control over RBX, so we can just make sure that RBX points to a memory location that will allow our ROP to continue.  For example, a RET instruction.</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49</a:t>
            </a:fld>
            <a:endParaRPr lang="en-US" dirty="0"/>
          </a:p>
        </p:txBody>
      </p:sp>
    </p:spTree>
    <p:extLst>
      <p:ext uri="{BB962C8B-B14F-4D97-AF65-F5344CB8AC3E}">
        <p14:creationId xmlns:p14="http://schemas.microsoft.com/office/powerpoint/2010/main" val="325697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481323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move EDX into EAX.</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50</a:t>
            </a:fld>
            <a:endParaRPr lang="en-US" dirty="0"/>
          </a:p>
        </p:txBody>
      </p:sp>
    </p:spTree>
    <p:extLst>
      <p:ext uri="{BB962C8B-B14F-4D97-AF65-F5344CB8AC3E}">
        <p14:creationId xmlns:p14="http://schemas.microsoft.com/office/powerpoint/2010/main" val="3594170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we’ve now set RAX (or at least the relevant 32-bit half of it) to a value that we control.</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51</a:t>
            </a:fld>
            <a:endParaRPr lang="en-US" dirty="0"/>
          </a:p>
        </p:txBody>
      </p:sp>
    </p:spTree>
    <p:extLst>
      <p:ext uri="{BB962C8B-B14F-4D97-AF65-F5344CB8AC3E}">
        <p14:creationId xmlns:p14="http://schemas.microsoft.com/office/powerpoint/2010/main" val="20902005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selection of gadgets has collateral damage.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52</a:t>
            </a:fld>
            <a:endParaRPr lang="en-US" dirty="0"/>
          </a:p>
        </p:txBody>
      </p:sp>
    </p:spTree>
    <p:extLst>
      <p:ext uri="{BB962C8B-B14F-4D97-AF65-F5344CB8AC3E}">
        <p14:creationId xmlns:p14="http://schemas.microsoft.com/office/powerpoint/2010/main" val="3336462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gadget has a number of</a:t>
            </a:r>
            <a:r>
              <a:rPr lang="en-US" baseline="0" dirty="0" smtClean="0"/>
              <a:t> properties.  Including what it does, but also importantly:</a:t>
            </a:r>
          </a:p>
          <a:p>
            <a:r>
              <a:rPr lang="en-US" baseline="0" dirty="0" smtClean="0"/>
              <a:t>1 – What memory it must be able to dereference and read from</a:t>
            </a:r>
          </a:p>
          <a:p>
            <a:r>
              <a:rPr lang="en-US" baseline="0" dirty="0" smtClean="0"/>
              <a:t>2 – What memory it must be able to dereference and write to</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53</a:t>
            </a:fld>
            <a:endParaRPr lang="en-US" dirty="0"/>
          </a:p>
        </p:txBody>
      </p:sp>
    </p:spTree>
    <p:extLst>
      <p:ext uri="{BB962C8B-B14F-4D97-AF65-F5344CB8AC3E}">
        <p14:creationId xmlns:p14="http://schemas.microsoft.com/office/powerpoint/2010/main" val="27451959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was pretty simple, but it was also a bit of manual work involving trial and error.  Some research has been done into making this process more automated, using solvers.</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54</a:t>
            </a:fld>
            <a:endParaRPr lang="en-US" dirty="0"/>
          </a:p>
        </p:txBody>
      </p:sp>
    </p:spTree>
    <p:extLst>
      <p:ext uri="{BB962C8B-B14F-4D97-AF65-F5344CB8AC3E}">
        <p14:creationId xmlns:p14="http://schemas.microsoft.com/office/powerpoint/2010/main" val="13543751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the gadget search</a:t>
            </a:r>
            <a:r>
              <a:rPr lang="en-US" baseline="0" dirty="0" smtClean="0"/>
              <a:t> process for the other requirements.  Remember that we need:</a:t>
            </a:r>
          </a:p>
          <a:p>
            <a:pPr marL="285750" indent="-285750">
              <a:buFont typeface="Arial" charset="0"/>
              <a:buChar char="•"/>
            </a:pPr>
            <a:r>
              <a:rPr lang="en-US" dirty="0" smtClean="0"/>
              <a:t>Set RAX to 0x3B : </a:t>
            </a:r>
            <a:r>
              <a:rPr lang="en-US" dirty="0" err="1" smtClean="0"/>
              <a:t>execve</a:t>
            </a:r>
            <a:r>
              <a:rPr lang="en-US" dirty="0" smtClean="0"/>
              <a:t>()</a:t>
            </a:r>
          </a:p>
          <a:p>
            <a:pPr marL="285750" indent="-285750">
              <a:buFont typeface="Arial" charset="0"/>
              <a:buChar char="•"/>
            </a:pPr>
            <a:r>
              <a:rPr lang="en-US" dirty="0" smtClean="0"/>
              <a:t>Set RDX to NULL</a:t>
            </a:r>
          </a:p>
          <a:p>
            <a:pPr marL="285750" indent="-285750">
              <a:buFont typeface="Arial" charset="0"/>
              <a:buChar char="•"/>
            </a:pPr>
            <a:r>
              <a:rPr lang="en-US" dirty="0" smtClean="0"/>
              <a:t>Set RDI to pointer to “/bin/</a:t>
            </a:r>
            <a:r>
              <a:rPr lang="en-US" dirty="0" err="1" smtClean="0"/>
              <a:t>sh</a:t>
            </a:r>
            <a:r>
              <a:rPr lang="en-US" dirty="0" smtClean="0"/>
              <a:t>”</a:t>
            </a:r>
          </a:p>
          <a:p>
            <a:pPr marL="285750" indent="-285750">
              <a:buFont typeface="Arial" charset="0"/>
              <a:buChar char="•"/>
            </a:pPr>
            <a:r>
              <a:rPr lang="en-US" dirty="0" smtClean="0"/>
              <a:t>Set RSI to pointer to pointer to “/bin/</a:t>
            </a:r>
            <a:r>
              <a:rPr lang="en-US" dirty="0" err="1" smtClean="0"/>
              <a:t>sh</a:t>
            </a:r>
            <a:r>
              <a:rPr lang="en-US" dirty="0" smtClean="0"/>
              <a:t>”</a:t>
            </a:r>
          </a:p>
          <a:p>
            <a:pPr marL="285750" indent="-285750">
              <a:buFont typeface="Arial" charset="0"/>
              <a:buChar char="•"/>
            </a:pPr>
            <a:r>
              <a:rPr lang="en-US" dirty="0" smtClean="0"/>
              <a:t>Perform SYSCALL</a:t>
            </a:r>
          </a:p>
          <a:p>
            <a:endParaRPr lang="en-US" dirty="0" smtClean="0"/>
          </a:p>
          <a:p>
            <a:r>
              <a:rPr lang="en-US" dirty="0" smtClean="0"/>
              <a:t>After re-enabling</a:t>
            </a:r>
            <a:r>
              <a:rPr lang="en-US" baseline="0" dirty="0" smtClean="0"/>
              <a:t> NX in our </a:t>
            </a:r>
            <a:r>
              <a:rPr lang="en-US" baseline="0" dirty="0" err="1" smtClean="0"/>
              <a:t>exsimple</a:t>
            </a:r>
            <a:r>
              <a:rPr lang="en-US" baseline="0" dirty="0" smtClean="0"/>
              <a:t> application, we run it (via </a:t>
            </a:r>
            <a:r>
              <a:rPr lang="en-US" baseline="0" dirty="0" err="1" smtClean="0"/>
              <a:t>edb</a:t>
            </a:r>
            <a:r>
              <a:rPr lang="en-US" baseline="0" dirty="0" smtClean="0"/>
              <a:t>, in case something goes wrong).</a:t>
            </a:r>
          </a:p>
          <a:p>
            <a:endParaRPr lang="en-US" baseline="0" dirty="0" smtClean="0"/>
          </a:p>
          <a:p>
            <a:r>
              <a:rPr lang="en-US" baseline="0" dirty="0" smtClean="0"/>
              <a:t>There’s our shell!</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55</a:t>
            </a:fld>
            <a:endParaRPr lang="en-US" dirty="0"/>
          </a:p>
        </p:txBody>
      </p:sp>
    </p:spTree>
    <p:extLst>
      <p:ext uri="{BB962C8B-B14F-4D97-AF65-F5344CB8AC3E}">
        <p14:creationId xmlns:p14="http://schemas.microsoft.com/office/powerpoint/2010/main" val="3823240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get BFF to start</a:t>
            </a:r>
            <a:r>
              <a:rPr lang="en-US" baseline="0" dirty="0" smtClean="0"/>
              <a:t> fuzzing on your own.  Or if you are targeting Windows, you’ll want FOE.  Both tools are free!</a:t>
            </a:r>
          </a:p>
          <a:p>
            <a:endParaRPr lang="en-US" baseline="0" dirty="0" smtClean="0"/>
          </a:p>
          <a:p>
            <a:r>
              <a:rPr lang="en-US" baseline="0" dirty="0" smtClean="0"/>
              <a:t>The next version of BFF will work on all three platforms, making FOE deprecated.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56</a:t>
            </a:fld>
            <a:endParaRPr lang="en-US" dirty="0"/>
          </a:p>
        </p:txBody>
      </p:sp>
    </p:spTree>
    <p:extLst>
      <p:ext uri="{BB962C8B-B14F-4D97-AF65-F5344CB8AC3E}">
        <p14:creationId xmlns:p14="http://schemas.microsoft.com/office/powerpoint/2010/main" val="749783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xfrm>
            <a:off x="3779961" y="299212"/>
            <a:ext cx="2736936" cy="470416"/>
          </a:xfrm>
          <a:prstGeom prst="rect">
            <a:avLst/>
          </a:prstGeom>
          <a:ln/>
        </p:spPr>
        <p:txBody>
          <a:bodyPr/>
          <a:lstStyle/>
          <a:p>
            <a:fld id="{7714C061-06BC-4B45-90DB-3968B0D850B7}" type="datetime1">
              <a:rPr lang="en-US"/>
              <a:pPr/>
              <a:t>6/7/2016</a:t>
            </a:fld>
            <a:endParaRPr lang="en-US" dirty="0"/>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932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6</a:t>
            </a:fld>
            <a:endParaRPr lang="en-US" dirty="0"/>
          </a:p>
        </p:txBody>
      </p:sp>
    </p:spTree>
    <p:extLst>
      <p:ext uri="{BB962C8B-B14F-4D97-AF65-F5344CB8AC3E}">
        <p14:creationId xmlns:p14="http://schemas.microsoft.com/office/powerpoint/2010/main" val="267087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Conceptually, black-box mutational fuzzing is quite simple.</a:t>
            </a:r>
            <a:r>
              <a:rPr lang="en-US" baseline="0" dirty="0" smtClean="0"/>
              <a:t>  But BFF strives to do it as intelligently as possible, using feedback loops for learning.</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6133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screenshot of the</a:t>
            </a:r>
            <a:r>
              <a:rPr lang="en-US" baseline="0" dirty="0" smtClean="0"/>
              <a:t> </a:t>
            </a:r>
            <a:r>
              <a:rPr lang="en-US" baseline="0" dirty="0" err="1" smtClean="0"/>
              <a:t>UbuFuzz</a:t>
            </a:r>
            <a:r>
              <a:rPr lang="en-US" baseline="0" dirty="0" smtClean="0"/>
              <a:t> VM, fuzzing a target.</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132067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721178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Placeholder 5"/>
          <p:cNvPicPr>
            <a:picLocks noChangeAspect="1"/>
          </p:cNvPicPr>
          <p:nvPr userDrawn="1"/>
        </p:nvPicPr>
        <p:blipFill rotWithShape="1">
          <a:blip r:embed="rId2" cstate="screen">
            <a:extLst>
              <a:ext uri="{28A0092B-C50C-407E-A947-70E740481C1C}">
                <a14:useLocalDpi xmlns:a14="http://schemas.microsoft.com/office/drawing/2010/main"/>
              </a:ext>
            </a:extLst>
          </a:blip>
          <a:srcRect l="9026"/>
          <a:stretch/>
        </p:blipFill>
        <p:spPr>
          <a:xfrm>
            <a:off x="6059156" y="0"/>
            <a:ext cx="3084843" cy="6375400"/>
          </a:xfrm>
          <a:prstGeom prst="rect">
            <a:avLst/>
          </a:prstGeom>
        </p:spPr>
      </p:pic>
      <p:sp>
        <p:nvSpPr>
          <p:cNvPr id="7" name="Rectangle 6"/>
          <p:cNvSpPr/>
          <p:nvPr userDrawn="1"/>
        </p:nvSpPr>
        <p:spPr bwMode="auto">
          <a:xfrm>
            <a:off x="2" y="-17418"/>
            <a:ext cx="6059154"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392113" y="266700"/>
            <a:ext cx="4789487" cy="3657600"/>
          </a:xfrm>
        </p:spPr>
        <p:txBody>
          <a:bodyPr anchor="b">
            <a:normAutofit/>
          </a:bodyPr>
          <a:lstStyle>
            <a:lvl1pPr algn="l">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3" y="4076700"/>
            <a:ext cx="4789487" cy="1295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userDrawn="1"/>
        </p:nvSpPr>
        <p:spPr>
          <a:xfrm>
            <a:off x="381000" y="5493287"/>
            <a:ext cx="4789487" cy="646331"/>
          </a:xfrm>
          <a:prstGeom prst="rect">
            <a:avLst/>
          </a:prstGeom>
          <a:noFill/>
        </p:spPr>
        <p:txBody>
          <a:bodyPr wrap="square" lIns="0" tIns="0" rIns="0" bIns="0" rtlCol="0">
            <a:spAutoFit/>
          </a:bodyPr>
          <a:lstStyle/>
          <a:p>
            <a:r>
              <a:rPr lang="en-US" sz="1400" dirty="0" smtClean="0">
                <a:solidFill>
                  <a:schemeClr val="bg1"/>
                </a:solidFill>
                <a:latin typeface="Arial" panose="020B0604020202020204" pitchFamily="34" charset="0"/>
                <a:cs typeface="Arial" panose="020B0604020202020204" pitchFamily="34" charset="0"/>
              </a:rPr>
              <a:t>Software Engineering Institute</a:t>
            </a:r>
          </a:p>
          <a:p>
            <a:r>
              <a:rPr lang="en-US" sz="1400" dirty="0" smtClean="0">
                <a:solidFill>
                  <a:schemeClr val="bg1"/>
                </a:solidFill>
                <a:latin typeface="Arial" panose="020B0604020202020204" pitchFamily="34" charset="0"/>
                <a:cs typeface="Arial" panose="020B0604020202020204" pitchFamily="34" charset="0"/>
              </a:rPr>
              <a:t>Carnegie Mellon University</a:t>
            </a:r>
          </a:p>
          <a:p>
            <a:r>
              <a:rPr lang="en-US" sz="1400" dirty="0" smtClean="0">
                <a:solidFill>
                  <a:schemeClr val="bg1"/>
                </a:solidFill>
                <a:latin typeface="Arial" panose="020B0604020202020204" pitchFamily="34" charset="0"/>
                <a:cs typeface="Arial" panose="020B0604020202020204" pitchFamily="34" charset="0"/>
              </a:rPr>
              <a:t>Pittsburgh, PA  15213</a:t>
            </a:r>
          </a:p>
        </p:txBody>
      </p:sp>
      <p:sp>
        <p:nvSpPr>
          <p:cNvPr id="15" name="Rectangle 14"/>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grpSp>
        <p:nvGrpSpPr>
          <p:cNvPr id="4" name="Group 3"/>
          <p:cNvGrpSpPr/>
          <p:nvPr userDrawn="1"/>
        </p:nvGrpSpPr>
        <p:grpSpPr>
          <a:xfrm>
            <a:off x="6788759" y="6419334"/>
            <a:ext cx="1945019" cy="389691"/>
            <a:chOff x="6788759" y="6419334"/>
            <a:chExt cx="1945019" cy="389691"/>
          </a:xfrm>
        </p:grpSpPr>
        <p:sp>
          <p:nvSpPr>
            <p:cNvPr id="18" name="Rectangle 25"/>
            <p:cNvSpPr>
              <a:spLocks noChangeArrowheads="1"/>
            </p:cNvSpPr>
            <p:nvPr userDrawn="1"/>
          </p:nvSpPr>
          <p:spPr bwMode="white">
            <a:xfrm>
              <a:off x="6788759" y="6419334"/>
              <a:ext cx="1936141" cy="194534"/>
            </a:xfrm>
            <a:prstGeom prst="rect">
              <a:avLst/>
            </a:prstGeom>
            <a:noFill/>
            <a:ln w="9525">
              <a:noFill/>
              <a:miter lim="800000"/>
              <a:headEnd/>
              <a:tailEnd/>
            </a:ln>
            <a:effectLst/>
          </p:spPr>
          <p:txBody>
            <a:bodyPr wrap="square" lIns="0" tIns="0" rIns="0" bIns="45714">
              <a:spAutoFit/>
            </a:bodyPr>
            <a:lstStyle/>
            <a:p>
              <a:pPr algn="l" rtl="0"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9" name="TextBox 18"/>
            <p:cNvSpPr txBox="1"/>
            <p:nvPr userDrawn="1"/>
          </p:nvSpPr>
          <p:spPr>
            <a:xfrm>
              <a:off x="6788760" y="6599804"/>
              <a:ext cx="1936140" cy="61555"/>
            </a:xfrm>
            <a:prstGeom prst="rect">
              <a:avLst/>
            </a:prstGeom>
            <a:noFill/>
          </p:spPr>
          <p:txBody>
            <a:bodyPr wrap="square" lIns="0" tIns="0" rIns="0" bIns="0" rtlCol="0">
              <a:spAutoFit/>
            </a:bodyPr>
            <a:lstStyle/>
            <a:p>
              <a:pPr algn="l" rtl="0"/>
              <a:r>
                <a:rPr lang="en-US" sz="400" dirty="0" smtClean="0">
                  <a:solidFill>
                    <a:schemeClr val="bg1"/>
                  </a:solidFill>
                </a:rPr>
                <a:t>This material has been approved for public release and unlimited distribution</a:t>
              </a:r>
              <a:endParaRPr lang="en-US" sz="400" b="0" kern="1200" spc="0" dirty="0" smtClean="0">
                <a:solidFill>
                  <a:schemeClr val="bg1"/>
                </a:solidFill>
                <a:latin typeface="Arial" charset="0"/>
                <a:ea typeface="ＭＳ Ｐゴシック" pitchFamily="1" charset="-128"/>
                <a:cs typeface="+mn-cs"/>
              </a:endParaRPr>
            </a:p>
          </p:txBody>
        </p:sp>
        <p:sp>
          <p:nvSpPr>
            <p:cNvPr id="13" name="TextBox 12"/>
            <p:cNvSpPr txBox="1"/>
            <p:nvPr userDrawn="1"/>
          </p:nvSpPr>
          <p:spPr>
            <a:xfrm>
              <a:off x="6797638" y="6716692"/>
              <a:ext cx="1936140" cy="92333"/>
            </a:xfrm>
            <a:prstGeom prst="rect">
              <a:avLst/>
            </a:prstGeom>
            <a:noFill/>
          </p:spPr>
          <p:txBody>
            <a:bodyPr wrap="square" lIns="0" tIns="0" rIns="0" bIns="0" rtlCol="0">
              <a:spAutoFit/>
            </a:bodyPr>
            <a:lstStyle/>
            <a:p>
              <a:pPr algn="l" rtl="0"/>
              <a:r>
                <a:rPr lang="en-US" sz="600" b="0" kern="1200" spc="0" dirty="0" smtClean="0">
                  <a:solidFill>
                    <a:schemeClr val="bg1"/>
                  </a:solidFill>
                  <a:latin typeface="Arial" charset="0"/>
                  <a:ea typeface="ＭＳ Ｐゴシック" pitchFamily="1" charset="-128"/>
                  <a:cs typeface="+mn-cs"/>
                </a:rPr>
                <a:t>REV-03.18.2016.0</a:t>
              </a:r>
            </a:p>
          </p:txBody>
        </p:sp>
      </p:grpSp>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pic>
        <p:nvPicPr>
          <p:cNvPr id="10" name="Picture 9"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t="5153" r="5153"/>
          <a:stretch/>
        </p:blipFill>
        <p:spPr>
          <a:xfrm>
            <a:off x="-2" y="0"/>
            <a:ext cx="9180062" cy="6336792"/>
          </a:xfrm>
          <a:prstGeom prst="rect">
            <a:avLst/>
          </a:prstGeom>
        </p:spPr>
      </p:pic>
      <p:sp>
        <p:nvSpPr>
          <p:cNvPr id="12" name="Title 1"/>
          <p:cNvSpPr>
            <a:spLocks noGrp="1"/>
          </p:cNvSpPr>
          <p:nvPr>
            <p:ph type="title" hasCustomPrompt="1"/>
          </p:nvPr>
        </p:nvSpPr>
        <p:spPr>
          <a:xfrm>
            <a:off x="396875" y="2791271"/>
            <a:ext cx="5127625" cy="282129"/>
          </a:xfrm>
          <a:prstGeom prst="rect">
            <a:avLst/>
          </a:prstGeom>
        </p:spPr>
        <p:txBody>
          <a:bodyPr lIns="0" tIns="0" rIns="0" bIns="0" anchor="b" anchorCtr="0"/>
          <a:lstStyle>
            <a:lvl1pPr algn="l">
              <a:defRPr sz="2000" b="0" cap="none">
                <a:solidFill>
                  <a:schemeClr val="tx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a:xfrm>
            <a:off x="396875" y="3109372"/>
            <a:ext cx="5127626" cy="469900"/>
          </a:xfrm>
          <a:prstGeom prst="rect">
            <a:avLst/>
          </a:prstGeom>
        </p:spPr>
        <p:txBody>
          <a:bodyPr lIns="0" tIns="0" rIns="0" bIns="0"/>
          <a:lstStyle>
            <a:lvl1pPr>
              <a:defRPr sz="3200" b="1">
                <a:solidFill>
                  <a:schemeClr val="tx1"/>
                </a:solidFill>
              </a:defRPr>
            </a:lvl1pPr>
          </a:lstStyle>
          <a:p>
            <a:pPr lvl="0"/>
            <a:r>
              <a:rPr lang="en-US" dirty="0" smtClean="0"/>
              <a:t>Click to edit Section Title</a:t>
            </a:r>
          </a:p>
        </p:txBody>
      </p:sp>
      <p:sp>
        <p:nvSpPr>
          <p:cNvPr id="5" name="Rectangle 4"/>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4"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5" name="TextBox 14"/>
          <p:cNvSpPr txBox="1"/>
          <p:nvPr userDrawn="1"/>
        </p:nvSpPr>
        <p:spPr>
          <a:xfrm>
            <a:off x="6788760" y="6599804"/>
            <a:ext cx="193614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spTree>
    <p:extLst>
      <p:ext uri="{BB962C8B-B14F-4D97-AF65-F5344CB8AC3E}">
        <p14:creationId xmlns:p14="http://schemas.microsoft.com/office/powerpoint/2010/main" val="34833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143000"/>
            <a:ext cx="27051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3238500" y="1076898"/>
            <a:ext cx="54863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81000" y="1143000"/>
            <a:ext cx="55244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6057900"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6362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06359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336792"/>
          </a:xfrm>
        </p:spPr>
        <p:txBody>
          <a:bodyPr/>
          <a:lstStyle/>
          <a:p>
            <a:r>
              <a:rPr lang="en-US" dirty="0" smtClean="0"/>
              <a:t>Drag picture to placeholder or click icon to add</a:t>
            </a:r>
            <a:endParaRPr lang="en-US" dirty="0"/>
          </a:p>
        </p:txBody>
      </p:sp>
      <p:sp>
        <p:nvSpPr>
          <p:cNvPr id="2" name="Title 1"/>
          <p:cNvSpPr>
            <a:spLocks noGrp="1"/>
          </p:cNvSpPr>
          <p:nvPr>
            <p:ph type="ctrTitle" hasCustomPrompt="1"/>
          </p:nvPr>
        </p:nvSpPr>
        <p:spPr>
          <a:xfrm>
            <a:off x="392113" y="266700"/>
            <a:ext cx="4789487" cy="3657600"/>
          </a:xfrm>
        </p:spPr>
        <p:txBody>
          <a:bodyPr anchor="b">
            <a:normAutofit/>
          </a:bodyPr>
          <a:lstStyle>
            <a:lvl1pPr algn="l">
              <a:defRPr sz="3200">
                <a:solidFill>
                  <a:sysClr val="windowText" lastClr="000000"/>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3" y="4076700"/>
            <a:ext cx="4789487" cy="201930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Rectangle 9"/>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6"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7" name="TextBox 16"/>
          <p:cNvSpPr txBox="1"/>
          <p:nvPr userDrawn="1"/>
        </p:nvSpPr>
        <p:spPr>
          <a:xfrm>
            <a:off x="6788760" y="6599804"/>
            <a:ext cx="1936140" cy="215444"/>
          </a:xfrm>
          <a:prstGeom prst="rect">
            <a:avLst/>
          </a:prstGeom>
          <a:noFill/>
        </p:spPr>
        <p:txBody>
          <a:bodyPr wrap="square" lIns="0" tIns="0" rIns="0" bIns="0" rtlCol="0">
            <a:spAutoFit/>
          </a:bodyPr>
          <a:lstStyle/>
          <a:p>
            <a:pPr algn="l" rtl="0"/>
            <a:r>
              <a:rPr lang="en-US" sz="700" dirty="0" smtClean="0">
                <a:solidFill>
                  <a:schemeClr val="bg1"/>
                </a:solidFill>
              </a:rPr>
              <a:t>This material has been approved for public release and unlimited distribution</a:t>
            </a:r>
            <a:endParaRPr lang="en-US" sz="500" b="0" kern="1200" spc="0" dirty="0" smtClean="0">
              <a:solidFill>
                <a:schemeClr val="bg1"/>
              </a:solidFill>
              <a:latin typeface="Arial" charset="0"/>
              <a:ea typeface="ＭＳ Ｐゴシック" pitchFamily="1" charset="-128"/>
              <a:cs typeface="+mn-cs"/>
            </a:endParaRPr>
          </a:p>
        </p:txBody>
      </p:sp>
    </p:spTree>
    <p:extLst>
      <p:ext uri="{BB962C8B-B14F-4D97-AF65-F5344CB8AC3E}">
        <p14:creationId xmlns:p14="http://schemas.microsoft.com/office/powerpoint/2010/main" val="51205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170"/>
          <a:stretch/>
        </p:blipFill>
        <p:spPr>
          <a:xfrm>
            <a:off x="11017" y="1098164"/>
            <a:ext cx="3227483" cy="52422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3238500" y="1076898"/>
            <a:ext cx="54863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409386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59216" y="1076898"/>
            <a:ext cx="406568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2684166"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3238500"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6057900" y="1076898"/>
            <a:ext cx="26670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871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1960266"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3"/>
          </p:nvPr>
        </p:nvSpPr>
        <p:spPr>
          <a:xfrm>
            <a:off x="2514600" y="1076898"/>
            <a:ext cx="19812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4"/>
          </p:nvPr>
        </p:nvSpPr>
        <p:spPr>
          <a:xfrm>
            <a:off x="4648200" y="1076898"/>
            <a:ext cx="19812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5"/>
          </p:nvPr>
        </p:nvSpPr>
        <p:spPr>
          <a:xfrm>
            <a:off x="6781800" y="1084704"/>
            <a:ext cx="1943100" cy="50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75094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2" y="-17418"/>
            <a:ext cx="9143997"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5" y="2791271"/>
            <a:ext cx="51276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5" y="3109372"/>
            <a:ext cx="5127626"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
        <p:nvSpPr>
          <p:cNvPr id="5" name="Rectangle 4"/>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4"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5" name="TextBox 14"/>
          <p:cNvSpPr txBox="1"/>
          <p:nvPr userDrawn="1"/>
        </p:nvSpPr>
        <p:spPr>
          <a:xfrm>
            <a:off x="6788760" y="6599804"/>
            <a:ext cx="1936140" cy="153888"/>
          </a:xfrm>
          <a:prstGeom prst="rect">
            <a:avLst/>
          </a:prstGeom>
          <a:noFill/>
        </p:spPr>
        <p:txBody>
          <a:bodyPr wrap="square" lIns="0" tIns="0" rIns="0" bIns="0" rtlCol="0">
            <a:spAutoFit/>
          </a:bodyPr>
          <a:lstStyle/>
          <a:p>
            <a:pPr algn="l" rtl="0"/>
            <a:r>
              <a:rPr lang="en-US" sz="500" dirty="0" smtClean="0">
                <a:solidFill>
                  <a:schemeClr val="bg1"/>
                </a:solidFill>
              </a:rPr>
              <a:t>This material has been approved for public release and unlimited distribution</a:t>
            </a:r>
            <a:endParaRPr lang="en-US" sz="500" b="0" kern="1200" spc="0" dirty="0" smtClean="0">
              <a:solidFill>
                <a:schemeClr val="bg1"/>
              </a:solidFill>
              <a:latin typeface="Arial" charset="0"/>
              <a:ea typeface="ＭＳ Ｐゴシック" pitchFamily="1" charset="-128"/>
              <a:cs typeface="+mn-cs"/>
            </a:endParaRPr>
          </a:p>
        </p:txBody>
      </p:sp>
    </p:spTree>
    <p:extLst>
      <p:ext uri="{BB962C8B-B14F-4D97-AF65-F5344CB8AC3E}">
        <p14:creationId xmlns:p14="http://schemas.microsoft.com/office/powerpoint/2010/main" val="34548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51502" y="0"/>
            <a:ext cx="3467009" cy="6336792"/>
          </a:xfrm>
          <a:prstGeom prst="rect">
            <a:avLst/>
          </a:prstGeom>
        </p:spPr>
      </p:pic>
      <p:sp>
        <p:nvSpPr>
          <p:cNvPr id="10" name="Rectangle 9"/>
          <p:cNvSpPr/>
          <p:nvPr userDrawn="1"/>
        </p:nvSpPr>
        <p:spPr bwMode="auto">
          <a:xfrm>
            <a:off x="2" y="-17418"/>
            <a:ext cx="6057898"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5" y="2791271"/>
            <a:ext cx="51657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4" y="3109372"/>
            <a:ext cx="5148793"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
        <p:nvSpPr>
          <p:cNvPr id="6" name="Rectangle 5"/>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6"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7" name="TextBox 16"/>
          <p:cNvSpPr txBox="1"/>
          <p:nvPr userDrawn="1"/>
        </p:nvSpPr>
        <p:spPr>
          <a:xfrm>
            <a:off x="6788760" y="6599804"/>
            <a:ext cx="1936140" cy="153888"/>
          </a:xfrm>
          <a:prstGeom prst="rect">
            <a:avLst/>
          </a:prstGeom>
          <a:noFill/>
        </p:spPr>
        <p:txBody>
          <a:bodyPr wrap="square" lIns="0" tIns="0" rIns="0" bIns="0" rtlCol="0">
            <a:spAutoFit/>
          </a:bodyPr>
          <a:lstStyle/>
          <a:p>
            <a:pPr algn="l" rtl="0"/>
            <a:r>
              <a:rPr lang="en-US" sz="500" dirty="0" smtClean="0">
                <a:solidFill>
                  <a:schemeClr val="bg1"/>
                </a:solidFill>
              </a:rPr>
              <a:t>This material has been approved for public release and unlimited distribution</a:t>
            </a:r>
            <a:endParaRPr lang="en-US" sz="500" b="0" kern="1200" spc="0" dirty="0" smtClean="0">
              <a:solidFill>
                <a:schemeClr val="bg1"/>
              </a:solidFill>
              <a:latin typeface="Arial" charset="0"/>
              <a:ea typeface="ＭＳ Ｐゴシック" pitchFamily="1" charset="-128"/>
              <a:cs typeface="+mn-cs"/>
            </a:endParaRPr>
          </a:p>
        </p:txBody>
      </p:sp>
    </p:spTree>
    <p:extLst>
      <p:ext uri="{BB962C8B-B14F-4D97-AF65-F5344CB8AC3E}">
        <p14:creationId xmlns:p14="http://schemas.microsoft.com/office/powerpoint/2010/main" val="16738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40093"/>
            <a:ext cx="9144000" cy="517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01934" y="228988"/>
            <a:ext cx="7599066" cy="669854"/>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1933" y="1081757"/>
            <a:ext cx="8320035" cy="498119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userDrawn="1"/>
        </p:nvSpPr>
        <p:spPr>
          <a:xfrm>
            <a:off x="8207618" y="6403976"/>
            <a:ext cx="51435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tx1"/>
                </a:solidFill>
              </a:rPr>
              <a:pPr/>
              <a:t>‹#›</a:t>
            </a:fld>
            <a:endParaRPr lang="en-US" sz="1400" dirty="0">
              <a:solidFill>
                <a:schemeClr val="tx1"/>
              </a:solidFill>
            </a:endParaRPr>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2900" y="6404568"/>
            <a:ext cx="5394960" cy="377985"/>
          </a:xfrm>
          <a:prstGeom prst="rect">
            <a:avLst/>
          </a:prstGeom>
        </p:spPr>
      </p:pic>
      <p:sp>
        <p:nvSpPr>
          <p:cNvPr id="11" name="Rectangle 73"/>
          <p:cNvSpPr>
            <a:spLocks noChangeArrowheads="1"/>
          </p:cNvSpPr>
          <p:nvPr userDrawn="1"/>
        </p:nvSpPr>
        <p:spPr bwMode="white">
          <a:xfrm>
            <a:off x="6057900" y="6373679"/>
            <a:ext cx="2095500" cy="276999"/>
          </a:xfrm>
          <a:prstGeom prst="rect">
            <a:avLst/>
          </a:prstGeom>
          <a:noFill/>
          <a:ln w="9525">
            <a:noFill/>
            <a:miter lim="800000"/>
            <a:headEnd/>
            <a:tailEnd/>
          </a:ln>
          <a:effectLst/>
        </p:spPr>
        <p:txBody>
          <a:bodyPr wrap="square" lIns="0" tIns="0" rIns="45714" bIns="0" anchor="t" anchorCtr="0">
            <a:spAutoFit/>
          </a:bodyPr>
          <a:lstStyle/>
          <a:p>
            <a:pPr marL="0" indent="0" algn="l" eaLnBrk="0" hangingPunct="0">
              <a:spcBef>
                <a:spcPct val="0"/>
              </a:spcBef>
            </a:pPr>
            <a:r>
              <a:rPr lang="en-US" sz="600" b="1" dirty="0" smtClean="0">
                <a:solidFill>
                  <a:schemeClr val="tx1"/>
                </a:solidFill>
                <a:latin typeface="Arial" panose="020B0604020202020204" pitchFamily="34" charset="0"/>
                <a:cs typeface="Arial" panose="020B0604020202020204" pitchFamily="34" charset="0"/>
              </a:rPr>
              <a:t>CERT BFF: From Start To </a:t>
            </a:r>
            <a:r>
              <a:rPr lang="en-US" sz="600" b="1" dirty="0" err="1" smtClean="0">
                <a:solidFill>
                  <a:schemeClr val="tx1"/>
                </a:solidFill>
                <a:latin typeface="Arial" panose="020B0604020202020204" pitchFamily="34" charset="0"/>
                <a:cs typeface="Arial" panose="020B0604020202020204" pitchFamily="34" charset="0"/>
              </a:rPr>
              <a:t>PoC</a:t>
            </a:r>
            <a:endParaRPr lang="en-US" sz="600" b="1" dirty="0" smtClean="0">
              <a:solidFill>
                <a:schemeClr val="tx1"/>
              </a:solidFill>
              <a:latin typeface="Arial" panose="020B0604020202020204" pitchFamily="34" charset="0"/>
              <a:cs typeface="Arial" panose="020B0604020202020204" pitchFamily="34" charset="0"/>
            </a:endParaRPr>
          </a:p>
          <a:p>
            <a:pPr marL="0" indent="0" algn="l" eaLnBrk="0" hangingPunct="0">
              <a:spcBef>
                <a:spcPct val="0"/>
              </a:spcBef>
            </a:pPr>
            <a:r>
              <a:rPr lang="en-US" sz="600" dirty="0" smtClean="0">
                <a:solidFill>
                  <a:schemeClr val="tx1"/>
                </a:solidFill>
                <a:latin typeface="Arial" panose="020B0604020202020204" pitchFamily="34" charset="0"/>
                <a:cs typeface="Arial" panose="020B0604020202020204" pitchFamily="34" charset="0"/>
              </a:rPr>
              <a:t>June 09, 2016</a:t>
            </a:r>
          </a:p>
          <a:p>
            <a:pPr marL="0" indent="0" algn="l" eaLnBrk="0" hangingPunct="0">
              <a:lnSpc>
                <a:spcPct val="100000"/>
              </a:lnSpc>
              <a:spcBef>
                <a:spcPct val="0"/>
              </a:spcBef>
            </a:pPr>
            <a:r>
              <a:rPr lang="en-US" sz="600" b="0" spc="0" dirty="0" smtClean="0">
                <a:solidFill>
                  <a:schemeClr val="tx1"/>
                </a:solidFill>
                <a:latin typeface="Arial" panose="020B0604020202020204" pitchFamily="34" charset="0"/>
                <a:cs typeface="Arial" panose="020B0604020202020204" pitchFamily="34" charset="0"/>
              </a:rPr>
              <a:t>©</a:t>
            </a:r>
            <a:r>
              <a:rPr lang="en-US" sz="600" b="0" spc="0" baseline="0" dirty="0" smtClean="0">
                <a:solidFill>
                  <a:schemeClr val="tx1"/>
                </a:solidFill>
                <a:latin typeface="Arial" panose="020B0604020202020204" pitchFamily="34" charset="0"/>
                <a:cs typeface="Arial" panose="020B0604020202020204" pitchFamily="34" charset="0"/>
              </a:rPr>
              <a:t> 2016 Carnegie Mellon University</a:t>
            </a:r>
            <a:endParaRPr lang="en-US" sz="600" b="0" spc="0" dirty="0">
              <a:solidFill>
                <a:schemeClr val="tx1"/>
              </a:solidFill>
              <a:latin typeface="Arial" panose="020B0604020202020204" pitchFamily="34" charset="0"/>
              <a:cs typeface="Arial" panose="020B0604020202020204" pitchFamily="34" charset="0"/>
            </a:endParaRPr>
          </a:p>
        </p:txBody>
      </p:sp>
      <p:sp>
        <p:nvSpPr>
          <p:cNvPr id="12" name="TextBox 11"/>
          <p:cNvSpPr txBox="1"/>
          <p:nvPr userDrawn="1"/>
        </p:nvSpPr>
        <p:spPr>
          <a:xfrm>
            <a:off x="6057899" y="6662079"/>
            <a:ext cx="2095501" cy="61555"/>
          </a:xfrm>
          <a:prstGeom prst="rect">
            <a:avLst/>
          </a:prstGeom>
          <a:noFill/>
        </p:spPr>
        <p:txBody>
          <a:bodyPr wrap="square" lIns="0" tIns="0" rIns="0" bIns="0" rtlCol="0">
            <a:spAutoFit/>
          </a:bodyPr>
          <a:lstStyle/>
          <a:p>
            <a:pPr algn="l" rtl="0"/>
            <a:r>
              <a:rPr lang="en-US" sz="400" dirty="0" smtClean="0">
                <a:solidFill>
                  <a:schemeClr val="tx1"/>
                </a:solidFill>
              </a:rPr>
              <a:t>This material has been approved for public release and unlimited distribution</a:t>
            </a:r>
            <a:endParaRPr lang="en-US" sz="400" b="0" kern="1200" spc="0" dirty="0" smtClean="0">
              <a:solidFill>
                <a:schemeClr val="tx1"/>
              </a:solidFill>
              <a:latin typeface="Arial" charset="0"/>
              <a:ea typeface="ＭＳ Ｐゴシック" pitchFamily="1" charset="-128"/>
              <a:cs typeface="+mn-cs"/>
            </a:endParaRPr>
          </a:p>
        </p:txBody>
      </p:sp>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6" r:id="rId3"/>
    <p:sldLayoutId id="2147483662" r:id="rId4"/>
    <p:sldLayoutId id="2147483664" r:id="rId5"/>
    <p:sldLayoutId id="2147483672" r:id="rId6"/>
    <p:sldLayoutId id="2147483673" r:id="rId7"/>
    <p:sldLayoutId id="2147483677" r:id="rId8"/>
    <p:sldLayoutId id="2147483678" r:id="rId9"/>
    <p:sldLayoutId id="2147483679" r:id="rId10"/>
    <p:sldLayoutId id="2147483674" r:id="rId11"/>
    <p:sldLayoutId id="2147483675" r:id="rId12"/>
    <p:sldLayoutId id="2147483681" r:id="rId13"/>
    <p:sldLayoutId id="214748368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288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ideo" Target="https://www.youtube.com/embed/LSP3cbge-9U"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users.ece.cmu.edu/~ejschwar/papers/usenix11.pdf"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cert.org/vulnerability-analysis/tools/bff.cfm"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s://www.cert.org/vulnerability-analysis/tools/foe.cf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wd@cert.org"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hyperlink" Target="https://twitter.com/certcc" TargetMode="External"/><Relationship Id="rId5" Type="http://schemas.openxmlformats.org/officeDocument/2006/relationships/hyperlink" Target="mailto:cert@cert.org" TargetMode="External"/><Relationship Id="rId4" Type="http://schemas.openxmlformats.org/officeDocument/2006/relationships/hyperlink" Target="https://twitter.com/wdorman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CERT BFF: </a:t>
            </a:r>
            <a:br>
              <a:rPr lang="en-US" dirty="0" smtClean="0"/>
            </a:br>
            <a:r>
              <a:rPr lang="en-US" dirty="0" smtClean="0"/>
              <a:t>From Start to </a:t>
            </a:r>
            <a:r>
              <a:rPr lang="en-US" dirty="0" err="1" smtClean="0"/>
              <a:t>PoC</a:t>
            </a:r>
            <a:endParaRPr lang="en-US" dirty="0"/>
          </a:p>
        </p:txBody>
      </p:sp>
      <p:sp>
        <p:nvSpPr>
          <p:cNvPr id="3" name="Subtitle 2"/>
          <p:cNvSpPr>
            <a:spLocks noGrp="1"/>
          </p:cNvSpPr>
          <p:nvPr>
            <p:ph type="subTitle" idx="1"/>
          </p:nvPr>
        </p:nvSpPr>
        <p:spPr/>
        <p:txBody>
          <a:bodyPr/>
          <a:lstStyle/>
          <a:p>
            <a:r>
              <a:rPr lang="en-US" dirty="0" smtClean="0"/>
              <a:t>Will Dormann</a:t>
            </a:r>
            <a:endParaRPr lang="en-US" dirty="0"/>
          </a:p>
        </p:txBody>
      </p:sp>
    </p:spTree>
    <p:extLst>
      <p:ext uri="{BB962C8B-B14F-4D97-AF65-F5344CB8AC3E}">
        <p14:creationId xmlns:p14="http://schemas.microsoft.com/office/powerpoint/2010/main" val="8765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2175" y="1797552"/>
            <a:ext cx="4208974" cy="245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p:txBody>
          <a:bodyPr/>
          <a:lstStyle/>
          <a:p>
            <a:r>
              <a:rPr lang="en-US" dirty="0" smtClean="0"/>
              <a:t>Oracle Outside In</a:t>
            </a:r>
            <a:endParaRPr lang="en-US" dirty="0"/>
          </a:p>
        </p:txBody>
      </p:sp>
      <p:sp>
        <p:nvSpPr>
          <p:cNvPr id="3" name="Content Placeholder 2"/>
          <p:cNvSpPr>
            <a:spLocks noGrp="1"/>
          </p:cNvSpPr>
          <p:nvPr>
            <p:ph idx="1"/>
          </p:nvPr>
        </p:nvSpPr>
        <p:spPr/>
        <p:txBody>
          <a:bodyPr/>
          <a:lstStyle/>
          <a:p>
            <a:r>
              <a:rPr lang="en-US" dirty="0"/>
              <a:t>“Oracle Outside In Technology provides software developers with a comprehensive solution to access, transform, and control the contents of over 500 unstructured file formats. From the latest office suites, such as Microsoft Office 2007, to specialty formats and legacy files, </a:t>
            </a:r>
            <a:r>
              <a:rPr lang="en-US" dirty="0" smtClean="0"/>
              <a:t>Outside </a:t>
            </a:r>
            <a:r>
              <a:rPr lang="en-US" dirty="0"/>
              <a:t>In Technology provides software developers with the tools to transform unstructured files into controllable information</a:t>
            </a:r>
            <a:r>
              <a:rPr lang="en-US" dirty="0" smtClean="0"/>
              <a:t>.”</a:t>
            </a:r>
            <a:endParaRPr lang="en-US" dirty="0"/>
          </a:p>
        </p:txBody>
      </p:sp>
      <p:sp>
        <p:nvSpPr>
          <p:cNvPr id="9" name="Rectangle 8"/>
          <p:cNvSpPr/>
          <p:nvPr/>
        </p:nvSpPr>
        <p:spPr>
          <a:xfrm>
            <a:off x="401933" y="5795918"/>
            <a:ext cx="6023113" cy="300082"/>
          </a:xfrm>
          <a:prstGeom prst="rect">
            <a:avLst/>
          </a:prstGeom>
        </p:spPr>
        <p:txBody>
          <a:bodyPr wrap="square">
            <a:spAutoFit/>
          </a:bodyPr>
          <a:lstStyle/>
          <a:p>
            <a:r>
              <a:rPr lang="en-US" sz="1350" dirty="0"/>
              <a:t>http://</a:t>
            </a:r>
            <a:r>
              <a:rPr lang="en-US" sz="1350" dirty="0" err="1"/>
              <a:t>www.oracle.com</a:t>
            </a:r>
            <a:r>
              <a:rPr lang="en-US" sz="1350" dirty="0"/>
              <a:t>/us/technologies/embedded/025613.htm</a:t>
            </a:r>
          </a:p>
        </p:txBody>
      </p:sp>
    </p:spTree>
    <p:extLst>
      <p:ext uri="{BB962C8B-B14F-4D97-AF65-F5344CB8AC3E}">
        <p14:creationId xmlns:p14="http://schemas.microsoft.com/office/powerpoint/2010/main" val="804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Uses Oracle Outside In?</a:t>
            </a:r>
            <a:endParaRPr lang="en-US"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US" dirty="0" smtClean="0"/>
              <a:t>Microsoft Exchange</a:t>
            </a:r>
          </a:p>
          <a:p>
            <a:pPr marL="342900" indent="-342900">
              <a:buFont typeface="Arial" charset="0"/>
              <a:buChar char="•"/>
            </a:pPr>
            <a:r>
              <a:rPr lang="en-US" dirty="0" smtClean="0"/>
              <a:t>Google Search Appliance</a:t>
            </a:r>
          </a:p>
          <a:p>
            <a:pPr marL="342900" indent="-342900">
              <a:buFont typeface="Arial" charset="0"/>
              <a:buChar char="•"/>
            </a:pPr>
            <a:r>
              <a:rPr lang="en-US" dirty="0" smtClean="0"/>
              <a:t>Guidance Encase Forensics</a:t>
            </a:r>
          </a:p>
          <a:p>
            <a:pPr marL="342900" indent="-342900">
              <a:buFont typeface="Arial" charset="0"/>
              <a:buChar char="•"/>
            </a:pPr>
            <a:r>
              <a:rPr lang="en-US" dirty="0" smtClean="0"/>
              <a:t>Access Data FTK</a:t>
            </a:r>
          </a:p>
          <a:p>
            <a:pPr marL="342900" indent="-342900">
              <a:buFont typeface="Arial" charset="0"/>
              <a:buChar char="•"/>
            </a:pPr>
            <a:r>
              <a:rPr lang="en-US" dirty="0" smtClean="0"/>
              <a:t>Novell </a:t>
            </a:r>
            <a:r>
              <a:rPr lang="en-US" dirty="0" err="1" smtClean="0"/>
              <a:t>Groupwise</a:t>
            </a:r>
            <a:endParaRPr lang="en-US" dirty="0" smtClean="0"/>
          </a:p>
          <a:p>
            <a:pPr marL="342900" indent="-342900">
              <a:buFont typeface="Arial" charset="0"/>
              <a:buChar char="•"/>
            </a:pPr>
            <a:r>
              <a:rPr lang="en-US" dirty="0" smtClean="0"/>
              <a:t>Cisco Security Agent</a:t>
            </a:r>
          </a:p>
          <a:p>
            <a:pPr marL="342900" indent="-342900">
              <a:buFont typeface="Arial" charset="0"/>
              <a:buChar char="•"/>
            </a:pPr>
            <a:r>
              <a:rPr lang="en-US" dirty="0" smtClean="0"/>
              <a:t>McAfee </a:t>
            </a:r>
            <a:r>
              <a:rPr lang="en-US" dirty="0" err="1" smtClean="0"/>
              <a:t>GroupShield</a:t>
            </a:r>
            <a:endParaRPr lang="en-US" dirty="0" smtClean="0"/>
          </a:p>
          <a:p>
            <a:pPr marL="342900" indent="-342900">
              <a:buFont typeface="Arial" charset="0"/>
              <a:buChar char="•"/>
            </a:pPr>
            <a:r>
              <a:rPr lang="en-US" dirty="0" smtClean="0"/>
              <a:t>Symantec Enterprise Vault</a:t>
            </a:r>
          </a:p>
          <a:p>
            <a:pPr marL="342900" indent="-342900">
              <a:buFont typeface="Arial" charset="0"/>
              <a:buChar char="•"/>
            </a:pPr>
            <a:r>
              <a:rPr lang="en-US" dirty="0" smtClean="0"/>
              <a:t>IBM WebSphere</a:t>
            </a:r>
          </a:p>
          <a:p>
            <a:pPr marL="342900" indent="-342900">
              <a:buFont typeface="Arial" charset="0"/>
              <a:buChar char="•"/>
            </a:pPr>
            <a:r>
              <a:rPr lang="is-IS" dirty="0" smtClean="0"/>
              <a:t>…</a:t>
            </a:r>
            <a:endParaRPr lang="en-US" dirty="0"/>
          </a:p>
        </p:txBody>
      </p:sp>
    </p:spTree>
    <p:extLst>
      <p:ext uri="{BB962C8B-B14F-4D97-AF65-F5344CB8AC3E}">
        <p14:creationId xmlns:p14="http://schemas.microsoft.com/office/powerpoint/2010/main" val="1443147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 Oracle Outside In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3" name="Left Arrow 2"/>
          <p:cNvSpPr/>
          <p:nvPr/>
        </p:nvSpPr>
        <p:spPr>
          <a:xfrm>
            <a:off x="2892287" y="3021496"/>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892287" y="3362768"/>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895600" y="3700670"/>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4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BFF</a:t>
            </a:r>
            <a:endParaRPr lang="en-US" dirty="0"/>
          </a:p>
        </p:txBody>
      </p:sp>
      <p:sp>
        <p:nvSpPr>
          <p:cNvPr id="3" name="Text Placeholder 2"/>
          <p:cNvSpPr>
            <a:spLocks noGrp="1"/>
          </p:cNvSpPr>
          <p:nvPr>
            <p:ph type="body" sz="quarter" idx="10"/>
          </p:nvPr>
        </p:nvSpPr>
        <p:spPr>
          <a:prstGeom prst="rect">
            <a:avLst/>
          </a:prstGeom>
        </p:spPr>
        <p:txBody>
          <a:bodyPr>
            <a:normAutofit lnSpcReduction="10000"/>
          </a:bodyPr>
          <a:lstStyle/>
          <a:p>
            <a:r>
              <a:rPr lang="en-US" dirty="0" smtClean="0"/>
              <a:t>Investigating Results</a:t>
            </a:r>
            <a:endParaRPr lang="en-US" dirty="0"/>
          </a:p>
        </p:txBody>
      </p:sp>
    </p:spTree>
    <p:extLst>
      <p:ext uri="{BB962C8B-B14F-4D97-AF65-F5344CB8AC3E}">
        <p14:creationId xmlns:p14="http://schemas.microsoft.com/office/powerpoint/2010/main" val="67023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Results with tools/</a:t>
            </a:r>
            <a:r>
              <a:rPr lang="en-US" dirty="0" err="1" smtClean="0"/>
              <a:t>drillresults.py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7" name="Left Arrow 6"/>
          <p:cNvSpPr/>
          <p:nvPr/>
        </p:nvSpPr>
        <p:spPr>
          <a:xfrm>
            <a:off x="3548270" y="2582504"/>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739348" y="3061252"/>
            <a:ext cx="3110948" cy="0"/>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22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tools/</a:t>
            </a:r>
            <a:r>
              <a:rPr lang="en-US" dirty="0" err="1" smtClean="0"/>
              <a:t>repro.py</a:t>
            </a:r>
            <a:r>
              <a:rPr lang="en-US" dirty="0" smtClean="0"/>
              <a:t> -e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7" name="Left Arrow 6"/>
          <p:cNvSpPr/>
          <p:nvPr/>
        </p:nvSpPr>
        <p:spPr>
          <a:xfrm>
            <a:off x="3339548" y="3588544"/>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649279" y="4222460"/>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36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Matching Byte Pattern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8" name="Left Arrow 7"/>
          <p:cNvSpPr/>
          <p:nvPr/>
        </p:nvSpPr>
        <p:spPr>
          <a:xfrm>
            <a:off x="4561681" y="4620025"/>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9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Matching Byte Pattern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7" name="Left Arrow 6"/>
          <p:cNvSpPr/>
          <p:nvPr/>
        </p:nvSpPr>
        <p:spPr>
          <a:xfrm>
            <a:off x="3309731" y="5544365"/>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42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Confirming Control of RET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7" name="Left Arrow 6"/>
          <p:cNvSpPr/>
          <p:nvPr/>
        </p:nvSpPr>
        <p:spPr>
          <a:xfrm>
            <a:off x="3813841" y="3904408"/>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086600" y="4560391"/>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3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BFF</a:t>
            </a:r>
            <a:endParaRPr lang="en-US" dirty="0"/>
          </a:p>
        </p:txBody>
      </p:sp>
      <p:sp>
        <p:nvSpPr>
          <p:cNvPr id="3" name="Text Placeholder 2"/>
          <p:cNvSpPr>
            <a:spLocks noGrp="1"/>
          </p:cNvSpPr>
          <p:nvPr>
            <p:ph type="body" sz="quarter" idx="10"/>
          </p:nvPr>
        </p:nvSpPr>
        <p:spPr>
          <a:prstGeom prst="rect">
            <a:avLst/>
          </a:prstGeom>
        </p:spPr>
        <p:txBody>
          <a:bodyPr>
            <a:normAutofit lnSpcReduction="10000"/>
          </a:bodyPr>
          <a:lstStyle/>
          <a:p>
            <a:r>
              <a:rPr lang="en-US" dirty="0" smtClean="0"/>
              <a:t>Writing a </a:t>
            </a:r>
            <a:r>
              <a:rPr lang="en-US" dirty="0" err="1" smtClean="0"/>
              <a:t>PoC</a:t>
            </a:r>
            <a:endParaRPr lang="en-US" dirty="0"/>
          </a:p>
        </p:txBody>
      </p:sp>
    </p:spTree>
    <p:extLst>
      <p:ext uri="{BB962C8B-B14F-4D97-AF65-F5344CB8AC3E}">
        <p14:creationId xmlns:p14="http://schemas.microsoft.com/office/powerpoint/2010/main" val="54477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5" name="Content Placeholder 4"/>
          <p:cNvSpPr>
            <a:spLocks noGrp="1"/>
          </p:cNvSpPr>
          <p:nvPr>
            <p:ph idx="1"/>
          </p:nvPr>
        </p:nvSpPr>
        <p:spPr/>
        <p:txBody>
          <a:bodyPr>
            <a:normAutofit lnSpcReduction="10000"/>
          </a:bodyPr>
          <a:lstStyle/>
          <a:p>
            <a:r>
              <a:rPr lang="en-US" sz="1200" dirty="0"/>
              <a:t>Copyright 2016 Carnegie Mellon University</a:t>
            </a:r>
            <a:br>
              <a:rPr lang="en-US" sz="1200" dirty="0"/>
            </a:br>
            <a:r>
              <a:rPr lang="en-US" sz="1200" dirty="0"/>
              <a:t/>
            </a:r>
            <a:br>
              <a:rPr lang="en-US" sz="1200" dirty="0"/>
            </a:br>
            <a:r>
              <a:rPr lang="en-US" sz="1200" dirty="0"/>
              <a:t>This material is based upon work funded and supported by Department of Homeland Security under Contract No. FA8721-05-C-0003 with Carnegie Mellon University for the operation of the Software Engineering Institute, a federally funded research and development center sponsored by the United States Department of Defense.</a:t>
            </a:r>
            <a:br>
              <a:rPr lang="en-US" sz="1200" dirty="0"/>
            </a:br>
            <a:r>
              <a:rPr lang="en-US" sz="1200" dirty="0"/>
              <a:t/>
            </a:r>
            <a:br>
              <a:rPr lang="en-US" sz="1200" dirty="0"/>
            </a:br>
            <a:r>
              <a:rPr lang="en-US" sz="1200" dirty="0"/>
              <a:t>Any opinions, findings and conclusions or recommendations expressed in this material are those of the author(s) and do not necessarily reflect the views of Department of Homeland Security or the United States Department of Defense.</a:t>
            </a:r>
            <a:br>
              <a:rPr lang="en-US" sz="1200" dirty="0"/>
            </a:br>
            <a:r>
              <a:rPr lang="en-US" sz="1200" dirty="0"/>
              <a:t/>
            </a:r>
            <a:br>
              <a:rPr lang="en-US" sz="1200" dirty="0"/>
            </a:br>
            <a:r>
              <a:rPr lang="en-US" sz="120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br>
              <a:rPr lang="en-US" sz="1200" dirty="0"/>
            </a:br>
            <a:r>
              <a:rPr lang="en-US" sz="1200" dirty="0"/>
              <a:t/>
            </a:r>
            <a:br>
              <a:rPr lang="en-US" sz="1200" dirty="0"/>
            </a:br>
            <a:r>
              <a:rPr lang="en-US" sz="12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200" dirty="0"/>
            </a:br>
            <a:r>
              <a:rPr lang="en-US" sz="1200" dirty="0"/>
              <a:t/>
            </a:r>
            <a:br>
              <a:rPr lang="en-US" sz="1200" dirty="0"/>
            </a:br>
            <a:r>
              <a:rPr lang="en-US" sz="1200" dirty="0"/>
              <a:t>[Distribution Statement A] This material has been approved for public release and unlimited distribution.  Please see Copyright notice for non-US Government use and distribution.</a:t>
            </a:r>
            <a:br>
              <a:rPr lang="en-US" sz="1200" dirty="0"/>
            </a:br>
            <a:r>
              <a:rPr lang="en-US" sz="1200" dirty="0"/>
              <a:t/>
            </a:r>
            <a:br>
              <a:rPr lang="en-US" sz="1200" dirty="0"/>
            </a:br>
            <a:r>
              <a:rPr lang="en-US" sz="12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200" dirty="0" err="1"/>
              <a:t>permission@sei.cmu.edu</a:t>
            </a:r>
            <a:r>
              <a:rPr lang="en-US" sz="1200" dirty="0"/>
              <a:t>.</a:t>
            </a:r>
            <a:br>
              <a:rPr lang="en-US" sz="1200" dirty="0"/>
            </a:br>
            <a:r>
              <a:rPr lang="en-US" sz="1200" dirty="0"/>
              <a:t/>
            </a:r>
            <a:br>
              <a:rPr lang="en-US" sz="1200" dirty="0"/>
            </a:br>
            <a:r>
              <a:rPr lang="en-US" sz="1200" dirty="0"/>
              <a:t>CERT</a:t>
            </a:r>
            <a:r>
              <a:rPr lang="en-US" sz="1200" baseline="30000" dirty="0"/>
              <a:t>®</a:t>
            </a:r>
            <a:r>
              <a:rPr lang="en-US" sz="1200" dirty="0"/>
              <a:t> is a registered mark of Carnegie Mellon University.</a:t>
            </a:r>
            <a:br>
              <a:rPr lang="en-US" sz="1200" dirty="0"/>
            </a:br>
            <a:r>
              <a:rPr lang="en-US" sz="1200" dirty="0"/>
              <a:t/>
            </a:r>
            <a:br>
              <a:rPr lang="en-US" sz="1200" dirty="0"/>
            </a:br>
            <a:r>
              <a:rPr lang="en-US" sz="1200" dirty="0"/>
              <a:t>DM-0003661 </a:t>
            </a:r>
          </a:p>
        </p:txBody>
      </p:sp>
    </p:spTree>
    <p:extLst>
      <p:ext uri="{BB962C8B-B14F-4D97-AF65-F5344CB8AC3E}">
        <p14:creationId xmlns:p14="http://schemas.microsoft.com/office/powerpoint/2010/main" val="138690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Minimize to string</a:t>
            </a:r>
            <a:endParaRPr lang="en-US" dirty="0"/>
          </a:p>
        </p:txBody>
      </p:sp>
      <p:sp>
        <p:nvSpPr>
          <p:cNvPr id="3" name="Content Placeholder 2"/>
          <p:cNvSpPr>
            <a:spLocks noGrp="1"/>
          </p:cNvSpPr>
          <p:nvPr>
            <p:ph idx="1"/>
          </p:nvPr>
        </p:nvSpPr>
        <p:spPr/>
        <p:txBody>
          <a:bodyPr/>
          <a:lstStyle/>
          <a:p>
            <a:r>
              <a:rPr lang="en-US" dirty="0" smtClean="0"/>
              <a:t>Standard minimization gives the minimally-different-from-seed-file test case. But which of those bytes are irrelevant to the crash?</a:t>
            </a:r>
          </a:p>
          <a:p>
            <a:endParaRPr lang="en-US" dirty="0"/>
          </a:p>
          <a:p>
            <a:r>
              <a:rPr lang="en-US" dirty="0" smtClean="0"/>
              <a:t>We want to know:</a:t>
            </a:r>
          </a:p>
          <a:p>
            <a:pPr lvl="1"/>
            <a:r>
              <a:rPr lang="en-US" dirty="0" smtClean="0"/>
              <a:t>Bytes required for processing (Structure)</a:t>
            </a:r>
          </a:p>
          <a:p>
            <a:pPr lvl="1"/>
            <a:r>
              <a:rPr lang="en-US" dirty="0" smtClean="0"/>
              <a:t>Bytes required to trigger crash (Vulnerability)</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9482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Minimize-to-String Does</a:t>
            </a:r>
            <a:endParaRPr lang="en-US" dirty="0"/>
          </a:p>
        </p:txBody>
      </p:sp>
      <p:sp>
        <p:nvSpPr>
          <p:cNvPr id="5" name="Rectangle 4"/>
          <p:cNvSpPr/>
          <p:nvPr/>
        </p:nvSpPr>
        <p:spPr>
          <a:xfrm>
            <a:off x="49624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368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1111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6855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52598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8342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04085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9829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55572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81316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07059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32803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58546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4290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10033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35777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1520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87264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13007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38751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64494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90238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15981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41725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67468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3212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18955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44699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70442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96186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219295"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476730" y="1405134"/>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7473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3216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98960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24703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50447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76190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01934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27677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53421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79164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04908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30651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56395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82138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07882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33625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459369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85112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510856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36599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62343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88086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3830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39573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65317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91060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168042"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42547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768291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940347" y="3429897"/>
            <a:ext cx="210070" cy="200512"/>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8197782"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8455217" y="3429897"/>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42651"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700086"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957521"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121495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Rectangle 104"/>
          <p:cNvSpPr/>
          <p:nvPr/>
        </p:nvSpPr>
        <p:spPr>
          <a:xfrm>
            <a:off x="1472391" y="5744325"/>
            <a:ext cx="210070" cy="2005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72982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98726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2244696"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2502131"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275956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01700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327443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3531871" y="5744325"/>
            <a:ext cx="210070" cy="2005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378930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404674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430417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456161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481904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5076481" y="5744325"/>
            <a:ext cx="210070" cy="2005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533391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5591351" y="5744325"/>
            <a:ext cx="210070" cy="2005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584878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610622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636365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662109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687852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713596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7393396"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7650831" y="5744325"/>
            <a:ext cx="210070" cy="2005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7908266" y="5744325"/>
            <a:ext cx="210070" cy="2005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8165701"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8423136" y="5744325"/>
            <a:ext cx="210070" cy="2005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p:cNvSpPr txBox="1"/>
          <p:nvPr/>
        </p:nvSpPr>
        <p:spPr>
          <a:xfrm>
            <a:off x="496245" y="1094546"/>
            <a:ext cx="4513576" cy="369332"/>
          </a:xfrm>
          <a:prstGeom prst="rect">
            <a:avLst/>
          </a:prstGeom>
          <a:noFill/>
        </p:spPr>
        <p:txBody>
          <a:bodyPr wrap="none" rtlCol="0">
            <a:spAutoFit/>
          </a:bodyPr>
          <a:lstStyle/>
          <a:p>
            <a:r>
              <a:rPr lang="en-US" dirty="0" smtClean="0"/>
              <a:t>Known good seedfile </a:t>
            </a:r>
            <a:r>
              <a:rPr lang="en-US" sz="1600" dirty="0" smtClean="0"/>
              <a:t>– does not cause crash</a:t>
            </a:r>
            <a:endParaRPr lang="en-US" sz="1600" dirty="0"/>
          </a:p>
        </p:txBody>
      </p:sp>
      <p:sp>
        <p:nvSpPr>
          <p:cNvPr id="134" name="TextBox 133"/>
          <p:cNvSpPr txBox="1"/>
          <p:nvPr/>
        </p:nvSpPr>
        <p:spPr>
          <a:xfrm>
            <a:off x="474732" y="3074245"/>
            <a:ext cx="7375737" cy="369332"/>
          </a:xfrm>
          <a:prstGeom prst="rect">
            <a:avLst/>
          </a:prstGeom>
          <a:noFill/>
        </p:spPr>
        <p:txBody>
          <a:bodyPr wrap="none" rtlCol="0">
            <a:spAutoFit/>
          </a:bodyPr>
          <a:lstStyle/>
          <a:p>
            <a:r>
              <a:rPr lang="en-US" dirty="0" smtClean="0"/>
              <a:t>Fuzzed file </a:t>
            </a:r>
            <a:r>
              <a:rPr lang="en-US" sz="1600" dirty="0" smtClean="0"/>
              <a:t>– causes crash, many changed bytes are not involved in the crash</a:t>
            </a:r>
            <a:endParaRPr lang="en-US" sz="1600" dirty="0"/>
          </a:p>
        </p:txBody>
      </p:sp>
      <p:sp>
        <p:nvSpPr>
          <p:cNvPr id="135" name="TextBox 134"/>
          <p:cNvSpPr txBox="1"/>
          <p:nvPr/>
        </p:nvSpPr>
        <p:spPr>
          <a:xfrm>
            <a:off x="436672" y="5393657"/>
            <a:ext cx="7199282" cy="369332"/>
          </a:xfrm>
          <a:prstGeom prst="rect">
            <a:avLst/>
          </a:prstGeom>
          <a:noFill/>
        </p:spPr>
        <p:txBody>
          <a:bodyPr wrap="none" rtlCol="0">
            <a:spAutoFit/>
          </a:bodyPr>
          <a:lstStyle/>
          <a:p>
            <a:r>
              <a:rPr lang="en-US" dirty="0" smtClean="0"/>
              <a:t>Minimized-to-string file </a:t>
            </a:r>
            <a:r>
              <a:rPr lang="en-US" sz="1600" dirty="0" smtClean="0"/>
              <a:t>– causes same crash, replaces non-structure bytes</a:t>
            </a:r>
            <a:endParaRPr lang="en-US" sz="1600" dirty="0"/>
          </a:p>
        </p:txBody>
      </p:sp>
      <p:sp>
        <p:nvSpPr>
          <p:cNvPr id="136" name="Down Arrow 135"/>
          <p:cNvSpPr/>
          <p:nvPr/>
        </p:nvSpPr>
        <p:spPr>
          <a:xfrm>
            <a:off x="3796578" y="3849475"/>
            <a:ext cx="1122384" cy="1384490"/>
          </a:xfrm>
          <a:prstGeom prst="downArrow">
            <a:avLst/>
          </a:prstGeom>
          <a:gradFill>
            <a:gsLst>
              <a:gs pos="0">
                <a:srgbClr val="00FF00"/>
              </a:gs>
              <a:gs pos="100000">
                <a:srgbClr val="660066"/>
              </a:gs>
              <a:gs pos="5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Down Arrow 136"/>
          <p:cNvSpPr/>
          <p:nvPr/>
        </p:nvSpPr>
        <p:spPr>
          <a:xfrm>
            <a:off x="3796224" y="1689755"/>
            <a:ext cx="1122384" cy="1384490"/>
          </a:xfrm>
          <a:prstGeom prst="downArrow">
            <a:avLst/>
          </a:prstGeom>
          <a:gradFill>
            <a:gsLst>
              <a:gs pos="0">
                <a:srgbClr val="660066"/>
              </a:gs>
              <a:gs pos="69000">
                <a:srgbClr val="3366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TextBox 137"/>
          <p:cNvSpPr txBox="1"/>
          <p:nvPr/>
        </p:nvSpPr>
        <p:spPr>
          <a:xfrm>
            <a:off x="4057472" y="2136810"/>
            <a:ext cx="595035" cy="369332"/>
          </a:xfrm>
          <a:prstGeom prst="rect">
            <a:avLst/>
          </a:prstGeom>
          <a:noFill/>
        </p:spPr>
        <p:txBody>
          <a:bodyPr wrap="none" rtlCol="0">
            <a:spAutoFit/>
          </a:bodyPr>
          <a:lstStyle/>
          <a:p>
            <a:pPr algn="ctr"/>
            <a:r>
              <a:rPr lang="en-US" dirty="0" smtClean="0"/>
              <a:t>Fuzz</a:t>
            </a:r>
            <a:endParaRPr lang="en-US" dirty="0"/>
          </a:p>
        </p:txBody>
      </p:sp>
      <p:sp>
        <p:nvSpPr>
          <p:cNvPr id="139" name="TextBox 138"/>
          <p:cNvSpPr txBox="1"/>
          <p:nvPr/>
        </p:nvSpPr>
        <p:spPr>
          <a:xfrm>
            <a:off x="3333278" y="4322942"/>
            <a:ext cx="2005965" cy="369332"/>
          </a:xfrm>
          <a:prstGeom prst="rect">
            <a:avLst/>
          </a:prstGeom>
          <a:noFill/>
        </p:spPr>
        <p:txBody>
          <a:bodyPr wrap="none" rtlCol="0">
            <a:spAutoFit/>
          </a:bodyPr>
          <a:lstStyle/>
          <a:p>
            <a:pPr algn="ctr"/>
            <a:r>
              <a:rPr lang="en-US" dirty="0" smtClean="0"/>
              <a:t>Minimize-to-string</a:t>
            </a:r>
            <a:endParaRPr lang="en-US" dirty="0"/>
          </a:p>
        </p:txBody>
      </p:sp>
      <p:sp>
        <p:nvSpPr>
          <p:cNvPr id="2" name="TextBox 1"/>
          <p:cNvSpPr txBox="1"/>
          <p:nvPr/>
        </p:nvSpPr>
        <p:spPr>
          <a:xfrm>
            <a:off x="5814698" y="5701891"/>
            <a:ext cx="2106845" cy="338554"/>
          </a:xfrm>
          <a:prstGeom prst="rect">
            <a:avLst/>
          </a:prstGeom>
          <a:solidFill>
            <a:schemeClr val="bg1">
              <a:alpha val="30000"/>
            </a:schemeClr>
          </a:solidFill>
          <a:ln w="28575" cmpd="sng">
            <a:solidFill>
              <a:srgbClr val="00FF00"/>
            </a:solidFill>
          </a:ln>
        </p:spPr>
        <p:txBody>
          <a:bodyPr wrap="square" rtlCol="0">
            <a:spAutoFit/>
          </a:bodyPr>
          <a:lstStyle/>
          <a:p>
            <a:pPr algn="ctr"/>
            <a:r>
              <a:rPr lang="en-US" sz="1600" dirty="0" smtClean="0"/>
              <a:t>insert </a:t>
            </a:r>
            <a:r>
              <a:rPr lang="en-US" sz="1600" dirty="0" err="1" smtClean="0"/>
              <a:t>shellcode</a:t>
            </a:r>
            <a:r>
              <a:rPr lang="en-US" sz="1600" dirty="0" smtClean="0"/>
              <a:t> here</a:t>
            </a:r>
            <a:endParaRPr lang="en-US" sz="1600" dirty="0"/>
          </a:p>
        </p:txBody>
      </p:sp>
      <p:sp>
        <p:nvSpPr>
          <p:cNvPr id="3" name="TextBox 2"/>
          <p:cNvSpPr txBox="1"/>
          <p:nvPr/>
        </p:nvSpPr>
        <p:spPr>
          <a:xfrm>
            <a:off x="7478963" y="90100"/>
            <a:ext cx="1480664" cy="276999"/>
          </a:xfrm>
          <a:prstGeom prst="rect">
            <a:avLst/>
          </a:prstGeom>
          <a:solidFill>
            <a:srgbClr val="3366FF"/>
          </a:solidFill>
        </p:spPr>
        <p:txBody>
          <a:bodyPr wrap="square" rtlCol="0" anchor="ctr">
            <a:spAutoFit/>
          </a:bodyPr>
          <a:lstStyle/>
          <a:p>
            <a:pPr algn="ctr"/>
            <a:r>
              <a:rPr lang="en-US" sz="1200" dirty="0" smtClean="0"/>
              <a:t>original byte</a:t>
            </a:r>
            <a:endParaRPr lang="en-US" sz="1200" dirty="0"/>
          </a:p>
        </p:txBody>
      </p:sp>
      <p:sp>
        <p:nvSpPr>
          <p:cNvPr id="175" name="TextBox 174"/>
          <p:cNvSpPr txBox="1"/>
          <p:nvPr/>
        </p:nvSpPr>
        <p:spPr>
          <a:xfrm>
            <a:off x="7488145" y="388488"/>
            <a:ext cx="1472536" cy="276999"/>
          </a:xfrm>
          <a:prstGeom prst="rect">
            <a:avLst/>
          </a:prstGeom>
          <a:solidFill>
            <a:srgbClr val="660066"/>
          </a:solidFill>
        </p:spPr>
        <p:txBody>
          <a:bodyPr wrap="square" rtlCol="0" anchor="ctr">
            <a:spAutoFit/>
          </a:bodyPr>
          <a:lstStyle/>
          <a:p>
            <a:pPr algn="ctr"/>
            <a:r>
              <a:rPr lang="en-US" sz="1200" dirty="0" smtClean="0">
                <a:solidFill>
                  <a:schemeClr val="bg1"/>
                </a:solidFill>
              </a:rPr>
              <a:t>fuzzed byte</a:t>
            </a:r>
            <a:endParaRPr lang="en-US" sz="1200" dirty="0">
              <a:solidFill>
                <a:schemeClr val="bg1"/>
              </a:solidFill>
            </a:endParaRPr>
          </a:p>
        </p:txBody>
      </p:sp>
      <p:sp>
        <p:nvSpPr>
          <p:cNvPr id="176" name="TextBox 175"/>
          <p:cNvSpPr txBox="1"/>
          <p:nvPr/>
        </p:nvSpPr>
        <p:spPr>
          <a:xfrm>
            <a:off x="7480442" y="696265"/>
            <a:ext cx="1479355" cy="276999"/>
          </a:xfrm>
          <a:prstGeom prst="rect">
            <a:avLst/>
          </a:prstGeom>
          <a:solidFill>
            <a:srgbClr val="FF0000"/>
          </a:solidFill>
        </p:spPr>
        <p:txBody>
          <a:bodyPr wrap="square" rtlCol="0" anchor="ctr">
            <a:spAutoFit/>
          </a:bodyPr>
          <a:lstStyle/>
          <a:p>
            <a:pPr algn="ctr"/>
            <a:r>
              <a:rPr lang="en-US" sz="1200" dirty="0" smtClean="0"/>
              <a:t>crash byte</a:t>
            </a:r>
            <a:endParaRPr lang="en-US" sz="1200" dirty="0"/>
          </a:p>
        </p:txBody>
      </p:sp>
      <p:sp>
        <p:nvSpPr>
          <p:cNvPr id="177" name="TextBox 176"/>
          <p:cNvSpPr txBox="1"/>
          <p:nvPr/>
        </p:nvSpPr>
        <p:spPr>
          <a:xfrm>
            <a:off x="7486871" y="995164"/>
            <a:ext cx="1473664" cy="276999"/>
          </a:xfrm>
          <a:prstGeom prst="rect">
            <a:avLst/>
          </a:prstGeom>
          <a:solidFill>
            <a:srgbClr val="00FF00"/>
          </a:solidFill>
        </p:spPr>
        <p:txBody>
          <a:bodyPr wrap="square" rtlCol="0" anchor="ctr">
            <a:spAutoFit/>
          </a:bodyPr>
          <a:lstStyle/>
          <a:p>
            <a:pPr algn="ctr"/>
            <a:r>
              <a:rPr lang="en-US" sz="1200" dirty="0" smtClean="0"/>
              <a:t>non-structure byte</a:t>
            </a:r>
            <a:endParaRPr lang="en-US" sz="1200" dirty="0"/>
          </a:p>
        </p:txBody>
      </p:sp>
    </p:spTree>
    <p:extLst>
      <p:ext uri="{BB962C8B-B14F-4D97-AF65-F5344CB8AC3E}">
        <p14:creationId xmlns:p14="http://schemas.microsoft.com/office/powerpoint/2010/main" val="16850711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Minimization to String, Visualized</a:t>
            </a:r>
            <a:endParaRPr lang="en-US" dirty="0"/>
          </a:p>
        </p:txBody>
      </p:sp>
      <p:pic>
        <p:nvPicPr>
          <p:cNvPr id="5" name="LSP3cbge-9U"/>
          <p:cNvPicPr>
            <a:picLocks noRot="1" noChangeAspect="1"/>
          </p:cNvPicPr>
          <p:nvPr>
            <a:videoFile r:link="rId1"/>
          </p:nvPr>
        </p:nvPicPr>
        <p:blipFill>
          <a:blip r:embed="rId4"/>
          <a:stretch>
            <a:fillRect/>
          </a:stretch>
        </p:blipFill>
        <p:spPr>
          <a:xfrm>
            <a:off x="36552" y="898842"/>
            <a:ext cx="9084572" cy="5110072"/>
          </a:xfrm>
          <a:prstGeom prst="rect">
            <a:avLst/>
          </a:prstGeom>
        </p:spPr>
      </p:pic>
    </p:spTree>
    <p:extLst>
      <p:ext uri="{BB962C8B-B14F-4D97-AF65-F5344CB8AC3E}">
        <p14:creationId xmlns:p14="http://schemas.microsoft.com/office/powerpoint/2010/main" val="16765692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Memory Corruption </a:t>
            </a:r>
            <a:r>
              <a:rPr lang="en-US" dirty="0" err="1" smtClean="0"/>
              <a:t>PoC</a:t>
            </a:r>
            <a:endParaRPr lang="en-US" dirty="0"/>
          </a:p>
        </p:txBody>
      </p:sp>
      <p:sp>
        <p:nvSpPr>
          <p:cNvPr id="3" name="Content Placeholder 2"/>
          <p:cNvSpPr>
            <a:spLocks noGrp="1"/>
          </p:cNvSpPr>
          <p:nvPr>
            <p:ph idx="1"/>
          </p:nvPr>
        </p:nvSpPr>
        <p:spPr/>
        <p:txBody>
          <a:bodyPr/>
          <a:lstStyle/>
          <a:p>
            <a:r>
              <a:rPr lang="en-US" dirty="0"/>
              <a:t>T</a:t>
            </a:r>
            <a:r>
              <a:rPr lang="en-US" dirty="0" smtClean="0"/>
              <a:t>wo pieces of information are required:</a:t>
            </a:r>
          </a:p>
          <a:p>
            <a:pPr marL="798513" lvl="1" indent="-457200">
              <a:buFont typeface="+mj-lt"/>
              <a:buAutoNum type="arabicPeriod"/>
            </a:pPr>
            <a:r>
              <a:rPr lang="en-US" dirty="0" smtClean="0"/>
              <a:t>What bytes are under my control?</a:t>
            </a:r>
          </a:p>
          <a:p>
            <a:pPr marL="798513" lvl="1" indent="-457200">
              <a:buFont typeface="+mj-lt"/>
              <a:buAutoNum type="arabicPeriod"/>
            </a:pPr>
            <a:r>
              <a:rPr lang="en-US" dirty="0" smtClean="0"/>
              <a:t>How do I get there?</a:t>
            </a:r>
            <a:endParaRPr lang="en-US" dirty="0"/>
          </a:p>
        </p:txBody>
      </p:sp>
    </p:spTree>
    <p:extLst>
      <p:ext uri="{BB962C8B-B14F-4D97-AF65-F5344CB8AC3E}">
        <p14:creationId xmlns:p14="http://schemas.microsoft.com/office/powerpoint/2010/main" val="1205373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Crash</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10" name="Rectangle 9"/>
          <p:cNvSpPr/>
          <p:nvPr/>
        </p:nvSpPr>
        <p:spPr>
          <a:xfrm>
            <a:off x="245673" y="1834218"/>
            <a:ext cx="8162299" cy="1754326"/>
          </a:xfrm>
          <a:prstGeom prst="rect">
            <a:avLst/>
          </a:prstGeom>
          <a:noFill/>
        </p:spPr>
        <p:txBody>
          <a:bodyPr wrap="none" lIns="91440" tIns="45720" rIns="91440" bIns="45720">
            <a:spAutoFit/>
          </a:bodyPr>
          <a:lstStyle/>
          <a:p>
            <a:pPr marL="914400" indent="-914400">
              <a:buFont typeface="+mj-lt"/>
              <a:buAutoNum type="arabicPeriod"/>
            </a:pPr>
            <a:r>
              <a:rPr lang="en-US" sz="5400" b="1" cap="none" spc="0" dirty="0" smtClean="0">
                <a:ln w="9525">
                  <a:solidFill>
                    <a:schemeClr val="bg1"/>
                  </a:solidFill>
                  <a:prstDash val="solid"/>
                </a:ln>
                <a:solidFill>
                  <a:schemeClr val="accent6"/>
                </a:solidFill>
                <a:effectLst>
                  <a:outerShdw blurRad="12700" dist="38100" dir="2700000" algn="tl" rotWithShape="0">
                    <a:schemeClr val="bg1">
                      <a:lumMod val="50000"/>
                    </a:schemeClr>
                  </a:outerShdw>
                </a:effectLst>
              </a:rPr>
              <a:t>What bytes do I control?</a:t>
            </a:r>
            <a:endParaRPr lang="en-US" sz="5400" b="1" dirty="0" smtClean="0">
              <a:ln w="9525">
                <a:solidFill>
                  <a:schemeClr val="bg1"/>
                </a:solidFill>
                <a:prstDash val="solid"/>
              </a:ln>
              <a:solidFill>
                <a:schemeClr val="accent6"/>
              </a:solidFill>
              <a:effectLst>
                <a:outerShdw blurRad="12700" dist="38100" dir="2700000" algn="tl" rotWithShape="0">
                  <a:schemeClr val="bg1">
                    <a:lumMod val="50000"/>
                  </a:schemeClr>
                </a:outerShdw>
              </a:effectLst>
            </a:endParaRPr>
          </a:p>
          <a:p>
            <a:pPr marL="914400" indent="-914400">
              <a:buFont typeface="+mj-lt"/>
              <a:buAutoNum type="arabicPeriod"/>
            </a:pPr>
            <a:r>
              <a:rPr lang="en-US" sz="5400" b="1" dirty="0" smtClean="0">
                <a:ln w="9525">
                  <a:solidFill>
                    <a:schemeClr val="bg1"/>
                  </a:solidFill>
                  <a:prstDash val="solid"/>
                </a:ln>
                <a:solidFill>
                  <a:schemeClr val="accent6"/>
                </a:solidFill>
                <a:effectLst>
                  <a:outerShdw blurRad="12700" dist="38100" dir="2700000" algn="tl" rotWithShape="0">
                    <a:schemeClr val="bg1">
                      <a:lumMod val="50000"/>
                    </a:schemeClr>
                  </a:outerShdw>
                </a:effectLst>
              </a:rPr>
              <a:t>How do I get there?</a:t>
            </a:r>
            <a:endParaRPr lang="en-US" sz="5400" b="1" cap="none" spc="0" dirty="0" smtClean="0">
              <a:ln w="9525">
                <a:solidFill>
                  <a:schemeClr val="bg1"/>
                </a:solidFill>
                <a:prstDash val="solid"/>
              </a:ln>
              <a:solidFill>
                <a:schemeClr val="accent6"/>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376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inimization-to-string</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
        <p:nvSpPr>
          <p:cNvPr id="8" name="Rounded Rectangle 7"/>
          <p:cNvSpPr/>
          <p:nvPr/>
        </p:nvSpPr>
        <p:spPr>
          <a:xfrm>
            <a:off x="5814391" y="4492487"/>
            <a:ext cx="1331844" cy="1361661"/>
          </a:xfrm>
          <a:prstGeom prst="roundRect">
            <a:avLst/>
          </a:prstGeom>
          <a:noFill/>
          <a:ln>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15268" y="2726635"/>
            <a:ext cx="1577009" cy="245165"/>
          </a:xfrm>
          <a:prstGeom prst="roundRect">
            <a:avLst/>
          </a:prstGeom>
          <a:noFill/>
          <a:ln>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42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the Stack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6" name="Left Arrow 5"/>
          <p:cNvSpPr/>
          <p:nvPr/>
        </p:nvSpPr>
        <p:spPr>
          <a:xfrm>
            <a:off x="3547890" y="4321851"/>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106098" y="5027529"/>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Shellcode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7" name="Rounded Rectangle 6"/>
          <p:cNvSpPr/>
          <p:nvPr/>
        </p:nvSpPr>
        <p:spPr>
          <a:xfrm>
            <a:off x="2869623" y="2445026"/>
            <a:ext cx="2537264" cy="1580322"/>
          </a:xfrm>
          <a:prstGeom prst="roundRect">
            <a:avLst/>
          </a:prstGeom>
          <a:noFill/>
          <a:ln>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14391" y="4999383"/>
            <a:ext cx="1331844" cy="487017"/>
          </a:xfrm>
          <a:prstGeom prst="roundRect">
            <a:avLst/>
          </a:prstGeom>
          <a:noFill/>
          <a:ln>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5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the Stack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Tree>
    <p:extLst>
      <p:ext uri="{BB962C8B-B14F-4D97-AF65-F5344CB8AC3E}">
        <p14:creationId xmlns:p14="http://schemas.microsoft.com/office/powerpoint/2010/main" val="416312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Here?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Tree>
    <p:extLst>
      <p:ext uri="{BB962C8B-B14F-4D97-AF65-F5344CB8AC3E}">
        <p14:creationId xmlns:p14="http://schemas.microsoft.com/office/powerpoint/2010/main" val="129803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BFF</a:t>
            </a:r>
            <a:endParaRPr lang="en-US" dirty="0"/>
          </a:p>
        </p:txBody>
      </p:sp>
      <p:sp>
        <p:nvSpPr>
          <p:cNvPr id="3" name="Text Placeholder 2"/>
          <p:cNvSpPr>
            <a:spLocks noGrp="1"/>
          </p:cNvSpPr>
          <p:nvPr>
            <p:ph type="body" sz="quarter" idx="10"/>
          </p:nvPr>
        </p:nvSpPr>
        <p:spPr>
          <a:prstGeom prst="rect">
            <a:avLst/>
          </a:prstGeom>
        </p:spPr>
        <p:txBody>
          <a:bodyPr>
            <a:normAutofit lnSpcReduction="10000"/>
          </a:bodyPr>
          <a:lstStyle/>
          <a:p>
            <a:r>
              <a:rPr lang="en-US" dirty="0" smtClean="0"/>
              <a:t>Fuzzing Basics</a:t>
            </a:r>
            <a:endParaRPr lang="en-US" dirty="0"/>
          </a:p>
        </p:txBody>
      </p:sp>
    </p:spTree>
    <p:extLst>
      <p:ext uri="{BB962C8B-B14F-4D97-AF65-F5344CB8AC3E}">
        <p14:creationId xmlns:p14="http://schemas.microsoft.com/office/powerpoint/2010/main" val="96555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hecksec.sh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6" name="Left Arrow 5"/>
          <p:cNvSpPr/>
          <p:nvPr/>
        </p:nvSpPr>
        <p:spPr>
          <a:xfrm>
            <a:off x="2921724" y="1767494"/>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4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hecksec.sh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5" name="Left Arrow 4"/>
          <p:cNvSpPr/>
          <p:nvPr/>
        </p:nvSpPr>
        <p:spPr>
          <a:xfrm>
            <a:off x="4007654" y="3459335"/>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931663" y="2075607"/>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1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5" name="Left Arrow 4"/>
          <p:cNvSpPr/>
          <p:nvPr/>
        </p:nvSpPr>
        <p:spPr>
          <a:xfrm>
            <a:off x="3021116" y="4282094"/>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3413332" y="1866886"/>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BFF</a:t>
            </a:r>
            <a:endParaRPr lang="en-US" dirty="0"/>
          </a:p>
        </p:txBody>
      </p:sp>
      <p:sp>
        <p:nvSpPr>
          <p:cNvPr id="3" name="Text Placeholder 2"/>
          <p:cNvSpPr>
            <a:spLocks noGrp="1"/>
          </p:cNvSpPr>
          <p:nvPr>
            <p:ph type="body" sz="quarter" idx="10"/>
          </p:nvPr>
        </p:nvSpPr>
        <p:spPr>
          <a:prstGeom prst="rect">
            <a:avLst/>
          </a:prstGeom>
        </p:spPr>
        <p:txBody>
          <a:bodyPr>
            <a:normAutofit fontScale="85000" lnSpcReduction="10000"/>
          </a:bodyPr>
          <a:lstStyle/>
          <a:p>
            <a:r>
              <a:rPr lang="en-US" dirty="0" smtClean="0"/>
              <a:t>Return-Oriented Programming</a:t>
            </a:r>
            <a:endParaRPr lang="en-US" dirty="0"/>
          </a:p>
        </p:txBody>
      </p:sp>
    </p:spTree>
    <p:extLst>
      <p:ext uri="{BB962C8B-B14F-4D97-AF65-F5344CB8AC3E}">
        <p14:creationId xmlns:p14="http://schemas.microsoft.com/office/powerpoint/2010/main" val="202665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Bypassing NX</a:t>
            </a:r>
            <a:endParaRPr lang="en-US" dirty="0"/>
          </a:p>
        </p:txBody>
      </p:sp>
      <p:sp>
        <p:nvSpPr>
          <p:cNvPr id="3" name="Content Placeholder 2"/>
          <p:cNvSpPr>
            <a:spLocks noGrp="1"/>
          </p:cNvSpPr>
          <p:nvPr>
            <p:ph idx="1"/>
          </p:nvPr>
        </p:nvSpPr>
        <p:spPr/>
        <p:txBody>
          <a:bodyPr/>
          <a:lstStyle/>
          <a:p>
            <a:r>
              <a:rPr lang="en-US" dirty="0" smtClean="0"/>
              <a:t>NX (or DEP on Windows): Only memory pages marked as executable can be executed.</a:t>
            </a:r>
          </a:p>
          <a:p>
            <a:endParaRPr lang="en-US" dirty="0"/>
          </a:p>
          <a:p>
            <a:r>
              <a:rPr lang="en-US" dirty="0" smtClean="0"/>
              <a:t>Return-oriented programming: Chain together pieces of executable code to achieve your goal.  Each piece is connected via a RETURN instruction (or equivalent)</a:t>
            </a:r>
            <a:endParaRPr lang="en-US" dirty="0"/>
          </a:p>
        </p:txBody>
      </p:sp>
    </p:spTree>
    <p:extLst>
      <p:ext uri="{BB962C8B-B14F-4D97-AF65-F5344CB8AC3E}">
        <p14:creationId xmlns:p14="http://schemas.microsoft.com/office/powerpoint/2010/main" val="1211986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My Shellcode Need?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6" name="Left Arrow 5"/>
          <p:cNvSpPr/>
          <p:nvPr/>
        </p:nvSpPr>
        <p:spPr>
          <a:xfrm>
            <a:off x="6633611" y="1767495"/>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1808922"/>
            <a:ext cx="4432852" cy="2524539"/>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3791" y="1896703"/>
            <a:ext cx="4214192" cy="2031325"/>
          </a:xfrm>
          <a:prstGeom prst="rect">
            <a:avLst/>
          </a:prstGeom>
          <a:noFill/>
        </p:spPr>
        <p:txBody>
          <a:bodyPr wrap="square" rtlCol="0">
            <a:spAutoFit/>
          </a:bodyPr>
          <a:lstStyle/>
          <a:p>
            <a:pPr marL="285750" indent="-285750">
              <a:buFont typeface="Arial" charset="0"/>
              <a:buChar char="•"/>
            </a:pPr>
            <a:r>
              <a:rPr lang="en-US" dirty="0" smtClean="0"/>
              <a:t>Set RAX to 0x3B : </a:t>
            </a:r>
            <a:r>
              <a:rPr lang="en-US" dirty="0" err="1" smtClean="0"/>
              <a:t>execve</a:t>
            </a:r>
            <a:r>
              <a:rPr lang="en-US" dirty="0" smtClean="0"/>
              <a:t>()</a:t>
            </a:r>
          </a:p>
          <a:p>
            <a:pPr marL="285750" indent="-285750">
              <a:buFont typeface="Arial" charset="0"/>
              <a:buChar char="•"/>
            </a:pPr>
            <a:r>
              <a:rPr lang="en-US" dirty="0" smtClean="0"/>
              <a:t>Set RDX to NULL</a:t>
            </a:r>
          </a:p>
          <a:p>
            <a:pPr marL="285750" indent="-285750">
              <a:buFont typeface="Arial" charset="0"/>
              <a:buChar char="•"/>
            </a:pPr>
            <a:r>
              <a:rPr lang="en-US" dirty="0" smtClean="0"/>
              <a:t>Set RDI to pointer to “/bin/</a:t>
            </a:r>
            <a:r>
              <a:rPr lang="en-US" dirty="0" err="1" smtClean="0"/>
              <a:t>sh</a:t>
            </a:r>
            <a:r>
              <a:rPr lang="en-US" dirty="0" smtClean="0"/>
              <a:t>”</a:t>
            </a:r>
          </a:p>
          <a:p>
            <a:pPr marL="285750" indent="-285750">
              <a:buFont typeface="Arial" charset="0"/>
              <a:buChar char="•"/>
            </a:pPr>
            <a:r>
              <a:rPr lang="en-US" dirty="0" smtClean="0"/>
              <a:t>Set RSI to pointer to pointer to “/bin/</a:t>
            </a:r>
            <a:r>
              <a:rPr lang="en-US" dirty="0" err="1" smtClean="0"/>
              <a:t>sh</a:t>
            </a:r>
            <a:r>
              <a:rPr lang="en-US" dirty="0" smtClean="0"/>
              <a:t>”</a:t>
            </a:r>
          </a:p>
          <a:p>
            <a:pPr marL="285750" indent="-285750">
              <a:buFont typeface="Arial" charset="0"/>
              <a:buChar char="•"/>
            </a:pPr>
            <a:r>
              <a:rPr lang="en-US" dirty="0" smtClean="0"/>
              <a:t>Perform SYSCALL</a:t>
            </a:r>
          </a:p>
          <a:p>
            <a:pPr marL="285750" indent="-285750">
              <a:buFont typeface="Arial" charset="0"/>
              <a:buChar char="•"/>
            </a:pPr>
            <a:endParaRPr lang="en-US" dirty="0"/>
          </a:p>
        </p:txBody>
      </p:sp>
      <p:sp>
        <p:nvSpPr>
          <p:cNvPr id="9" name="Left Arrow 8"/>
          <p:cNvSpPr/>
          <p:nvPr/>
        </p:nvSpPr>
        <p:spPr>
          <a:xfrm>
            <a:off x="6637822" y="2080720"/>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243211" y="2476487"/>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574603" y="2368099"/>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120887" y="1550505"/>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7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Gadgets With </a:t>
            </a:r>
            <a:r>
              <a:rPr lang="en-US" dirty="0" err="1" smtClean="0"/>
              <a:t>rp</a:t>
            </a:r>
            <a:r>
              <a:rPr lang="en-US" dirty="0" smtClean="0"/>
              <a: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638" y="2351774"/>
            <a:ext cx="8320087" cy="2473539"/>
          </a:xfrm>
        </p:spPr>
      </p:pic>
    </p:spTree>
    <p:extLst>
      <p:ext uri="{BB962C8B-B14F-4D97-AF65-F5344CB8AC3E}">
        <p14:creationId xmlns:p14="http://schemas.microsoft.com/office/powerpoint/2010/main" val="1118415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638" y="2355522"/>
            <a:ext cx="8320087" cy="2466043"/>
          </a:xfrm>
        </p:spPr>
      </p:pic>
      <p:sp>
        <p:nvSpPr>
          <p:cNvPr id="2" name="Title 1"/>
          <p:cNvSpPr>
            <a:spLocks noGrp="1"/>
          </p:cNvSpPr>
          <p:nvPr>
            <p:ph type="title"/>
          </p:nvPr>
        </p:nvSpPr>
        <p:spPr/>
        <p:txBody>
          <a:bodyPr/>
          <a:lstStyle/>
          <a:p>
            <a:r>
              <a:rPr lang="en-US" dirty="0" smtClean="0"/>
              <a:t>Finding Gadgets With </a:t>
            </a:r>
            <a:r>
              <a:rPr lang="en-US" dirty="0" err="1" smtClean="0"/>
              <a:t>rp</a:t>
            </a:r>
            <a:r>
              <a:rPr lang="en-US" dirty="0" smtClean="0"/>
              <a:t>++</a:t>
            </a:r>
            <a:endParaRPr lang="en-US" dirty="0"/>
          </a:p>
        </p:txBody>
      </p:sp>
      <p:sp>
        <p:nvSpPr>
          <p:cNvPr id="5" name="Left Arrow 4"/>
          <p:cNvSpPr/>
          <p:nvPr/>
        </p:nvSpPr>
        <p:spPr>
          <a:xfrm>
            <a:off x="2213641" y="3526721"/>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98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Into First Gadget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6" name="Left Arrow 5"/>
          <p:cNvSpPr/>
          <p:nvPr/>
        </p:nvSpPr>
        <p:spPr>
          <a:xfrm>
            <a:off x="2220637" y="4331791"/>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41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Into First Gadget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Tree>
    <p:extLst>
      <p:ext uri="{BB962C8B-B14F-4D97-AF65-F5344CB8AC3E}">
        <p14:creationId xmlns:p14="http://schemas.microsoft.com/office/powerpoint/2010/main" val="187466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977" y="3721608"/>
            <a:ext cx="1008126" cy="10081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9362" y="1705356"/>
            <a:ext cx="1008126" cy="1008126"/>
          </a:xfrm>
          <a:prstGeom prst="rect">
            <a:avLst/>
          </a:prstGeom>
        </p:spPr>
      </p:pic>
      <p:sp>
        <p:nvSpPr>
          <p:cNvPr id="2" name="Title 1"/>
          <p:cNvSpPr>
            <a:spLocks noGrp="1"/>
          </p:cNvSpPr>
          <p:nvPr>
            <p:ph type="title"/>
          </p:nvPr>
        </p:nvSpPr>
        <p:spPr/>
        <p:txBody>
          <a:bodyPr/>
          <a:lstStyle/>
          <a:p>
            <a:r>
              <a:rPr lang="en-US" dirty="0" smtClean="0"/>
              <a:t>Mutational Fuzzing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553" y="1723644"/>
            <a:ext cx="1008126" cy="1008126"/>
          </a:xfrm>
          <a:prstGeom prst="rect">
            <a:avLst/>
          </a:prstGeom>
        </p:spPr>
      </p:pic>
      <p:sp>
        <p:nvSpPr>
          <p:cNvPr id="5" name="Rectangle 4"/>
          <p:cNvSpPr/>
          <p:nvPr/>
        </p:nvSpPr>
        <p:spPr bwMode="auto">
          <a:xfrm>
            <a:off x="3962781" y="1714500"/>
            <a:ext cx="1161288" cy="1008126"/>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1500" b="1" dirty="0">
                <a:latin typeface="Arial" charset="0"/>
                <a:ea typeface="ＭＳ Ｐゴシック" pitchFamily="1" charset="-128"/>
              </a:rPr>
              <a:t>Mutation</a:t>
            </a:r>
            <a:br>
              <a:rPr lang="en-US" sz="1500" b="1" dirty="0">
                <a:latin typeface="Arial" charset="0"/>
                <a:ea typeface="ＭＳ Ｐゴシック" pitchFamily="1" charset="-128"/>
              </a:rPr>
            </a:br>
            <a:r>
              <a:rPr lang="en-US" sz="1500" b="1" dirty="0" err="1">
                <a:latin typeface="Arial" charset="0"/>
                <a:ea typeface="ＭＳ Ｐゴシック" pitchFamily="1" charset="-128"/>
              </a:rPr>
              <a:t>Fuzzer</a:t>
            </a:r>
            <a:endParaRPr lang="en-US" sz="1500" b="1" dirty="0">
              <a:latin typeface="Arial" charset="0"/>
              <a:ea typeface="ＭＳ Ｐゴシック" pitchFamily="1" charset="-128"/>
            </a:endParaRPr>
          </a:p>
        </p:txBody>
      </p:sp>
      <p:sp>
        <p:nvSpPr>
          <p:cNvPr id="7" name="Rectangle 6"/>
          <p:cNvSpPr/>
          <p:nvPr/>
        </p:nvSpPr>
        <p:spPr bwMode="auto">
          <a:xfrm>
            <a:off x="3958209" y="3721608"/>
            <a:ext cx="1161288" cy="1008126"/>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1500" b="1" dirty="0">
                <a:latin typeface="Arial" charset="0"/>
                <a:ea typeface="ＭＳ Ｐゴシック" pitchFamily="1" charset="-128"/>
              </a:rPr>
              <a:t>Microsoft</a:t>
            </a:r>
            <a:br>
              <a:rPr lang="en-US" sz="1500" b="1" dirty="0">
                <a:latin typeface="Arial" charset="0"/>
                <a:ea typeface="ＭＳ Ｐゴシック" pitchFamily="1" charset="-128"/>
              </a:rPr>
            </a:br>
            <a:r>
              <a:rPr lang="en-US" sz="1500" b="1" dirty="0">
                <a:latin typeface="Arial" charset="0"/>
                <a:ea typeface="ＭＳ Ｐゴシック" pitchFamily="1" charset="-128"/>
              </a:rPr>
              <a:t>Word</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352676"/>
            <a:ext cx="3800475" cy="2150269"/>
          </a:xfrm>
          <a:prstGeom prst="rect">
            <a:avLst/>
          </a:prstGeom>
        </p:spPr>
      </p:pic>
    </p:spTree>
    <p:extLst>
      <p:ext uri="{BB962C8B-B14F-4D97-AF65-F5344CB8AC3E}">
        <p14:creationId xmlns:p14="http://schemas.microsoft.com/office/powerpoint/2010/main" val="167666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 presetClass="exit" presetSubtype="0" fill="hold"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3000"/>
                            </p:stCondLst>
                            <p:childTnLst>
                              <p:par>
                                <p:cTn id="13" presetID="16" presetClass="path" presetSubtype="0" accel="50000" decel="50000" fill="hold" grpId="0" nodeType="afterEffect">
                                  <p:stCondLst>
                                    <p:cond delay="0"/>
                                  </p:stCondLst>
                                  <p:childTnLst>
                                    <p:animMotion origin="layout" path="M -0.00017 -3.33333E-6 L -0.11527 -0.05694 L -0.01076 -0.01782 C 0.01268 -0.03171 -0.02257 -0.10833 0.00087 -0.12222 C 0.02535 -0.1324 -0.02604 -0.04768 -0.01093 -0.04652 C 0.004 -0.04652 0.09254 -0.13449 0.09202 -0.11828 L 0.0066 -0.02129 L 0.14115 -0.05578 L 0.03021 -0.01921 L 0.15851 0.03403 C 0.1665 0.04375 0.02709 -0.01203 0.01337 -0.00694 C -0.00034 -0.00185 0.09011 0.06806 0.07587 0.06528 C 0.10573 0.12385 0.02969 0.02431 -0.00729 0.02246 C -0.02604 0.02801 -0.09392 0.04283 -0.14705 0.05394 L -0.00017 -3.33333E-6 Z " pathEditMode="relative" rAng="0" ptsTypes="AAAAAAAAAAAAAAA">
                                      <p:cBhvr>
                                        <p:cTn id="14" dur="500" fill="hold"/>
                                        <p:tgtEl>
                                          <p:spTgt spid="5"/>
                                        </p:tgtEl>
                                        <p:attrNameLst>
                                          <p:attrName>ppt_x</p:attrName>
                                          <p:attrName>ppt_y</p:attrName>
                                        </p:attrNameLst>
                                      </p:cBhvr>
                                      <p:rCtr x="608" y="-1968"/>
                                    </p:animMotion>
                                  </p:childTnLst>
                                </p:cTn>
                              </p:par>
                            </p:childTnLst>
                          </p:cTn>
                        </p:par>
                        <p:par>
                          <p:cTn id="15" fill="hold">
                            <p:stCondLst>
                              <p:cond delay="3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3500"/>
                            </p:stCondLst>
                            <p:childTnLst>
                              <p:par>
                                <p:cTn id="19" presetID="2" presetClass="exit" presetSubtype="2" fill="hold" nodeType="afterEffect">
                                  <p:stCondLst>
                                    <p:cond delay="0"/>
                                  </p:stCondLst>
                                  <p:childTnLst>
                                    <p:anim calcmode="lin" valueType="num">
                                      <p:cBhvr additive="base">
                                        <p:cTn id="20" dur="2000"/>
                                        <p:tgtEl>
                                          <p:spTgt spid="6"/>
                                        </p:tgtEl>
                                        <p:attrNameLst>
                                          <p:attrName>ppt_x</p:attrName>
                                        </p:attrNameLst>
                                      </p:cBhvr>
                                      <p:tavLst>
                                        <p:tav tm="0">
                                          <p:val>
                                            <p:strVal val="ppt_x"/>
                                          </p:val>
                                        </p:tav>
                                        <p:tav tm="100000">
                                          <p:val>
                                            <p:strVal val="1+ppt_w/2"/>
                                          </p:val>
                                        </p:tav>
                                      </p:tavLst>
                                    </p:anim>
                                    <p:anim calcmode="lin" valueType="num">
                                      <p:cBhvr additive="base">
                                        <p:cTn id="21" dur="2000"/>
                                        <p:tgtEl>
                                          <p:spTgt spid="6"/>
                                        </p:tgtEl>
                                        <p:attrNameLst>
                                          <p:attrName>ppt_y</p:attrName>
                                        </p:attrNameLst>
                                      </p:cBhvr>
                                      <p:tavLst>
                                        <p:tav tm="0">
                                          <p:val>
                                            <p:strVal val="ppt_y"/>
                                          </p:val>
                                        </p:tav>
                                        <p:tav tm="100000">
                                          <p:val>
                                            <p:strVal val="ppt_y"/>
                                          </p:val>
                                        </p:tav>
                                      </p:tavLst>
                                    </p:anim>
                                    <p:set>
                                      <p:cBhvr>
                                        <p:cTn id="22" dur="1" fill="hold">
                                          <p:stCondLst>
                                            <p:cond delay="1999"/>
                                          </p:stCondLst>
                                        </p:cTn>
                                        <p:tgtEl>
                                          <p:spTgt spid="6"/>
                                        </p:tgtEl>
                                        <p:attrNameLst>
                                          <p:attrName>style.visibility</p:attrName>
                                        </p:attrNameLst>
                                      </p:cBhvr>
                                      <p:to>
                                        <p:strVal val="hidden"/>
                                      </p:to>
                                    </p:set>
                                  </p:childTnLst>
                                </p:cTn>
                              </p:par>
                            </p:childTnLst>
                          </p:cTn>
                        </p:par>
                        <p:par>
                          <p:cTn id="23" fill="hold">
                            <p:stCondLst>
                              <p:cond delay="5500"/>
                            </p:stCondLst>
                            <p:childTnLst>
                              <p:par>
                                <p:cTn id="24" presetID="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0-#ppt_w/2"/>
                                          </p:val>
                                        </p:tav>
                                        <p:tav tm="100000">
                                          <p:val>
                                            <p:strVal val="#ppt_x"/>
                                          </p:val>
                                        </p:tav>
                                      </p:tavLst>
                                    </p:anim>
                                    <p:anim calcmode="lin" valueType="num">
                                      <p:cBhvr additive="base">
                                        <p:cTn id="27" dur="2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7500"/>
                            </p:stCondLst>
                            <p:childTnLst>
                              <p:par>
                                <p:cTn id="29" presetID="1" presetClass="entr" presetSubtype="0"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 Success!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
        <p:nvSpPr>
          <p:cNvPr id="6" name="Left Arrow 5"/>
          <p:cNvSpPr/>
          <p:nvPr/>
        </p:nvSpPr>
        <p:spPr>
          <a:xfrm>
            <a:off x="7269715" y="2493051"/>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6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to set RAX</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638" y="2353589"/>
            <a:ext cx="8320087" cy="2469909"/>
          </a:xfrm>
        </p:spPr>
      </p:pic>
      <p:sp>
        <p:nvSpPr>
          <p:cNvPr id="5" name="TextBox 4"/>
          <p:cNvSpPr txBox="1"/>
          <p:nvPr/>
        </p:nvSpPr>
        <p:spPr>
          <a:xfrm>
            <a:off x="477078" y="1083365"/>
            <a:ext cx="4989444" cy="369332"/>
          </a:xfrm>
          <a:prstGeom prst="rect">
            <a:avLst/>
          </a:prstGeom>
          <a:noFill/>
        </p:spPr>
        <p:txBody>
          <a:bodyPr wrap="square" rtlCol="0">
            <a:spAutoFit/>
          </a:bodyPr>
          <a:lstStyle/>
          <a:p>
            <a:r>
              <a:rPr lang="en-US" dirty="0" smtClean="0">
                <a:latin typeface="Courier New" charset="0"/>
                <a:ea typeface="Courier New" charset="0"/>
                <a:cs typeface="Courier New" charset="0"/>
              </a:rPr>
              <a:t>POP RAX </a:t>
            </a:r>
            <a:r>
              <a:rPr lang="en-US" dirty="0" smtClean="0"/>
              <a:t>should do it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650" y="2907444"/>
            <a:ext cx="4185634" cy="3090930"/>
          </a:xfrm>
          <a:prstGeom prst="rect">
            <a:avLst/>
          </a:prstGeom>
        </p:spPr>
      </p:pic>
    </p:spTree>
    <p:extLst>
      <p:ext uri="{BB962C8B-B14F-4D97-AF65-F5344CB8AC3E}">
        <p14:creationId xmlns:p14="http://schemas.microsoft.com/office/powerpoint/2010/main" val="8124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dirty="0" smtClean="0"/>
              <a:t>RBX</a:t>
            </a:r>
          </a:p>
          <a:p>
            <a:r>
              <a:rPr lang="en-US" sz="2800" dirty="0" smtClean="0"/>
              <a:t>RCX</a:t>
            </a:r>
          </a:p>
          <a:p>
            <a:r>
              <a:rPr lang="en-US" sz="2800" dirty="0" smtClean="0"/>
              <a:t>RDX</a:t>
            </a:r>
          </a:p>
          <a:p>
            <a:endParaRPr lang="en-US" sz="2800" dirty="0" smtClean="0"/>
          </a:p>
          <a:p>
            <a:r>
              <a:rPr lang="en-US" sz="2800" dirty="0" smtClean="0"/>
              <a:t>RSI</a:t>
            </a:r>
          </a:p>
          <a:p>
            <a:r>
              <a:rPr lang="en-US" sz="2800" dirty="0" smtClean="0"/>
              <a:t>RDI</a:t>
            </a:r>
          </a:p>
          <a:p>
            <a:r>
              <a:rPr lang="en-US" sz="2800" dirty="0" smtClean="0"/>
              <a:t>R13</a:t>
            </a:r>
          </a:p>
          <a:p>
            <a:r>
              <a:rPr lang="en-US" sz="2800" dirty="0" smtClean="0"/>
              <a:t>R14</a:t>
            </a:r>
          </a:p>
          <a:p>
            <a:r>
              <a:rPr lang="en-US" sz="2800" dirty="0" smtClean="0"/>
              <a:t>R15</a:t>
            </a:r>
            <a:endParaRPr lang="en-US" sz="2800" dirty="0"/>
          </a:p>
        </p:txBody>
      </p:sp>
    </p:spTree>
    <p:extLst>
      <p:ext uri="{BB962C8B-B14F-4D97-AF65-F5344CB8AC3E}">
        <p14:creationId xmlns:p14="http://schemas.microsoft.com/office/powerpoint/2010/main" val="1657565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dirty="0" smtClean="0"/>
              <a:t>RBX</a:t>
            </a:r>
          </a:p>
          <a:p>
            <a:r>
              <a:rPr lang="en-US" sz="2800" dirty="0" smtClean="0"/>
              <a:t>RCX</a:t>
            </a:r>
          </a:p>
          <a:p>
            <a:r>
              <a:rPr lang="en-US" sz="2800" dirty="0" smtClean="0"/>
              <a:t>RDX</a:t>
            </a:r>
          </a:p>
          <a:p>
            <a:endParaRPr lang="en-US" sz="2800" dirty="0" smtClean="0"/>
          </a:p>
          <a:p>
            <a:r>
              <a:rPr lang="en-US" sz="2800" dirty="0" smtClean="0"/>
              <a:t>RSI</a:t>
            </a:r>
          </a:p>
          <a:p>
            <a:r>
              <a:rPr lang="en-US" sz="2800" dirty="0" smtClean="0"/>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Tree>
    <p:extLst>
      <p:ext uri="{BB962C8B-B14F-4D97-AF65-F5344CB8AC3E}">
        <p14:creationId xmlns:p14="http://schemas.microsoft.com/office/powerpoint/2010/main" val="408380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dirty="0" smtClean="0"/>
              <a:t>RBX</a:t>
            </a:r>
          </a:p>
          <a:p>
            <a:r>
              <a:rPr lang="en-US" sz="2800" dirty="0" smtClean="0"/>
              <a:t>RCX</a:t>
            </a:r>
          </a:p>
          <a:p>
            <a:r>
              <a:rPr lang="en-US" sz="2800" dirty="0" smtClean="0"/>
              <a:t>RDX</a:t>
            </a:r>
          </a:p>
          <a:p>
            <a:endParaRPr lang="en-US" sz="2800" dirty="0" smtClean="0"/>
          </a:p>
          <a:p>
            <a:r>
              <a:rPr lang="en-US" sz="2800" dirty="0" smtClean="0"/>
              <a:t>RSI</a:t>
            </a:r>
          </a:p>
          <a:p>
            <a:r>
              <a:rPr lang="en-US" sz="2800" dirty="0" smtClean="0"/>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Tree>
    <p:extLst>
      <p:ext uri="{BB962C8B-B14F-4D97-AF65-F5344CB8AC3E}">
        <p14:creationId xmlns:p14="http://schemas.microsoft.com/office/powerpoint/2010/main" val="48985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b="1" dirty="0" smtClean="0">
                <a:solidFill>
                  <a:schemeClr val="accent3"/>
                </a:solidFill>
              </a:rPr>
              <a:t>RBX</a:t>
            </a:r>
          </a:p>
          <a:p>
            <a:r>
              <a:rPr lang="en-US" sz="2800" dirty="0" smtClean="0"/>
              <a:t>RCX</a:t>
            </a:r>
          </a:p>
          <a:p>
            <a:r>
              <a:rPr lang="en-US" sz="2800" dirty="0" smtClean="0"/>
              <a:t>RDX</a:t>
            </a:r>
          </a:p>
          <a:p>
            <a:endParaRPr lang="en-US" sz="2800" dirty="0" smtClean="0"/>
          </a:p>
          <a:p>
            <a:r>
              <a:rPr lang="en-US" sz="2800" dirty="0" smtClean="0"/>
              <a:t>RSI</a:t>
            </a:r>
          </a:p>
          <a:p>
            <a:r>
              <a:rPr lang="en-US" sz="2800" dirty="0" smtClean="0"/>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Tree>
    <p:extLst>
      <p:ext uri="{BB962C8B-B14F-4D97-AF65-F5344CB8AC3E}">
        <p14:creationId xmlns:p14="http://schemas.microsoft.com/office/powerpoint/2010/main" val="747113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dirty="0"/>
              <a:t>] ;  (1 found)</a:t>
            </a:r>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b="1" dirty="0" smtClean="0">
                <a:solidFill>
                  <a:schemeClr val="accent3"/>
                </a:solidFill>
              </a:rPr>
              <a:t>RBX</a:t>
            </a:r>
          </a:p>
          <a:p>
            <a:r>
              <a:rPr lang="en-US" sz="2800" dirty="0" smtClean="0"/>
              <a:t>RCX</a:t>
            </a:r>
          </a:p>
          <a:p>
            <a:r>
              <a:rPr lang="en-US" sz="2800" dirty="0" smtClean="0"/>
              <a:t>RDX</a:t>
            </a:r>
          </a:p>
          <a:p>
            <a:endParaRPr lang="en-US" sz="2800" dirty="0" smtClean="0"/>
          </a:p>
          <a:p>
            <a:r>
              <a:rPr lang="en-US" sz="2800" dirty="0" smtClean="0"/>
              <a:t>RSI</a:t>
            </a:r>
          </a:p>
          <a:p>
            <a:r>
              <a:rPr lang="en-US" sz="2800" dirty="0" smtClean="0"/>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cxnSp>
        <p:nvCxnSpPr>
          <p:cNvPr id="6" name="Straight Connector 5"/>
          <p:cNvCxnSpPr/>
          <p:nvPr/>
        </p:nvCxnSpPr>
        <p:spPr>
          <a:xfrm>
            <a:off x="2427332" y="2355924"/>
            <a:ext cx="1574513"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Up Arrow 6"/>
          <p:cNvSpPr/>
          <p:nvPr/>
        </p:nvSpPr>
        <p:spPr>
          <a:xfrm rot="14988002">
            <a:off x="3524260" y="4761688"/>
            <a:ext cx="395107" cy="865762"/>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a:t>] ;  (1 found)</a:t>
            </a:r>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b="1" dirty="0" smtClean="0">
                <a:solidFill>
                  <a:schemeClr val="accent3"/>
                </a:solidFill>
              </a:rPr>
              <a:t>RBX</a:t>
            </a:r>
          </a:p>
          <a:p>
            <a:r>
              <a:rPr lang="en-US" sz="2800" dirty="0" smtClean="0"/>
              <a:t>RCX</a:t>
            </a:r>
          </a:p>
          <a:p>
            <a:r>
              <a:rPr lang="en-US" sz="2800" b="1" dirty="0" smtClean="0">
                <a:solidFill>
                  <a:schemeClr val="accent3"/>
                </a:solidFill>
              </a:rPr>
              <a:t>RDX</a:t>
            </a:r>
          </a:p>
          <a:p>
            <a:endParaRPr lang="en-US" sz="2800" dirty="0" smtClean="0"/>
          </a:p>
          <a:p>
            <a:r>
              <a:rPr lang="en-US" sz="2800" dirty="0" smtClean="0"/>
              <a:t>RSI</a:t>
            </a:r>
          </a:p>
          <a:p>
            <a:r>
              <a:rPr lang="en-US" sz="2800" dirty="0" smtClean="0"/>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
        <p:nvSpPr>
          <p:cNvPr id="8" name="Up Arrow 7"/>
          <p:cNvSpPr/>
          <p:nvPr/>
        </p:nvSpPr>
        <p:spPr>
          <a:xfrm>
            <a:off x="4240377" y="4328808"/>
            <a:ext cx="395107" cy="865762"/>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170071" y="2355924"/>
            <a:ext cx="1574513"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367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a:t>] ;  (1 found)</a:t>
            </a:r>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b="1" dirty="0" smtClean="0">
                <a:solidFill>
                  <a:schemeClr val="accent3"/>
                </a:solidFill>
              </a:rPr>
              <a:t>RBX</a:t>
            </a:r>
          </a:p>
          <a:p>
            <a:r>
              <a:rPr lang="en-US" sz="2800" dirty="0" smtClean="0"/>
              <a:t>RCX</a:t>
            </a:r>
          </a:p>
          <a:p>
            <a:r>
              <a:rPr lang="en-US" sz="2800" b="1" dirty="0" smtClean="0">
                <a:solidFill>
                  <a:schemeClr val="accent3"/>
                </a:solidFill>
              </a:rPr>
              <a:t>RDX</a:t>
            </a:r>
          </a:p>
          <a:p>
            <a:endParaRPr lang="en-US" sz="2800" dirty="0" smtClean="0"/>
          </a:p>
          <a:p>
            <a:r>
              <a:rPr lang="en-US" sz="2800" b="1" dirty="0" smtClean="0">
                <a:solidFill>
                  <a:schemeClr val="accent6"/>
                </a:solidFill>
              </a:rPr>
              <a:t>RSI</a:t>
            </a:r>
          </a:p>
          <a:p>
            <a:r>
              <a:rPr lang="en-US" sz="2800" dirty="0" smtClean="0"/>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
        <p:nvSpPr>
          <p:cNvPr id="5" name="Up Arrow 4"/>
          <p:cNvSpPr/>
          <p:nvPr/>
        </p:nvSpPr>
        <p:spPr>
          <a:xfrm>
            <a:off x="4251135" y="4737598"/>
            <a:ext cx="395107" cy="865762"/>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69777" y="2355924"/>
            <a:ext cx="177891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98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a:t>] ;  (1 found)</a:t>
            </a:r>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b="1" dirty="0" smtClean="0">
                <a:solidFill>
                  <a:schemeClr val="accent3"/>
                </a:solidFill>
              </a:rPr>
              <a:t>RBX</a:t>
            </a:r>
          </a:p>
          <a:p>
            <a:r>
              <a:rPr lang="en-US" sz="2800" dirty="0" smtClean="0"/>
              <a:t>RCX</a:t>
            </a:r>
          </a:p>
          <a:p>
            <a:r>
              <a:rPr lang="en-US" sz="2800" b="1" dirty="0" smtClean="0">
                <a:solidFill>
                  <a:schemeClr val="accent3"/>
                </a:solidFill>
              </a:rPr>
              <a:t>RDX</a:t>
            </a:r>
          </a:p>
          <a:p>
            <a:endParaRPr lang="en-US" sz="2800" dirty="0" smtClean="0"/>
          </a:p>
          <a:p>
            <a:r>
              <a:rPr lang="en-US" sz="2800" b="1" dirty="0" smtClean="0">
                <a:solidFill>
                  <a:schemeClr val="accent6"/>
                </a:solidFill>
              </a:rPr>
              <a:t>RSI</a:t>
            </a:r>
          </a:p>
          <a:p>
            <a:r>
              <a:rPr lang="en-US" sz="2800" b="1" dirty="0" smtClean="0">
                <a:solidFill>
                  <a:schemeClr val="accent6"/>
                </a:solidFill>
              </a:rPr>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cxnSp>
        <p:nvCxnSpPr>
          <p:cNvPr id="7" name="Straight Connector 6"/>
          <p:cNvCxnSpPr/>
          <p:nvPr/>
        </p:nvCxnSpPr>
        <p:spPr>
          <a:xfrm>
            <a:off x="7891670" y="2355574"/>
            <a:ext cx="427382" cy="0"/>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08992" y="2766391"/>
            <a:ext cx="1437860" cy="0"/>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10" name="Left Arrow 9"/>
          <p:cNvSpPr/>
          <p:nvPr/>
        </p:nvSpPr>
        <p:spPr>
          <a:xfrm>
            <a:off x="3274185" y="4401364"/>
            <a:ext cx="387626" cy="25841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The CERT BFF</a:t>
            </a:r>
          </a:p>
        </p:txBody>
      </p:sp>
      <p:pic>
        <p:nvPicPr>
          <p:cNvPr id="4" name="Content Placeholder 3" descr="bff.jpg"/>
          <p:cNvPicPr>
            <a:picLocks noGrp="1" noChangeAspect="1"/>
          </p:cNvPicPr>
          <p:nvPr>
            <p:ph idx="1"/>
          </p:nvPr>
        </p:nvPicPr>
        <p:blipFill>
          <a:blip r:embed="rId3"/>
          <a:srcRect l="-32836" r="-32836"/>
          <a:stretch>
            <a:fillRect/>
          </a:stretch>
        </p:blipFill>
        <p:spPr>
          <a:xfrm>
            <a:off x="1428750" y="1600200"/>
            <a:ext cx="6343650" cy="3829050"/>
          </a:xfrm>
        </p:spPr>
      </p:pic>
      <p:sp>
        <p:nvSpPr>
          <p:cNvPr id="5" name="&quot;No&quot; Symbol 4"/>
          <p:cNvSpPr/>
          <p:nvPr/>
        </p:nvSpPr>
        <p:spPr bwMode="auto">
          <a:xfrm>
            <a:off x="2171700" y="1657350"/>
            <a:ext cx="4748568" cy="3886200"/>
          </a:xfrm>
          <a:prstGeom prst="noSmoking">
            <a:avLst>
              <a:gd name="adj" fmla="val 4316"/>
            </a:avLst>
          </a:prstGeom>
          <a:solidFill>
            <a:schemeClr val="accent6"/>
          </a:solidFill>
          <a:ln w="9525" cap="flat" cmpd="sng" algn="ctr">
            <a:solidFill>
              <a:schemeClr val="accent6">
                <a:lumMod val="50000"/>
              </a:schemeClr>
            </a:solidFill>
            <a:prstDash val="solid"/>
            <a:round/>
            <a:headEnd type="none" w="med" len="med"/>
            <a:tailEnd type="none" w="med" len="med"/>
          </a:ln>
          <a:effectLst/>
        </p:spPr>
        <p:txBody>
          <a:bodyPr vert="horz" wrap="square" lIns="69232" tIns="34616" rIns="69232" bIns="34616" numCol="1" rtlCol="0" anchor="t" anchorCtr="0" compatLnSpc="1">
            <a:prstTxWarp prst="textNoShape">
              <a:avLst/>
            </a:prstTxWarp>
          </a:bodyPr>
          <a:lstStyle/>
          <a:p>
            <a:pPr fontAlgn="base">
              <a:spcBef>
                <a:spcPct val="30000"/>
              </a:spcBef>
              <a:spcAft>
                <a:spcPct val="0"/>
              </a:spcAft>
              <a:tabLst>
                <a:tab pos="219075" algn="l"/>
                <a:tab pos="428625" algn="l"/>
              </a:tabLst>
            </a:pPr>
            <a:endParaRPr lang="en-US" sz="750">
              <a:latin typeface="Arial" charset="0"/>
              <a:ea typeface="ＭＳ Ｐゴシック" pitchFamily="1" charset="-128"/>
            </a:endParaRPr>
          </a:p>
        </p:txBody>
      </p:sp>
      <p:sp>
        <p:nvSpPr>
          <p:cNvPr id="6" name="TextBox 5"/>
          <p:cNvSpPr txBox="1"/>
          <p:nvPr/>
        </p:nvSpPr>
        <p:spPr>
          <a:xfrm>
            <a:off x="8305309" y="6121270"/>
            <a:ext cx="838691" cy="184666"/>
          </a:xfrm>
          <a:prstGeom prst="rect">
            <a:avLst/>
          </a:prstGeom>
          <a:noFill/>
        </p:spPr>
        <p:txBody>
          <a:bodyPr wrap="none" rtlCol="0">
            <a:spAutoFit/>
          </a:bodyPr>
          <a:lstStyle/>
          <a:p>
            <a:r>
              <a:rPr lang="en-US" sz="600" dirty="0"/>
              <a:t>* It’s not you, it’s me</a:t>
            </a:r>
          </a:p>
        </p:txBody>
      </p:sp>
    </p:spTree>
    <p:extLst>
      <p:ext uri="{BB962C8B-B14F-4D97-AF65-F5344CB8AC3E}">
        <p14:creationId xmlns:p14="http://schemas.microsoft.com/office/powerpoint/2010/main" val="45225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dirty="0"/>
              <a:t>] ;  (1 found</a:t>
            </a:r>
            <a:r>
              <a:rPr lang="en-US" dirty="0" smtClean="0"/>
              <a:t>)</a:t>
            </a:r>
          </a:p>
          <a:p>
            <a:pPr marL="342900" indent="-342900">
              <a:buFont typeface="Arial" charset="0"/>
              <a:buChar char="•"/>
            </a:pPr>
            <a:r>
              <a:rPr lang="en-US" dirty="0"/>
              <a:t>0x00402867: </a:t>
            </a:r>
            <a:r>
              <a:rPr lang="en-US" dirty="0" err="1"/>
              <a:t>mov</a:t>
            </a:r>
            <a:r>
              <a:rPr lang="en-US" dirty="0"/>
              <a:t> </a:t>
            </a:r>
            <a:r>
              <a:rPr lang="en-US" dirty="0" err="1"/>
              <a:t>eax</a:t>
            </a:r>
            <a:r>
              <a:rPr lang="en-US" dirty="0"/>
              <a:t>, </a:t>
            </a:r>
            <a:r>
              <a:rPr lang="en-US" dirty="0" err="1"/>
              <a:t>edx</a:t>
            </a:r>
            <a:r>
              <a:rPr lang="en-US" dirty="0"/>
              <a:t> ; ret  ;  (1 found)</a:t>
            </a:r>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dirty="0" smtClean="0"/>
              <a:t>RAX</a:t>
            </a:r>
          </a:p>
          <a:p>
            <a:r>
              <a:rPr lang="en-US" sz="2800" b="1" dirty="0" smtClean="0">
                <a:solidFill>
                  <a:schemeClr val="accent3"/>
                </a:solidFill>
              </a:rPr>
              <a:t>RBX</a:t>
            </a:r>
          </a:p>
          <a:p>
            <a:r>
              <a:rPr lang="en-US" sz="2800" dirty="0" smtClean="0"/>
              <a:t>RCX</a:t>
            </a:r>
          </a:p>
          <a:p>
            <a:r>
              <a:rPr lang="en-US" sz="2800" b="1" dirty="0" smtClean="0">
                <a:solidFill>
                  <a:schemeClr val="accent3"/>
                </a:solidFill>
              </a:rPr>
              <a:t>RDX</a:t>
            </a:r>
          </a:p>
          <a:p>
            <a:endParaRPr lang="en-US" sz="2800" dirty="0" smtClean="0"/>
          </a:p>
          <a:p>
            <a:r>
              <a:rPr lang="en-US" sz="2800" b="1" dirty="0" smtClean="0">
                <a:solidFill>
                  <a:schemeClr val="accent6"/>
                </a:solidFill>
              </a:rPr>
              <a:t>RSI</a:t>
            </a:r>
          </a:p>
          <a:p>
            <a:r>
              <a:rPr lang="en-US" sz="2800" b="1" dirty="0" smtClean="0">
                <a:solidFill>
                  <a:schemeClr val="accent6"/>
                </a:solidFill>
              </a:rPr>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
        <p:nvSpPr>
          <p:cNvPr id="5" name="Up Arrow 4"/>
          <p:cNvSpPr/>
          <p:nvPr/>
        </p:nvSpPr>
        <p:spPr>
          <a:xfrm>
            <a:off x="2642133" y="4320624"/>
            <a:ext cx="395107" cy="865762"/>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25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Give Up!</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dirty="0"/>
              <a:t>] ;  (1 found</a:t>
            </a:r>
            <a:r>
              <a:rPr lang="en-US" dirty="0" smtClean="0"/>
              <a:t>)</a:t>
            </a:r>
          </a:p>
          <a:p>
            <a:pPr marL="342900" indent="-342900">
              <a:buFont typeface="Arial" charset="0"/>
              <a:buChar char="•"/>
            </a:pPr>
            <a:r>
              <a:rPr lang="en-US" dirty="0"/>
              <a:t>0x00402867: </a:t>
            </a:r>
            <a:r>
              <a:rPr lang="en-US" dirty="0" err="1"/>
              <a:t>mov</a:t>
            </a:r>
            <a:r>
              <a:rPr lang="en-US" dirty="0"/>
              <a:t> </a:t>
            </a:r>
            <a:r>
              <a:rPr lang="en-US" dirty="0" err="1"/>
              <a:t>eax</a:t>
            </a:r>
            <a:r>
              <a:rPr lang="en-US" dirty="0"/>
              <a:t>, </a:t>
            </a:r>
            <a:r>
              <a:rPr lang="en-US" dirty="0" err="1"/>
              <a:t>edx</a:t>
            </a:r>
            <a:r>
              <a:rPr lang="en-US" dirty="0"/>
              <a:t> ; ret  ;  (1 found)</a:t>
            </a:r>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b="1" dirty="0" smtClean="0">
                <a:solidFill>
                  <a:schemeClr val="accent3"/>
                </a:solidFill>
              </a:rPr>
              <a:t>RAX</a:t>
            </a:r>
          </a:p>
          <a:p>
            <a:r>
              <a:rPr lang="en-US" sz="2800" b="1" dirty="0" smtClean="0">
                <a:solidFill>
                  <a:schemeClr val="accent3"/>
                </a:solidFill>
              </a:rPr>
              <a:t>RBX</a:t>
            </a:r>
          </a:p>
          <a:p>
            <a:r>
              <a:rPr lang="en-US" sz="2800" dirty="0" smtClean="0"/>
              <a:t>RCX</a:t>
            </a:r>
          </a:p>
          <a:p>
            <a:r>
              <a:rPr lang="en-US" sz="2800" b="1" dirty="0" smtClean="0">
                <a:solidFill>
                  <a:schemeClr val="accent3"/>
                </a:solidFill>
              </a:rPr>
              <a:t>RDX</a:t>
            </a:r>
          </a:p>
          <a:p>
            <a:endParaRPr lang="en-US" sz="2800" dirty="0" smtClean="0"/>
          </a:p>
          <a:p>
            <a:r>
              <a:rPr lang="en-US" sz="2800" b="1" dirty="0" smtClean="0">
                <a:solidFill>
                  <a:schemeClr val="accent6"/>
                </a:solidFill>
              </a:rPr>
              <a:t>RSI</a:t>
            </a:r>
          </a:p>
          <a:p>
            <a:r>
              <a:rPr lang="en-US" sz="2800" b="1" dirty="0" smtClean="0">
                <a:solidFill>
                  <a:schemeClr val="accent6"/>
                </a:solidFill>
              </a:rPr>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Tree>
    <p:extLst>
      <p:ext uri="{BB962C8B-B14F-4D97-AF65-F5344CB8AC3E}">
        <p14:creationId xmlns:p14="http://schemas.microsoft.com/office/powerpoint/2010/main" val="12903711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charset="0"/>
              <a:buChar char="•"/>
            </a:pPr>
            <a:r>
              <a:rPr lang="en-US" dirty="0"/>
              <a:t>0x004032be: pop r13 ; ret  ;  (1 found</a:t>
            </a:r>
            <a:r>
              <a:rPr lang="en-US" dirty="0" smtClean="0"/>
              <a:t>)</a:t>
            </a:r>
          </a:p>
          <a:p>
            <a:pPr marL="342900" indent="-342900">
              <a:buFont typeface="Arial" charset="0"/>
              <a:buChar char="•"/>
            </a:pPr>
            <a:r>
              <a:rPr lang="en-US" dirty="0"/>
              <a:t>0x00403027: pop </a:t>
            </a:r>
            <a:r>
              <a:rPr lang="en-US" dirty="0" err="1"/>
              <a:t>rbx</a:t>
            </a:r>
            <a:r>
              <a:rPr lang="en-US" dirty="0"/>
              <a:t> ; ret  ;  (1 found</a:t>
            </a:r>
            <a:r>
              <a:rPr lang="en-US" dirty="0" smtClean="0"/>
              <a:t>)</a:t>
            </a:r>
          </a:p>
          <a:p>
            <a:pPr marL="342900" indent="-342900">
              <a:buFont typeface="Arial" charset="0"/>
              <a:buChar char="•"/>
            </a:pPr>
            <a:r>
              <a:rPr lang="en-US" dirty="0"/>
              <a:t>0x0040e464: </a:t>
            </a:r>
            <a:r>
              <a:rPr lang="en-US" dirty="0" err="1"/>
              <a:t>mov</a:t>
            </a:r>
            <a:r>
              <a:rPr lang="en-US" dirty="0"/>
              <a:t> </a:t>
            </a:r>
            <a:r>
              <a:rPr lang="en-US" dirty="0" err="1"/>
              <a:t>rdx</a:t>
            </a:r>
            <a:r>
              <a:rPr lang="en-US" dirty="0"/>
              <a:t>, r13 ; </a:t>
            </a:r>
            <a:r>
              <a:rPr lang="en-US" dirty="0" err="1"/>
              <a:t>mov</a:t>
            </a:r>
            <a:r>
              <a:rPr lang="en-US" dirty="0"/>
              <a:t> </a:t>
            </a:r>
            <a:r>
              <a:rPr lang="en-US" dirty="0" err="1"/>
              <a:t>rsi</a:t>
            </a:r>
            <a:r>
              <a:rPr lang="en-US" dirty="0"/>
              <a:t>, r14 ; </a:t>
            </a:r>
            <a:r>
              <a:rPr lang="en-US" dirty="0" err="1"/>
              <a:t>mov</a:t>
            </a:r>
            <a:r>
              <a:rPr lang="en-US" dirty="0"/>
              <a:t> </a:t>
            </a:r>
            <a:r>
              <a:rPr lang="en-US" dirty="0" err="1"/>
              <a:t>edi</a:t>
            </a:r>
            <a:r>
              <a:rPr lang="en-US" dirty="0"/>
              <a:t>, r15d ; call qword [</a:t>
            </a:r>
            <a:r>
              <a:rPr lang="en-US" dirty="0" err="1"/>
              <a:t>rbx</a:t>
            </a:r>
            <a:r>
              <a:rPr lang="en-US" dirty="0"/>
              <a:t>] ;  (1 found</a:t>
            </a:r>
            <a:r>
              <a:rPr lang="en-US" dirty="0" smtClean="0"/>
              <a:t>)</a:t>
            </a:r>
          </a:p>
          <a:p>
            <a:pPr marL="342900" indent="-342900">
              <a:buFont typeface="Arial" charset="0"/>
              <a:buChar char="•"/>
            </a:pPr>
            <a:r>
              <a:rPr lang="en-US" dirty="0"/>
              <a:t>0x00402867: </a:t>
            </a:r>
            <a:r>
              <a:rPr lang="en-US" dirty="0" err="1"/>
              <a:t>mov</a:t>
            </a:r>
            <a:r>
              <a:rPr lang="en-US" dirty="0"/>
              <a:t> </a:t>
            </a:r>
            <a:r>
              <a:rPr lang="en-US" dirty="0" err="1"/>
              <a:t>eax</a:t>
            </a:r>
            <a:r>
              <a:rPr lang="en-US" dirty="0"/>
              <a:t>, </a:t>
            </a:r>
            <a:r>
              <a:rPr lang="en-US" dirty="0" err="1"/>
              <a:t>edx</a:t>
            </a:r>
            <a:r>
              <a:rPr lang="en-US" dirty="0"/>
              <a:t> ; ret  ;  (1 found)</a:t>
            </a:r>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smtClean="0"/>
          </a:p>
          <a:p>
            <a:endParaRPr lang="en-US" dirty="0"/>
          </a:p>
        </p:txBody>
      </p:sp>
      <p:sp>
        <p:nvSpPr>
          <p:cNvPr id="4" name="TextBox 3"/>
          <p:cNvSpPr txBox="1"/>
          <p:nvPr/>
        </p:nvSpPr>
        <p:spPr>
          <a:xfrm>
            <a:off x="2427332" y="3849231"/>
            <a:ext cx="3548269" cy="2246769"/>
          </a:xfrm>
          <a:prstGeom prst="rect">
            <a:avLst/>
          </a:prstGeom>
          <a:noFill/>
        </p:spPr>
        <p:txBody>
          <a:bodyPr wrap="square" numCol="2" rtlCol="0">
            <a:spAutoFit/>
          </a:bodyPr>
          <a:lstStyle/>
          <a:p>
            <a:r>
              <a:rPr lang="en-US" sz="2800" b="1" dirty="0" smtClean="0">
                <a:solidFill>
                  <a:schemeClr val="accent3"/>
                </a:solidFill>
              </a:rPr>
              <a:t>RAX</a:t>
            </a:r>
          </a:p>
          <a:p>
            <a:r>
              <a:rPr lang="en-US" sz="2800" b="1" dirty="0" smtClean="0">
                <a:solidFill>
                  <a:schemeClr val="accent3"/>
                </a:solidFill>
              </a:rPr>
              <a:t>RBX</a:t>
            </a:r>
          </a:p>
          <a:p>
            <a:r>
              <a:rPr lang="en-US" sz="2800" dirty="0" smtClean="0"/>
              <a:t>RCX</a:t>
            </a:r>
          </a:p>
          <a:p>
            <a:r>
              <a:rPr lang="en-US" sz="2800" b="1" dirty="0" smtClean="0">
                <a:solidFill>
                  <a:schemeClr val="accent3"/>
                </a:solidFill>
              </a:rPr>
              <a:t>RDX</a:t>
            </a:r>
          </a:p>
          <a:p>
            <a:endParaRPr lang="en-US" sz="2800" dirty="0" smtClean="0"/>
          </a:p>
          <a:p>
            <a:r>
              <a:rPr lang="en-US" sz="2800" b="1" dirty="0" smtClean="0">
                <a:solidFill>
                  <a:schemeClr val="accent6"/>
                </a:solidFill>
              </a:rPr>
              <a:t>RSI</a:t>
            </a:r>
          </a:p>
          <a:p>
            <a:r>
              <a:rPr lang="en-US" sz="2800" b="1" dirty="0" smtClean="0">
                <a:solidFill>
                  <a:schemeClr val="accent6"/>
                </a:solidFill>
              </a:rPr>
              <a:t>RDI</a:t>
            </a:r>
          </a:p>
          <a:p>
            <a:r>
              <a:rPr lang="en-US" sz="2800" b="1" dirty="0" smtClean="0">
                <a:solidFill>
                  <a:schemeClr val="accent3"/>
                </a:solidFill>
              </a:rPr>
              <a:t>R13</a:t>
            </a:r>
          </a:p>
          <a:p>
            <a:r>
              <a:rPr lang="en-US" sz="2800" dirty="0" smtClean="0"/>
              <a:t>R14</a:t>
            </a:r>
          </a:p>
          <a:p>
            <a:r>
              <a:rPr lang="en-US" sz="2800" dirty="0" smtClean="0"/>
              <a:t>R15</a:t>
            </a:r>
            <a:endParaRPr lang="en-US" sz="2800" dirty="0"/>
          </a:p>
        </p:txBody>
      </p:sp>
      <p:sp>
        <p:nvSpPr>
          <p:cNvPr id="5" name="Title 1"/>
          <p:cNvSpPr txBox="1">
            <a:spLocks/>
          </p:cNvSpPr>
          <p:nvPr/>
        </p:nvSpPr>
        <p:spPr>
          <a:xfrm>
            <a:off x="401934" y="228988"/>
            <a:ext cx="7599066" cy="66985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mtClean="0"/>
              <a:t>Success!</a:t>
            </a:r>
            <a:endParaRPr lang="en-US" dirty="0"/>
          </a:p>
        </p:txBody>
      </p:sp>
      <p:sp>
        <p:nvSpPr>
          <p:cNvPr id="6" name="Rectangle 5"/>
          <p:cNvSpPr/>
          <p:nvPr/>
        </p:nvSpPr>
        <p:spPr>
          <a:xfrm>
            <a:off x="914400" y="815010"/>
            <a:ext cx="7295322" cy="5108712"/>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52939" y="1081757"/>
            <a:ext cx="6768548" cy="2308324"/>
          </a:xfrm>
          <a:prstGeom prst="rect">
            <a:avLst/>
          </a:prstGeom>
          <a:noFill/>
        </p:spPr>
        <p:txBody>
          <a:bodyPr wrap="square" rtlCol="0">
            <a:spAutoFit/>
          </a:bodyPr>
          <a:lstStyle/>
          <a:p>
            <a:r>
              <a:rPr lang="en-US" sz="2400" b="1" dirty="0" smtClean="0"/>
              <a:t>In 4 gadgets we achieved our goal of setting RAX to an arbitrary value</a:t>
            </a:r>
          </a:p>
          <a:p>
            <a:endParaRPr lang="en-US" sz="2400" dirty="0"/>
          </a:p>
          <a:p>
            <a:r>
              <a:rPr lang="en-US" sz="2400" b="1" dirty="0" smtClean="0"/>
              <a:t>However:</a:t>
            </a:r>
          </a:p>
          <a:p>
            <a:pPr marL="800100" lvl="1" indent="-342900">
              <a:buFont typeface="Arial" charset="0"/>
              <a:buChar char="•"/>
            </a:pPr>
            <a:r>
              <a:rPr lang="en-US" sz="2400" b="1" dirty="0" smtClean="0"/>
              <a:t>We clobber RSI</a:t>
            </a:r>
          </a:p>
          <a:p>
            <a:pPr marL="800100" lvl="1" indent="-342900">
              <a:buFont typeface="Arial" charset="0"/>
              <a:buChar char="•"/>
            </a:pPr>
            <a:r>
              <a:rPr lang="en-US" sz="2400" b="1" dirty="0" smtClean="0"/>
              <a:t>We clobber RDI</a:t>
            </a:r>
            <a:endParaRPr lang="en-US" sz="2400" b="1" dirty="0"/>
          </a:p>
        </p:txBody>
      </p:sp>
    </p:spTree>
    <p:extLst>
      <p:ext uri="{BB962C8B-B14F-4D97-AF65-F5344CB8AC3E}">
        <p14:creationId xmlns:p14="http://schemas.microsoft.com/office/powerpoint/2010/main" val="7371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Gadgets</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What it achieves (e.g. populate a register)</a:t>
            </a:r>
          </a:p>
          <a:p>
            <a:pPr marL="342900" indent="-342900">
              <a:buFont typeface="Arial" charset="0"/>
              <a:buChar char="•"/>
            </a:pPr>
            <a:r>
              <a:rPr lang="en-US" dirty="0" smtClean="0"/>
              <a:t>Collateral:</a:t>
            </a:r>
          </a:p>
          <a:p>
            <a:pPr marL="684213" lvl="1" indent="-342900">
              <a:buFont typeface="Arial" charset="0"/>
              <a:buChar char="•"/>
            </a:pPr>
            <a:r>
              <a:rPr lang="en-US" dirty="0" smtClean="0"/>
              <a:t>What memory it must be able to read from</a:t>
            </a:r>
          </a:p>
          <a:p>
            <a:pPr marL="684213" lvl="1" indent="-342900">
              <a:buFont typeface="Arial" charset="0"/>
              <a:buChar char="•"/>
            </a:pPr>
            <a:r>
              <a:rPr lang="en-US" dirty="0" smtClean="0"/>
              <a:t>What memory it must be able to write to</a:t>
            </a:r>
            <a:endParaRPr lang="en-US" dirty="0"/>
          </a:p>
        </p:txBody>
      </p:sp>
    </p:spTree>
    <p:extLst>
      <p:ext uri="{BB962C8B-B14F-4D97-AF65-F5344CB8AC3E}">
        <p14:creationId xmlns:p14="http://schemas.microsoft.com/office/powerpoint/2010/main" val="20498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Possibilities are Limitless</a:t>
            </a:r>
            <a:endParaRPr lang="en-US" dirty="0"/>
          </a:p>
        </p:txBody>
      </p:sp>
      <p:sp>
        <p:nvSpPr>
          <p:cNvPr id="3" name="Content Placeholder 2"/>
          <p:cNvSpPr>
            <a:spLocks noGrp="1"/>
          </p:cNvSpPr>
          <p:nvPr>
            <p:ph idx="1"/>
          </p:nvPr>
        </p:nvSpPr>
        <p:spPr/>
        <p:txBody>
          <a:bodyPr/>
          <a:lstStyle/>
          <a:p>
            <a:r>
              <a:rPr lang="en-US" dirty="0" smtClean="0"/>
              <a:t>Sure you can do this all by hand, with trial and error.  Or:</a:t>
            </a:r>
          </a:p>
          <a:p>
            <a:endParaRPr lang="en-US" dirty="0" smtClean="0"/>
          </a:p>
          <a:p>
            <a:endParaRPr lang="en-US" dirty="0"/>
          </a:p>
          <a:p>
            <a:r>
              <a:rPr lang="en-US" i="1" dirty="0"/>
              <a:t>Q: Exploit Hardening Made Easy </a:t>
            </a:r>
          </a:p>
          <a:p>
            <a:endParaRPr lang="en-US" dirty="0" smtClean="0"/>
          </a:p>
          <a:p>
            <a:endParaRPr lang="en-US" dirty="0"/>
          </a:p>
          <a:p>
            <a:r>
              <a:rPr lang="en-US" dirty="0">
                <a:hlinkClick r:id="rId3"/>
              </a:rPr>
              <a:t>https://users.ece.cmu.edu/~</a:t>
            </a:r>
            <a:r>
              <a:rPr lang="en-US" dirty="0" smtClean="0">
                <a:hlinkClick r:id="rId3"/>
              </a:rPr>
              <a:t>ejschwar/papers/usenix11.pdf</a:t>
            </a:r>
            <a:endParaRPr lang="en-US" dirty="0" smtClean="0"/>
          </a:p>
          <a:p>
            <a:endParaRPr lang="en-US" dirty="0"/>
          </a:p>
          <a:p>
            <a:endParaRPr lang="en-US" dirty="0"/>
          </a:p>
        </p:txBody>
      </p:sp>
    </p:spTree>
    <p:extLst>
      <p:ext uri="{BB962C8B-B14F-4D97-AF65-F5344CB8AC3E}">
        <p14:creationId xmlns:p14="http://schemas.microsoft.com/office/powerpoint/2010/main" val="112417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All The Pieces Together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17" y="1081088"/>
            <a:ext cx="7475528" cy="5014912"/>
          </a:xfrm>
        </p:spPr>
      </p:pic>
    </p:spTree>
    <p:extLst>
      <p:ext uri="{BB962C8B-B14F-4D97-AF65-F5344CB8AC3E}">
        <p14:creationId xmlns:p14="http://schemas.microsoft.com/office/powerpoint/2010/main" val="828895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Your Own BFF</a:t>
            </a:r>
            <a:endParaRPr lang="en-US" dirty="0"/>
          </a:p>
        </p:txBody>
      </p:sp>
      <p:sp>
        <p:nvSpPr>
          <p:cNvPr id="3" name="Content Placeholder 2"/>
          <p:cNvSpPr>
            <a:spLocks noGrp="1"/>
          </p:cNvSpPr>
          <p:nvPr>
            <p:ph idx="1"/>
          </p:nvPr>
        </p:nvSpPr>
        <p:spPr/>
        <p:txBody>
          <a:bodyPr/>
          <a:lstStyle/>
          <a:p>
            <a:r>
              <a:rPr lang="en-US" dirty="0" smtClean="0"/>
              <a:t>Mutational file fuzzing for Linux and OS X:</a:t>
            </a:r>
          </a:p>
          <a:p>
            <a:endParaRPr lang="en-US" dirty="0"/>
          </a:p>
          <a:p>
            <a:r>
              <a:rPr lang="en-US" dirty="0" smtClean="0">
                <a:hlinkClick r:id="rId3"/>
              </a:rPr>
              <a:t>https</a:t>
            </a:r>
            <a:r>
              <a:rPr lang="en-US" dirty="0">
                <a:hlinkClick r:id="rId3"/>
              </a:rPr>
              <a:t>://</a:t>
            </a:r>
            <a:r>
              <a:rPr lang="en-US" dirty="0" smtClean="0">
                <a:hlinkClick r:id="rId3"/>
              </a:rPr>
              <a:t>www.cert.org/vulnerability-analysis/tools/bff.cfm</a:t>
            </a:r>
            <a:endParaRPr lang="en-US" dirty="0" smtClean="0"/>
          </a:p>
          <a:p>
            <a:endParaRPr lang="en-US" dirty="0" smtClean="0"/>
          </a:p>
          <a:p>
            <a:endParaRPr lang="en-US" dirty="0"/>
          </a:p>
          <a:p>
            <a:r>
              <a:rPr lang="en-US" dirty="0" smtClean="0"/>
              <a:t>Or FOE if Windows is your thing:</a:t>
            </a:r>
          </a:p>
          <a:p>
            <a:endParaRPr lang="en-US" dirty="0"/>
          </a:p>
          <a:p>
            <a:r>
              <a:rPr lang="en-US" dirty="0">
                <a:hlinkClick r:id="rId4"/>
              </a:rPr>
              <a:t>https://</a:t>
            </a:r>
            <a:r>
              <a:rPr lang="en-US" dirty="0" smtClean="0">
                <a:hlinkClick r:id="rId4"/>
              </a:rPr>
              <a:t>www.cert.org/vulnerability-analysis/tools/foe.cfm</a:t>
            </a:r>
            <a:endParaRPr lang="en-US" dirty="0" smtClean="0"/>
          </a:p>
          <a:p>
            <a:endParaRPr lang="en-US" dirty="0"/>
          </a:p>
        </p:txBody>
      </p:sp>
    </p:spTree>
    <p:extLst>
      <p:ext uri="{BB962C8B-B14F-4D97-AF65-F5344CB8AC3E}">
        <p14:creationId xmlns:p14="http://schemas.microsoft.com/office/powerpoint/2010/main" val="10889536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smtClean="0"/>
              <a:t>Contact Information</a:t>
            </a:r>
            <a:endParaRPr lang="en-US" dirty="0"/>
          </a:p>
        </p:txBody>
      </p:sp>
      <p:graphicFrame>
        <p:nvGraphicFramePr>
          <p:cNvPr id="922648" name="Group 24"/>
          <p:cNvGraphicFramePr>
            <a:graphicFrameLocks noGrp="1"/>
          </p:cNvGraphicFramePr>
          <p:nvPr>
            <p:ph idx="1"/>
            <p:extLst>
              <p:ext uri="{D42A27DB-BD31-4B8C-83A1-F6EECF244321}">
                <p14:modId xmlns:p14="http://schemas.microsoft.com/office/powerpoint/2010/main" val="2370012187"/>
              </p:ext>
            </p:extLst>
          </p:nvPr>
        </p:nvGraphicFramePr>
        <p:xfrm>
          <a:off x="401638" y="1081088"/>
          <a:ext cx="8320348" cy="4552949"/>
        </p:xfrm>
        <a:graphic>
          <a:graphicData uri="http://schemas.openxmlformats.org/drawingml/2006/table">
            <a:tbl>
              <a:tblPr/>
              <a:tblGrid>
                <a:gridCol w="4143225"/>
                <a:gridCol w="4177123"/>
              </a:tblGrid>
              <a:tr h="3826895">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Presenter / Point of Contact </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Will Dormann</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Senior Vulnerability Analyst</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rId3"/>
                        </a:rPr>
                        <a:t>wd@cert.org</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Twitter: </a:t>
                      </a:r>
                      <a:r>
                        <a:rPr kumimoji="0" lang="en-US" sz="2000" b="0" i="0" u="none" strike="noStrike" cap="none" normalizeH="0" baseline="0" dirty="0" smtClean="0">
                          <a:ln>
                            <a:noFill/>
                          </a:ln>
                          <a:solidFill>
                            <a:schemeClr val="tx1"/>
                          </a:solidFill>
                          <a:effectLst/>
                          <a:latin typeface="Arial" charset="0"/>
                          <a:hlinkClick r:id="rId4"/>
                        </a:rPr>
                        <a:t>@</a:t>
                      </a:r>
                      <a:r>
                        <a:rPr kumimoji="0" lang="en-US" sz="2000" b="0" i="0" u="none" strike="noStrike" cap="none" normalizeH="0" baseline="0" dirty="0" err="1" smtClean="0">
                          <a:ln>
                            <a:noFill/>
                          </a:ln>
                          <a:solidFill>
                            <a:schemeClr val="tx1"/>
                          </a:solidFill>
                          <a:effectLst/>
                          <a:latin typeface="Arial" charset="0"/>
                          <a:hlinkClick r:id="rId4"/>
                        </a:rPr>
                        <a:t>wdormann</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CERT Coordination Center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 </a:t>
                      </a:r>
                      <a:r>
                        <a:rPr kumimoji="0" lang="en-US" sz="2000" b="0" i="0" u="none" strike="noStrike" cap="none" normalizeH="0" baseline="0" dirty="0" smtClean="0">
                          <a:ln>
                            <a:noFill/>
                          </a:ln>
                          <a:solidFill>
                            <a:schemeClr val="tx1"/>
                          </a:solidFill>
                          <a:effectLst/>
                          <a:latin typeface="Arial" charset="0"/>
                          <a:hlinkClick r:id="rId5"/>
                        </a:rPr>
                        <a:t>cert@cert.org</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Twitter: </a:t>
                      </a:r>
                      <a:r>
                        <a:rPr kumimoji="0" lang="en-US" sz="2000" b="0" i="0" u="none" strike="noStrike" cap="none" normalizeH="0" baseline="0" dirty="0" smtClean="0">
                          <a:ln>
                            <a:noFill/>
                          </a:ln>
                          <a:solidFill>
                            <a:schemeClr val="tx1"/>
                          </a:solidFill>
                          <a:effectLst/>
                          <a:latin typeface="Arial" charset="0"/>
                          <a:hlinkClick r:id="rId6"/>
                        </a:rPr>
                        <a:t>@</a:t>
                      </a:r>
                      <a:r>
                        <a:rPr kumimoji="0" lang="en-US" sz="2000" b="0" i="0" u="none" strike="noStrike" cap="none" normalizeH="0" baseline="0" dirty="0" err="1" smtClean="0">
                          <a:ln>
                            <a:noFill/>
                          </a:ln>
                          <a:solidFill>
                            <a:schemeClr val="tx1"/>
                          </a:solidFill>
                          <a:effectLst/>
                          <a:latin typeface="Arial" charset="0"/>
                          <a:hlinkClick r:id="rId6"/>
                        </a:rPr>
                        <a:t>certcc</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726054">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76992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The CERT Basic Fuzzing Framework</a:t>
            </a:r>
          </a:p>
        </p:txBody>
      </p:sp>
      <p:pic>
        <p:nvPicPr>
          <p:cNvPr id="4" name="Content Placeholder 3" descr="bff.jpg"/>
          <p:cNvPicPr>
            <a:picLocks noGrp="1" noChangeAspect="1"/>
          </p:cNvPicPr>
          <p:nvPr>
            <p:ph idx="1"/>
          </p:nvPr>
        </p:nvPicPr>
        <p:blipFill>
          <a:blip r:embed="rId3"/>
          <a:srcRect l="-32836" r="-32836"/>
          <a:stretch>
            <a:fillRect/>
          </a:stretch>
        </p:blipFill>
        <p:spPr>
          <a:xfrm>
            <a:off x="1428750" y="1600200"/>
            <a:ext cx="6343650" cy="3829050"/>
          </a:xfrm>
        </p:spPr>
      </p:pic>
      <p:sp>
        <p:nvSpPr>
          <p:cNvPr id="5" name="&quot;No&quot; Symbol 4"/>
          <p:cNvSpPr/>
          <p:nvPr/>
        </p:nvSpPr>
        <p:spPr bwMode="auto">
          <a:xfrm>
            <a:off x="2171700" y="1657350"/>
            <a:ext cx="4748568" cy="3886200"/>
          </a:xfrm>
          <a:prstGeom prst="noSmoking">
            <a:avLst>
              <a:gd name="adj" fmla="val 4316"/>
            </a:avLst>
          </a:prstGeom>
          <a:solidFill>
            <a:schemeClr val="accent6"/>
          </a:solidFill>
          <a:ln w="9525" cap="flat" cmpd="sng" algn="ctr">
            <a:solidFill>
              <a:schemeClr val="accent6">
                <a:lumMod val="50000"/>
              </a:schemeClr>
            </a:solidFill>
            <a:prstDash val="solid"/>
            <a:round/>
            <a:headEnd type="none" w="med" len="med"/>
            <a:tailEnd type="none" w="med" len="med"/>
          </a:ln>
          <a:effectLst/>
        </p:spPr>
        <p:txBody>
          <a:bodyPr vert="horz" wrap="square" lIns="69232" tIns="34616" rIns="69232" bIns="34616" numCol="1" rtlCol="0" anchor="t" anchorCtr="0" compatLnSpc="1">
            <a:prstTxWarp prst="textNoShape">
              <a:avLst/>
            </a:prstTxWarp>
          </a:bodyPr>
          <a:lstStyle/>
          <a:p>
            <a:pPr fontAlgn="base">
              <a:spcBef>
                <a:spcPct val="30000"/>
              </a:spcBef>
              <a:spcAft>
                <a:spcPct val="0"/>
              </a:spcAft>
              <a:tabLst>
                <a:tab pos="219075" algn="l"/>
                <a:tab pos="428625" algn="l"/>
              </a:tabLst>
            </a:pPr>
            <a:endParaRPr lang="en-US" sz="750">
              <a:latin typeface="Arial" charset="0"/>
              <a:ea typeface="ＭＳ Ｐゴシック" pitchFamily="1" charset="-128"/>
            </a:endParaRPr>
          </a:p>
        </p:txBody>
      </p:sp>
      <p:sp>
        <p:nvSpPr>
          <p:cNvPr id="6" name="TextBox 5"/>
          <p:cNvSpPr txBox="1"/>
          <p:nvPr/>
        </p:nvSpPr>
        <p:spPr>
          <a:xfrm>
            <a:off x="8305309" y="6121269"/>
            <a:ext cx="838691" cy="184666"/>
          </a:xfrm>
          <a:prstGeom prst="rect">
            <a:avLst/>
          </a:prstGeom>
          <a:noFill/>
        </p:spPr>
        <p:txBody>
          <a:bodyPr wrap="none" rtlCol="0">
            <a:spAutoFit/>
          </a:bodyPr>
          <a:lstStyle/>
          <a:p>
            <a:r>
              <a:rPr lang="en-US" sz="600" dirty="0"/>
              <a:t>* It’s not you, it’s me</a:t>
            </a:r>
          </a:p>
        </p:txBody>
      </p:sp>
    </p:spTree>
    <p:extLst>
      <p:ext uri="{BB962C8B-B14F-4D97-AF65-F5344CB8AC3E}">
        <p14:creationId xmlns:p14="http://schemas.microsoft.com/office/powerpoint/2010/main" val="112648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BFF Works</a:t>
            </a:r>
            <a:endParaRPr lang="en-US" dirty="0"/>
          </a:p>
        </p:txBody>
      </p:sp>
      <p:sp>
        <p:nvSpPr>
          <p:cNvPr id="3" name="Content Placeholder 2"/>
          <p:cNvSpPr>
            <a:spLocks noGrp="1"/>
          </p:cNvSpPr>
          <p:nvPr>
            <p:ph idx="1"/>
          </p:nvPr>
        </p:nvSpPr>
        <p:spPr/>
        <p:txBody>
          <a:bodyPr/>
          <a:lstStyle/>
          <a:p>
            <a:pPr marL="385763" indent="-385763">
              <a:buFont typeface="+mj-lt"/>
              <a:buAutoNum type="arabicPeriod"/>
            </a:pPr>
            <a:r>
              <a:rPr lang="en-US" dirty="0" smtClean="0"/>
              <a:t>Pick with a seed file</a:t>
            </a:r>
          </a:p>
          <a:p>
            <a:pPr marL="385763" indent="-385763">
              <a:buFont typeface="+mj-lt"/>
              <a:buAutoNum type="arabicPeriod"/>
            </a:pPr>
            <a:r>
              <a:rPr lang="en-US" dirty="0" smtClean="0"/>
              <a:t>Mangle the file</a:t>
            </a:r>
          </a:p>
          <a:p>
            <a:pPr marL="385763" indent="-385763">
              <a:buFont typeface="+mj-lt"/>
              <a:buAutoNum type="arabicPeriod"/>
            </a:pPr>
            <a:r>
              <a:rPr lang="en-US" dirty="0" smtClean="0"/>
              <a:t>Launch target application</a:t>
            </a:r>
          </a:p>
          <a:p>
            <a:pPr marL="385763" indent="-385763">
              <a:buFont typeface="+mj-lt"/>
              <a:buAutoNum type="arabicPeriod"/>
            </a:pPr>
            <a:r>
              <a:rPr lang="en-US" dirty="0" smtClean="0"/>
              <a:t>Look for crashes</a:t>
            </a:r>
          </a:p>
          <a:p>
            <a:pPr marL="385763" indent="-385763">
              <a:buFont typeface="+mj-lt"/>
              <a:buAutoNum type="arabicPeriod"/>
            </a:pPr>
            <a:r>
              <a:rPr lang="en-US" dirty="0" smtClean="0"/>
              <a:t>Analyze crash</a:t>
            </a:r>
          </a:p>
          <a:p>
            <a:pPr marL="385763" indent="-385763">
              <a:buFont typeface="+mj-lt"/>
              <a:buAutoNum type="arabicPeriod"/>
            </a:pPr>
            <a:r>
              <a:rPr lang="en-US" dirty="0" smtClean="0"/>
              <a:t>Repeat</a:t>
            </a:r>
            <a:endParaRPr lang="en-US" dirty="0"/>
          </a:p>
        </p:txBody>
      </p:sp>
      <p:sp>
        <p:nvSpPr>
          <p:cNvPr id="6" name="TextBox 5"/>
          <p:cNvSpPr txBox="1"/>
          <p:nvPr/>
        </p:nvSpPr>
        <p:spPr>
          <a:xfrm>
            <a:off x="401932" y="4471601"/>
            <a:ext cx="6982841" cy="430887"/>
          </a:xfrm>
          <a:prstGeom prst="rect">
            <a:avLst/>
          </a:prstGeom>
          <a:noFill/>
        </p:spPr>
        <p:txBody>
          <a:bodyPr wrap="square" rtlCol="0">
            <a:spAutoFit/>
          </a:bodyPr>
          <a:lstStyle/>
          <a:p>
            <a:r>
              <a:rPr lang="en-US" sz="2200" dirty="0">
                <a:latin typeface="Arial" charset="0"/>
                <a:ea typeface="Arial" charset="0"/>
                <a:cs typeface="Arial" charset="0"/>
              </a:rPr>
              <a:t>Do this blindly, but as as intelligently as possible</a:t>
            </a:r>
          </a:p>
        </p:txBody>
      </p:sp>
    </p:spTree>
    <p:extLst>
      <p:ext uri="{BB962C8B-B14F-4D97-AF65-F5344CB8AC3E}">
        <p14:creationId xmlns:p14="http://schemas.microsoft.com/office/powerpoint/2010/main" val="6402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BFF In Action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407" y="1081088"/>
            <a:ext cx="6686549" cy="5014912"/>
          </a:xfrm>
        </p:spPr>
      </p:pic>
    </p:spTree>
    <p:extLst>
      <p:ext uri="{BB962C8B-B14F-4D97-AF65-F5344CB8AC3E}">
        <p14:creationId xmlns:p14="http://schemas.microsoft.com/office/powerpoint/2010/main" val="130739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BFF</a:t>
            </a:r>
            <a:endParaRPr lang="en-US" dirty="0"/>
          </a:p>
        </p:txBody>
      </p:sp>
      <p:sp>
        <p:nvSpPr>
          <p:cNvPr id="3" name="Text Placeholder 2"/>
          <p:cNvSpPr>
            <a:spLocks noGrp="1"/>
          </p:cNvSpPr>
          <p:nvPr>
            <p:ph type="body" sz="quarter" idx="10"/>
          </p:nvPr>
        </p:nvSpPr>
        <p:spPr>
          <a:prstGeom prst="rect">
            <a:avLst/>
          </a:prstGeom>
        </p:spPr>
        <p:txBody>
          <a:bodyPr>
            <a:normAutofit lnSpcReduction="10000"/>
          </a:bodyPr>
          <a:lstStyle/>
          <a:p>
            <a:r>
              <a:rPr lang="en-US" dirty="0" smtClean="0"/>
              <a:t>Picking a Target</a:t>
            </a:r>
            <a:endParaRPr lang="en-US" dirty="0"/>
          </a:p>
        </p:txBody>
      </p:sp>
    </p:spTree>
    <p:extLst>
      <p:ext uri="{BB962C8B-B14F-4D97-AF65-F5344CB8AC3E}">
        <p14:creationId xmlns:p14="http://schemas.microsoft.com/office/powerpoint/2010/main" val="94501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aul_palette">
      <a:dk1>
        <a:sysClr val="windowText" lastClr="000000"/>
      </a:dk1>
      <a:lt1>
        <a:sysClr val="window" lastClr="FFFFFF"/>
      </a:lt1>
      <a:dk2>
        <a:srgbClr val="005695"/>
      </a:dk2>
      <a:lt2>
        <a:srgbClr val="8D9BA9"/>
      </a:lt2>
      <a:accent1>
        <a:srgbClr val="005694"/>
      </a:accent1>
      <a:accent2>
        <a:srgbClr val="FCAC12"/>
      </a:accent2>
      <a:accent3>
        <a:srgbClr val="43AE38"/>
      </a:accent3>
      <a:accent4>
        <a:srgbClr val="FF6E00"/>
      </a:accent4>
      <a:accent5>
        <a:srgbClr val="6C137D"/>
      </a:accent5>
      <a:accent6>
        <a:srgbClr val="E1041B"/>
      </a:accent6>
      <a:hlink>
        <a:srgbClr val="0A50E1"/>
      </a:hlink>
      <a:folHlink>
        <a:srgbClr val="6EB2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_template.potx" id="{F2F49969-8548-4B73-B598-ABDA0BA6E272}" vid="{3C8CD243-EA86-48E5-BB6D-8B0EE6E301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CERT_template</Template>
  <TotalTime>1582</TotalTime>
  <Words>2279</Words>
  <Application>Microsoft Office PowerPoint</Application>
  <PresentationFormat>On-screen Show (4:3)</PresentationFormat>
  <Paragraphs>438</Paragraphs>
  <Slides>57</Slides>
  <Notes>57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ＭＳ Ｐゴシック</vt:lpstr>
      <vt:lpstr>Arial</vt:lpstr>
      <vt:lpstr>Calibri</vt:lpstr>
      <vt:lpstr>Courier New</vt:lpstr>
      <vt:lpstr>Office Theme</vt:lpstr>
      <vt:lpstr>CERT BFF:  From Start to PoC</vt:lpstr>
      <vt:lpstr>Copyright</vt:lpstr>
      <vt:lpstr>CERT BFF</vt:lpstr>
      <vt:lpstr>Mutational Fuzzing</vt:lpstr>
      <vt:lpstr>The CERT BFF</vt:lpstr>
      <vt:lpstr>The CERT Basic Fuzzing Framework</vt:lpstr>
      <vt:lpstr>How BFF Works</vt:lpstr>
      <vt:lpstr>CERT BFF In Action</vt:lpstr>
      <vt:lpstr>CERT BFF</vt:lpstr>
      <vt:lpstr>Oracle Outside In</vt:lpstr>
      <vt:lpstr>What Uses Oracle Outside In?</vt:lpstr>
      <vt:lpstr>Fuzzing Oracle Outside In</vt:lpstr>
      <vt:lpstr>CERT BFF</vt:lpstr>
      <vt:lpstr>Checking Results with tools/drillresults.py</vt:lpstr>
      <vt:lpstr>Run tools/repro.py -e</vt:lpstr>
      <vt:lpstr>Finding Matching Byte Pattern</vt:lpstr>
      <vt:lpstr>Finding Matching Byte Pattern</vt:lpstr>
      <vt:lpstr>Confirming Control of RET</vt:lpstr>
      <vt:lpstr>CERT BFF</vt:lpstr>
      <vt:lpstr>Minimize to string</vt:lpstr>
      <vt:lpstr>What Minimize-to-String Does</vt:lpstr>
      <vt:lpstr>Minimization to String, Visualized</vt:lpstr>
      <vt:lpstr>Writing a Memory Corruption PoC</vt:lpstr>
      <vt:lpstr>The Crash</vt:lpstr>
      <vt:lpstr>Minimization-to-string</vt:lpstr>
      <vt:lpstr>Return to the Stack</vt:lpstr>
      <vt:lpstr>The Shellcode</vt:lpstr>
      <vt:lpstr>Return to the Stack</vt:lpstr>
      <vt:lpstr>What’s Going On Here?</vt:lpstr>
      <vt:lpstr>checksec.sh</vt:lpstr>
      <vt:lpstr>checksec.sh</vt:lpstr>
      <vt:lpstr>Success!</vt:lpstr>
      <vt:lpstr>CERT BFF</vt:lpstr>
      <vt:lpstr>Bypassing NX</vt:lpstr>
      <vt:lpstr>What Does My Shellcode Need?</vt:lpstr>
      <vt:lpstr>Finding Gadgets With rp++</vt:lpstr>
      <vt:lpstr>Finding Gadgets With rp++</vt:lpstr>
      <vt:lpstr>Tracing Into First Gadget</vt:lpstr>
      <vt:lpstr>Tracing Into First Gadget</vt:lpstr>
      <vt:lpstr>Gadget Success!</vt:lpstr>
      <vt:lpstr>Now to set RAX</vt:lpstr>
      <vt:lpstr>Never Give Up!</vt:lpstr>
      <vt:lpstr>Never Give Up!</vt:lpstr>
      <vt:lpstr>Never Give Up!</vt:lpstr>
      <vt:lpstr>Never Give Up!</vt:lpstr>
      <vt:lpstr>Never Give Up!</vt:lpstr>
      <vt:lpstr>Never Give Up!</vt:lpstr>
      <vt:lpstr>Never Give Up!</vt:lpstr>
      <vt:lpstr>Never Give Up!</vt:lpstr>
      <vt:lpstr>Never Give Up!</vt:lpstr>
      <vt:lpstr>Never Give Up!</vt:lpstr>
      <vt:lpstr>PowerPoint Presentation</vt:lpstr>
      <vt:lpstr>Properties of Gadgets</vt:lpstr>
      <vt:lpstr>The Possibilities are Limitless</vt:lpstr>
      <vt:lpstr>Putting All The Pieces Together</vt:lpstr>
      <vt:lpstr>Get Your Own BFF</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 BFF:  From Start to PoC</dc:title>
  <dc:creator>Microsoft Office User</dc:creator>
  <cp:lastModifiedBy>William Dormann</cp:lastModifiedBy>
  <cp:revision>64</cp:revision>
  <cp:lastPrinted>2015-11-05T19:18:24Z</cp:lastPrinted>
  <dcterms:created xsi:type="dcterms:W3CDTF">2016-05-20T15:16:43Z</dcterms:created>
  <dcterms:modified xsi:type="dcterms:W3CDTF">2016-06-07T19:09:23Z</dcterms:modified>
</cp:coreProperties>
</file>