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  <p:sldMasterId id="2147483739" r:id="rId2"/>
    <p:sldMasterId id="2147483747" r:id="rId3"/>
  </p:sldMasterIdLst>
  <p:notesMasterIdLst>
    <p:notesMasterId r:id="rId23"/>
  </p:notesMasterIdLst>
  <p:handoutMasterIdLst>
    <p:handoutMasterId r:id="rId24"/>
  </p:handoutMasterIdLst>
  <p:sldIdLst>
    <p:sldId id="436" r:id="rId4"/>
    <p:sldId id="446" r:id="rId5"/>
    <p:sldId id="438" r:id="rId6"/>
    <p:sldId id="432" r:id="rId7"/>
    <p:sldId id="437" r:id="rId8"/>
    <p:sldId id="433" r:id="rId9"/>
    <p:sldId id="434" r:id="rId10"/>
    <p:sldId id="439" r:id="rId11"/>
    <p:sldId id="367" r:id="rId12"/>
    <p:sldId id="369" r:id="rId13"/>
    <p:sldId id="440" r:id="rId14"/>
    <p:sldId id="368" r:id="rId15"/>
    <p:sldId id="441" r:id="rId16"/>
    <p:sldId id="442" r:id="rId17"/>
    <p:sldId id="445" r:id="rId18"/>
    <p:sldId id="373" r:id="rId19"/>
    <p:sldId id="443" r:id="rId20"/>
    <p:sldId id="374" r:id="rId21"/>
    <p:sldId id="444" r:id="rId22"/>
  </p:sldIdLst>
  <p:sldSz cx="9144000" cy="6858000" type="letter"/>
  <p:notesSz cx="71501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D123A6-8C8C-4DD1-B0EB-FCCE525191F0}">
          <p14:sldIdLst>
            <p14:sldId id="436"/>
            <p14:sldId id="446"/>
          </p14:sldIdLst>
        </p14:section>
        <p14:section name="Checkpoint" id="{4A12A8A0-1A3E-451E-A942-B90FA65A11F9}">
          <p14:sldIdLst>
            <p14:sldId id="438"/>
            <p14:sldId id="432"/>
            <p14:sldId id="437"/>
            <p14:sldId id="433"/>
            <p14:sldId id="434"/>
          </p14:sldIdLst>
        </p14:section>
        <p14:section name="Postmortem" id="{16E8F040-CD4E-48A6-9F1F-3A924AB38C3D}">
          <p14:sldIdLst>
            <p14:sldId id="439"/>
            <p14:sldId id="367"/>
            <p14:sldId id="369"/>
            <p14:sldId id="440"/>
            <p14:sldId id="368"/>
            <p14:sldId id="441"/>
            <p14:sldId id="442"/>
            <p14:sldId id="445"/>
            <p14:sldId id="373"/>
            <p14:sldId id="443"/>
            <p14:sldId id="374"/>
            <p14:sldId id="4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BF0F5"/>
    <a:srgbClr val="D0DCE6"/>
    <a:srgbClr val="5CA1FB"/>
    <a:srgbClr val="00B0F0"/>
    <a:srgbClr val="DFDBCB"/>
    <a:srgbClr val="CEC8AE"/>
    <a:srgbClr val="476987"/>
    <a:srgbClr val="A9B7C1"/>
    <a:srgbClr val="2C405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53" autoAdjust="0"/>
  </p:normalViewPr>
  <p:slideViewPr>
    <p:cSldViewPr snapToGrid="0" snapToObjects="1">
      <p:cViewPr varScale="1">
        <p:scale>
          <a:sx n="82" d="100"/>
          <a:sy n="82" d="100"/>
        </p:scale>
        <p:origin x="35" y="219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-1680" y="-114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" name="Rectangle 7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98825" y="8963025"/>
            <a:ext cx="569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/>
            </a:lvl1pPr>
          </a:lstStyle>
          <a:p>
            <a:pPr>
              <a:defRPr/>
            </a:pPr>
            <a:fld id="{FF8DCBBF-5A15-4264-92FB-F2783D382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2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392488" y="8997950"/>
            <a:ext cx="36671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66" tIns="45332" rIns="90666" bIns="45332">
            <a:spAutoFit/>
          </a:bodyPr>
          <a:lstStyle/>
          <a:p>
            <a:pPr algn="ctr" defTabSz="927100" eaLnBrk="0" hangingPunct="0">
              <a:lnSpc>
                <a:spcPct val="90000"/>
              </a:lnSpc>
              <a:buFontTx/>
              <a:buNone/>
              <a:defRPr/>
            </a:pPr>
            <a:fld id="{764DFBB8-299F-4152-84B0-33E86CA1DFB0}" type="slidenum">
              <a:rPr lang="en-US" sz="1200"/>
              <a:pPr algn="ctr" defTabSz="927100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3686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5550" y="717550"/>
            <a:ext cx="4700588" cy="3525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25538" y="4543425"/>
            <a:ext cx="4808537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2" tIns="48571" rIns="95522" bIns="48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0832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09550" indent="-20955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70205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974424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/>
              <a:t>© 2007 Carnegie Mellon University</a:t>
            </a:r>
          </a:p>
          <a:p>
            <a:pPr algn="l" eaLnBrk="1" hangingPunct="1"/>
            <a:r>
              <a:rPr lang="en-US" sz="80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2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8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974424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/>
              <a:t>© 2007 Carnegie Mellon University</a:t>
            </a:r>
          </a:p>
          <a:p>
            <a:pPr algn="l" eaLnBrk="1" hangingPunct="1"/>
            <a:r>
              <a:rPr lang="en-US" sz="80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4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39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25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25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3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3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94344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25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7588" y="1709738"/>
            <a:ext cx="3630612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09738"/>
            <a:ext cx="3630613" cy="4592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88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3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2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eaLnBrk="0" hangingPunct="0">
              <a:lnSpc>
                <a:spcPts val="1300"/>
              </a:lnSpc>
              <a:buFontTx/>
              <a:buNone/>
            </a:pPr>
            <a:r>
              <a:rPr lang="en-US" sz="700" dirty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sz="700" dirty="0" smtClean="0">
                <a:solidFill>
                  <a:srgbClr val="000000"/>
                </a:solidFill>
                <a:latin typeface="Arial" charset="0"/>
              </a:rPr>
              <a:t>2012 </a:t>
            </a:r>
            <a:r>
              <a:rPr lang="en-US" sz="700" dirty="0">
                <a:solidFill>
                  <a:srgbClr val="000000"/>
                </a:solidFill>
                <a:latin typeface="Arial" charset="0"/>
              </a:rPr>
              <a:t>Carnegie Mellon University</a:t>
            </a:r>
          </a:p>
        </p:txBody>
      </p:sp>
      <p:grpSp>
        <p:nvGrpSpPr>
          <p:cNvPr id="24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5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6877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5353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95800"/>
            <a:ext cx="7772400" cy="1362075"/>
          </a:xfrm>
        </p:spPr>
        <p:txBody>
          <a:bodyPr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0838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46108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9639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174875"/>
            <a:ext cx="39639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3975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127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spcAft>
                <a:spcPts val="0"/>
              </a:spcAft>
              <a:defRPr/>
            </a:lvl2pPr>
            <a:lvl3pPr>
              <a:spcBef>
                <a:spcPts val="600"/>
              </a:spcBef>
              <a:spcAft>
                <a:spcPts val="0"/>
              </a:spcAft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1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09235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</p:spPr>
        <p:txBody>
          <a:bodyPr/>
          <a:lstStyle>
            <a:lvl1pPr>
              <a:defRPr sz="2800"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388047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22097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533400" y="1295400"/>
            <a:ext cx="4041775" cy="4953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7575" y="1295400"/>
            <a:ext cx="404336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430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24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4819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2787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69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290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SEI_CMU_1Line_Bl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7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Line 56"/>
          <p:cNvSpPr>
            <a:spLocks noChangeShapeType="1"/>
          </p:cNvSpPr>
          <p:nvPr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pic>
        <p:nvPicPr>
          <p:cNvPr id="19" name="Picture 121" descr="SEI_CMU_1Line_Blk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143000"/>
            <a:ext cx="5098074" cy="304800"/>
          </a:xfrm>
          <a:prstGeom prst="rect">
            <a:avLst/>
          </a:prstGeom>
          <a:noFill/>
        </p:spPr>
      </p:pic>
      <p:sp>
        <p:nvSpPr>
          <p:cNvPr id="20" name="Rectangle 54"/>
          <p:cNvSpPr>
            <a:spLocks noChangeArrowheads="1"/>
          </p:cNvSpPr>
          <p:nvPr userDrawn="1"/>
        </p:nvSpPr>
        <p:spPr bwMode="auto">
          <a:xfrm>
            <a:off x="7315200" y="6410325"/>
            <a:ext cx="1665287" cy="21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>
                <a:solidFill>
                  <a:srgbClr val="000000"/>
                </a:solidFill>
              </a:rPr>
              <a:t>© </a:t>
            </a:r>
            <a:r>
              <a:rPr lang="en-US" sz="700" dirty="0" smtClean="0">
                <a:solidFill>
                  <a:srgbClr val="000000"/>
                </a:solidFill>
              </a:rPr>
              <a:t>2013 </a:t>
            </a:r>
            <a:r>
              <a:rPr lang="en-US" sz="700" dirty="0">
                <a:solidFill>
                  <a:srgbClr val="000000"/>
                </a:solidFill>
              </a:rPr>
              <a:t>Carnegie Mellon University</a:t>
            </a:r>
          </a:p>
        </p:txBody>
      </p:sp>
      <p:grpSp>
        <p:nvGrpSpPr>
          <p:cNvPr id="21" name="Group 57"/>
          <p:cNvGrpSpPr>
            <a:grpSpLocks/>
          </p:cNvGrpSpPr>
          <p:nvPr userDrawn="1"/>
        </p:nvGrpSpPr>
        <p:grpSpPr bwMode="auto">
          <a:xfrm>
            <a:off x="20638" y="23813"/>
            <a:ext cx="4076700" cy="6124575"/>
            <a:chOff x="13" y="15"/>
            <a:chExt cx="2741" cy="3858"/>
          </a:xfrm>
        </p:grpSpPr>
        <p:sp>
          <p:nvSpPr>
            <p:cNvPr id="22" name="Freeform 58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8"/>
            </a:xfrm>
            <a:custGeom>
              <a:avLst/>
              <a:gdLst/>
              <a:ahLst/>
              <a:cxnLst>
                <a:cxn ang="0">
                  <a:pos x="1004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906" y="98"/>
                </a:cxn>
                <a:cxn ang="0">
                  <a:pos x="1004" y="0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59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98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409" y="98"/>
                </a:cxn>
                <a:cxn ang="0">
                  <a:pos x="311" y="0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60"/>
            <p:cNvSpPr>
              <a:spLocks noChangeAspect="1"/>
            </p:cNvSpPr>
            <p:nvPr userDrawn="1"/>
          </p:nvSpPr>
          <p:spPr bwMode="auto">
            <a:xfrm>
              <a:off x="13" y="2789"/>
              <a:ext cx="420" cy="107"/>
            </a:xfrm>
            <a:custGeom>
              <a:avLst/>
              <a:gdLst/>
              <a:ahLst/>
              <a:cxnLst>
                <a:cxn ang="0">
                  <a:pos x="418" y="0"/>
                </a:cxn>
                <a:cxn ang="0">
                  <a:pos x="0" y="0"/>
                </a:cxn>
                <a:cxn ang="0">
                  <a:pos x="0" y="107"/>
                </a:cxn>
                <a:cxn ang="0">
                  <a:pos x="311" y="107"/>
                </a:cxn>
                <a:cxn ang="0">
                  <a:pos x="418" y="0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61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8"/>
            </a:xfrm>
            <a:custGeom>
              <a:avLst/>
              <a:gdLst/>
              <a:ahLst/>
              <a:cxnLst>
                <a:cxn ang="0">
                  <a:pos x="906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1004" y="98"/>
                </a:cxn>
                <a:cxn ang="0">
                  <a:pos x="906" y="0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62"/>
            <p:cNvSpPr>
              <a:spLocks noChangeAspect="1"/>
            </p:cNvSpPr>
            <p:nvPr userDrawn="1"/>
          </p:nvSpPr>
          <p:spPr bwMode="auto">
            <a:xfrm>
              <a:off x="13" y="1222"/>
              <a:ext cx="2277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2266" y="285"/>
                </a:cxn>
                <a:cxn ang="0">
                  <a:pos x="1982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63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991" y="285"/>
                </a:cxn>
                <a:cxn ang="0">
                  <a:pos x="227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64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6"/>
            </a:xfrm>
            <a:custGeom>
              <a:avLst/>
              <a:gdLst/>
              <a:ahLst/>
              <a:cxnLst>
                <a:cxn ang="0">
                  <a:pos x="2586" y="0"/>
                </a:cxn>
                <a:cxn ang="0">
                  <a:pos x="0" y="0"/>
                </a:cxn>
                <a:cxn ang="0">
                  <a:pos x="0" y="285"/>
                </a:cxn>
                <a:cxn ang="0">
                  <a:pos x="2586" y="285"/>
                </a:cxn>
                <a:cxn ang="0">
                  <a:pos x="2728" y="142"/>
                </a:cxn>
                <a:cxn ang="0">
                  <a:pos x="2586" y="0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65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386" y="285"/>
                </a:cxn>
                <a:cxn ang="0">
                  <a:pos x="1671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66"/>
            <p:cNvSpPr>
              <a:spLocks noChangeAspect="1"/>
            </p:cNvSpPr>
            <p:nvPr userDrawn="1"/>
          </p:nvSpPr>
          <p:spPr bwMode="auto">
            <a:xfrm>
              <a:off x="13" y="3588"/>
              <a:ext cx="1071" cy="285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782" y="284"/>
                </a:cxn>
                <a:cxn ang="0">
                  <a:pos x="1066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67"/>
            <p:cNvSpPr>
              <a:spLocks noChangeAspect="1"/>
            </p:cNvSpPr>
            <p:nvPr userDrawn="1"/>
          </p:nvSpPr>
          <p:spPr bwMode="auto">
            <a:xfrm>
              <a:off x="13" y="15"/>
              <a:ext cx="1089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084" y="285"/>
                </a:cxn>
                <a:cxn ang="0">
                  <a:pos x="800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68"/>
            <p:cNvSpPr>
              <a:spLocks noChangeAspect="1"/>
            </p:cNvSpPr>
            <p:nvPr userDrawn="1"/>
          </p:nvSpPr>
          <p:spPr bwMode="auto">
            <a:xfrm>
              <a:off x="13" y="614"/>
              <a:ext cx="1688" cy="286"/>
            </a:xfrm>
            <a:custGeom>
              <a:avLst/>
              <a:gdLst/>
              <a:ahLst/>
              <a:cxnLst>
                <a:cxn ang="0">
                  <a:pos x="0" y="285"/>
                </a:cxn>
                <a:cxn ang="0">
                  <a:pos x="1680" y="285"/>
                </a:cxn>
                <a:cxn ang="0">
                  <a:pos x="1395" y="0"/>
                </a:cxn>
                <a:cxn ang="0">
                  <a:pos x="0" y="0"/>
                </a:cxn>
                <a:cxn ang="0">
                  <a:pos x="0" y="285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C4F82"/>
            </a:solidFill>
            <a:ln w="143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56"/>
          <p:cNvSpPr>
            <a:spLocks noChangeShapeType="1"/>
          </p:cNvSpPr>
          <p:nvPr userDrawn="1"/>
        </p:nvSpPr>
        <p:spPr bwMode="auto">
          <a:xfrm>
            <a:off x="0" y="6175375"/>
            <a:ext cx="9144000" cy="158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 userDrawn="1"/>
        </p:nvSpPr>
        <p:spPr bwMode="auto">
          <a:xfrm>
            <a:off x="631920" y="6431548"/>
            <a:ext cx="1665287" cy="1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ts val="1300"/>
              </a:lnSpc>
              <a:spcBef>
                <a:spcPct val="0"/>
              </a:spcBef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04-2013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657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2000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02/2013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Getting Better At It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82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04-2013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fld id="{B0839839-20DE-4AC0-980C-540449044AAE}" type="slidenum">
              <a:rPr lang="en-US" sz="900"/>
              <a:pPr eaLnBrk="0" hangingPunct="0">
                <a:spcBef>
                  <a:spcPct val="0"/>
                </a:spcBef>
                <a:buNone/>
              </a:pPr>
              <a:t>‹#›</a:t>
            </a:fld>
            <a:endParaRPr lang="en-US" sz="9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93"/>
          <p:cNvSpPr>
            <a:spLocks noChangeArrowheads="1"/>
          </p:cNvSpPr>
          <p:nvPr userDrawn="1"/>
        </p:nvSpPr>
        <p:spPr bwMode="ltGray">
          <a:xfrm>
            <a:off x="6054725" y="6580187"/>
            <a:ext cx="2355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  <a:buNone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2013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Carnegie Mellon University</a:t>
            </a:r>
            <a:endParaRPr lang="en-US" sz="8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94"/>
          <p:cNvSpPr>
            <a:spLocks noChangeArrowheads="1"/>
          </p:cNvSpPr>
          <p:nvPr userDrawn="1"/>
        </p:nvSpPr>
        <p:spPr bwMode="auto">
          <a:xfrm>
            <a:off x="457200" y="6577800"/>
            <a:ext cx="5334000" cy="2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algn="l" defTabSz="811213" eaLnBrk="0" hangingPunct="0">
              <a:spcBef>
                <a:spcPct val="0"/>
              </a:spcBef>
              <a:buNone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02/2013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TSP Team Member Training  |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Getting Better At It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37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Rectangle 90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2375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8235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ltGray">
          <a:xfrm>
            <a:off x="6054725" y="6571928"/>
            <a:ext cx="235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© </a:t>
            </a:r>
            <a:r>
              <a:rPr lang="en-US" sz="900" dirty="0" smtClean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2012 </a:t>
            </a: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Carnegie Mellon University</a:t>
            </a: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457200" y="6577800"/>
            <a:ext cx="5334000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buFontTx/>
              <a:buNone/>
            </a:pPr>
            <a:r>
              <a:rPr lang="en-US" sz="900" dirty="0">
                <a:solidFill>
                  <a:srgbClr val="FFFFFF">
                    <a:lumMod val="50000"/>
                  </a:srgbClr>
                </a:solidFill>
                <a:latin typeface="Arial" charset="0"/>
              </a:rPr>
              <a:t>Course Title | Part X, Module X</a:t>
            </a: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450263" y="6565900"/>
            <a:ext cx="3238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</a:pPr>
            <a:fld id="{B0839839-20DE-4AC0-980C-540449044AAE}" type="slidenum">
              <a:rPr lang="en-US" sz="900">
                <a:solidFill>
                  <a:srgbClr val="000000"/>
                </a:solidFill>
                <a:latin typeface="Arial" charset="0"/>
              </a:rPr>
              <a:pPr eaLnBrk="0" hangingPunct="0">
                <a:buFontTx/>
                <a:buNone/>
              </a:pPr>
              <a:t>‹#›</a:t>
            </a:fld>
            <a:endParaRPr lang="en-US" sz="9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2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•"/>
        <a:defRPr>
          <a:solidFill>
            <a:srgbClr val="3C4F82"/>
          </a:solidFill>
          <a:latin typeface="+mn-lt"/>
        </a:defRPr>
      </a:lvl2pPr>
      <a:lvl3pPr marL="576263" indent="-179388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rgbClr val="3C4F82"/>
          </a:solidFill>
          <a:latin typeface="+mn-lt"/>
        </a:defRPr>
      </a:lvl3pPr>
      <a:lvl4pPr marL="858838" indent="-16827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>
          <a:solidFill>
            <a:schemeClr val="bg2"/>
          </a:solidFill>
          <a:latin typeface="+mn-lt"/>
        </a:defRPr>
      </a:lvl4pPr>
      <a:lvl5pPr marL="11430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2.wdp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028700" y="2051050"/>
            <a:ext cx="29146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11213" eaLnBrk="0" hangingPunct="0">
              <a:lnSpc>
                <a:spcPct val="90000"/>
              </a:lnSpc>
              <a:buFontTx/>
              <a:buNone/>
            </a:pPr>
            <a:endParaRPr lang="en-US" sz="4000">
              <a:solidFill>
                <a:srgbClr val="EBE8DD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1101" y="5823623"/>
            <a:ext cx="3339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/>
              <a:t>TSP Team Member Training, Module 9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444695" y="2823459"/>
            <a:ext cx="3117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Getting Better At 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3772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Context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module, we consider project cycle postmortems.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339" y="2152178"/>
            <a:ext cx="6375285" cy="396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\\ad\dfs\Users\mkasunic\Documents\iStock\Closer Lo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47" b="93038" l="2632" r="965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71" y="2721168"/>
            <a:ext cx="1071444" cy="89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358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344710"/>
          </a:xfrm>
        </p:spPr>
        <p:txBody>
          <a:bodyPr/>
          <a:lstStyle/>
          <a:p>
            <a:r>
              <a:rPr lang="en-US" dirty="0" smtClean="0"/>
              <a:t>Cycle Postmortems and Project Postmortem</a:t>
            </a:r>
            <a:endParaRPr lang="en-US" dirty="0"/>
          </a:p>
        </p:txBody>
      </p:sp>
      <p:grpSp>
        <p:nvGrpSpPr>
          <p:cNvPr id="120" name="Group 119"/>
          <p:cNvGrpSpPr/>
          <p:nvPr/>
        </p:nvGrpSpPr>
        <p:grpSpPr>
          <a:xfrm>
            <a:off x="526980" y="1565876"/>
            <a:ext cx="7898524" cy="1446897"/>
            <a:chOff x="526980" y="1076758"/>
            <a:chExt cx="7898524" cy="1446897"/>
          </a:xfrm>
        </p:grpSpPr>
        <p:sp>
          <p:nvSpPr>
            <p:cNvPr id="121" name="Rectangle 120"/>
            <p:cNvSpPr/>
            <p:nvPr/>
          </p:nvSpPr>
          <p:spPr bwMode="auto">
            <a:xfrm>
              <a:off x="526980" y="1458147"/>
              <a:ext cx="1731190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526980" y="1263350"/>
              <a:ext cx="7898524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3" name="TextBox 122"/>
            <p:cNvSpPr txBox="1"/>
            <p:nvPr/>
          </p:nvSpPr>
          <p:spPr>
            <a:xfrm>
              <a:off x="3697356" y="1076758"/>
              <a:ext cx="1233030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The Project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2284300" y="1458147"/>
              <a:ext cx="2492146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4802577" y="1458147"/>
              <a:ext cx="3622927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26" name="Straight Connector 125"/>
            <p:cNvCxnSpPr/>
            <p:nvPr/>
          </p:nvCxnSpPr>
          <p:spPr bwMode="auto">
            <a:xfrm>
              <a:off x="526980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 bwMode="auto">
            <a:xfrm>
              <a:off x="8425504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Arrow Connector 127"/>
            <p:cNvCxnSpPr/>
            <p:nvPr/>
          </p:nvCxnSpPr>
          <p:spPr bwMode="auto">
            <a:xfrm>
              <a:off x="526980" y="1751047"/>
              <a:ext cx="173119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9" name="TextBox 128"/>
            <p:cNvSpPr txBox="1"/>
            <p:nvPr/>
          </p:nvSpPr>
          <p:spPr>
            <a:xfrm>
              <a:off x="955597" y="1584576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0" name="Straight Arrow Connector 129"/>
            <p:cNvCxnSpPr/>
            <p:nvPr/>
          </p:nvCxnSpPr>
          <p:spPr bwMode="auto">
            <a:xfrm>
              <a:off x="2284300" y="1751047"/>
              <a:ext cx="249214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1" name="TextBox 130"/>
            <p:cNvSpPr txBox="1"/>
            <p:nvPr/>
          </p:nvSpPr>
          <p:spPr>
            <a:xfrm>
              <a:off x="3093395" y="1589600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2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2" name="Straight Arrow Connector 131"/>
            <p:cNvCxnSpPr/>
            <p:nvPr/>
          </p:nvCxnSpPr>
          <p:spPr bwMode="auto">
            <a:xfrm>
              <a:off x="4807755" y="1751047"/>
              <a:ext cx="3617749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3" name="TextBox 132"/>
            <p:cNvSpPr txBox="1"/>
            <p:nvPr/>
          </p:nvSpPr>
          <p:spPr>
            <a:xfrm>
              <a:off x="6177062" y="1584576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</a:t>
              </a:r>
              <a:r>
                <a:rPr kumimoji="0" lang="en-US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</a:t>
              </a:r>
              <a:endPara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21802" y="2310507"/>
            <a:ext cx="7903702" cy="702265"/>
            <a:chOff x="521802" y="1821389"/>
            <a:chExt cx="7903702" cy="702265"/>
          </a:xfrm>
        </p:grpSpPr>
        <p:sp>
          <p:nvSpPr>
            <p:cNvPr id="135" name="TextBox 134"/>
            <p:cNvSpPr txBox="1"/>
            <p:nvPr/>
          </p:nvSpPr>
          <p:spPr>
            <a:xfrm>
              <a:off x="521802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1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366245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2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28430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3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128743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4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061589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5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802577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6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4702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7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542438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</a:t>
              </a:r>
              <a:r>
                <a:rPr kumimoji="0" lang="en-US" sz="105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</a:t>
              </a:r>
              <a:endPara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25255" y="1925487"/>
              <a:ext cx="7900249" cy="598167"/>
              <a:chOff x="525255" y="1925487"/>
              <a:chExt cx="7900249" cy="598167"/>
            </a:xfrm>
          </p:grpSpPr>
          <p:sp>
            <p:nvSpPr>
              <p:cNvPr id="144" name="Left Brace 143"/>
              <p:cNvSpPr/>
              <p:nvPr/>
            </p:nvSpPr>
            <p:spPr bwMode="auto">
              <a:xfrm rot="5400000" flipV="1">
                <a:off x="759916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5" name="Left Brace 144"/>
              <p:cNvSpPr/>
              <p:nvPr/>
            </p:nvSpPr>
            <p:spPr bwMode="auto">
              <a:xfrm rot="5400000" flipV="1">
                <a:off x="1636759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6" name="Left Brace 145"/>
              <p:cNvSpPr/>
              <p:nvPr/>
            </p:nvSpPr>
            <p:spPr bwMode="auto">
              <a:xfrm rot="5400000" flipV="1">
                <a:off x="2522414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7" name="Left Brace 146"/>
              <p:cNvSpPr/>
              <p:nvPr/>
            </p:nvSpPr>
            <p:spPr bwMode="auto">
              <a:xfrm rot="5400000" flipV="1">
                <a:off x="3399257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8" name="Left Brace 147"/>
              <p:cNvSpPr/>
              <p:nvPr/>
            </p:nvSpPr>
            <p:spPr bwMode="auto">
              <a:xfrm rot="5400000" flipV="1">
                <a:off x="4307499" y="1821823"/>
                <a:ext cx="200223" cy="732491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9" name="Left Brace 148"/>
              <p:cNvSpPr/>
              <p:nvPr/>
            </p:nvSpPr>
            <p:spPr bwMode="auto">
              <a:xfrm rot="5400000" flipV="1">
                <a:off x="5040691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0" name="Left Brace 149"/>
              <p:cNvSpPr/>
              <p:nvPr/>
            </p:nvSpPr>
            <p:spPr bwMode="auto">
              <a:xfrm rot="5400000" flipV="1">
                <a:off x="5917534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1" name="Left Brace 150"/>
              <p:cNvSpPr/>
              <p:nvPr/>
            </p:nvSpPr>
            <p:spPr bwMode="auto">
              <a:xfrm rot="5400000" flipV="1">
                <a:off x="7788348" y="1651023"/>
                <a:ext cx="200223" cy="107408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auto">
              <a:xfrm>
                <a:off x="525255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>
                <a:off x="1213846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 bwMode="auto">
              <a:xfrm>
                <a:off x="2287753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 bwMode="auto">
              <a:xfrm>
                <a:off x="2976344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 bwMode="auto">
              <a:xfrm>
                <a:off x="4040502" y="2388482"/>
                <a:ext cx="734217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4806030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5494621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auto">
              <a:xfrm>
                <a:off x="7351414" y="2388482"/>
                <a:ext cx="107409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 bwMode="auto">
              <a:xfrm>
                <a:off x="6841856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1" name="Oval 160"/>
              <p:cNvSpPr/>
              <p:nvPr/>
            </p:nvSpPr>
            <p:spPr bwMode="auto">
              <a:xfrm>
                <a:off x="6917301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 bwMode="auto">
              <a:xfrm>
                <a:off x="6992746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 bwMode="auto">
              <a:xfrm>
                <a:off x="6841856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 bwMode="auto">
              <a:xfrm>
                <a:off x="6917301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 bwMode="auto">
              <a:xfrm>
                <a:off x="6992746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</p:grpSp>
      </p:grpSp>
      <p:sp>
        <p:nvSpPr>
          <p:cNvPr id="166" name="TextBox 165"/>
          <p:cNvSpPr txBox="1"/>
          <p:nvPr/>
        </p:nvSpPr>
        <p:spPr>
          <a:xfrm>
            <a:off x="221078" y="3133002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67" name="Straight Connector 166"/>
          <p:cNvCxnSpPr/>
          <p:nvPr/>
        </p:nvCxnSpPr>
        <p:spPr bwMode="auto">
          <a:xfrm>
            <a:off x="526980" y="3012772"/>
            <a:ext cx="0" cy="17907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168" name="Group 167"/>
          <p:cNvGrpSpPr/>
          <p:nvPr/>
        </p:nvGrpSpPr>
        <p:grpSpPr>
          <a:xfrm>
            <a:off x="1028546" y="3012772"/>
            <a:ext cx="7597060" cy="1269907"/>
            <a:chOff x="1028546" y="2523654"/>
            <a:chExt cx="7597060" cy="1269907"/>
          </a:xfrm>
        </p:grpSpPr>
        <p:cxnSp>
          <p:nvCxnSpPr>
            <p:cNvPr id="169" name="Straight Connector 168"/>
            <p:cNvCxnSpPr/>
            <p:nvPr/>
          </p:nvCxnSpPr>
          <p:spPr bwMode="auto">
            <a:xfrm>
              <a:off x="2260372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 bwMode="auto">
            <a:xfrm>
              <a:off x="2284952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 bwMode="auto">
            <a:xfrm>
              <a:off x="2286678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2" name="Group 171"/>
            <p:cNvGrpSpPr/>
            <p:nvPr/>
          </p:nvGrpSpPr>
          <p:grpSpPr>
            <a:xfrm>
              <a:off x="2420510" y="2632781"/>
              <a:ext cx="329982" cy="329982"/>
              <a:chOff x="3285641" y="4242018"/>
              <a:chExt cx="329982" cy="329982"/>
            </a:xfrm>
          </p:grpSpPr>
          <p:sp>
            <p:nvSpPr>
              <p:cNvPr id="231" name="Oval 230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096993" y="3451801"/>
              <a:ext cx="341760" cy="341760"/>
              <a:chOff x="3157608" y="4419765"/>
              <a:chExt cx="341760" cy="341760"/>
            </a:xfrm>
          </p:grpSpPr>
          <p:sp>
            <p:nvSpPr>
              <p:cNvPr id="229" name="Rectangle 228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74" name="Straight Connector 173"/>
            <p:cNvCxnSpPr/>
            <p:nvPr/>
          </p:nvCxnSpPr>
          <p:spPr bwMode="auto">
            <a:xfrm>
              <a:off x="1191925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1216505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1218231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7" name="Group 176"/>
            <p:cNvGrpSpPr/>
            <p:nvPr/>
          </p:nvGrpSpPr>
          <p:grpSpPr>
            <a:xfrm>
              <a:off x="1352063" y="2632781"/>
              <a:ext cx="329982" cy="329982"/>
              <a:chOff x="3285641" y="4242018"/>
              <a:chExt cx="329982" cy="329982"/>
            </a:xfrm>
          </p:grpSpPr>
          <p:sp>
            <p:nvSpPr>
              <p:cNvPr id="227" name="Oval 22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8" name="Group 177"/>
            <p:cNvGrpSpPr/>
            <p:nvPr/>
          </p:nvGrpSpPr>
          <p:grpSpPr>
            <a:xfrm>
              <a:off x="1028546" y="3451801"/>
              <a:ext cx="341760" cy="341760"/>
              <a:chOff x="3157608" y="4419765"/>
              <a:chExt cx="341760" cy="341760"/>
            </a:xfrm>
          </p:grpSpPr>
          <p:sp>
            <p:nvSpPr>
              <p:cNvPr id="225" name="Rectangle 22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79" name="Straight Connector 178"/>
            <p:cNvCxnSpPr/>
            <p:nvPr/>
          </p:nvCxnSpPr>
          <p:spPr bwMode="auto">
            <a:xfrm>
              <a:off x="29545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29791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29808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2" name="Group 181"/>
            <p:cNvGrpSpPr/>
            <p:nvPr/>
          </p:nvGrpSpPr>
          <p:grpSpPr>
            <a:xfrm>
              <a:off x="3114711" y="2632781"/>
              <a:ext cx="329982" cy="329982"/>
              <a:chOff x="3285641" y="4242018"/>
              <a:chExt cx="329982" cy="329982"/>
            </a:xfrm>
          </p:grpSpPr>
          <p:sp>
            <p:nvSpPr>
              <p:cNvPr id="223" name="Oval 222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2791194" y="3451801"/>
              <a:ext cx="341760" cy="341760"/>
              <a:chOff x="3157608" y="4419765"/>
              <a:chExt cx="341760" cy="341760"/>
            </a:xfrm>
          </p:grpSpPr>
          <p:sp>
            <p:nvSpPr>
              <p:cNvPr id="221" name="Rectangle 220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4" name="Straight Connector 183"/>
            <p:cNvCxnSpPr/>
            <p:nvPr/>
          </p:nvCxnSpPr>
          <p:spPr bwMode="auto">
            <a:xfrm>
              <a:off x="40213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 bwMode="auto">
            <a:xfrm>
              <a:off x="40459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40476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7" name="Group 186"/>
            <p:cNvGrpSpPr/>
            <p:nvPr/>
          </p:nvGrpSpPr>
          <p:grpSpPr>
            <a:xfrm>
              <a:off x="4181511" y="2632781"/>
              <a:ext cx="329982" cy="329982"/>
              <a:chOff x="3285641" y="4242018"/>
              <a:chExt cx="329982" cy="329982"/>
            </a:xfrm>
          </p:grpSpPr>
          <p:sp>
            <p:nvSpPr>
              <p:cNvPr id="219" name="Oval 218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8" name="Group 187"/>
            <p:cNvGrpSpPr/>
            <p:nvPr/>
          </p:nvGrpSpPr>
          <p:grpSpPr>
            <a:xfrm>
              <a:off x="3857994" y="3451801"/>
              <a:ext cx="341760" cy="341760"/>
              <a:chOff x="3157608" y="4419765"/>
              <a:chExt cx="341760" cy="341760"/>
            </a:xfrm>
          </p:grpSpPr>
          <p:sp>
            <p:nvSpPr>
              <p:cNvPr id="217" name="Rectangle 216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9" name="Straight Connector 188"/>
            <p:cNvCxnSpPr/>
            <p:nvPr/>
          </p:nvCxnSpPr>
          <p:spPr bwMode="auto">
            <a:xfrm>
              <a:off x="477503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479961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 bwMode="auto">
            <a:xfrm>
              <a:off x="480134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2" name="Group 191"/>
            <p:cNvGrpSpPr/>
            <p:nvPr/>
          </p:nvGrpSpPr>
          <p:grpSpPr>
            <a:xfrm>
              <a:off x="4935175" y="2632781"/>
              <a:ext cx="329982" cy="329982"/>
              <a:chOff x="3285641" y="4242018"/>
              <a:chExt cx="329982" cy="329982"/>
            </a:xfrm>
          </p:grpSpPr>
          <p:sp>
            <p:nvSpPr>
              <p:cNvPr id="215" name="Oval 214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4611658" y="3451801"/>
              <a:ext cx="341760" cy="341760"/>
              <a:chOff x="3157608" y="4419765"/>
              <a:chExt cx="341760" cy="341760"/>
            </a:xfrm>
          </p:grpSpPr>
          <p:sp>
            <p:nvSpPr>
              <p:cNvPr id="213" name="Rectangle 212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94" name="Straight Connector 193"/>
            <p:cNvCxnSpPr/>
            <p:nvPr/>
          </p:nvCxnSpPr>
          <p:spPr bwMode="auto">
            <a:xfrm>
              <a:off x="547562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5" name="Straight Connector 194"/>
            <p:cNvCxnSpPr/>
            <p:nvPr/>
          </p:nvCxnSpPr>
          <p:spPr bwMode="auto">
            <a:xfrm>
              <a:off x="550020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>
              <a:off x="550193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7" name="Group 196"/>
            <p:cNvGrpSpPr/>
            <p:nvPr/>
          </p:nvGrpSpPr>
          <p:grpSpPr>
            <a:xfrm>
              <a:off x="5635765" y="2632781"/>
              <a:ext cx="329982" cy="329982"/>
              <a:chOff x="3285641" y="4242018"/>
              <a:chExt cx="329982" cy="329982"/>
            </a:xfrm>
          </p:grpSpPr>
          <p:sp>
            <p:nvSpPr>
              <p:cNvPr id="211" name="Oval 210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8" name="Group 197"/>
            <p:cNvGrpSpPr/>
            <p:nvPr/>
          </p:nvGrpSpPr>
          <p:grpSpPr>
            <a:xfrm>
              <a:off x="5312248" y="3451801"/>
              <a:ext cx="341760" cy="341760"/>
              <a:chOff x="3157608" y="4419765"/>
              <a:chExt cx="341760" cy="341760"/>
            </a:xfrm>
          </p:grpSpPr>
          <p:sp>
            <p:nvSpPr>
              <p:cNvPr id="209" name="Rectangle 208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99" name="Straight Connector 198"/>
            <p:cNvCxnSpPr/>
            <p:nvPr/>
          </p:nvCxnSpPr>
          <p:spPr bwMode="auto">
            <a:xfrm>
              <a:off x="7328490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7353070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7354796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2" name="Oval 201"/>
            <p:cNvSpPr/>
            <p:nvPr/>
          </p:nvSpPr>
          <p:spPr bwMode="auto">
            <a:xfrm>
              <a:off x="7488628" y="2632781"/>
              <a:ext cx="329982" cy="329982"/>
            </a:xfrm>
            <a:prstGeom prst="ellipse">
              <a:avLst/>
            </a:prstGeom>
            <a:solidFill>
              <a:srgbClr val="DAEDEF">
                <a:lumMod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501530" y="26460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R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Rectangle 203"/>
            <p:cNvSpPr/>
            <p:nvPr/>
          </p:nvSpPr>
          <p:spPr bwMode="auto">
            <a:xfrm>
              <a:off x="7165111" y="3451801"/>
              <a:ext cx="341760" cy="341760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7183545" y="346879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06" name="Straight Connector 205"/>
            <p:cNvCxnSpPr/>
            <p:nvPr/>
          </p:nvCxnSpPr>
          <p:spPr bwMode="auto">
            <a:xfrm>
              <a:off x="84191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7" name="Rectangle 206"/>
            <p:cNvSpPr/>
            <p:nvPr/>
          </p:nvSpPr>
          <p:spPr bwMode="auto">
            <a:xfrm>
              <a:off x="8255794" y="3451801"/>
              <a:ext cx="341760" cy="341760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8274228" y="3468793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*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7165111" y="5504690"/>
            <a:ext cx="1284806" cy="862642"/>
            <a:chOff x="7165111" y="5658928"/>
            <a:chExt cx="1284806" cy="862642"/>
          </a:xfrm>
        </p:grpSpPr>
        <p:pic>
          <p:nvPicPr>
            <p:cNvPr id="23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6880" y="5739715"/>
              <a:ext cx="1203037" cy="709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" name="Rectangle 234"/>
            <p:cNvSpPr/>
            <p:nvPr/>
          </p:nvSpPr>
          <p:spPr bwMode="auto">
            <a:xfrm>
              <a:off x="7165111" y="5658928"/>
              <a:ext cx="1254062" cy="862642"/>
            </a:xfrm>
            <a:prstGeom prst="rect">
              <a:avLst/>
            </a:prstGeom>
            <a:noFill/>
            <a:ln w="9525" cap="flat" cmpd="sng" algn="ctr">
              <a:solidFill>
                <a:srgbClr val="BBE0E3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8986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TSP script, </a:t>
            </a:r>
            <a:r>
              <a:rPr lang="en-US" sz="1800" i="1" dirty="0" smtClean="0"/>
              <a:t>PM</a:t>
            </a:r>
            <a:r>
              <a:rPr lang="en-US" sz="1800" dirty="0" smtClean="0"/>
              <a:t>, provides guidance for conducting a postmortem.</a:t>
            </a:r>
          </a:p>
          <a:p>
            <a:r>
              <a:rPr lang="en-US" sz="1800" dirty="0" smtClean="0"/>
              <a:t>There are two parts to a postmortem.</a:t>
            </a:r>
          </a:p>
          <a:p>
            <a:pPr marL="4572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reparation</a:t>
            </a:r>
          </a:p>
          <a:p>
            <a:pPr marL="4572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 smtClean="0"/>
              <a:t>Meeting</a:t>
            </a:r>
          </a:p>
          <a:p>
            <a:r>
              <a:rPr lang="en-US" sz="1800" dirty="0" smtClean="0"/>
              <a:t>During the </a:t>
            </a:r>
            <a:r>
              <a:rPr lang="en-US" sz="1800" i="1" dirty="0" smtClean="0"/>
              <a:t>preparation phase</a:t>
            </a:r>
            <a:r>
              <a:rPr lang="en-US" sz="1800" dirty="0" smtClean="0"/>
              <a:t>, the planning manager consolidates the project data, and analyzes it to present three project perspectives: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P</a:t>
            </a:r>
            <a:r>
              <a:rPr lang="en-US" dirty="0" smtClean="0"/>
              <a:t>lanning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Q</a:t>
            </a:r>
            <a:r>
              <a:rPr lang="en-US" dirty="0" smtClean="0"/>
              <a:t>uality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Process</a:t>
            </a:r>
          </a:p>
          <a:p>
            <a:r>
              <a:rPr lang="en-US" sz="1800" dirty="0" smtClean="0"/>
              <a:t>During the </a:t>
            </a:r>
            <a:r>
              <a:rPr lang="en-US" sz="1800" i="1" dirty="0" smtClean="0"/>
              <a:t>meeting phase</a:t>
            </a:r>
            <a:r>
              <a:rPr lang="en-US" sz="1800" dirty="0" smtClean="0"/>
              <a:t>, the team meets to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review the analysis results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collect and discuss subjective feedback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draw conclusions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develop an action plan to address postmortem findings</a:t>
            </a:r>
          </a:p>
        </p:txBody>
      </p:sp>
    </p:spTree>
    <p:extLst>
      <p:ext uri="{BB962C8B-B14F-4D97-AF65-F5344CB8AC3E}">
        <p14:creationId xmlns:p14="http://schemas.microsoft.com/office/powerpoint/2010/main" val="698010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Analysis: Questions to Ask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24234"/>
              </p:ext>
            </p:extLst>
          </p:nvPr>
        </p:nvGraphicFramePr>
        <p:xfrm>
          <a:off x="683042" y="1176662"/>
          <a:ext cx="7954181" cy="4663929"/>
        </p:xfrm>
        <a:graphic>
          <a:graphicData uri="http://schemas.openxmlformats.org/drawingml/2006/table">
            <a:tbl>
              <a:tblPr firstRow="1"/>
              <a:tblGrid>
                <a:gridCol w="4406751"/>
                <a:gridCol w="3547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Question</a:t>
                      </a:r>
                      <a:endParaRPr lang="en-US" sz="15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Measures that address question</a:t>
                      </a:r>
                      <a:endParaRPr lang="en-US" sz="18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accurate was the completion date estimate?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 weeks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</a:t>
                      </a:r>
                      <a:r>
                        <a:rPr lang="en-US" sz="1400" baseline="0" dirty="0" smtClean="0"/>
                        <a:t> weeks</a:t>
                      </a:r>
                      <a:endParaRPr lang="en-US" sz="14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accurate was the effort estimate?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plan task hours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Total actual task hours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Percentage</a:t>
                      </a:r>
                      <a:r>
                        <a:rPr lang="en-US" sz="1400" baseline="0" dirty="0" smtClean="0"/>
                        <a:t> of requirements addressed?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%</a:t>
                      </a:r>
                      <a:r>
                        <a:rPr lang="en-US" sz="1400" baseline="0" dirty="0" smtClean="0"/>
                        <a:t> requirements addressed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rate of effort growth during the project?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Effort</a:t>
                      </a:r>
                      <a:r>
                        <a:rPr lang="en-US" sz="1400" baseline="0" dirty="0" smtClean="0"/>
                        <a:t> growth / time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rate of project</a:t>
                      </a:r>
                      <a:r>
                        <a:rPr lang="en-US" sz="1400" baseline="0" dirty="0" smtClean="0"/>
                        <a:t> size growth project?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 growth / time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did planned weekly task hours compare to actual weekly task hours?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weekly task hours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weekly task hours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97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 did the rate of weekly task completion compare to the planned weekly rate of task completion?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Weekly planned value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Weekly earned value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</a:t>
                      </a:r>
                      <a:r>
                        <a:rPr lang="en-US" sz="1400" baseline="0" dirty="0" smtClean="0"/>
                        <a:t> the size estimates accurate? 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task hrs. for completed tasks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task hrs. for completed tasks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 the size estimates accurate?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size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size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522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Analysis: Questions to Ask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7911"/>
              </p:ext>
            </p:extLst>
          </p:nvPr>
        </p:nvGraphicFramePr>
        <p:xfrm>
          <a:off x="683042" y="1176662"/>
          <a:ext cx="7954181" cy="4435329"/>
        </p:xfrm>
        <a:graphic>
          <a:graphicData uri="http://schemas.openxmlformats.org/drawingml/2006/table">
            <a:tbl>
              <a:tblPr firstRow="1"/>
              <a:tblGrid>
                <a:gridCol w="4406751"/>
                <a:gridCol w="3547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Question</a:t>
                      </a:r>
                      <a:endParaRPr lang="en-US" sz="15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Measures that address question</a:t>
                      </a:r>
                      <a:endParaRPr lang="en-US" sz="18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How</a:t>
                      </a:r>
                      <a:r>
                        <a:rPr lang="en-US" sz="1400" b="0" baseline="0" dirty="0" smtClean="0"/>
                        <a:t> good was our quality?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defect density in pilot test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Actual defect density in pilot test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types of defects did we inject?</a:t>
                      </a:r>
                    </a:p>
                    <a:p>
                      <a:r>
                        <a:rPr lang="en-US" sz="1400" dirty="0" smtClean="0"/>
                        <a:t>What types of defects occurred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most frequently?</a:t>
                      </a:r>
                    </a:p>
                    <a:p>
                      <a:r>
                        <a:rPr lang="en-US" sz="1400" dirty="0" smtClean="0"/>
                        <a:t>What</a:t>
                      </a:r>
                      <a:r>
                        <a:rPr lang="en-US" sz="1400" baseline="0" dirty="0" smtClean="0"/>
                        <a:t> defects required the longest fix times?</a:t>
                      </a:r>
                      <a:endParaRPr lang="en-US" sz="1400" dirty="0" smtClean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Pareto analysis of defects by type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Pareto analysis of defect types by find/fix time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Where</a:t>
                      </a:r>
                      <a:r>
                        <a:rPr lang="en-US" sz="1400" baseline="0" dirty="0" smtClean="0"/>
                        <a:t> were defects injected?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#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efects injected per process</a:t>
                      </a:r>
                      <a:r>
                        <a:rPr lang="en-US" sz="1400" baseline="0" dirty="0" smtClean="0"/>
                        <a:t> phase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Where were defects removed?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defects removed per process</a:t>
                      </a:r>
                      <a:r>
                        <a:rPr lang="en-US" sz="1400" baseline="0" dirty="0" smtClean="0"/>
                        <a:t> phase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</a:t>
                      </a:r>
                      <a:r>
                        <a:rPr lang="en-US" sz="1400" baseline="0" dirty="0" smtClean="0"/>
                        <a:t> the defect injection rate?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Defects injected per hour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defect removal</a:t>
                      </a:r>
                      <a:r>
                        <a:rPr lang="en-US" sz="1400" baseline="0" dirty="0" smtClean="0"/>
                        <a:t> rate?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Defects removed per hour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97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 reviews and inspections</a:t>
                      </a:r>
                      <a:r>
                        <a:rPr lang="en-US" sz="1400" baseline="0" dirty="0" smtClean="0"/>
                        <a:t> effective?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Yield per review phase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Yield per inspection phase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were the review rates?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size reviewed per hour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quality of each work product?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Defect density after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unit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151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Analysis: Questions to Ask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408812"/>
              </p:ext>
            </p:extLst>
          </p:nvPr>
        </p:nvGraphicFramePr>
        <p:xfrm>
          <a:off x="683042" y="1176662"/>
          <a:ext cx="7954181" cy="4490720"/>
        </p:xfrm>
        <a:graphic>
          <a:graphicData uri="http://schemas.openxmlformats.org/drawingml/2006/table">
            <a:tbl>
              <a:tblPr firstRow="1"/>
              <a:tblGrid>
                <a:gridCol w="4406751"/>
                <a:gridCol w="3547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Question</a:t>
                      </a:r>
                      <a:endParaRPr lang="en-US" sz="15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Measures that address question</a:t>
                      </a:r>
                      <a:endParaRPr lang="en-US" sz="18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Are team members tracking their time accurately?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ime log entries per person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day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Are team members following the defined</a:t>
                      </a:r>
                      <a:r>
                        <a:rPr lang="en-US" sz="1400" baseline="0" dirty="0" smtClean="0"/>
                        <a:t> processes?</a:t>
                      </a:r>
                      <a:endParaRPr lang="en-US" sz="1400" dirty="0" smtClean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Comparison of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actual times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phase to planned times per phase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Are process improvements being proposed by team members?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#</a:t>
                      </a:r>
                      <a:r>
                        <a:rPr lang="en-US" sz="1400" baseline="0" dirty="0" smtClean="0"/>
                        <a:t> Process improvement proposals (PIPs) submitted by team members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Are process proposals being processed?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PIPS</a:t>
                      </a:r>
                      <a:r>
                        <a:rPr lang="en-US" sz="1400" baseline="0" dirty="0" smtClean="0"/>
                        <a:t> processed compared to # PIPs submitted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Are improved</a:t>
                      </a:r>
                      <a:r>
                        <a:rPr lang="en-US" sz="1400" baseline="0" dirty="0" smtClean="0"/>
                        <a:t> processes being </a:t>
                      </a:r>
                      <a:r>
                        <a:rPr lang="en-US" sz="1400" baseline="0" dirty="0" err="1" smtClean="0"/>
                        <a:t>baselined</a:t>
                      </a:r>
                      <a:r>
                        <a:rPr lang="en-US" sz="1400" baseline="0" dirty="0" smtClean="0"/>
                        <a:t> and used?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r>
                        <a:rPr lang="en-US" sz="1400" baseline="0" dirty="0" smtClean="0"/>
                        <a:t> new or revised process scripts in team’s process asset library compared to </a:t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# approved PIPs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 team meetings</a:t>
                      </a:r>
                      <a:r>
                        <a:rPr lang="en-US" sz="1400" baseline="0" dirty="0" smtClean="0"/>
                        <a:t> conducted according to the TSP scripts?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r>
                        <a:rPr lang="en-US" sz="1400" baseline="0" dirty="0" smtClean="0"/>
                        <a:t> of meeting minutes that demonstrate (qualitatively) that meetings followed TSP scripts compared to # of meetings that did not appear to follow TSP script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 did the configuration management process work?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of exceptions</a:t>
                      </a:r>
                      <a:r>
                        <a:rPr lang="en-US" sz="1400" baseline="0" dirty="0" smtClean="0"/>
                        <a:t> to the team’s configuration management process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042" y="5888736"/>
            <a:ext cx="7435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3550" indent="-463550">
              <a:buNone/>
            </a:pPr>
            <a:r>
              <a:rPr lang="en-US" sz="1400" b="1" dirty="0" smtClean="0"/>
              <a:t>Note</a:t>
            </a:r>
            <a:r>
              <a:rPr lang="en-US" sz="1400" dirty="0" smtClean="0"/>
              <a:t>:	The team also reviews each process element (scripts, forms, standards) and consider</a:t>
            </a:r>
            <a:br>
              <a:rPr lang="en-US" sz="1400" dirty="0" smtClean="0"/>
            </a:br>
            <a:r>
              <a:rPr lang="en-US" sz="1400" dirty="0" smtClean="0"/>
              <a:t>how they worked and whether they should be improved. </a:t>
            </a:r>
          </a:p>
        </p:txBody>
      </p:sp>
    </p:spTree>
    <p:extLst>
      <p:ext uri="{BB962C8B-B14F-4D97-AF65-F5344CB8AC3E}">
        <p14:creationId xmlns:p14="http://schemas.microsoft.com/office/powerpoint/2010/main" val="149857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6327" y="1378030"/>
            <a:ext cx="1157689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conceptual</a:t>
            </a:r>
            <a:br>
              <a:rPr lang="en-US" sz="1200" b="1" dirty="0" smtClean="0"/>
            </a:br>
            <a:r>
              <a:rPr lang="en-US" sz="1200" b="1" dirty="0" smtClean="0"/>
              <a:t>design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96328" y="2224532"/>
            <a:ext cx="1175910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size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96326" y="2941046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effort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96327" y="3633310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Determine</a:t>
            </a:r>
            <a:br>
              <a:rPr lang="en-US" sz="1200" b="1" dirty="0" smtClean="0"/>
            </a:br>
            <a:r>
              <a:rPr lang="en-US" sz="1200" b="1" dirty="0" smtClean="0"/>
              <a:t>tasks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96327" y="4325574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quality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96327" y="5017839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schedule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608452" y="201489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608452" y="271125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608452" y="3401642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608452" y="409202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608452" y="4782414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396327" y="5708031"/>
            <a:ext cx="1175911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Develop</a:t>
            </a:r>
            <a:br>
              <a:rPr lang="en-US" sz="1200" b="1" dirty="0" smtClean="0"/>
            </a:br>
            <a:r>
              <a:rPr lang="en-US" sz="1200" b="1" dirty="0" smtClean="0"/>
              <a:t>product</a:t>
            </a:r>
            <a:endParaRPr lang="en-US" sz="1200" b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608452" y="547260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3973693" y="2895300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Productivity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73693" y="3595959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Process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phases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73693" y="4279828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Quality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73693" y="4972093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Resources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available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2" name="Straight Arrow Connector 21"/>
          <p:cNvCxnSpPr>
            <a:stCxn id="18" idx="2"/>
            <a:endCxn id="7" idx="3"/>
          </p:cNvCxnSpPr>
          <p:nvPr/>
        </p:nvCxnSpPr>
        <p:spPr bwMode="auto">
          <a:xfrm flipH="1" flipV="1">
            <a:off x="3572238" y="3864143"/>
            <a:ext cx="401455" cy="839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973692" y="5708031"/>
            <a:ext cx="1456268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Size, resource, &amp;</a:t>
            </a:r>
            <a:br>
              <a:rPr lang="en-US" sz="1200" b="1" dirty="0" smtClean="0"/>
            </a:br>
            <a:r>
              <a:rPr lang="en-US" sz="1200" b="1" dirty="0" smtClean="0"/>
              <a:t>schedule data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47647" y="5708031"/>
            <a:ext cx="891823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Process</a:t>
            </a:r>
            <a:br>
              <a:rPr lang="en-US" sz="1200" b="1" dirty="0" smtClean="0"/>
            </a:br>
            <a:r>
              <a:rPr lang="en-US" sz="1200" b="1" dirty="0" smtClean="0"/>
              <a:t>analysis</a:t>
            </a:r>
            <a:endParaRPr lang="en-US" sz="1200" b="1" dirty="0"/>
          </a:p>
        </p:txBody>
      </p:sp>
      <p:sp>
        <p:nvSpPr>
          <p:cNvPr id="27" name="Oval 26"/>
          <p:cNvSpPr/>
          <p:nvPr/>
        </p:nvSpPr>
        <p:spPr bwMode="auto">
          <a:xfrm>
            <a:off x="7143749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Tracking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reports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75223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Work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delivery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9" name="Straight Arrow Connector 28"/>
          <p:cNvCxnSpPr>
            <a:stCxn id="15" idx="1"/>
            <a:endCxn id="28" idx="6"/>
          </p:cNvCxnSpPr>
          <p:nvPr/>
        </p:nvCxnSpPr>
        <p:spPr bwMode="auto">
          <a:xfrm flipH="1" flipV="1">
            <a:off x="2131489" y="5938863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31"/>
          <p:cNvSpPr/>
          <p:nvPr/>
        </p:nvSpPr>
        <p:spPr bwMode="auto">
          <a:xfrm>
            <a:off x="675223" y="655147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Customer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need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15" y="3048411"/>
            <a:ext cx="1054281" cy="105124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5422" y="349481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Customer</a:t>
            </a:r>
          </a:p>
        </p:txBody>
      </p:sp>
      <p:cxnSp>
        <p:nvCxnSpPr>
          <p:cNvPr id="30" name="Straight Arrow Connector 29"/>
          <p:cNvCxnSpPr>
            <a:stCxn id="28" idx="0"/>
            <a:endCxn id="3" idx="2"/>
          </p:cNvCxnSpPr>
          <p:nvPr/>
        </p:nvCxnSpPr>
        <p:spPr bwMode="auto">
          <a:xfrm flipV="1">
            <a:off x="1403356" y="4099654"/>
            <a:ext cx="0" cy="156263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3" idx="0"/>
            <a:endCxn id="32" idx="4"/>
          </p:cNvCxnSpPr>
          <p:nvPr/>
        </p:nvCxnSpPr>
        <p:spPr bwMode="auto">
          <a:xfrm flipV="1">
            <a:off x="1403356" y="1208303"/>
            <a:ext cx="0" cy="184010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stCxn id="32" idx="6"/>
          </p:cNvCxnSpPr>
          <p:nvPr/>
        </p:nvCxnSpPr>
        <p:spPr bwMode="auto">
          <a:xfrm>
            <a:off x="2131489" y="931725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17" idx="2"/>
            <a:endCxn id="6" idx="3"/>
          </p:cNvCxnSpPr>
          <p:nvPr/>
        </p:nvCxnSpPr>
        <p:spPr bwMode="auto">
          <a:xfrm flipH="1">
            <a:off x="3572237" y="3171878"/>
            <a:ext cx="401456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19" idx="2"/>
            <a:endCxn id="8" idx="3"/>
          </p:cNvCxnSpPr>
          <p:nvPr/>
        </p:nvCxnSpPr>
        <p:spPr bwMode="auto">
          <a:xfrm flipH="1">
            <a:off x="3572238" y="4556406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20" idx="2"/>
            <a:endCxn id="9" idx="3"/>
          </p:cNvCxnSpPr>
          <p:nvPr/>
        </p:nvCxnSpPr>
        <p:spPr bwMode="auto">
          <a:xfrm flipH="1">
            <a:off x="3572238" y="5248671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3"/>
            <a:endCxn id="25" idx="1"/>
          </p:cNvCxnSpPr>
          <p:nvPr/>
        </p:nvCxnSpPr>
        <p:spPr bwMode="auto">
          <a:xfrm>
            <a:off x="3572238" y="5938864"/>
            <a:ext cx="401454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5" idx="3"/>
            <a:endCxn id="26" idx="1"/>
          </p:cNvCxnSpPr>
          <p:nvPr/>
        </p:nvCxnSpPr>
        <p:spPr bwMode="auto">
          <a:xfrm>
            <a:off x="5429960" y="5938864"/>
            <a:ext cx="417687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26" idx="3"/>
            <a:endCxn id="27" idx="2"/>
          </p:cNvCxnSpPr>
          <p:nvPr/>
        </p:nvCxnSpPr>
        <p:spPr bwMode="auto">
          <a:xfrm flipV="1">
            <a:off x="6739470" y="5938863"/>
            <a:ext cx="404279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2311" y="4149115"/>
            <a:ext cx="1054281" cy="105124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333260" y="5110172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Management</a:t>
            </a:r>
          </a:p>
        </p:txBody>
      </p:sp>
      <p:cxnSp>
        <p:nvCxnSpPr>
          <p:cNvPr id="58" name="Straight Arrow Connector 57"/>
          <p:cNvCxnSpPr>
            <a:endCxn id="26" idx="0"/>
          </p:cNvCxnSpPr>
          <p:nvPr/>
        </p:nvCxnSpPr>
        <p:spPr bwMode="auto">
          <a:xfrm>
            <a:off x="6293559" y="2455364"/>
            <a:ext cx="0" cy="3252667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Arrow Connector 61"/>
          <p:cNvCxnSpPr>
            <a:endCxn id="17" idx="6"/>
          </p:cNvCxnSpPr>
          <p:nvPr/>
        </p:nvCxnSpPr>
        <p:spPr bwMode="auto">
          <a:xfrm flipH="1" flipV="1">
            <a:off x="5429959" y="3171878"/>
            <a:ext cx="863600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>
            <a:endCxn id="18" idx="6"/>
          </p:cNvCxnSpPr>
          <p:nvPr/>
        </p:nvCxnSpPr>
        <p:spPr bwMode="auto">
          <a:xfrm flipH="1">
            <a:off x="5429959" y="3872537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 flipH="1">
            <a:off x="5429960" y="4556406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5415847" y="5248671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stCxn id="27" idx="0"/>
            <a:endCxn id="57" idx="2"/>
          </p:cNvCxnSpPr>
          <p:nvPr/>
        </p:nvCxnSpPr>
        <p:spPr bwMode="auto">
          <a:xfrm flipV="1">
            <a:off x="7871882" y="5387171"/>
            <a:ext cx="949" cy="27511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7" idx="1"/>
          </p:cNvCxnSpPr>
          <p:nvPr/>
        </p:nvCxnSpPr>
        <p:spPr bwMode="auto">
          <a:xfrm flipH="1">
            <a:off x="6293560" y="5248672"/>
            <a:ext cx="10397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378769" y="94669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Legend</a:t>
            </a:r>
          </a:p>
        </p:txBody>
      </p:sp>
      <p:sp>
        <p:nvSpPr>
          <p:cNvPr id="85" name="Oval 84"/>
          <p:cNvSpPr/>
          <p:nvPr/>
        </p:nvSpPr>
        <p:spPr bwMode="auto">
          <a:xfrm>
            <a:off x="6941609" y="1402776"/>
            <a:ext cx="728133" cy="27657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872831" y="1378030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Items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993196" y="1821313"/>
            <a:ext cx="624957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872831" y="1839044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Tasks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6739470" y="1208303"/>
            <a:ext cx="1860545" cy="161878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6739470" y="942057"/>
            <a:ext cx="1860545" cy="271243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3973693" y="2182983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Size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59" name="Straight Arrow Connector 58"/>
          <p:cNvCxnSpPr>
            <a:stCxn id="55" idx="2"/>
          </p:cNvCxnSpPr>
          <p:nvPr/>
        </p:nvCxnSpPr>
        <p:spPr bwMode="auto">
          <a:xfrm flipH="1">
            <a:off x="3572237" y="2459561"/>
            <a:ext cx="401456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endCxn id="55" idx="6"/>
          </p:cNvCxnSpPr>
          <p:nvPr/>
        </p:nvCxnSpPr>
        <p:spPr bwMode="auto">
          <a:xfrm flipH="1" flipV="1">
            <a:off x="5429959" y="2459561"/>
            <a:ext cx="863600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96327" y="678279"/>
            <a:ext cx="1157689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Define</a:t>
            </a:r>
            <a:br>
              <a:rPr lang="en-US" sz="1200" b="1" dirty="0" smtClean="0"/>
            </a:br>
            <a:r>
              <a:rPr lang="en-US" sz="1200" b="1" dirty="0" smtClean="0"/>
              <a:t>requirements</a:t>
            </a:r>
            <a:endParaRPr lang="en-US" sz="1200" b="1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2608452" y="11388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6941609" y="2251356"/>
            <a:ext cx="728133" cy="276578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72831" y="2268108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Updated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99117" y="308470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TSP</a:t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Planning</a:t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2695642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2322747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67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Improvement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846942"/>
          </a:xfrm>
        </p:spPr>
        <p:txBody>
          <a:bodyPr/>
          <a:lstStyle/>
          <a:p>
            <a:r>
              <a:rPr lang="en-US" dirty="0" smtClean="0"/>
              <a:t>Process improvement is a cornerstone of the TSP.</a:t>
            </a:r>
          </a:p>
          <a:p>
            <a:r>
              <a:rPr lang="en-US" dirty="0" smtClean="0"/>
              <a:t>A key outcome of any postmortem is the review and generation of process improvement proposals (PIPs).</a:t>
            </a:r>
          </a:p>
          <a:p>
            <a:pPr lvl="1"/>
            <a:r>
              <a:rPr lang="en-US" dirty="0" smtClean="0"/>
              <a:t>Are there process steps that can be improved?</a:t>
            </a:r>
          </a:p>
          <a:p>
            <a:pPr lvl="1"/>
            <a:r>
              <a:rPr lang="en-US" dirty="0" smtClean="0"/>
              <a:t>If a process step wasn’t followed, reconsider the need for the process step in the future.</a:t>
            </a:r>
          </a:p>
          <a:p>
            <a:pPr lvl="1"/>
            <a:r>
              <a:rPr lang="en-US" dirty="0" smtClean="0"/>
              <a:t>If an activity was repeated multiple times but was not defined, then the team should consider defining a process for it. (This will then permit you to measure, plan, and track your work.)</a:t>
            </a:r>
          </a:p>
          <a:p>
            <a:r>
              <a:rPr lang="en-US" dirty="0" smtClean="0"/>
              <a:t>PIPs are generated anytime during</a:t>
            </a:r>
            <a:br>
              <a:rPr lang="en-US" dirty="0" smtClean="0"/>
            </a:br>
            <a:r>
              <a:rPr lang="en-US" dirty="0" smtClean="0"/>
              <a:t>the work effort</a:t>
            </a:r>
            <a:r>
              <a:rPr lang="en-US" dirty="0" smtClean="0">
                <a:latin typeface="Courier New"/>
                <a:cs typeface="Courier New"/>
              </a:rPr>
              <a:t>—</a:t>
            </a:r>
            <a:r>
              <a:rPr lang="en-US" dirty="0" smtClean="0"/>
              <a:t>not just during a </a:t>
            </a:r>
            <a:br>
              <a:rPr lang="en-US" dirty="0" smtClean="0"/>
            </a:br>
            <a:r>
              <a:rPr lang="en-US" dirty="0" smtClean="0"/>
              <a:t>postmortem.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79" y="4340647"/>
            <a:ext cx="3074230" cy="20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15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32553"/>
            <a:ext cx="8235950" cy="344710"/>
          </a:xfrm>
        </p:spPr>
        <p:txBody>
          <a:bodyPr/>
          <a:lstStyle/>
          <a:p>
            <a:r>
              <a:rPr lang="en-US" dirty="0" smtClean="0"/>
              <a:t>Where Does It Stop?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533400" y="1332963"/>
            <a:ext cx="4908933" cy="161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ct val="7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Times" pitchFamily="1" charset="0"/>
              <a:buNone/>
              <a:defRPr>
                <a:solidFill>
                  <a:srgbClr val="3C4F82"/>
                </a:solidFill>
                <a:latin typeface="+mn-lt"/>
              </a:defRPr>
            </a:lvl2pPr>
            <a:lvl3pPr marL="396875" indent="0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Font typeface="Times" pitchFamily="1" charset="0"/>
              <a:buNone/>
              <a:defRPr>
                <a:solidFill>
                  <a:srgbClr val="3C4F82"/>
                </a:solidFill>
                <a:latin typeface="+mn-lt"/>
              </a:defRPr>
            </a:lvl3pPr>
            <a:lvl4pPr marL="690563" indent="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None/>
              <a:defRPr>
                <a:solidFill>
                  <a:schemeClr val="bg2"/>
                </a:solidFill>
                <a:latin typeface="+mn-lt"/>
              </a:defRPr>
            </a:lvl4pPr>
            <a:lvl5pPr marL="973137" indent="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None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600" dirty="0" smtClean="0"/>
              <a:t>It doesn’t. That’s why it’s called </a:t>
            </a:r>
            <a:r>
              <a:rPr lang="en-US" sz="1600" i="1" dirty="0" smtClean="0"/>
              <a:t>continuous </a:t>
            </a:r>
            <a:r>
              <a:rPr lang="en-US" sz="1600" dirty="0" smtClean="0"/>
              <a:t>process improvement.</a:t>
            </a:r>
          </a:p>
          <a:p>
            <a:r>
              <a:rPr lang="en-US" sz="1600" dirty="0" smtClean="0"/>
              <a:t>Teams must continue to strive to be better. </a:t>
            </a:r>
          </a:p>
          <a:p>
            <a:r>
              <a:rPr lang="en-US" sz="1600" dirty="0" smtClean="0"/>
              <a:t>Competition and the desire for increased quality, profit, and customer satisfaction are what motivate teams to search continually for process improvements.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 </a:t>
            </a:r>
            <a:endParaRPr lang="en-US" sz="1600" dirty="0"/>
          </a:p>
        </p:txBody>
      </p:sp>
      <p:pic>
        <p:nvPicPr>
          <p:cNvPr id="2050" name="Picture 2" descr="C:\Users\mkasunic\Desktop\iStock_000009787441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13" y="1090633"/>
            <a:ext cx="3191994" cy="234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9990" y="3773547"/>
            <a:ext cx="6533003" cy="2616101"/>
          </a:xfrm>
          <a:prstGeom prst="rect">
            <a:avLst/>
          </a:prstGeom>
          <a:solidFill>
            <a:srgbClr val="D0DCE6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None/>
            </a:pPr>
            <a:r>
              <a:rPr lang="en-US" sz="1600" i="1" dirty="0"/>
              <a:t>The </a:t>
            </a:r>
            <a:r>
              <a:rPr lang="en-US" sz="1600" i="1" dirty="0" smtClean="0"/>
              <a:t>problems </a:t>
            </a:r>
            <a:r>
              <a:rPr lang="en-US" sz="1600" i="1" dirty="0"/>
              <a:t>of software process change are often complicated by the fact that no one is responsible to make it happen. </a:t>
            </a:r>
            <a:endParaRPr lang="en-US" sz="1600" i="1" dirty="0" smtClean="0"/>
          </a:p>
          <a:p>
            <a:pPr>
              <a:spcBef>
                <a:spcPts val="1200"/>
              </a:spcBef>
              <a:buNone/>
            </a:pPr>
            <a:r>
              <a:rPr lang="en-US" sz="1600" i="1" dirty="0" smtClean="0"/>
              <a:t>If </a:t>
            </a:r>
            <a:r>
              <a:rPr lang="en-US" sz="1600" i="1" dirty="0"/>
              <a:t>software process improvement isn't anybody's job, it is not surprising that </a:t>
            </a:r>
            <a:r>
              <a:rPr lang="en-US" sz="1600" i="1" dirty="0" smtClean="0"/>
              <a:t>it </a:t>
            </a:r>
            <a:r>
              <a:rPr lang="en-US" sz="1600" i="1" dirty="0"/>
              <a:t>doesn't get done! </a:t>
            </a:r>
            <a:endParaRPr lang="en-US" sz="1600" i="1" dirty="0" smtClean="0"/>
          </a:p>
          <a:p>
            <a:pPr>
              <a:spcBef>
                <a:spcPts val="1200"/>
              </a:spcBef>
              <a:buNone/>
            </a:pPr>
            <a:r>
              <a:rPr lang="en-US" sz="1600" i="1" dirty="0" smtClean="0"/>
              <a:t>If </a:t>
            </a:r>
            <a:r>
              <a:rPr lang="en-US" sz="1600" i="1" dirty="0"/>
              <a:t>it is important enough to do, however, someone must be assigned the responsibility and given the necessary resources. Until this is done, software process development will remain a nice thing to do someday, but never today</a:t>
            </a:r>
            <a:r>
              <a:rPr lang="en-US" sz="1600" i="1" dirty="0" smtClean="0"/>
              <a:t>.</a:t>
            </a:r>
          </a:p>
          <a:p>
            <a:pPr marL="3028950">
              <a:spcBef>
                <a:spcPts val="0"/>
              </a:spcBef>
              <a:buNone/>
            </a:pPr>
            <a:r>
              <a:rPr lang="en-US" sz="1600" dirty="0" smtClean="0"/>
              <a:t>- Watts Humphreys</a:t>
            </a:r>
          </a:p>
        </p:txBody>
      </p:sp>
      <p:pic>
        <p:nvPicPr>
          <p:cNvPr id="8" name="Picture 3" descr="C:\Users\mkasunic\Desktop\iStock_000020943885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24522" r="54001" b="28828"/>
          <a:stretch/>
        </p:blipFill>
        <p:spPr bwMode="auto">
          <a:xfrm>
            <a:off x="542278" y="3696159"/>
            <a:ext cx="687331" cy="57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kasunic\Desktop\iStock_000020943885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24522" r="54001" b="28828"/>
          <a:stretch/>
        </p:blipFill>
        <p:spPr bwMode="auto">
          <a:xfrm rot="10800000">
            <a:off x="7912858" y="5858219"/>
            <a:ext cx="687331" cy="57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931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1452412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255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Checkpoint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 checkpoint review is a one- or two-day event where the team’s coach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analyzes the team’s data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interviews team members</a:t>
            </a:r>
          </a:p>
          <a:p>
            <a:pPr indent="-169863">
              <a:spcBef>
                <a:spcPts val="600"/>
              </a:spcBef>
            </a:pPr>
            <a:r>
              <a:rPr lang="en-US" sz="1800" dirty="0" smtClean="0"/>
              <a:t>to determine the fidelity of TSP practices by the team.</a:t>
            </a:r>
          </a:p>
          <a:p>
            <a:pPr indent="-169863"/>
            <a:r>
              <a:rPr lang="en-US" sz="1800" dirty="0" smtClean="0"/>
              <a:t>The checkpoint review is conducted early on</a:t>
            </a:r>
            <a:r>
              <a:rPr lang="en-US" sz="1800" dirty="0" smtClean="0">
                <a:latin typeface="Courier New"/>
                <a:cs typeface="Courier New"/>
              </a:rPr>
              <a:t>—</a:t>
            </a:r>
            <a:r>
              <a:rPr lang="en-US" sz="1800" dirty="0" smtClean="0"/>
              <a:t>during the third or fourth week of the project cycle.</a:t>
            </a:r>
          </a:p>
          <a:p>
            <a:pPr indent="-169863"/>
            <a:r>
              <a:rPr lang="en-US" sz="1800" dirty="0" smtClean="0"/>
              <a:t>The primary purpose of the review is to diagnose and </a:t>
            </a:r>
            <a:br>
              <a:rPr lang="en-US" sz="1800" dirty="0" smtClean="0"/>
            </a:br>
            <a:r>
              <a:rPr lang="en-US" sz="1800" dirty="0" smtClean="0"/>
              <a:t>correct any problems that the team may be having with </a:t>
            </a:r>
            <a:br>
              <a:rPr lang="en-US" sz="1800" dirty="0" smtClean="0"/>
            </a:br>
            <a:r>
              <a:rPr lang="en-US" sz="1800" dirty="0" smtClean="0"/>
              <a:t>TSP implementation.</a:t>
            </a:r>
          </a:p>
          <a:p>
            <a:pPr indent="-169863"/>
            <a:r>
              <a:rPr lang="en-US" sz="1800" dirty="0" smtClean="0"/>
              <a:t>The outcome of a checkpoint review is a report that </a:t>
            </a:r>
          </a:p>
          <a:p>
            <a:pPr lvl="1"/>
            <a:r>
              <a:rPr lang="en-US" dirty="0" smtClean="0"/>
              <a:t>identifies strengths and weaknesses of the TSP </a:t>
            </a:r>
            <a:br>
              <a:rPr lang="en-US" dirty="0" smtClean="0"/>
            </a:br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recommends corrective 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980" y="3234828"/>
            <a:ext cx="1974651" cy="295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79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98" y="2858914"/>
            <a:ext cx="3208586" cy="3389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Checkpoint Review?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For many individuals, implementing TSP, especially for the first time, is a very different way of conducting work.</a:t>
            </a:r>
          </a:p>
          <a:p>
            <a:r>
              <a:rPr lang="en-US" sz="1800" dirty="0" smtClean="0"/>
              <a:t>It is not uncommon that a team will have some difficulties with the process, the TSP support tool, or the role responsibilities of team members.</a:t>
            </a:r>
          </a:p>
          <a:p>
            <a:r>
              <a:rPr lang="en-US" sz="1800" dirty="0" smtClean="0"/>
              <a:t>The checkpoint review is an early-on remedial </a:t>
            </a:r>
            <a:br>
              <a:rPr lang="en-US" sz="1800" dirty="0" smtClean="0"/>
            </a:br>
            <a:r>
              <a:rPr lang="en-US" sz="1800" dirty="0" smtClean="0"/>
              <a:t>intervention that can help a team make </a:t>
            </a:r>
            <a:br>
              <a:rPr lang="en-US" sz="1800" dirty="0" smtClean="0"/>
            </a:br>
            <a:r>
              <a:rPr lang="en-US" sz="1800" dirty="0" smtClean="0"/>
              <a:t>adjustments so that they are practicing </a:t>
            </a:r>
            <a:br>
              <a:rPr lang="en-US" sz="1800" dirty="0" smtClean="0"/>
            </a:br>
            <a:r>
              <a:rPr lang="en-US" sz="1800" dirty="0" smtClean="0"/>
              <a:t>the TSP as intended.</a:t>
            </a:r>
          </a:p>
          <a:p>
            <a:r>
              <a:rPr lang="en-US" sz="1800" dirty="0" smtClean="0"/>
              <a:t>The checkpoint review is always conducted</a:t>
            </a:r>
            <a:br>
              <a:rPr lang="en-US" sz="1800" dirty="0" smtClean="0"/>
            </a:br>
            <a:r>
              <a:rPr lang="en-US" sz="1800" dirty="0" smtClean="0"/>
              <a:t>for a new team. After the initial planning cycle,</a:t>
            </a:r>
            <a:br>
              <a:rPr lang="en-US" sz="1800" dirty="0" smtClean="0"/>
            </a:br>
            <a:r>
              <a:rPr lang="en-US" sz="1800" dirty="0" smtClean="0"/>
              <a:t>the checkpoint review becomes optional and</a:t>
            </a:r>
            <a:br>
              <a:rPr lang="en-US" sz="1800" dirty="0" smtClean="0"/>
            </a:br>
            <a:r>
              <a:rPr lang="en-US" sz="1800" dirty="0" smtClean="0"/>
              <a:t>is conducted on an as-needed basis.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390660" y="5030436"/>
            <a:ext cx="2908453" cy="923330"/>
          </a:xfrm>
          <a:prstGeom prst="rect">
            <a:avLst/>
          </a:prstGeom>
          <a:solidFill>
            <a:srgbClr val="FF0000">
              <a:alpha val="18039"/>
            </a:srgb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intention of the checkpoint review is to</a:t>
            </a:r>
            <a:br>
              <a:rPr lang="en-US" sz="1800" dirty="0" smtClean="0"/>
            </a:br>
            <a:r>
              <a:rPr lang="en-US" sz="1800" dirty="0" smtClean="0"/>
              <a:t>help and support the team.</a:t>
            </a:r>
          </a:p>
        </p:txBody>
      </p:sp>
    </p:spTree>
    <p:extLst>
      <p:ext uri="{BB962C8B-B14F-4D97-AF65-F5344CB8AC3E}">
        <p14:creationId xmlns:p14="http://schemas.microsoft.com/office/powerpoint/2010/main" val="4003686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the Checkpoint</a:t>
            </a:r>
            <a:endParaRPr lang="en-US" dirty="0"/>
          </a:p>
        </p:txBody>
      </p:sp>
      <p:pic>
        <p:nvPicPr>
          <p:cNvPr id="4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03" b="30275" l="75440" r="91796">
                        <a14:backgroundMark x1="76010" y1="27063" x2="76010" y2="27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95" t="6569" r="6160" b="67091"/>
          <a:stretch/>
        </p:blipFill>
        <p:spPr bwMode="auto">
          <a:xfrm>
            <a:off x="724118" y="3199359"/>
            <a:ext cx="617018" cy="60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52" b="31673" l="52474" r="70253">
                        <a14:backgroundMark x1="54798" y1="29373" x2="54798" y2="293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724118" y="2572751"/>
            <a:ext cx="670677" cy="6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724118" y="1148373"/>
            <a:ext cx="670647" cy="64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746152" y="1788723"/>
            <a:ext cx="663042" cy="67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2853" y="1261430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coach analyzes individual and team data.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2853" y="1837373"/>
            <a:ext cx="7198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with the team to discuss their issues, concerns, and suggestions for improvement.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2853" y="2690315"/>
            <a:ext cx="536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one-on-one with each team member.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2853" y="3266258"/>
            <a:ext cx="71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analyzes the interview data and prepares preliminary findings.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2853" y="3842201"/>
            <a:ext cx="7044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with team to discuss preliminary findings and the coach’s recommendations.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2853" y="4695143"/>
            <a:ext cx="7124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and team leader review final findings and recommendations</a:t>
            </a:r>
            <a:br>
              <a:rPr lang="en-US" sz="1800" dirty="0" smtClean="0"/>
            </a:br>
            <a:r>
              <a:rPr lang="en-US" sz="1800" dirty="0" smtClean="0"/>
              <a:t>with the team.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02853" y="5548083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and team leader review final findings with management.</a:t>
            </a:r>
          </a:p>
        </p:txBody>
      </p:sp>
      <p:pic>
        <p:nvPicPr>
          <p:cNvPr id="15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3" b="61233" l="7006" r="24998">
                        <a14:backgroundMark x1="9091" y1="40264" x2="9091" y2="402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7" t="34436" r="72753" b="35790"/>
          <a:stretch/>
        </p:blipFill>
        <p:spPr bwMode="auto">
          <a:xfrm>
            <a:off x="735135" y="3712860"/>
            <a:ext cx="678735" cy="68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714" b="63940" l="29785" r="47754">
                        <a14:backgroundMark x1="31818" y1="60396" x2="31818" y2="603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39" t="34436" r="50000" b="32782"/>
          <a:stretch/>
        </p:blipFill>
        <p:spPr bwMode="auto">
          <a:xfrm>
            <a:off x="724118" y="4506286"/>
            <a:ext cx="677860" cy="75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13" b="61233" l="53535" r="69891">
                        <a14:backgroundMark x1="55051" y1="59406" x2="55051" y2="59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90" t="34436" r="28065" b="35790"/>
          <a:stretch/>
        </p:blipFill>
        <p:spPr bwMode="auto">
          <a:xfrm>
            <a:off x="746152" y="5362435"/>
            <a:ext cx="617018" cy="68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084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040176"/>
          </a:xfrm>
        </p:spPr>
        <p:txBody>
          <a:bodyPr/>
          <a:lstStyle/>
          <a:p>
            <a:r>
              <a:rPr lang="en-US" dirty="0" smtClean="0"/>
              <a:t>The team develops an action plan to address any findings that result from the checkpoint review.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25" y="1936252"/>
            <a:ext cx="2114944" cy="1895360"/>
          </a:xfrm>
          <a:prstGeom prst="rect">
            <a:avLst/>
          </a:prstGeom>
        </p:spPr>
      </p:pic>
      <p:pic>
        <p:nvPicPr>
          <p:cNvPr id="3074" name="Picture 2" descr="\\ad\dfs\Users\mkasunic\Documents\iStock\istock_00000708481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67" y="2161350"/>
            <a:ext cx="2363616" cy="354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3692" y="4406747"/>
            <a:ext cx="38559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The checkpoint review is an</a:t>
            </a:r>
          </a:p>
          <a:p>
            <a:pPr>
              <a:buNone/>
            </a:pPr>
            <a:r>
              <a:rPr lang="en-US" dirty="0" smtClean="0"/>
              <a:t>excellent opportunity to make</a:t>
            </a:r>
            <a:br>
              <a:rPr lang="en-US" dirty="0" smtClean="0"/>
            </a:br>
            <a:r>
              <a:rPr lang="en-US" dirty="0" smtClean="0"/>
              <a:t>course corrections early on during</a:t>
            </a:r>
            <a:r>
              <a:rPr lang="en-US" dirty="0"/>
              <a:t> </a:t>
            </a:r>
            <a:r>
              <a:rPr lang="en-US" dirty="0" smtClean="0"/>
              <a:t>a project.</a:t>
            </a:r>
          </a:p>
        </p:txBody>
      </p:sp>
    </p:spTree>
    <p:extLst>
      <p:ext uri="{BB962C8B-B14F-4D97-AF65-F5344CB8AC3E}">
        <p14:creationId xmlns:p14="http://schemas.microsoft.com/office/powerpoint/2010/main" val="2591763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1893088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118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Postmortems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postmortem is a planned activity that focuses on learning from past experiences.</a:t>
            </a:r>
          </a:p>
          <a:p>
            <a:r>
              <a:rPr lang="en-US" dirty="0" smtClean="0"/>
              <a:t>Postmortems are also known as </a:t>
            </a:r>
            <a:r>
              <a:rPr lang="en-US" i="1" dirty="0" smtClean="0"/>
              <a:t>lessons-learned meetings </a:t>
            </a:r>
            <a:r>
              <a:rPr lang="en-US" dirty="0" smtClean="0"/>
              <a:t>and </a:t>
            </a:r>
            <a:r>
              <a:rPr lang="en-US" i="1" dirty="0" smtClean="0"/>
              <a:t>retrospectives.</a:t>
            </a:r>
          </a:p>
          <a:p>
            <a:r>
              <a:rPr lang="en-US" dirty="0" smtClean="0"/>
              <a:t>In the TSP, postmortems are encouraged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at the personal level, after completing work on a project part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at the team level, after completing a launch or re-launch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at the team level, after completing a project cycle</a:t>
            </a:r>
          </a:p>
          <a:p>
            <a:r>
              <a:rPr lang="en-US" dirty="0" smtClean="0"/>
              <a:t>The expected outcomes of a postmortem include: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Historical data and analysis results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Process improvement proposals (PIPs)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22" y="3870608"/>
            <a:ext cx="2207785" cy="220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42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dirty="0" err="1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31EDE602-3596-4998-B48B-6C4A7259D03D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D6198413-BC18-479D-AB29-5527E3825E77}" vid="{1181808F-1760-4A00-8F37-D01785FA2BB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3351</TotalTime>
  <Pages>7</Pages>
  <Words>1253</Words>
  <Application>Microsoft Office PowerPoint</Application>
  <PresentationFormat>Letter Paper (8.5x11 in)</PresentationFormat>
  <Paragraphs>219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MS PGothic</vt:lpstr>
      <vt:lpstr>Arial</vt:lpstr>
      <vt:lpstr>Century Schoolbook</vt:lpstr>
      <vt:lpstr>Courier New</vt:lpstr>
      <vt:lpstr>Times</vt:lpstr>
      <vt:lpstr>Times New Roman</vt:lpstr>
      <vt:lpstr>courseware</vt:lpstr>
      <vt:lpstr>1_courseware</vt:lpstr>
      <vt:lpstr>2_courseware</vt:lpstr>
      <vt:lpstr>PowerPoint Presentation</vt:lpstr>
      <vt:lpstr>PowerPoint Presentation</vt:lpstr>
      <vt:lpstr>Topics</vt:lpstr>
      <vt:lpstr>The Checkpoint Review</vt:lpstr>
      <vt:lpstr>Why A Checkpoint Review?</vt:lpstr>
      <vt:lpstr>Conducting the Checkpoint</vt:lpstr>
      <vt:lpstr>Action Plan</vt:lpstr>
      <vt:lpstr>Topics</vt:lpstr>
      <vt:lpstr>Postmortems</vt:lpstr>
      <vt:lpstr>Our Context</vt:lpstr>
      <vt:lpstr>Cycle Postmortems and Project Postmortem</vt:lpstr>
      <vt:lpstr>How to?</vt:lpstr>
      <vt:lpstr>Planning Analysis: Questions to Ask</vt:lpstr>
      <vt:lpstr>Quality Analysis: Questions to Ask</vt:lpstr>
      <vt:lpstr>Process Analysis: Questions to Ask</vt:lpstr>
      <vt:lpstr>PowerPoint Presentation</vt:lpstr>
      <vt:lpstr>Topics</vt:lpstr>
      <vt:lpstr>Process Improvement Proposals</vt:lpstr>
      <vt:lpstr>Where Does It Stop?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24 July 2001 / 3:30pm</dc:subject>
  <dc:creator>Daniel Burton</dc:creator>
  <cp:lastModifiedBy>wrn_loc_adm</cp:lastModifiedBy>
  <cp:revision>148</cp:revision>
  <cp:lastPrinted>2001-07-23T13:49:01Z</cp:lastPrinted>
  <dcterms:created xsi:type="dcterms:W3CDTF">2002-10-09T15:09:40Z</dcterms:created>
  <dcterms:modified xsi:type="dcterms:W3CDTF">2018-09-06T00:15:46Z</dcterms:modified>
</cp:coreProperties>
</file>