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2" r:id="rId1"/>
    <p:sldMasterId id="2147483850" r:id="rId2"/>
    <p:sldMasterId id="2147483863" r:id="rId3"/>
    <p:sldMasterId id="2147483871" r:id="rId4"/>
  </p:sldMasterIdLst>
  <p:notesMasterIdLst>
    <p:notesMasterId r:id="rId27"/>
  </p:notesMasterIdLst>
  <p:handoutMasterIdLst>
    <p:handoutMasterId r:id="rId28"/>
  </p:handoutMasterIdLst>
  <p:sldIdLst>
    <p:sldId id="256" r:id="rId5"/>
    <p:sldId id="497" r:id="rId6"/>
    <p:sldId id="479" r:id="rId7"/>
    <p:sldId id="470" r:id="rId8"/>
    <p:sldId id="487" r:id="rId9"/>
    <p:sldId id="488" r:id="rId10"/>
    <p:sldId id="489" r:id="rId11"/>
    <p:sldId id="490" r:id="rId12"/>
    <p:sldId id="492" r:id="rId13"/>
    <p:sldId id="493" r:id="rId14"/>
    <p:sldId id="491" r:id="rId15"/>
    <p:sldId id="483" r:id="rId16"/>
    <p:sldId id="481" r:id="rId17"/>
    <p:sldId id="482" r:id="rId18"/>
    <p:sldId id="468" r:id="rId19"/>
    <p:sldId id="494" r:id="rId20"/>
    <p:sldId id="480" r:id="rId21"/>
    <p:sldId id="439" r:id="rId22"/>
    <p:sldId id="443" r:id="rId23"/>
    <p:sldId id="444" r:id="rId24"/>
    <p:sldId id="495" r:id="rId25"/>
    <p:sldId id="496" r:id="rId26"/>
  </p:sldIdLst>
  <p:sldSz cx="9144000" cy="6858000" type="letter"/>
  <p:notesSz cx="71501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1">
          <p15:clr>
            <a:srgbClr val="A4A3A4"/>
          </p15:clr>
        </p15:guide>
        <p15:guide id="2" orient="horz" pos="1352">
          <p15:clr>
            <a:srgbClr val="A4A3A4"/>
          </p15:clr>
        </p15:guide>
        <p15:guide id="3" orient="horz" pos="3785">
          <p15:clr>
            <a:srgbClr val="A4A3A4"/>
          </p15:clr>
        </p15:guide>
        <p15:guide id="4" orient="horz" pos="920">
          <p15:clr>
            <a:srgbClr val="A4A3A4"/>
          </p15:clr>
        </p15:guide>
        <p15:guide id="5" pos="636">
          <p15:clr>
            <a:srgbClr val="A4A3A4"/>
          </p15:clr>
        </p15:guide>
        <p15:guide id="6" pos="2877">
          <p15:clr>
            <a:srgbClr val="A4A3A4"/>
          </p15:clr>
        </p15:guide>
        <p15:guide id="7" pos="15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768">
          <p15:clr>
            <a:srgbClr val="A4A3A4"/>
          </p15:clr>
        </p15:guide>
        <p15:guide id="2" pos="225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CCFF"/>
    <a:srgbClr val="CC3300"/>
    <a:srgbClr val="87ABB9"/>
    <a:srgbClr val="E6F0F2"/>
    <a:srgbClr val="D8E7EA"/>
    <a:srgbClr val="60177D"/>
    <a:srgbClr val="3B106E"/>
    <a:srgbClr val="EFEDE5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1" autoAdjust="0"/>
    <p:restoredTop sz="90879" autoAdjust="0"/>
  </p:normalViewPr>
  <p:slideViewPr>
    <p:cSldViewPr snapToGrid="0">
      <p:cViewPr varScale="1">
        <p:scale>
          <a:sx n="81" d="100"/>
          <a:sy n="81" d="100"/>
        </p:scale>
        <p:origin x="40" y="216"/>
      </p:cViewPr>
      <p:guideLst>
        <p:guide orient="horz" pos="2201"/>
        <p:guide orient="horz" pos="1352"/>
        <p:guide orient="horz" pos="3785"/>
        <p:guide orient="horz" pos="920"/>
        <p:guide pos="636"/>
        <p:guide pos="2877"/>
        <p:guide pos="15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-1902" y="-36"/>
      </p:cViewPr>
      <p:guideLst>
        <p:guide orient="horz" pos="5768"/>
        <p:guide pos="225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708775" y="9283075"/>
            <a:ext cx="288445" cy="1925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0915" tIns="40458" rIns="80915" bIns="40458">
            <a:spAutoFit/>
          </a:bodyPr>
          <a:lstStyle/>
          <a:p>
            <a:pPr defTabSz="106363" eaLnBrk="0" hangingPunct="0">
              <a:lnSpc>
                <a:spcPct val="90000"/>
              </a:lnSpc>
              <a:buFontTx/>
              <a:buNone/>
              <a:defRPr/>
            </a:pPr>
            <a:fld id="{3D7FF467-DCEA-4E82-BE0C-6348FEE2A0D1}" type="slidenum">
              <a:rPr lang="en-US" sz="800">
                <a:solidFill>
                  <a:schemeClr val="tx2"/>
                </a:solidFill>
                <a:latin typeface="Arial" charset="0"/>
              </a:rPr>
              <a:pPr defTabSz="10636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8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32172"/>
            <a:ext cx="4041775" cy="241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" y="9244749"/>
            <a:ext cx="177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800" dirty="0" smtClean="0"/>
              <a:t>© 2013 Carnegie Mellon University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24183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4763"/>
            <a:ext cx="3101976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-4763"/>
            <a:ext cx="3101975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t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975725"/>
            <a:ext cx="310197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5725"/>
            <a:ext cx="3101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25" tIns="0" rIns="19425" bIns="0" numCol="1" anchor="b" anchorCtr="0" compatLnSpc="1">
            <a:prstTxWarp prst="textNoShape">
              <a:avLst/>
            </a:prstTxWarp>
          </a:bodyPr>
          <a:lstStyle>
            <a:lvl1pPr algn="r" defTabSz="974725" eaLnBrk="0" hangingPunct="0"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091D5D3C-38AA-4050-B106-665920A8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192463" y="8997950"/>
            <a:ext cx="7635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49" tIns="45324" rIns="90649" bIns="45324">
            <a:spAutoFit/>
          </a:bodyPr>
          <a:lstStyle/>
          <a:p>
            <a:pPr algn="ctr" defTabSz="925513" eaLnBrk="0" hangingPunct="0">
              <a:lnSpc>
                <a:spcPct val="90000"/>
              </a:lnSpc>
              <a:buFontTx/>
              <a:buNone/>
              <a:defRPr/>
            </a:pPr>
            <a:r>
              <a:rPr lang="en-US" sz="1200">
                <a:latin typeface="Arial" charset="0"/>
              </a:rPr>
              <a:t>Page </a:t>
            </a:r>
            <a:fld id="{3CEDBADB-7716-4BC5-B88C-16BB629F9C73}" type="slidenum">
              <a:rPr lang="en-US" sz="1200">
                <a:latin typeface="Arial" charset="0"/>
              </a:rPr>
              <a:pPr algn="ctr" defTabSz="925513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>
              <a:latin typeface="Arial" charset="0"/>
            </a:endParaRPr>
          </a:p>
        </p:txBody>
      </p:sp>
      <p:sp>
        <p:nvSpPr>
          <p:cNvPr id="3072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717550"/>
            <a:ext cx="4703763" cy="3527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2500" y="4487863"/>
            <a:ext cx="5245100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5" tIns="48561" rIns="95505" bIns="48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1415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04D531F3-44F6-452D-AF0C-A965F1BAD96D}" type="slidenum">
              <a:rPr lang="en-US" sz="1000" smtClean="0">
                <a:latin typeface="Times New Roman" pitchFamily="18" charset="0"/>
              </a:rPr>
              <a:pPr/>
              <a:t>1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766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43A02C4-1241-4B7C-9ED5-6621AE7157CB}" type="slidenum">
              <a:rPr lang="en-US" sz="1000">
                <a:latin typeface="Times New Roman" pitchFamily="18" charset="0"/>
              </a:rPr>
              <a:pPr/>
              <a:t>5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9" y="5062538"/>
            <a:ext cx="5241925" cy="3676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88" tIns="45743" rIns="91488" bIns="45743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688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0EE796F-C54B-46BB-B826-35657681DD15}" type="slidenum">
              <a:rPr lang="en-US" sz="1000">
                <a:latin typeface="Times New Roman" pitchFamily="18" charset="0"/>
              </a:rPr>
              <a:pPr/>
              <a:t>8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3712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39" indent="-285746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2983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175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369" indent="-228597" defTabSz="974711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56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755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8949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142" indent="-228597" defTabSz="974711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C96A29B-D061-45B8-AF20-9A393D979BA1}" type="slidenum">
              <a:rPr lang="en-US" sz="1000">
                <a:latin typeface="Times New Roman" pitchFamily="18" charset="0"/>
              </a:rPr>
              <a:pPr/>
              <a:t>11</a:t>
            </a:fld>
            <a:endParaRPr lang="en-US" sz="100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07982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A29A4A-37DF-4935-970A-FFBDD66217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FEE7F86-2B38-4AE7-A394-1813172E1935}" type="slidenum">
              <a:rPr lang="en-US" sz="1000" smtClean="0">
                <a:latin typeface="Times New Roman" pitchFamily="18" charset="0"/>
              </a:rPr>
              <a:pPr/>
              <a:t>18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714375"/>
            <a:ext cx="4706937" cy="3530600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8" y="5062538"/>
            <a:ext cx="5241925" cy="3676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89" tIns="45744" rIns="91489" bIns="45744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664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747AA6B-B6E3-4725-B1C1-B5A633C79DF4}" type="slidenum">
              <a:rPr lang="en-US" sz="1000" smtClean="0">
                <a:latin typeface="Times New Roman" pitchFamily="18" charset="0"/>
              </a:rPr>
              <a:pPr/>
              <a:t>19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65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747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E3C079D-E0A4-4F41-B7FF-7E4428A6FAA7}" type="slidenum">
              <a:rPr lang="en-US" sz="1000" smtClean="0">
                <a:latin typeface="Times New Roman" pitchFamily="18" charset="0"/>
              </a:rPr>
              <a:pPr/>
              <a:t>20</a:t>
            </a:fld>
            <a:endParaRPr lang="en-US" sz="1000" smtClean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739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22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7960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2405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4791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907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6402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083617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03517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8391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305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3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189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5182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1323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946243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70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571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37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0421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1774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245619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262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53257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19519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85916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2191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48698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956376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8741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291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96634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55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9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33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5774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992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35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62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38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006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8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../M2%20-%20TSP%20Overview/2%20-%20TSP%20Overview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../M5%20-%20Managing%20Quality/5%20-%20Managing%20Quality.pptx" TargetMode="External"/><Relationship Id="rId5" Type="http://schemas.openxmlformats.org/officeDocument/2006/relationships/hyperlink" Target="../M4%20-%20TSP%20Planning%20Framework/4%20-TSP%20Planning%20Framework.pptx" TargetMode="External"/><Relationship Id="rId4" Type="http://schemas.openxmlformats.org/officeDocument/2006/relationships/hyperlink" Target="../M3%20-%20TSP%20Process%20Elements/3%20-TSP%20Process%20Elements.ppt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M5%20-%20Managing%20Quality/5%20-%20Managing%20Quality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hyperlink" Target="../M6%20-%20The%20TSP%20Launch/6%20-%20The%20TSP%20Launch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M7%20-%20Managing%20Your%20Work/7%20-%20Managing%20Your%20Work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5" Type="http://schemas.openxmlformats.org/officeDocument/2006/relationships/hyperlink" Target="../M9%20-%20Getting%20Better%20At%20It/9%20%20-%20Getting%20Better%20At%20It.pptx" TargetMode="External"/><Relationship Id="rId4" Type="http://schemas.openxmlformats.org/officeDocument/2006/relationships/hyperlink" Target="../M8%20-%20The%20Weekly%20Status%20Meeting/8%20-The%20Weekly%20Status%20Meeting.ppt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04111" y="5825156"/>
            <a:ext cx="3339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TSP Team Member Training, Module 1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444695" y="2823459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Introduction</a:t>
            </a:r>
            <a:endParaRPr lang="en-US" sz="2800" dirty="0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449157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Team-Building Takes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12445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When a team is formed, there is typically</a:t>
            </a:r>
          </a:p>
          <a:p>
            <a:pPr marL="579438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 smtClean="0"/>
              <a:t>different viewpoints about the problem to be solved</a:t>
            </a:r>
          </a:p>
          <a:p>
            <a:pPr marL="579438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 smtClean="0"/>
              <a:t>uncertainty about the goals</a:t>
            </a:r>
          </a:p>
          <a:p>
            <a:pPr marL="579438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 smtClean="0"/>
              <a:t>no clear sense of roles and responsibilities</a:t>
            </a:r>
          </a:p>
          <a:p>
            <a:pPr marL="579438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 smtClean="0"/>
              <a:t>different ideas about how to approach the work</a:t>
            </a:r>
          </a:p>
          <a:p>
            <a:pPr marL="579438" indent="-342900">
              <a:buFont typeface="Arial" pitchFamily="34" charset="0"/>
              <a:buChar char="•"/>
            </a:pPr>
            <a:endParaRPr lang="en-US" sz="1800" dirty="0" smtClean="0"/>
          </a:p>
          <a:p>
            <a:pPr marL="579438" indent="-342900">
              <a:buFont typeface="Arial" pitchFamily="34" charset="0"/>
              <a:buChar char="•"/>
            </a:pPr>
            <a:endParaRPr lang="en-US" sz="1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598767" y="1610009"/>
            <a:ext cx="1697038" cy="848519"/>
            <a:chOff x="5814262" y="3803793"/>
            <a:chExt cx="2082800" cy="1041400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814262" y="3803793"/>
              <a:ext cx="2082800" cy="1041400"/>
            </a:xfrm>
            <a:custGeom>
              <a:avLst/>
              <a:gdLst>
                <a:gd name="T0" fmla="*/ 142 w 1163"/>
                <a:gd name="T1" fmla="*/ 55 h 582"/>
                <a:gd name="T2" fmla="*/ 326 w 1163"/>
                <a:gd name="T3" fmla="*/ 55 h 582"/>
                <a:gd name="T4" fmla="*/ 363 w 1163"/>
                <a:gd name="T5" fmla="*/ 12 h 582"/>
                <a:gd name="T6" fmla="*/ 406 w 1163"/>
                <a:gd name="T7" fmla="*/ 55 h 582"/>
                <a:gd name="T8" fmla="*/ 554 w 1163"/>
                <a:gd name="T9" fmla="*/ 55 h 582"/>
                <a:gd name="T10" fmla="*/ 665 w 1163"/>
                <a:gd name="T11" fmla="*/ 6 h 582"/>
                <a:gd name="T12" fmla="*/ 634 w 1163"/>
                <a:gd name="T13" fmla="*/ 74 h 582"/>
                <a:gd name="T14" fmla="*/ 886 w 1163"/>
                <a:gd name="T15" fmla="*/ 74 h 582"/>
                <a:gd name="T16" fmla="*/ 1083 w 1163"/>
                <a:gd name="T17" fmla="*/ 0 h 582"/>
                <a:gd name="T18" fmla="*/ 1040 w 1163"/>
                <a:gd name="T19" fmla="*/ 98 h 582"/>
                <a:gd name="T20" fmla="*/ 1040 w 1163"/>
                <a:gd name="T21" fmla="*/ 221 h 582"/>
                <a:gd name="T22" fmla="*/ 1163 w 1163"/>
                <a:gd name="T23" fmla="*/ 270 h 582"/>
                <a:gd name="T24" fmla="*/ 1052 w 1163"/>
                <a:gd name="T25" fmla="*/ 343 h 582"/>
                <a:gd name="T26" fmla="*/ 1052 w 1163"/>
                <a:gd name="T27" fmla="*/ 453 h 582"/>
                <a:gd name="T28" fmla="*/ 671 w 1163"/>
                <a:gd name="T29" fmla="*/ 453 h 582"/>
                <a:gd name="T30" fmla="*/ 701 w 1163"/>
                <a:gd name="T31" fmla="*/ 539 h 582"/>
                <a:gd name="T32" fmla="*/ 406 w 1163"/>
                <a:gd name="T33" fmla="*/ 453 h 582"/>
                <a:gd name="T34" fmla="*/ 222 w 1163"/>
                <a:gd name="T35" fmla="*/ 453 h 582"/>
                <a:gd name="T36" fmla="*/ 142 w 1163"/>
                <a:gd name="T37" fmla="*/ 582 h 582"/>
                <a:gd name="T38" fmla="*/ 142 w 1163"/>
                <a:gd name="T39" fmla="*/ 331 h 582"/>
                <a:gd name="T40" fmla="*/ 0 w 1163"/>
                <a:gd name="T41" fmla="*/ 361 h 582"/>
                <a:gd name="T42" fmla="*/ 142 w 1163"/>
                <a:gd name="T43" fmla="*/ 251 h 582"/>
                <a:gd name="T44" fmla="*/ 142 w 1163"/>
                <a:gd name="T45" fmla="*/ 55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3" h="582">
                  <a:moveTo>
                    <a:pt x="142" y="55"/>
                  </a:moveTo>
                  <a:lnTo>
                    <a:pt x="326" y="55"/>
                  </a:lnTo>
                  <a:lnTo>
                    <a:pt x="363" y="12"/>
                  </a:lnTo>
                  <a:lnTo>
                    <a:pt x="406" y="55"/>
                  </a:lnTo>
                  <a:lnTo>
                    <a:pt x="554" y="55"/>
                  </a:lnTo>
                  <a:lnTo>
                    <a:pt x="665" y="6"/>
                  </a:lnTo>
                  <a:lnTo>
                    <a:pt x="634" y="74"/>
                  </a:lnTo>
                  <a:lnTo>
                    <a:pt x="886" y="74"/>
                  </a:lnTo>
                  <a:lnTo>
                    <a:pt x="1083" y="0"/>
                  </a:lnTo>
                  <a:lnTo>
                    <a:pt x="1040" y="98"/>
                  </a:lnTo>
                  <a:lnTo>
                    <a:pt x="1040" y="221"/>
                  </a:lnTo>
                  <a:lnTo>
                    <a:pt x="1163" y="270"/>
                  </a:lnTo>
                  <a:lnTo>
                    <a:pt x="1052" y="343"/>
                  </a:lnTo>
                  <a:lnTo>
                    <a:pt x="1052" y="453"/>
                  </a:lnTo>
                  <a:lnTo>
                    <a:pt x="671" y="453"/>
                  </a:lnTo>
                  <a:lnTo>
                    <a:pt x="701" y="539"/>
                  </a:lnTo>
                  <a:lnTo>
                    <a:pt x="406" y="453"/>
                  </a:lnTo>
                  <a:lnTo>
                    <a:pt x="222" y="453"/>
                  </a:lnTo>
                  <a:lnTo>
                    <a:pt x="142" y="582"/>
                  </a:lnTo>
                  <a:lnTo>
                    <a:pt x="142" y="331"/>
                  </a:lnTo>
                  <a:lnTo>
                    <a:pt x="0" y="361"/>
                  </a:lnTo>
                  <a:lnTo>
                    <a:pt x="142" y="251"/>
                  </a:lnTo>
                  <a:lnTo>
                    <a:pt x="142" y="55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 rot="2399652">
              <a:off x="6679450" y="4468956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 rot="18641732">
              <a:off x="6612775" y="3941906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 rot="9085026">
              <a:off x="6017462" y="4145106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 rot="18454116">
              <a:off x="7358900" y="3924443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7435100" y="4183206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 rot="16200000">
              <a:off x="6293687" y="3924443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 rot="7303416">
              <a:off x="6015875" y="4402281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 flipH="1">
              <a:off x="6909637" y="4183206"/>
              <a:ext cx="366713" cy="230188"/>
            </a:xfrm>
            <a:prstGeom prst="rightArrow">
              <a:avLst>
                <a:gd name="adj1" fmla="val 50000"/>
                <a:gd name="adj2" fmla="val 79663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 bwMode="gray">
          <a:xfrm>
            <a:off x="539496" y="3630829"/>
            <a:ext cx="5650992" cy="7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800" dirty="0" smtClean="0"/>
              <a:t>Over time, team members begin to converge on mutual understandings that allow teamwork to begin.</a:t>
            </a:r>
          </a:p>
          <a:p>
            <a:pPr marL="579438" indent="-342900"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gray">
          <a:xfrm>
            <a:off x="539496" y="5186569"/>
            <a:ext cx="5650992" cy="7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1800" dirty="0" smtClean="0"/>
              <a:t>Once team members develop the mechanisms to understand and improve their dynamics, they become a </a:t>
            </a:r>
            <a:r>
              <a:rPr lang="en-US" sz="1800" i="1" dirty="0" smtClean="0"/>
              <a:t>high-performing</a:t>
            </a:r>
            <a:r>
              <a:rPr lang="en-US" sz="1800" dirty="0" smtClean="0"/>
              <a:t> team.</a:t>
            </a:r>
          </a:p>
          <a:p>
            <a:pPr marL="579438" indent="-342900">
              <a:buFont typeface="Arial" pitchFamily="34" charset="0"/>
              <a:buChar char="•"/>
            </a:pPr>
            <a:endParaRPr lang="en-US" sz="18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6739923" y="3609150"/>
            <a:ext cx="1606107" cy="688759"/>
            <a:chOff x="6510341" y="3499337"/>
            <a:chExt cx="1706562" cy="731838"/>
          </a:xfrm>
        </p:grpSpPr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6510341" y="3499337"/>
              <a:ext cx="1706562" cy="731838"/>
            </a:xfrm>
            <a:custGeom>
              <a:avLst/>
              <a:gdLst>
                <a:gd name="T0" fmla="*/ 885 w 953"/>
                <a:gd name="T1" fmla="*/ 372 h 409"/>
                <a:gd name="T2" fmla="*/ 0 w 953"/>
                <a:gd name="T3" fmla="*/ 372 h 409"/>
                <a:gd name="T4" fmla="*/ 0 w 953"/>
                <a:gd name="T5" fmla="*/ 31 h 409"/>
                <a:gd name="T6" fmla="*/ 885 w 953"/>
                <a:gd name="T7" fmla="*/ 31 h 409"/>
                <a:gd name="T8" fmla="*/ 885 w 953"/>
                <a:gd name="T9" fmla="*/ 0 h 409"/>
                <a:gd name="T10" fmla="*/ 953 w 953"/>
                <a:gd name="T11" fmla="*/ 214 h 409"/>
                <a:gd name="T12" fmla="*/ 885 w 953"/>
                <a:gd name="T13" fmla="*/ 409 h 409"/>
                <a:gd name="T14" fmla="*/ 885 w 953"/>
                <a:gd name="T15" fmla="*/ 37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3" h="409">
                  <a:moveTo>
                    <a:pt x="885" y="372"/>
                  </a:moveTo>
                  <a:lnTo>
                    <a:pt x="0" y="372"/>
                  </a:lnTo>
                  <a:lnTo>
                    <a:pt x="0" y="31"/>
                  </a:lnTo>
                  <a:lnTo>
                    <a:pt x="885" y="31"/>
                  </a:lnTo>
                  <a:lnTo>
                    <a:pt x="885" y="0"/>
                  </a:lnTo>
                  <a:lnTo>
                    <a:pt x="953" y="214"/>
                  </a:lnTo>
                  <a:lnTo>
                    <a:pt x="885" y="409"/>
                  </a:lnTo>
                  <a:lnTo>
                    <a:pt x="885" y="372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AutoShape 29"/>
            <p:cNvSpPr>
              <a:spLocks noChangeArrowheads="1"/>
            </p:cNvSpPr>
            <p:nvPr/>
          </p:nvSpPr>
          <p:spPr bwMode="auto">
            <a:xfrm rot="19010857">
              <a:off x="6529391" y="3794612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30"/>
            <p:cNvSpPr>
              <a:spLocks noChangeArrowheads="1"/>
            </p:cNvSpPr>
            <p:nvPr/>
          </p:nvSpPr>
          <p:spPr bwMode="auto">
            <a:xfrm>
              <a:off x="6794503" y="3573950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31"/>
            <p:cNvSpPr>
              <a:spLocks noChangeArrowheads="1"/>
            </p:cNvSpPr>
            <p:nvPr/>
          </p:nvSpPr>
          <p:spPr bwMode="auto">
            <a:xfrm rot="2401815">
              <a:off x="6894516" y="3866050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2"/>
            <p:cNvSpPr>
              <a:spLocks noChangeArrowheads="1"/>
            </p:cNvSpPr>
            <p:nvPr/>
          </p:nvSpPr>
          <p:spPr bwMode="auto">
            <a:xfrm rot="19198185" flipV="1">
              <a:off x="7212016" y="3651737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33"/>
            <p:cNvSpPr>
              <a:spLocks noChangeArrowheads="1"/>
            </p:cNvSpPr>
            <p:nvPr/>
          </p:nvSpPr>
          <p:spPr bwMode="auto">
            <a:xfrm rot="20643277">
              <a:off x="7437441" y="3866050"/>
              <a:ext cx="365125" cy="231775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 rot="956723" flipV="1">
              <a:off x="7686678" y="3651737"/>
              <a:ext cx="365125" cy="230188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" name="Group 16"/>
          <p:cNvGrpSpPr>
            <a:grpSpLocks/>
          </p:cNvGrpSpPr>
          <p:nvPr/>
        </p:nvGrpSpPr>
        <p:grpSpPr bwMode="auto">
          <a:xfrm>
            <a:off x="6769040" y="4966846"/>
            <a:ext cx="1743240" cy="922892"/>
            <a:chOff x="5418" y="1859"/>
            <a:chExt cx="1711" cy="906"/>
          </a:xfrm>
        </p:grpSpPr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5418" y="1859"/>
              <a:ext cx="1711" cy="906"/>
            </a:xfrm>
            <a:custGeom>
              <a:avLst/>
              <a:gdLst>
                <a:gd name="T0" fmla="*/ 750 w 1070"/>
                <a:gd name="T1" fmla="*/ 305 h 415"/>
                <a:gd name="T2" fmla="*/ 0 w 1070"/>
                <a:gd name="T3" fmla="*/ 305 h 415"/>
                <a:gd name="T4" fmla="*/ 0 w 1070"/>
                <a:gd name="T5" fmla="*/ 110 h 415"/>
                <a:gd name="T6" fmla="*/ 750 w 1070"/>
                <a:gd name="T7" fmla="*/ 110 h 415"/>
                <a:gd name="T8" fmla="*/ 750 w 1070"/>
                <a:gd name="T9" fmla="*/ 0 h 415"/>
                <a:gd name="T10" fmla="*/ 1070 w 1070"/>
                <a:gd name="T11" fmla="*/ 201 h 415"/>
                <a:gd name="T12" fmla="*/ 750 w 1070"/>
                <a:gd name="T13" fmla="*/ 415 h 415"/>
                <a:gd name="T14" fmla="*/ 750 w 1070"/>
                <a:gd name="T1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0" h="415">
                  <a:moveTo>
                    <a:pt x="750" y="305"/>
                  </a:moveTo>
                  <a:lnTo>
                    <a:pt x="0" y="305"/>
                  </a:lnTo>
                  <a:lnTo>
                    <a:pt x="0" y="110"/>
                  </a:lnTo>
                  <a:lnTo>
                    <a:pt x="750" y="110"/>
                  </a:lnTo>
                  <a:lnTo>
                    <a:pt x="750" y="0"/>
                  </a:lnTo>
                  <a:lnTo>
                    <a:pt x="1070" y="201"/>
                  </a:lnTo>
                  <a:lnTo>
                    <a:pt x="750" y="415"/>
                  </a:lnTo>
                  <a:lnTo>
                    <a:pt x="750" y="305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auto">
            <a:xfrm>
              <a:off x="5449" y="2100"/>
              <a:ext cx="326" cy="207"/>
            </a:xfrm>
            <a:prstGeom prst="rightArrow">
              <a:avLst>
                <a:gd name="adj1" fmla="val 50000"/>
                <a:gd name="adj2" fmla="val 78751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19"/>
            <p:cNvSpPr>
              <a:spLocks noChangeArrowheads="1"/>
            </p:cNvSpPr>
            <p:nvPr/>
          </p:nvSpPr>
          <p:spPr bwMode="auto">
            <a:xfrm>
              <a:off x="5449" y="2308"/>
              <a:ext cx="326" cy="206"/>
            </a:xfrm>
            <a:prstGeom prst="rightArrow">
              <a:avLst>
                <a:gd name="adj1" fmla="val 50000"/>
                <a:gd name="adj2" fmla="val 7913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utoShape 20"/>
            <p:cNvSpPr>
              <a:spLocks noChangeArrowheads="1"/>
            </p:cNvSpPr>
            <p:nvPr/>
          </p:nvSpPr>
          <p:spPr bwMode="auto">
            <a:xfrm>
              <a:off x="5837" y="2100"/>
              <a:ext cx="326" cy="207"/>
            </a:xfrm>
            <a:prstGeom prst="rightArrow">
              <a:avLst>
                <a:gd name="adj1" fmla="val 50000"/>
                <a:gd name="adj2" fmla="val 78751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21"/>
            <p:cNvSpPr>
              <a:spLocks noChangeArrowheads="1"/>
            </p:cNvSpPr>
            <p:nvPr/>
          </p:nvSpPr>
          <p:spPr bwMode="auto">
            <a:xfrm>
              <a:off x="5837" y="2308"/>
              <a:ext cx="326" cy="206"/>
            </a:xfrm>
            <a:prstGeom prst="rightArrow">
              <a:avLst>
                <a:gd name="adj1" fmla="val 50000"/>
                <a:gd name="adj2" fmla="val 7913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utoShape 22"/>
            <p:cNvSpPr>
              <a:spLocks noChangeArrowheads="1"/>
            </p:cNvSpPr>
            <p:nvPr/>
          </p:nvSpPr>
          <p:spPr bwMode="auto">
            <a:xfrm>
              <a:off x="6231" y="2100"/>
              <a:ext cx="326" cy="207"/>
            </a:xfrm>
            <a:prstGeom prst="rightArrow">
              <a:avLst>
                <a:gd name="adj1" fmla="val 50000"/>
                <a:gd name="adj2" fmla="val 78751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auto">
            <a:xfrm>
              <a:off x="6231" y="2308"/>
              <a:ext cx="326" cy="206"/>
            </a:xfrm>
            <a:prstGeom prst="rightArrow">
              <a:avLst>
                <a:gd name="adj1" fmla="val 50000"/>
                <a:gd name="adj2" fmla="val 7913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auto">
            <a:xfrm>
              <a:off x="6600" y="2100"/>
              <a:ext cx="326" cy="207"/>
            </a:xfrm>
            <a:prstGeom prst="rightArrow">
              <a:avLst>
                <a:gd name="adj1" fmla="val 50000"/>
                <a:gd name="adj2" fmla="val 78751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25"/>
            <p:cNvSpPr>
              <a:spLocks noChangeArrowheads="1"/>
            </p:cNvSpPr>
            <p:nvPr/>
          </p:nvSpPr>
          <p:spPr bwMode="auto">
            <a:xfrm>
              <a:off x="6600" y="2308"/>
              <a:ext cx="326" cy="206"/>
            </a:xfrm>
            <a:prstGeom prst="rightArrow">
              <a:avLst>
                <a:gd name="adj1" fmla="val 50000"/>
                <a:gd name="adj2" fmla="val 7913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1816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Teams Get Blocked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37538" cy="3573483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Examples of non-technical issues that affect team performance are</a:t>
            </a:r>
          </a:p>
          <a:p>
            <a:pPr lvl="1" eaLnBrk="1" hangingPunct="1"/>
            <a:r>
              <a:rPr lang="en-US" dirty="0" smtClean="0"/>
              <a:t>poor leadership</a:t>
            </a:r>
          </a:p>
          <a:p>
            <a:pPr lvl="1"/>
            <a:r>
              <a:rPr lang="en-US" dirty="0"/>
              <a:t>unclear goals or priorities</a:t>
            </a:r>
          </a:p>
          <a:p>
            <a:pPr lvl="1" eaLnBrk="1" hangingPunct="1"/>
            <a:r>
              <a:rPr lang="en-US" dirty="0" smtClean="0"/>
              <a:t>non-supportive work environment</a:t>
            </a:r>
          </a:p>
          <a:p>
            <a:pPr lvl="1" eaLnBrk="1" hangingPunct="1"/>
            <a:r>
              <a:rPr lang="en-US" dirty="0" smtClean="0"/>
              <a:t>lack of clear or shared understanding of individual responsibilities</a:t>
            </a:r>
          </a:p>
          <a:p>
            <a:pPr lvl="1"/>
            <a:r>
              <a:rPr lang="en-US" dirty="0"/>
              <a:t>unrealistic expectations</a:t>
            </a:r>
          </a:p>
          <a:p>
            <a:pPr lvl="1" eaLnBrk="1" hangingPunct="1"/>
            <a:r>
              <a:rPr lang="en-US" dirty="0" smtClean="0"/>
              <a:t>forced commitments</a:t>
            </a:r>
          </a:p>
          <a:p>
            <a:pPr lvl="1" eaLnBrk="1" hangingPunct="1"/>
            <a:r>
              <a:rPr lang="en-US" dirty="0" smtClean="0"/>
              <a:t>undefined or unplanned approach to the work</a:t>
            </a:r>
          </a:p>
          <a:p>
            <a:pPr lvl="1" eaLnBrk="1" hangingPunct="1"/>
            <a:r>
              <a:rPr lang="en-US" dirty="0" smtClean="0"/>
              <a:t>lack of discipline or commitment</a:t>
            </a:r>
          </a:p>
          <a:p>
            <a:pPr marL="0" indent="0" eaLnBrk="1" hangingPunct="1"/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240157" y="4690753"/>
            <a:ext cx="525070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/>
              <a:t>When these issues are not addressed by the team or management, </a:t>
            </a:r>
            <a:r>
              <a:rPr lang="en-US" sz="1800" dirty="0" smtClean="0"/>
              <a:t>team performance </a:t>
            </a:r>
            <a:r>
              <a:rPr lang="en-US" sz="1800" dirty="0"/>
              <a:t>suffers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33924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407503" y="917718"/>
            <a:ext cx="8408505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US" sz="3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Class Discussion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en-US" sz="3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Take a moment to consider projects that you are working on now or in the past.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How was your work planned and tracked?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What measures or other data did you use for planning and tracking?</a:t>
            </a:r>
          </a:p>
          <a:p>
            <a:pPr indent="-285750" eaLnBrk="1" hangingPunct="1">
              <a:spcBef>
                <a:spcPct val="30000"/>
              </a:spcBef>
              <a:buNone/>
            </a:pPr>
            <a:endParaRPr lang="en-US" sz="3200" i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eaLnBrk="1" hangingPunct="1">
              <a:spcBef>
                <a:spcPct val="30000"/>
              </a:spcBef>
              <a:buNone/>
            </a:pPr>
            <a:r>
              <a:rPr lang="en-US" sz="3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Be prepared to briefly describe your thoughts.</a:t>
            </a:r>
          </a:p>
        </p:txBody>
      </p:sp>
    </p:spTree>
    <p:extLst>
      <p:ext uri="{BB962C8B-B14F-4D97-AF65-F5344CB8AC3E}">
        <p14:creationId xmlns:p14="http://schemas.microsoft.com/office/powerpoint/2010/main" val="1345357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At Stake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849217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statistics regarding project failure are sobering.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In a 2011 survey* of 163 companies, respondents reported that they manage $200 million in projects</a:t>
            </a:r>
            <a:r>
              <a:rPr lang="en-US" baseline="30000" dirty="0" smtClean="0">
                <a:latin typeface="Courier New"/>
                <a:cs typeface="Courier New"/>
              </a:rPr>
              <a:t>†</a:t>
            </a:r>
            <a:r>
              <a:rPr lang="en-US" dirty="0" smtClean="0"/>
              <a:t> each year, of which approximately </a:t>
            </a:r>
            <a:br>
              <a:rPr lang="en-US" dirty="0" smtClean="0"/>
            </a:br>
            <a:r>
              <a:rPr lang="en-US" dirty="0" smtClean="0"/>
              <a:t>37 percent are “at risk.”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average company in the study </a:t>
            </a:r>
            <a:br>
              <a:rPr lang="en-US" dirty="0" smtClean="0"/>
            </a:br>
            <a:r>
              <a:rPr lang="en-US" dirty="0" smtClean="0"/>
              <a:t>therefore faces $74 million of </a:t>
            </a:r>
            <a:br>
              <a:rPr lang="en-US" dirty="0" smtClean="0"/>
            </a:br>
            <a:r>
              <a:rPr lang="en-US" dirty="0" smtClean="0"/>
              <a:t>“at risk” projects each year.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3790" y="5559189"/>
            <a:ext cx="647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9063" indent="-119063">
              <a:buNone/>
            </a:pPr>
            <a:r>
              <a:rPr lang="en-US" sz="1400" dirty="0" smtClean="0"/>
              <a:t>*	Source: Project Management Solutions, Inc., </a:t>
            </a:r>
            <a:r>
              <a:rPr lang="en-US" sz="1400" i="1" dirty="0" smtClean="0"/>
              <a:t>Strategies for Project Recovery</a:t>
            </a:r>
            <a:r>
              <a:rPr lang="en-US" sz="1400" dirty="0" smtClean="0"/>
              <a:t>, </a:t>
            </a:r>
            <a:br>
              <a:rPr lang="en-US" sz="1400" dirty="0" smtClean="0"/>
            </a:br>
            <a:r>
              <a:rPr lang="en-US" sz="1400" dirty="0" smtClean="0"/>
              <a:t>http://www.pmsolutions.com, 2011.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013789" y="6082409"/>
            <a:ext cx="5453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9063" indent="-119063">
              <a:buNone/>
            </a:pPr>
            <a:r>
              <a:rPr lang="en-US" sz="1400" baseline="30000" dirty="0">
                <a:latin typeface="Courier New"/>
                <a:cs typeface="Courier New"/>
              </a:rPr>
              <a:t>† </a:t>
            </a:r>
            <a:r>
              <a:rPr lang="en-US" sz="1400" dirty="0" smtClean="0"/>
              <a:t>Size of organization: Large (39%), Mid-sized (25%), Small (36%)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20" y="2493263"/>
            <a:ext cx="3704811" cy="259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65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Causes of Troubled Projects*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121040"/>
              </p:ext>
            </p:extLst>
          </p:nvPr>
        </p:nvGraphicFramePr>
        <p:xfrm>
          <a:off x="927652" y="1406939"/>
          <a:ext cx="7480851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801"/>
                <a:gridCol w="1768571"/>
                <a:gridCol w="516747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Based</a:t>
                      </a:r>
                      <a:r>
                        <a:rPr lang="en-US" baseline="0" dirty="0" smtClean="0"/>
                        <a:t> on insufficient data, missing items, insufficient details, poor estimates.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Schedules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 tight, unrealistic, overly optimistic.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Unidentified or assumed, not managed.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Unclear, lack of agreement, lack of priority, contradictory, ambiguous, imprecise.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Lack of resources,</a:t>
                      </a:r>
                      <a:r>
                        <a:rPr lang="en-US" baseline="0" dirty="0" smtClean="0"/>
                        <a:t> resource conflicts, turnover of key resources, poor planning.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3791" y="5565913"/>
            <a:ext cx="647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9063" indent="-119063">
              <a:buNone/>
            </a:pPr>
            <a:r>
              <a:rPr lang="en-US" sz="1400" dirty="0" smtClean="0"/>
              <a:t>*	Source: Project Management Solutions, Inc., </a:t>
            </a:r>
            <a:r>
              <a:rPr lang="en-US" sz="1400" i="1" dirty="0" smtClean="0"/>
              <a:t>Strategies for Project Recovery</a:t>
            </a:r>
            <a:r>
              <a:rPr lang="en-US" sz="1400" dirty="0" smtClean="0"/>
              <a:t>, </a:t>
            </a:r>
            <a:br>
              <a:rPr lang="en-US" sz="1400" dirty="0" smtClean="0"/>
            </a:br>
            <a:r>
              <a:rPr lang="en-US" sz="1400" dirty="0" smtClean="0"/>
              <a:t>http://www.pmsolutions.com, 2011.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27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1792884" y="2165823"/>
            <a:ext cx="6226404" cy="21775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Builds Effective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84948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To meet aggressive schedules and produce high-quality products, </a:t>
            </a:r>
            <a:r>
              <a:rPr lang="en-US" i="1" dirty="0" smtClean="0"/>
              <a:t>effective </a:t>
            </a:r>
            <a:r>
              <a:rPr lang="en-US" dirty="0" smtClean="0"/>
              <a:t>teamwork</a:t>
            </a:r>
            <a:r>
              <a:rPr lang="en-US" i="1" dirty="0" smtClean="0"/>
              <a:t> </a:t>
            </a:r>
            <a:r>
              <a:rPr lang="en-US" dirty="0" smtClean="0"/>
              <a:t>is essential.</a:t>
            </a:r>
          </a:p>
          <a:p>
            <a:pPr marL="581025" indent="-342900">
              <a:spcBef>
                <a:spcPts val="1200"/>
              </a:spcBef>
              <a:buFont typeface="Arial" pitchFamily="34" charset="0"/>
              <a:buChar char="•"/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7112" y="2475808"/>
            <a:ext cx="55231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The TSP guides teams through the team-building steps of setting goals, selecting roles, and establishing measurable plans. TSP also establishes mechanisms that foster effective communication 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848719" y="2165823"/>
            <a:ext cx="1531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all" spc="0" dirty="0" smtClean="0">
                <a:ln w="9000" cmpd="sng">
                  <a:noFill/>
                  <a:prstDash val="solid"/>
                </a:ln>
                <a:solidFill>
                  <a:srgbClr val="CC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TSP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rgbClr val="CC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38" y="3905833"/>
            <a:ext cx="3513011" cy="233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796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Accelerates the Transition to High Performance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581912" y="1591056"/>
            <a:ext cx="0" cy="4379976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581912" y="5971032"/>
            <a:ext cx="6172200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68732" y="3160728"/>
            <a:ext cx="13131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Team</a:t>
            </a:r>
            <a:br>
              <a:rPr lang="en-US" dirty="0" smtClean="0"/>
            </a:br>
            <a:r>
              <a:rPr lang="en-US" dirty="0" smtClean="0"/>
              <a:t>Capability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904732" y="6089904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Months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4154125" y="6133398"/>
            <a:ext cx="464538" cy="356616"/>
            <a:chOff x="3000104" y="6260500"/>
            <a:chExt cx="464538" cy="356616"/>
          </a:xfrm>
        </p:grpSpPr>
        <p:cxnSp>
          <p:nvCxnSpPr>
            <p:cNvPr id="39" name="Straight Connector 38"/>
            <p:cNvCxnSpPr/>
            <p:nvPr/>
          </p:nvCxnSpPr>
          <p:spPr bwMode="auto">
            <a:xfrm>
              <a:off x="3000104" y="6260500"/>
              <a:ext cx="464538" cy="356616"/>
            </a:xfrm>
            <a:prstGeom prst="line">
              <a:avLst/>
            </a:prstGeom>
            <a:solidFill>
              <a:srgbClr val="5CA1FB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H="1">
              <a:off x="3000104" y="6260500"/>
              <a:ext cx="464538" cy="356616"/>
            </a:xfrm>
            <a:prstGeom prst="line">
              <a:avLst/>
            </a:prstGeom>
            <a:solidFill>
              <a:srgbClr val="5CA1FB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TextBox 40"/>
          <p:cNvSpPr txBox="1"/>
          <p:nvPr/>
        </p:nvSpPr>
        <p:spPr>
          <a:xfrm>
            <a:off x="4929371" y="6089904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Days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1419098" y="5971032"/>
            <a:ext cx="162814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1419098" y="2417434"/>
            <a:ext cx="162814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792607" y="578031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Low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52532" y="226354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High</a:t>
            </a:r>
            <a:endParaRPr lang="en-US" sz="1400" dirty="0"/>
          </a:p>
        </p:txBody>
      </p:sp>
      <p:cxnSp>
        <p:nvCxnSpPr>
          <p:cNvPr id="48" name="Straight Connector 47"/>
          <p:cNvCxnSpPr/>
          <p:nvPr/>
        </p:nvCxnSpPr>
        <p:spPr bwMode="auto">
          <a:xfrm flipV="1">
            <a:off x="1954348" y="596857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2657301" y="595615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3360254" y="594373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4063207" y="593131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4766160" y="591889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5469113" y="590647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flipV="1">
            <a:off x="6172066" y="589405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6875019" y="588163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7577972" y="5869218"/>
            <a:ext cx="0" cy="16482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709" y="2096347"/>
            <a:ext cx="4917771" cy="3163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502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TSP Team Member Training will introduce you to a set of disciplined methods for producing quality products on time and within budget.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During this course, you will be introduced to the fundamentals of the TSP including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the personal process as a guide to performing your work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personal and team-based planning techniques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quality management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team building and project planning via the TSP launch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dynamic planning and accurate tracking of your work</a:t>
            </a:r>
            <a:endParaRPr lang="en-US" dirty="0"/>
          </a:p>
        </p:txBody>
      </p:sp>
      <p:pic>
        <p:nvPicPr>
          <p:cNvPr id="3074" name="Picture 2" descr="\\ad\dfs\Users\mkasunic\Documents\iStock\iStock_000013871639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339" y="4330818"/>
            <a:ext cx="1763091" cy="179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715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7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1</a:t>
            </a:r>
          </a:p>
        </p:txBody>
      </p:sp>
      <p:graphicFrame>
        <p:nvGraphicFramePr>
          <p:cNvPr id="7" name="Group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792995"/>
              </p:ext>
            </p:extLst>
          </p:nvPr>
        </p:nvGraphicFramePr>
        <p:xfrm>
          <a:off x="889794" y="1353707"/>
          <a:ext cx="6145212" cy="4381714"/>
        </p:xfrm>
        <a:graphic>
          <a:graphicData uri="http://schemas.openxmlformats.org/drawingml/2006/table">
            <a:tbl>
              <a:tblPr/>
              <a:tblGrid>
                <a:gridCol w="965864"/>
                <a:gridCol w="5179348"/>
              </a:tblGrid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Introduction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6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8:40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TSP Overview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10:10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Process Elements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11:10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TSP Planning Framework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Lunch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TSP Planning Framework, cont.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2:45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Break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2:55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TSP Planning Framework, cont.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Quality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8">
            <a:hlinkClick r:id="rId3" action="ppaction://hlinkpres?slideindex=1&amp;slidetitle="/>
          </p:cNvPr>
          <p:cNvSpPr/>
          <p:nvPr/>
        </p:nvSpPr>
        <p:spPr bwMode="auto">
          <a:xfrm>
            <a:off x="1085850" y="172861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>
            <a:hlinkClick r:id="rId4" action="ppaction://hlinkpres?slideindex=1&amp;slidetitle="/>
          </p:cNvPr>
          <p:cNvSpPr/>
          <p:nvPr/>
        </p:nvSpPr>
        <p:spPr bwMode="auto">
          <a:xfrm>
            <a:off x="1085850" y="2506134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>
            <a:hlinkClick r:id="rId5" action="ppaction://hlinkpres?slideindex=1&amp;slidetitle="/>
          </p:cNvPr>
          <p:cNvSpPr/>
          <p:nvPr/>
        </p:nvSpPr>
        <p:spPr bwMode="auto">
          <a:xfrm>
            <a:off x="1085850" y="370981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>
            <a:hlinkClick r:id="rId6" action="ppaction://hlinkpres?slideindex=1&amp;slidetitle="/>
          </p:cNvPr>
          <p:cNvSpPr/>
          <p:nvPr/>
        </p:nvSpPr>
        <p:spPr bwMode="auto">
          <a:xfrm>
            <a:off x="1085850" y="489091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>
            <a:hlinkClick r:id="rId5" action="ppaction://hlinkpres?slideindex=1&amp;slidetitle="/>
          </p:cNvPr>
          <p:cNvSpPr/>
          <p:nvPr/>
        </p:nvSpPr>
        <p:spPr bwMode="auto">
          <a:xfrm>
            <a:off x="1085850" y="2887134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>
            <a:hlinkClick r:id="rId5" action="ppaction://hlinkpres?slideindex=1&amp;slidetitle="/>
          </p:cNvPr>
          <p:cNvSpPr/>
          <p:nvPr/>
        </p:nvSpPr>
        <p:spPr bwMode="auto">
          <a:xfrm>
            <a:off x="1085850" y="450991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3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2</a:t>
            </a:r>
          </a:p>
        </p:txBody>
      </p:sp>
      <p:graphicFrame>
        <p:nvGraphicFramePr>
          <p:cNvPr id="8" name="Group 16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301641"/>
              </p:ext>
            </p:extLst>
          </p:nvPr>
        </p:nvGraphicFramePr>
        <p:xfrm>
          <a:off x="762000" y="1295400"/>
          <a:ext cx="7413625" cy="3362949"/>
        </p:xfrm>
        <a:graphic>
          <a:graphicData uri="http://schemas.openxmlformats.org/drawingml/2006/table">
            <a:tbl>
              <a:tblPr/>
              <a:tblGrid>
                <a:gridCol w="1168400"/>
                <a:gridCol w="6245225"/>
              </a:tblGrid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Quality,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8:35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TSP Launch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10:10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10:20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TSP Launch,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Lunch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677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TSP Launch,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2:55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3:05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TSP Launch,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Rectangle 18">
            <a:hlinkClick r:id="rId3" action="ppaction://hlinkpres?slideindex=1&amp;slidetitle="/>
          </p:cNvPr>
          <p:cNvSpPr/>
          <p:nvPr/>
        </p:nvSpPr>
        <p:spPr bwMode="auto">
          <a:xfrm>
            <a:off x="1085850" y="127705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Rectangle 19">
            <a:hlinkClick r:id="rId4" action="ppaction://hlinkpres?slideindex=1&amp;slidetitle="/>
          </p:cNvPr>
          <p:cNvSpPr/>
          <p:nvPr/>
        </p:nvSpPr>
        <p:spPr bwMode="auto">
          <a:xfrm>
            <a:off x="1085850" y="1658052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Rectangle 23">
            <a:hlinkClick r:id="rId4" action="ppaction://hlinkpres?slideindex=1&amp;slidetitle="/>
          </p:cNvPr>
          <p:cNvSpPr/>
          <p:nvPr/>
        </p:nvSpPr>
        <p:spPr bwMode="auto">
          <a:xfrm>
            <a:off x="1085850" y="2357963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" name="Rectangle 24">
            <a:hlinkClick r:id="rId4" action="ppaction://hlinkpres?slideindex=1&amp;slidetitle="/>
          </p:cNvPr>
          <p:cNvSpPr/>
          <p:nvPr/>
        </p:nvSpPr>
        <p:spPr bwMode="auto">
          <a:xfrm>
            <a:off x="1085850" y="3103030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Rectangle 25">
            <a:hlinkClick r:id="rId4" action="ppaction://hlinkpres?slideindex=1&amp;slidetitle="/>
          </p:cNvPr>
          <p:cNvSpPr/>
          <p:nvPr/>
        </p:nvSpPr>
        <p:spPr bwMode="auto">
          <a:xfrm>
            <a:off x="1085850" y="3848096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7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3</a:t>
            </a:r>
          </a:p>
        </p:txBody>
      </p:sp>
      <p:graphicFrame>
        <p:nvGraphicFramePr>
          <p:cNvPr id="8" name="Group 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283392"/>
              </p:ext>
            </p:extLst>
          </p:nvPr>
        </p:nvGraphicFramePr>
        <p:xfrm>
          <a:off x="817563" y="1295400"/>
          <a:ext cx="7454900" cy="2947973"/>
        </p:xfrm>
        <a:graphic>
          <a:graphicData uri="http://schemas.openxmlformats.org/drawingml/2006/table">
            <a:tbl>
              <a:tblPr/>
              <a:tblGrid>
                <a:gridCol w="1174750"/>
                <a:gridCol w="6280150"/>
              </a:tblGrid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Your Work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8:40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Weekly Status Meeting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10:10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69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10:20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Weekly Status Meeting, cont.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10:40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Getting Better At It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380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11:10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Closure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11:30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15">
            <a:hlinkClick r:id="rId3" action="ppaction://hlinkpres?slideindex=1&amp;slidetitle="/>
          </p:cNvPr>
          <p:cNvSpPr/>
          <p:nvPr/>
        </p:nvSpPr>
        <p:spPr bwMode="auto">
          <a:xfrm>
            <a:off x="1085850" y="1286926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>
            <a:hlinkClick r:id="rId4" action="ppaction://hlinkpres?slideindex=1&amp;slidetitle="/>
          </p:cNvPr>
          <p:cNvSpPr/>
          <p:nvPr/>
        </p:nvSpPr>
        <p:spPr bwMode="auto">
          <a:xfrm>
            <a:off x="1085850" y="1667926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>
            <a:hlinkClick r:id="rId5" action="ppaction://hlinkpres?slideindex=1&amp;slidetitle="/>
          </p:cNvPr>
          <p:cNvSpPr/>
          <p:nvPr/>
        </p:nvSpPr>
        <p:spPr bwMode="auto">
          <a:xfrm>
            <a:off x="1085850" y="2943570"/>
            <a:ext cx="782955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Logistics and </a:t>
            </a:r>
            <a:r>
              <a:rPr lang="en-US" dirty="0" smtClean="0"/>
              <a:t>Guidelines</a:t>
            </a:r>
            <a:endParaRPr lang="en-US" dirty="0"/>
          </a:p>
        </p:txBody>
      </p:sp>
      <p:pic>
        <p:nvPicPr>
          <p:cNvPr id="5" name="Picture 2" descr="C:\Users\mkasunic\Desktop\iStock_000003321196X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" y="2131625"/>
            <a:ext cx="1253491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kasunic\Desktop\iStock_000016816986X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21998"/>
            <a:ext cx="990600" cy="83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mkasunic\Desktop\iStock_000009538958XSmal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5"/>
          <a:stretch/>
        </p:blipFill>
        <p:spPr bwMode="auto">
          <a:xfrm>
            <a:off x="533400" y="5103425"/>
            <a:ext cx="1304131" cy="121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mkasunic\Desktop\iStock_000011815846X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74675"/>
            <a:ext cx="1127198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46547" y="1502915"/>
            <a:ext cx="5840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Let’s start on time and return from breaks on time.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846547" y="2645915"/>
            <a:ext cx="3074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Breakfast and/or snacks?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46547" y="4036625"/>
            <a:ext cx="2393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Restroom location?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6547" y="5322208"/>
            <a:ext cx="3161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Lunchtime arrangements?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88626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Logistics and Guidelines</a:t>
            </a:r>
          </a:p>
        </p:txBody>
      </p:sp>
      <p:pic>
        <p:nvPicPr>
          <p:cNvPr id="4" name="Picture 4" descr="C:\Users\mkasunic\Desktop\iStock_000014889792X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90008"/>
            <a:ext cx="876627" cy="131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mkasunic\Desktop\iStock_00001743320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1" y="1956446"/>
            <a:ext cx="1690325" cy="12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46547" y="2441090"/>
            <a:ext cx="56573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Let’s stay focused. Please shut your phone off</a:t>
            </a:r>
            <a:br>
              <a:rPr lang="en-US" sz="2000" dirty="0" smtClean="0"/>
            </a:br>
            <a:r>
              <a:rPr lang="en-US" sz="2000" dirty="0" smtClean="0"/>
              <a:t>or enable silent mode. Please handle email and </a:t>
            </a:r>
            <a:br>
              <a:rPr lang="en-US" sz="2000" dirty="0" smtClean="0"/>
            </a:br>
            <a:r>
              <a:rPr lang="en-US" sz="2000" dirty="0" smtClean="0"/>
              <a:t>phone</a:t>
            </a:r>
            <a:r>
              <a:rPr lang="en-US" sz="2000" dirty="0"/>
              <a:t> </a:t>
            </a:r>
            <a:r>
              <a:rPr lang="en-US" sz="2000" dirty="0" smtClean="0"/>
              <a:t>calls during a break.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846547" y="4212800"/>
            <a:ext cx="4678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One speaker at a time, please. Sidebar</a:t>
            </a:r>
            <a:br>
              <a:rPr lang="en-US" sz="2000" dirty="0" smtClean="0"/>
            </a:br>
            <a:r>
              <a:rPr lang="en-US" sz="2000" dirty="0" smtClean="0"/>
              <a:t>conversations make it difficult for others</a:t>
            </a:r>
            <a:br>
              <a:rPr lang="en-US" sz="2000" dirty="0" smtClean="0"/>
            </a:br>
            <a:r>
              <a:rPr lang="en-US" sz="2000" dirty="0" smtClean="0"/>
              <a:t>to hear.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8556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86164"/>
            <a:ext cx="8237538" cy="4356473"/>
          </a:xfrm>
        </p:spPr>
      </p:pic>
      <p:sp>
        <p:nvSpPr>
          <p:cNvPr id="6" name="Rectangle 5"/>
          <p:cNvSpPr/>
          <p:nvPr/>
        </p:nvSpPr>
        <p:spPr>
          <a:xfrm>
            <a:off x="5048289" y="2430622"/>
            <a:ext cx="4587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</a:t>
            </a:r>
          </a:p>
          <a:p>
            <a:pPr algn="ctr">
              <a:buNone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</a:t>
            </a:r>
          </a:p>
          <a:p>
            <a:pPr algn="ctr">
              <a:buNone/>
            </a:pPr>
            <a:r>
              <a:rPr lang="en-US" sz="32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9728962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4" y="208722"/>
            <a:ext cx="9150227" cy="6089374"/>
          </a:xfrm>
        </p:spPr>
      </p:pic>
    </p:spTree>
    <p:extLst>
      <p:ext uri="{BB962C8B-B14F-4D97-AF65-F5344CB8AC3E}">
        <p14:creationId xmlns:p14="http://schemas.microsoft.com/office/powerpoint/2010/main" val="857964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We Are Here?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88693"/>
            <a:ext cx="8115300" cy="461327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Teams are becoming the basic work unit of many organizations.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dirty="0" smtClean="0"/>
              <a:t>Organizations turn to teams to</a:t>
            </a:r>
          </a:p>
          <a:p>
            <a:pPr marL="463550" lvl="1" indent="-179388"/>
            <a:r>
              <a:rPr lang="en-US" dirty="0" smtClean="0"/>
              <a:t>bring together different views</a:t>
            </a:r>
          </a:p>
          <a:p>
            <a:pPr marL="463550" lvl="1" indent="-179388"/>
            <a:r>
              <a:rPr lang="en-US" dirty="0" smtClean="0"/>
              <a:t>provide a range of talents and capabilities</a:t>
            </a:r>
          </a:p>
          <a:p>
            <a:pPr marL="463550" lvl="1" indent="-179388"/>
            <a:r>
              <a:rPr lang="en-US" dirty="0" smtClean="0"/>
              <a:t>produce quality products and services</a:t>
            </a:r>
          </a:p>
          <a:p>
            <a:pPr marL="463550" lvl="1" indent="-179388"/>
            <a:r>
              <a:rPr lang="en-US" dirty="0" smtClean="0"/>
              <a:t>coordinate complex work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3074" name="Picture 2" descr="\\ad\dfs\Users\mkasunic\Documents\Graphics - Kas\iStock\iStock_00001210786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554" y="3421063"/>
            <a:ext cx="404812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681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…</a:t>
            </a:r>
            <a:endParaRPr lang="en-US" dirty="0"/>
          </a:p>
        </p:txBody>
      </p:sp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146276"/>
            <a:ext cx="8237538" cy="4953000"/>
          </a:xfrm>
        </p:spPr>
        <p:txBody>
          <a:bodyPr/>
          <a:lstStyle/>
          <a:p>
            <a:r>
              <a:rPr lang="en-US" dirty="0"/>
              <a:t>If you have experience with teams, you know that forming a team does not guarantee the team will effectively apply its collective knowledge and skills.</a:t>
            </a:r>
          </a:p>
        </p:txBody>
      </p:sp>
      <p:pic>
        <p:nvPicPr>
          <p:cNvPr id="3074" name="Picture 2" descr="C:\Users\mkasunic\Desktop\iStock_000008086463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119" y="2365756"/>
            <a:ext cx="4360356" cy="291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7337" y="5713887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 smtClean="0"/>
              <a:t>Why is that?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76341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Been Your Experiences Working </a:t>
            </a:r>
            <a:br>
              <a:rPr lang="en-US" dirty="0" smtClean="0"/>
            </a:br>
            <a:r>
              <a:rPr lang="en-US" dirty="0" smtClean="0"/>
              <a:t>On Teams?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527366" y="1720524"/>
            <a:ext cx="5467350" cy="2682875"/>
            <a:chOff x="1454214" y="1510181"/>
            <a:chExt cx="5467350" cy="2682875"/>
          </a:xfrm>
        </p:grpSpPr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1454214" y="1510181"/>
              <a:ext cx="5467350" cy="420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lIns="73152" tIns="73152" rIns="73152" bIns="73152">
              <a:spAutoFit/>
            </a:bodyPr>
            <a:lstStyle/>
            <a:p>
              <a:pPr>
                <a:buNone/>
              </a:pPr>
              <a:r>
                <a:rPr lang="en-US" sz="1800" b="0" dirty="0" smtClean="0"/>
                <a:t>Class Exercise</a:t>
              </a:r>
              <a:endParaRPr lang="en-US" sz="1800" b="0" dirty="0"/>
            </a:p>
          </p:txBody>
        </p:sp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1454214" y="2038818"/>
              <a:ext cx="5467350" cy="2154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914400" indent="-4572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371600" indent="-4572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828800" indent="-4572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286000" indent="-4572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7432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32004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6576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41148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en-US" sz="1800" b="0" dirty="0"/>
                <a:t>Consider your past teaming </a:t>
              </a:r>
              <a:r>
                <a:rPr lang="en-US" sz="1800" b="0" dirty="0" smtClean="0"/>
                <a:t>experiences.</a:t>
              </a:r>
              <a:endParaRPr lang="en-US" sz="1800" b="0" dirty="0"/>
            </a:p>
            <a:p>
              <a:pPr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en-US" sz="1800" b="0" dirty="0"/>
                <a:t>List them down on a piece of paper.</a:t>
              </a:r>
            </a:p>
            <a:p>
              <a:pPr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en-US" sz="1800" b="0" dirty="0"/>
                <a:t>Write down aspects about the team structure, dynamics or process that made your experience good or bad.</a:t>
              </a:r>
            </a:p>
            <a:p>
              <a:pPr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en-US" sz="1800" b="0" dirty="0"/>
                <a:t>Be prepared to share.</a:t>
              </a:r>
            </a:p>
          </p:txBody>
        </p:sp>
      </p:grpSp>
      <p:pic>
        <p:nvPicPr>
          <p:cNvPr id="7" name="Picture 2" descr="C:\Users\mkasunic\Desktop\iStock_000010117095XSmal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24784" y1="32081" x2="24784" y2="32081"/>
                        <a14:backgroundMark x1="17291" y1="87861" x2="17291" y2="87861"/>
                        <a14:backgroundMark x1="86167" y1="23121" x2="86167" y2="23121"/>
                        <a14:backgroundMark x1="94813" y1="38728" x2="94813" y2="38728"/>
                        <a14:backgroundMark x1="28818" y1="95665" x2="28818" y2="95665"/>
                        <a14:backgroundMark x1="5476" y1="36416" x2="5476" y2="36416"/>
                        <a14:backgroundMark x1="32853" y1="5780" x2="32853" y2="5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48" y="4146832"/>
            <a:ext cx="2531135" cy="252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262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Do Teams Succeed or Fail?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There is an expectation that teams will work effectively so that the product of their efforts is greater than the sum of their parts.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Yet, our experience with teams often leave us feeling disappointed or frustrated.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A team’s success or failure is often attributable to the ability of individuals to work together as a team. Technical issues are generally not as important to team success as non-technical issues such as “people” issues.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People issues are typically communication </a:t>
            </a:r>
            <a:br>
              <a:rPr lang="en-US" sz="1800" dirty="0" smtClean="0"/>
            </a:br>
            <a:r>
              <a:rPr lang="en-US" sz="1800" dirty="0" smtClean="0"/>
              <a:t>problems that leave important concerns </a:t>
            </a:r>
            <a:br>
              <a:rPr lang="en-US" sz="1800" dirty="0" smtClean="0"/>
            </a:br>
            <a:r>
              <a:rPr lang="en-US" sz="1800" dirty="0" smtClean="0"/>
              <a:t>unresolved.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When group member concerns </a:t>
            </a:r>
            <a:br>
              <a:rPr lang="en-US" sz="1800" dirty="0" smtClean="0"/>
            </a:br>
            <a:r>
              <a:rPr lang="en-US" sz="1800" dirty="0" smtClean="0"/>
              <a:t>remain unresolved, it can lead to </a:t>
            </a:r>
            <a:br>
              <a:rPr lang="en-US" sz="1800" dirty="0" smtClean="0"/>
            </a:br>
            <a:r>
              <a:rPr lang="en-US" sz="1800" dirty="0" smtClean="0"/>
              <a:t>dysfunctional team behavior and an</a:t>
            </a:r>
            <a:br>
              <a:rPr lang="en-US" sz="1800" dirty="0" smtClean="0"/>
            </a:br>
            <a:r>
              <a:rPr lang="en-US" sz="1800" dirty="0" smtClean="0"/>
              <a:t>inability to get the work </a:t>
            </a:r>
            <a:br>
              <a:rPr lang="en-US" sz="1800" dirty="0" smtClean="0"/>
            </a:br>
            <a:r>
              <a:rPr lang="en-US" sz="1800" dirty="0" smtClean="0"/>
              <a:t>accomplished effectively.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18" y="3678830"/>
            <a:ext cx="3671606" cy="243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4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Teams Don’t Just Happen</a:t>
            </a:r>
            <a:endParaRPr lang="en-US" dirty="0"/>
          </a:p>
        </p:txBody>
      </p:sp>
      <p:grpSp>
        <p:nvGrpSpPr>
          <p:cNvPr id="612356" name="Group 4"/>
          <p:cNvGrpSpPr>
            <a:grpSpLocks/>
          </p:cNvGrpSpPr>
          <p:nvPr/>
        </p:nvGrpSpPr>
        <p:grpSpPr bwMode="auto">
          <a:xfrm>
            <a:off x="1423999" y="4461019"/>
            <a:ext cx="2082800" cy="1393825"/>
            <a:chOff x="793" y="2444"/>
            <a:chExt cx="1312" cy="878"/>
          </a:xfrm>
        </p:grpSpPr>
        <p:sp>
          <p:nvSpPr>
            <p:cNvPr id="612357" name="Freeform 5"/>
            <p:cNvSpPr>
              <a:spLocks/>
            </p:cNvSpPr>
            <p:nvPr/>
          </p:nvSpPr>
          <p:spPr bwMode="auto">
            <a:xfrm>
              <a:off x="793" y="2444"/>
              <a:ext cx="1312" cy="656"/>
            </a:xfrm>
            <a:custGeom>
              <a:avLst/>
              <a:gdLst>
                <a:gd name="T0" fmla="*/ 142 w 1163"/>
                <a:gd name="T1" fmla="*/ 55 h 582"/>
                <a:gd name="T2" fmla="*/ 326 w 1163"/>
                <a:gd name="T3" fmla="*/ 55 h 582"/>
                <a:gd name="T4" fmla="*/ 363 w 1163"/>
                <a:gd name="T5" fmla="*/ 12 h 582"/>
                <a:gd name="T6" fmla="*/ 406 w 1163"/>
                <a:gd name="T7" fmla="*/ 55 h 582"/>
                <a:gd name="T8" fmla="*/ 554 w 1163"/>
                <a:gd name="T9" fmla="*/ 55 h 582"/>
                <a:gd name="T10" fmla="*/ 665 w 1163"/>
                <a:gd name="T11" fmla="*/ 6 h 582"/>
                <a:gd name="T12" fmla="*/ 634 w 1163"/>
                <a:gd name="T13" fmla="*/ 74 h 582"/>
                <a:gd name="T14" fmla="*/ 886 w 1163"/>
                <a:gd name="T15" fmla="*/ 74 h 582"/>
                <a:gd name="T16" fmla="*/ 1083 w 1163"/>
                <a:gd name="T17" fmla="*/ 0 h 582"/>
                <a:gd name="T18" fmla="*/ 1040 w 1163"/>
                <a:gd name="T19" fmla="*/ 98 h 582"/>
                <a:gd name="T20" fmla="*/ 1040 w 1163"/>
                <a:gd name="T21" fmla="*/ 221 h 582"/>
                <a:gd name="T22" fmla="*/ 1163 w 1163"/>
                <a:gd name="T23" fmla="*/ 270 h 582"/>
                <a:gd name="T24" fmla="*/ 1052 w 1163"/>
                <a:gd name="T25" fmla="*/ 343 h 582"/>
                <a:gd name="T26" fmla="*/ 1052 w 1163"/>
                <a:gd name="T27" fmla="*/ 453 h 582"/>
                <a:gd name="T28" fmla="*/ 671 w 1163"/>
                <a:gd name="T29" fmla="*/ 453 h 582"/>
                <a:gd name="T30" fmla="*/ 701 w 1163"/>
                <a:gd name="T31" fmla="*/ 539 h 582"/>
                <a:gd name="T32" fmla="*/ 406 w 1163"/>
                <a:gd name="T33" fmla="*/ 453 h 582"/>
                <a:gd name="T34" fmla="*/ 222 w 1163"/>
                <a:gd name="T35" fmla="*/ 453 h 582"/>
                <a:gd name="T36" fmla="*/ 142 w 1163"/>
                <a:gd name="T37" fmla="*/ 582 h 582"/>
                <a:gd name="T38" fmla="*/ 142 w 1163"/>
                <a:gd name="T39" fmla="*/ 331 h 582"/>
                <a:gd name="T40" fmla="*/ 0 w 1163"/>
                <a:gd name="T41" fmla="*/ 361 h 582"/>
                <a:gd name="T42" fmla="*/ 142 w 1163"/>
                <a:gd name="T43" fmla="*/ 251 h 582"/>
                <a:gd name="T44" fmla="*/ 142 w 1163"/>
                <a:gd name="T45" fmla="*/ 55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3" h="582">
                  <a:moveTo>
                    <a:pt x="142" y="55"/>
                  </a:moveTo>
                  <a:lnTo>
                    <a:pt x="326" y="55"/>
                  </a:lnTo>
                  <a:lnTo>
                    <a:pt x="363" y="12"/>
                  </a:lnTo>
                  <a:lnTo>
                    <a:pt x="406" y="55"/>
                  </a:lnTo>
                  <a:lnTo>
                    <a:pt x="554" y="55"/>
                  </a:lnTo>
                  <a:lnTo>
                    <a:pt x="665" y="6"/>
                  </a:lnTo>
                  <a:lnTo>
                    <a:pt x="634" y="74"/>
                  </a:lnTo>
                  <a:lnTo>
                    <a:pt x="886" y="74"/>
                  </a:lnTo>
                  <a:lnTo>
                    <a:pt x="1083" y="0"/>
                  </a:lnTo>
                  <a:lnTo>
                    <a:pt x="1040" y="98"/>
                  </a:lnTo>
                  <a:lnTo>
                    <a:pt x="1040" y="221"/>
                  </a:lnTo>
                  <a:lnTo>
                    <a:pt x="1163" y="270"/>
                  </a:lnTo>
                  <a:lnTo>
                    <a:pt x="1052" y="343"/>
                  </a:lnTo>
                  <a:lnTo>
                    <a:pt x="1052" y="453"/>
                  </a:lnTo>
                  <a:lnTo>
                    <a:pt x="671" y="453"/>
                  </a:lnTo>
                  <a:lnTo>
                    <a:pt x="701" y="539"/>
                  </a:lnTo>
                  <a:lnTo>
                    <a:pt x="406" y="453"/>
                  </a:lnTo>
                  <a:lnTo>
                    <a:pt x="222" y="453"/>
                  </a:lnTo>
                  <a:lnTo>
                    <a:pt x="142" y="582"/>
                  </a:lnTo>
                  <a:lnTo>
                    <a:pt x="142" y="331"/>
                  </a:lnTo>
                  <a:lnTo>
                    <a:pt x="0" y="361"/>
                  </a:lnTo>
                  <a:lnTo>
                    <a:pt x="142" y="251"/>
                  </a:lnTo>
                  <a:lnTo>
                    <a:pt x="142" y="55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2358" name="AutoShape 6"/>
            <p:cNvSpPr>
              <a:spLocks noChangeArrowheads="1"/>
            </p:cNvSpPr>
            <p:nvPr/>
          </p:nvSpPr>
          <p:spPr bwMode="auto">
            <a:xfrm rot="-19200348">
              <a:off x="1338" y="2863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59" name="AutoShape 7"/>
            <p:cNvSpPr>
              <a:spLocks noChangeArrowheads="1"/>
            </p:cNvSpPr>
            <p:nvPr/>
          </p:nvSpPr>
          <p:spPr bwMode="auto">
            <a:xfrm rot="-24558268">
              <a:off x="1296" y="2531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0" name="AutoShape 8"/>
            <p:cNvSpPr>
              <a:spLocks noChangeArrowheads="1"/>
            </p:cNvSpPr>
            <p:nvPr/>
          </p:nvSpPr>
          <p:spPr bwMode="auto">
            <a:xfrm rot="9085026">
              <a:off x="921" y="2659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1" name="AutoShape 9"/>
            <p:cNvSpPr>
              <a:spLocks noChangeArrowheads="1"/>
            </p:cNvSpPr>
            <p:nvPr/>
          </p:nvSpPr>
          <p:spPr bwMode="auto">
            <a:xfrm rot="-24745884">
              <a:off x="1766" y="2520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2" name="AutoShape 10"/>
            <p:cNvSpPr>
              <a:spLocks noChangeArrowheads="1"/>
            </p:cNvSpPr>
            <p:nvPr/>
          </p:nvSpPr>
          <p:spPr bwMode="auto">
            <a:xfrm>
              <a:off x="1814" y="2683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3" name="AutoShape 11"/>
            <p:cNvSpPr>
              <a:spLocks noChangeArrowheads="1"/>
            </p:cNvSpPr>
            <p:nvPr/>
          </p:nvSpPr>
          <p:spPr bwMode="auto">
            <a:xfrm rot="-5400000">
              <a:off x="1095" y="2520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4" name="AutoShape 12"/>
            <p:cNvSpPr>
              <a:spLocks noChangeArrowheads="1"/>
            </p:cNvSpPr>
            <p:nvPr/>
          </p:nvSpPr>
          <p:spPr bwMode="auto">
            <a:xfrm rot="7303416">
              <a:off x="920" y="2821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5" name="AutoShape 13"/>
            <p:cNvSpPr>
              <a:spLocks noChangeArrowheads="1"/>
            </p:cNvSpPr>
            <p:nvPr/>
          </p:nvSpPr>
          <p:spPr bwMode="auto">
            <a:xfrm flipH="1">
              <a:off x="1483" y="2683"/>
              <a:ext cx="231" cy="145"/>
            </a:xfrm>
            <a:prstGeom prst="rightArrow">
              <a:avLst>
                <a:gd name="adj1" fmla="val 50000"/>
                <a:gd name="adj2" fmla="val 79663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66" name="Text Box 14"/>
            <p:cNvSpPr txBox="1">
              <a:spLocks noChangeArrowheads="1"/>
            </p:cNvSpPr>
            <p:nvPr/>
          </p:nvSpPr>
          <p:spPr bwMode="auto">
            <a:xfrm>
              <a:off x="855" y="3128"/>
              <a:ext cx="117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7ABB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  <a:buNone/>
              </a:pPr>
              <a:r>
                <a:rPr lang="en-US" dirty="0">
                  <a:solidFill>
                    <a:srgbClr val="39536B"/>
                  </a:solidFill>
                </a:rPr>
                <a:t>Group of People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548320" y="1775894"/>
            <a:ext cx="2598735" cy="1384962"/>
            <a:chOff x="5548320" y="1775894"/>
            <a:chExt cx="2598735" cy="1384962"/>
          </a:xfrm>
        </p:grpSpPr>
        <p:grpSp>
          <p:nvGrpSpPr>
            <p:cNvPr id="612368" name="Group 16"/>
            <p:cNvGrpSpPr>
              <a:grpSpLocks/>
            </p:cNvGrpSpPr>
            <p:nvPr/>
          </p:nvGrpSpPr>
          <p:grpSpPr bwMode="auto">
            <a:xfrm>
              <a:off x="5548320" y="2146444"/>
              <a:ext cx="1916111" cy="1014412"/>
              <a:chOff x="5418" y="1859"/>
              <a:chExt cx="1711" cy="906"/>
            </a:xfrm>
          </p:grpSpPr>
          <p:sp>
            <p:nvSpPr>
              <p:cNvPr id="612369" name="Freeform 17"/>
              <p:cNvSpPr>
                <a:spLocks/>
              </p:cNvSpPr>
              <p:nvPr/>
            </p:nvSpPr>
            <p:spPr bwMode="auto">
              <a:xfrm>
                <a:off x="5418" y="1859"/>
                <a:ext cx="1711" cy="906"/>
              </a:xfrm>
              <a:custGeom>
                <a:avLst/>
                <a:gdLst>
                  <a:gd name="T0" fmla="*/ 750 w 1070"/>
                  <a:gd name="T1" fmla="*/ 305 h 415"/>
                  <a:gd name="T2" fmla="*/ 0 w 1070"/>
                  <a:gd name="T3" fmla="*/ 305 h 415"/>
                  <a:gd name="T4" fmla="*/ 0 w 1070"/>
                  <a:gd name="T5" fmla="*/ 110 h 415"/>
                  <a:gd name="T6" fmla="*/ 750 w 1070"/>
                  <a:gd name="T7" fmla="*/ 110 h 415"/>
                  <a:gd name="T8" fmla="*/ 750 w 1070"/>
                  <a:gd name="T9" fmla="*/ 0 h 415"/>
                  <a:gd name="T10" fmla="*/ 1070 w 1070"/>
                  <a:gd name="T11" fmla="*/ 201 h 415"/>
                  <a:gd name="T12" fmla="*/ 750 w 1070"/>
                  <a:gd name="T13" fmla="*/ 415 h 415"/>
                  <a:gd name="T14" fmla="*/ 750 w 1070"/>
                  <a:gd name="T15" fmla="*/ 30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70" h="415">
                    <a:moveTo>
                      <a:pt x="750" y="305"/>
                    </a:moveTo>
                    <a:lnTo>
                      <a:pt x="0" y="305"/>
                    </a:lnTo>
                    <a:lnTo>
                      <a:pt x="0" y="110"/>
                    </a:lnTo>
                    <a:lnTo>
                      <a:pt x="750" y="110"/>
                    </a:lnTo>
                    <a:lnTo>
                      <a:pt x="750" y="0"/>
                    </a:lnTo>
                    <a:lnTo>
                      <a:pt x="1070" y="201"/>
                    </a:lnTo>
                    <a:lnTo>
                      <a:pt x="750" y="415"/>
                    </a:lnTo>
                    <a:lnTo>
                      <a:pt x="750" y="305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2370" name="AutoShape 18"/>
              <p:cNvSpPr>
                <a:spLocks noChangeArrowheads="1"/>
              </p:cNvSpPr>
              <p:nvPr/>
            </p:nvSpPr>
            <p:spPr bwMode="auto">
              <a:xfrm>
                <a:off x="5449" y="2100"/>
                <a:ext cx="326" cy="207"/>
              </a:xfrm>
              <a:prstGeom prst="rightArrow">
                <a:avLst>
                  <a:gd name="adj1" fmla="val 50000"/>
                  <a:gd name="adj2" fmla="val 78751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1" name="AutoShape 19"/>
              <p:cNvSpPr>
                <a:spLocks noChangeArrowheads="1"/>
              </p:cNvSpPr>
              <p:nvPr/>
            </p:nvSpPr>
            <p:spPr bwMode="auto">
              <a:xfrm>
                <a:off x="5449" y="2308"/>
                <a:ext cx="326" cy="206"/>
              </a:xfrm>
              <a:prstGeom prst="rightArrow">
                <a:avLst>
                  <a:gd name="adj1" fmla="val 50000"/>
                  <a:gd name="adj2" fmla="val 79134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2" name="AutoShape 20"/>
              <p:cNvSpPr>
                <a:spLocks noChangeArrowheads="1"/>
              </p:cNvSpPr>
              <p:nvPr/>
            </p:nvSpPr>
            <p:spPr bwMode="auto">
              <a:xfrm>
                <a:off x="5837" y="2100"/>
                <a:ext cx="326" cy="207"/>
              </a:xfrm>
              <a:prstGeom prst="rightArrow">
                <a:avLst>
                  <a:gd name="adj1" fmla="val 50000"/>
                  <a:gd name="adj2" fmla="val 78751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3" name="AutoShape 21"/>
              <p:cNvSpPr>
                <a:spLocks noChangeArrowheads="1"/>
              </p:cNvSpPr>
              <p:nvPr/>
            </p:nvSpPr>
            <p:spPr bwMode="auto">
              <a:xfrm>
                <a:off x="5837" y="2308"/>
                <a:ext cx="326" cy="206"/>
              </a:xfrm>
              <a:prstGeom prst="rightArrow">
                <a:avLst>
                  <a:gd name="adj1" fmla="val 50000"/>
                  <a:gd name="adj2" fmla="val 79134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4" name="AutoShape 22"/>
              <p:cNvSpPr>
                <a:spLocks noChangeArrowheads="1"/>
              </p:cNvSpPr>
              <p:nvPr/>
            </p:nvSpPr>
            <p:spPr bwMode="auto">
              <a:xfrm>
                <a:off x="6231" y="2100"/>
                <a:ext cx="326" cy="207"/>
              </a:xfrm>
              <a:prstGeom prst="rightArrow">
                <a:avLst>
                  <a:gd name="adj1" fmla="val 50000"/>
                  <a:gd name="adj2" fmla="val 78751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5" name="AutoShape 23"/>
              <p:cNvSpPr>
                <a:spLocks noChangeArrowheads="1"/>
              </p:cNvSpPr>
              <p:nvPr/>
            </p:nvSpPr>
            <p:spPr bwMode="auto">
              <a:xfrm>
                <a:off x="6231" y="2308"/>
                <a:ext cx="326" cy="206"/>
              </a:xfrm>
              <a:prstGeom prst="rightArrow">
                <a:avLst>
                  <a:gd name="adj1" fmla="val 50000"/>
                  <a:gd name="adj2" fmla="val 79134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6" name="AutoShape 24"/>
              <p:cNvSpPr>
                <a:spLocks noChangeArrowheads="1"/>
              </p:cNvSpPr>
              <p:nvPr/>
            </p:nvSpPr>
            <p:spPr bwMode="auto">
              <a:xfrm>
                <a:off x="6600" y="2100"/>
                <a:ext cx="326" cy="207"/>
              </a:xfrm>
              <a:prstGeom prst="rightArrow">
                <a:avLst>
                  <a:gd name="adj1" fmla="val 50000"/>
                  <a:gd name="adj2" fmla="val 78751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77" name="AutoShape 25"/>
              <p:cNvSpPr>
                <a:spLocks noChangeArrowheads="1"/>
              </p:cNvSpPr>
              <p:nvPr/>
            </p:nvSpPr>
            <p:spPr bwMode="auto">
              <a:xfrm>
                <a:off x="6600" y="2308"/>
                <a:ext cx="326" cy="206"/>
              </a:xfrm>
              <a:prstGeom prst="rightArrow">
                <a:avLst>
                  <a:gd name="adj1" fmla="val 50000"/>
                  <a:gd name="adj2" fmla="val 79134"/>
                </a:avLst>
              </a:prstGeom>
              <a:solidFill>
                <a:srgbClr val="87AB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36B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2378" name="Text Box 26"/>
            <p:cNvSpPr txBox="1">
              <a:spLocks noChangeArrowheads="1"/>
            </p:cNvSpPr>
            <p:nvPr/>
          </p:nvSpPr>
          <p:spPr bwMode="auto">
            <a:xfrm>
              <a:off x="6781806" y="1775894"/>
              <a:ext cx="1365249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7ABB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  <a:buNone/>
              </a:pPr>
              <a:r>
                <a:rPr lang="en-US" dirty="0" smtClean="0">
                  <a:solidFill>
                    <a:srgbClr val="39536B"/>
                  </a:solidFill>
                </a:rPr>
                <a:t>Jelled Team</a:t>
              </a:r>
              <a:endParaRPr lang="en-US" dirty="0">
                <a:solidFill>
                  <a:srgbClr val="39536B"/>
                </a:solidFill>
              </a:endParaRPr>
            </a:p>
          </p:txBody>
        </p:sp>
      </p:grpSp>
      <p:grpSp>
        <p:nvGrpSpPr>
          <p:cNvPr id="612379" name="Group 27"/>
          <p:cNvGrpSpPr>
            <a:grpSpLocks/>
          </p:cNvGrpSpPr>
          <p:nvPr/>
        </p:nvGrpSpPr>
        <p:grpSpPr bwMode="auto">
          <a:xfrm>
            <a:off x="3985429" y="3410094"/>
            <a:ext cx="1706562" cy="1104900"/>
            <a:chOff x="1993" y="1875"/>
            <a:chExt cx="1075" cy="696"/>
          </a:xfrm>
        </p:grpSpPr>
        <p:sp>
          <p:nvSpPr>
            <p:cNvPr id="612380" name="Freeform 28"/>
            <p:cNvSpPr>
              <a:spLocks/>
            </p:cNvSpPr>
            <p:nvPr/>
          </p:nvSpPr>
          <p:spPr bwMode="auto">
            <a:xfrm>
              <a:off x="1993" y="1875"/>
              <a:ext cx="1075" cy="461"/>
            </a:xfrm>
            <a:custGeom>
              <a:avLst/>
              <a:gdLst>
                <a:gd name="T0" fmla="*/ 885 w 953"/>
                <a:gd name="T1" fmla="*/ 372 h 409"/>
                <a:gd name="T2" fmla="*/ 0 w 953"/>
                <a:gd name="T3" fmla="*/ 372 h 409"/>
                <a:gd name="T4" fmla="*/ 0 w 953"/>
                <a:gd name="T5" fmla="*/ 31 h 409"/>
                <a:gd name="T6" fmla="*/ 885 w 953"/>
                <a:gd name="T7" fmla="*/ 31 h 409"/>
                <a:gd name="T8" fmla="*/ 885 w 953"/>
                <a:gd name="T9" fmla="*/ 0 h 409"/>
                <a:gd name="T10" fmla="*/ 953 w 953"/>
                <a:gd name="T11" fmla="*/ 214 h 409"/>
                <a:gd name="T12" fmla="*/ 885 w 953"/>
                <a:gd name="T13" fmla="*/ 409 h 409"/>
                <a:gd name="T14" fmla="*/ 885 w 953"/>
                <a:gd name="T15" fmla="*/ 37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3" h="409">
                  <a:moveTo>
                    <a:pt x="885" y="372"/>
                  </a:moveTo>
                  <a:lnTo>
                    <a:pt x="0" y="372"/>
                  </a:lnTo>
                  <a:lnTo>
                    <a:pt x="0" y="31"/>
                  </a:lnTo>
                  <a:lnTo>
                    <a:pt x="885" y="31"/>
                  </a:lnTo>
                  <a:lnTo>
                    <a:pt x="885" y="0"/>
                  </a:lnTo>
                  <a:lnTo>
                    <a:pt x="953" y="214"/>
                  </a:lnTo>
                  <a:lnTo>
                    <a:pt x="885" y="409"/>
                  </a:lnTo>
                  <a:lnTo>
                    <a:pt x="885" y="372"/>
                  </a:ln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2381" name="AutoShape 29"/>
            <p:cNvSpPr>
              <a:spLocks noChangeArrowheads="1"/>
            </p:cNvSpPr>
            <p:nvPr/>
          </p:nvSpPr>
          <p:spPr bwMode="auto">
            <a:xfrm rot="-2589143">
              <a:off x="2005" y="2061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2" name="AutoShape 30"/>
            <p:cNvSpPr>
              <a:spLocks noChangeArrowheads="1"/>
            </p:cNvSpPr>
            <p:nvPr/>
          </p:nvSpPr>
          <p:spPr bwMode="auto">
            <a:xfrm>
              <a:off x="2172" y="1922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3" name="AutoShape 31"/>
            <p:cNvSpPr>
              <a:spLocks noChangeArrowheads="1"/>
            </p:cNvSpPr>
            <p:nvPr/>
          </p:nvSpPr>
          <p:spPr bwMode="auto">
            <a:xfrm rot="2401815">
              <a:off x="2235" y="2106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4" name="AutoShape 32"/>
            <p:cNvSpPr>
              <a:spLocks noChangeArrowheads="1"/>
            </p:cNvSpPr>
            <p:nvPr/>
          </p:nvSpPr>
          <p:spPr bwMode="auto">
            <a:xfrm rot="19198185" flipV="1">
              <a:off x="2435" y="1971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5" name="AutoShape 33"/>
            <p:cNvSpPr>
              <a:spLocks noChangeArrowheads="1"/>
            </p:cNvSpPr>
            <p:nvPr/>
          </p:nvSpPr>
          <p:spPr bwMode="auto">
            <a:xfrm rot="-956723">
              <a:off x="2577" y="2106"/>
              <a:ext cx="230" cy="146"/>
            </a:xfrm>
            <a:prstGeom prst="rightArrow">
              <a:avLst>
                <a:gd name="adj1" fmla="val 50000"/>
                <a:gd name="adj2" fmla="val 78774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6" name="AutoShape 34"/>
            <p:cNvSpPr>
              <a:spLocks noChangeArrowheads="1"/>
            </p:cNvSpPr>
            <p:nvPr/>
          </p:nvSpPr>
          <p:spPr bwMode="auto">
            <a:xfrm rot="956723" flipV="1">
              <a:off x="2734" y="1971"/>
              <a:ext cx="230" cy="145"/>
            </a:xfrm>
            <a:prstGeom prst="rightArrow">
              <a:avLst>
                <a:gd name="adj1" fmla="val 50000"/>
                <a:gd name="adj2" fmla="val 79318"/>
              </a:avLst>
            </a:prstGeom>
            <a:solidFill>
              <a:srgbClr val="87AB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387" name="Text Box 35"/>
            <p:cNvSpPr txBox="1">
              <a:spLocks noChangeArrowheads="1"/>
            </p:cNvSpPr>
            <p:nvPr/>
          </p:nvSpPr>
          <p:spPr bwMode="auto">
            <a:xfrm>
              <a:off x="2295" y="2377"/>
              <a:ext cx="40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7ABB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39536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  <a:buNone/>
              </a:pPr>
              <a:r>
                <a:rPr lang="en-US" dirty="0" err="1">
                  <a:solidFill>
                    <a:srgbClr val="39536B"/>
                  </a:solidFill>
                </a:rPr>
                <a:t>Jellin</a:t>
              </a:r>
              <a:r>
                <a:rPr lang="en-US" dirty="0">
                  <a:solidFill>
                    <a:srgbClr val="39536B"/>
                  </a:solidFill>
                  <a:cs typeface="Arial" charset="0"/>
                </a:rPr>
                <a:t>'</a:t>
              </a:r>
            </a:p>
          </p:txBody>
        </p:sp>
      </p:grp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528496" y="2083314"/>
            <a:ext cx="37989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027113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512763" indent="-250825" defTabSz="1027113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1027113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1027113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1027113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1027113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sz="1800" b="0" dirty="0" smtClean="0"/>
              <a:t>The ability of a team to work together effectively develops over time.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67120" y="4940293"/>
            <a:ext cx="3098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/>
              <a:t>Unfortunately, this evolution can </a:t>
            </a:r>
            <a:r>
              <a:rPr lang="en-US" sz="1800" dirty="0" smtClean="0"/>
              <a:t>take months </a:t>
            </a:r>
            <a:r>
              <a:rPr lang="en-US" sz="1800" dirty="0"/>
              <a:t>… or even years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2475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4.xml><?xml version="1.0" encoding="utf-8"?>
<a:theme xmlns:a="http://schemas.openxmlformats.org/drawingml/2006/main" name="3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9489</TotalTime>
  <Pages>7</Pages>
  <Words>893</Words>
  <Application>Microsoft Office PowerPoint</Application>
  <PresentationFormat>Letter Paper (8.5x11 in)</PresentationFormat>
  <Paragraphs>180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MS PGothic</vt:lpstr>
      <vt:lpstr>Arial</vt:lpstr>
      <vt:lpstr>Courier New</vt:lpstr>
      <vt:lpstr>Times</vt:lpstr>
      <vt:lpstr>Times New Roman</vt:lpstr>
      <vt:lpstr>courseware</vt:lpstr>
      <vt:lpstr>1_courseware</vt:lpstr>
      <vt:lpstr>2_courseware</vt:lpstr>
      <vt:lpstr>3_courseware</vt:lpstr>
      <vt:lpstr>PowerPoint Presentation</vt:lpstr>
      <vt:lpstr>PowerPoint Presentation</vt:lpstr>
      <vt:lpstr>PowerPoint Presentation</vt:lpstr>
      <vt:lpstr>Course Objectives</vt:lpstr>
      <vt:lpstr>Why We Are Here?</vt:lpstr>
      <vt:lpstr>However …</vt:lpstr>
      <vt:lpstr>What Have Been Your Experiences Working  On Teams?</vt:lpstr>
      <vt:lpstr>Why Do Teams Succeed or Fail?</vt:lpstr>
      <vt:lpstr>Teams Don’t Just Happen</vt:lpstr>
      <vt:lpstr>Team-Building Takes Time</vt:lpstr>
      <vt:lpstr>How Teams Get Blocked</vt:lpstr>
      <vt:lpstr>PowerPoint Presentation</vt:lpstr>
      <vt:lpstr>What’s At Stake</vt:lpstr>
      <vt:lpstr>Top Causes of Troubled Projects*</vt:lpstr>
      <vt:lpstr>TSP Builds Effective Teams</vt:lpstr>
      <vt:lpstr>TSP Accelerates the Transition to High Performance</vt:lpstr>
      <vt:lpstr>Course Objectives</vt:lpstr>
      <vt:lpstr>Course Agenda - Day 1</vt:lpstr>
      <vt:lpstr>Course Agenda - Day 2</vt:lpstr>
      <vt:lpstr>Course Agenda - Day 3</vt:lpstr>
      <vt:lpstr>Some Logistics and Guidelines</vt:lpstr>
      <vt:lpstr>Some Logistics and Guidelines</vt:lpstr>
    </vt:vector>
  </TitlesOfParts>
  <Company>The 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Stacy Mitchell</dc:creator>
  <cp:lastModifiedBy>wrn_loc_adm</cp:lastModifiedBy>
  <cp:revision>231</cp:revision>
  <cp:lastPrinted>2000-12-21T16:04:54Z</cp:lastPrinted>
  <dcterms:created xsi:type="dcterms:W3CDTF">2001-03-28T15:45:23Z</dcterms:created>
  <dcterms:modified xsi:type="dcterms:W3CDTF">2018-09-06T00:15:31Z</dcterms:modified>
</cp:coreProperties>
</file>