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7" r:id="rId1"/>
    <p:sldMasterId id="2147483773" r:id="rId2"/>
    <p:sldMasterId id="2147483781" r:id="rId3"/>
  </p:sldMasterIdLst>
  <p:notesMasterIdLst>
    <p:notesMasterId r:id="rId92"/>
  </p:notesMasterIdLst>
  <p:handoutMasterIdLst>
    <p:handoutMasterId r:id="rId93"/>
  </p:handoutMasterIdLst>
  <p:sldIdLst>
    <p:sldId id="256" r:id="rId4"/>
    <p:sldId id="550" r:id="rId5"/>
    <p:sldId id="523" r:id="rId6"/>
    <p:sldId id="415" r:id="rId7"/>
    <p:sldId id="300" r:id="rId8"/>
    <p:sldId id="291" r:id="rId9"/>
    <p:sldId id="416" r:id="rId10"/>
    <p:sldId id="522" r:id="rId11"/>
    <p:sldId id="421" r:id="rId12"/>
    <p:sldId id="418" r:id="rId13"/>
    <p:sldId id="521" r:id="rId14"/>
    <p:sldId id="423" r:id="rId15"/>
    <p:sldId id="424" r:id="rId16"/>
    <p:sldId id="425" r:id="rId17"/>
    <p:sldId id="517" r:id="rId18"/>
    <p:sldId id="458" r:id="rId19"/>
    <p:sldId id="459" r:id="rId20"/>
    <p:sldId id="460" r:id="rId21"/>
    <p:sldId id="462" r:id="rId22"/>
    <p:sldId id="463" r:id="rId23"/>
    <p:sldId id="464" r:id="rId24"/>
    <p:sldId id="465" r:id="rId25"/>
    <p:sldId id="466" r:id="rId26"/>
    <p:sldId id="467" r:id="rId27"/>
    <p:sldId id="520" r:id="rId28"/>
    <p:sldId id="428" r:id="rId29"/>
    <p:sldId id="429" r:id="rId30"/>
    <p:sldId id="430" r:id="rId31"/>
    <p:sldId id="432" r:id="rId32"/>
    <p:sldId id="453" r:id="rId33"/>
    <p:sldId id="500" r:id="rId34"/>
    <p:sldId id="501" r:id="rId35"/>
    <p:sldId id="502" r:id="rId36"/>
    <p:sldId id="525" r:id="rId37"/>
    <p:sldId id="454" r:id="rId38"/>
    <p:sldId id="426" r:id="rId39"/>
    <p:sldId id="435" r:id="rId40"/>
    <p:sldId id="437" r:id="rId41"/>
    <p:sldId id="546" r:id="rId42"/>
    <p:sldId id="438" r:id="rId43"/>
    <p:sldId id="444" r:id="rId44"/>
    <p:sldId id="476" r:id="rId45"/>
    <p:sldId id="477" r:id="rId46"/>
    <p:sldId id="478" r:id="rId47"/>
    <p:sldId id="528" r:id="rId48"/>
    <p:sldId id="536" r:id="rId49"/>
    <p:sldId id="537" r:id="rId50"/>
    <p:sldId id="538" r:id="rId51"/>
    <p:sldId id="338" r:id="rId52"/>
    <p:sldId id="545" r:id="rId53"/>
    <p:sldId id="451" r:id="rId54"/>
    <p:sldId id="524" r:id="rId55"/>
    <p:sldId id="513" r:id="rId56"/>
    <p:sldId id="468" r:id="rId57"/>
    <p:sldId id="469" r:id="rId58"/>
    <p:sldId id="470" r:id="rId59"/>
    <p:sldId id="514" r:id="rId60"/>
    <p:sldId id="471" r:id="rId61"/>
    <p:sldId id="472" r:id="rId62"/>
    <p:sldId id="512" r:id="rId63"/>
    <p:sldId id="473" r:id="rId64"/>
    <p:sldId id="541" r:id="rId65"/>
    <p:sldId id="543" r:id="rId66"/>
    <p:sldId id="544" r:id="rId67"/>
    <p:sldId id="474" r:id="rId68"/>
    <p:sldId id="475" r:id="rId69"/>
    <p:sldId id="547" r:id="rId70"/>
    <p:sldId id="526" r:id="rId71"/>
    <p:sldId id="507" r:id="rId72"/>
    <p:sldId id="515" r:id="rId73"/>
    <p:sldId id="481" r:id="rId74"/>
    <p:sldId id="482" r:id="rId75"/>
    <p:sldId id="516" r:id="rId76"/>
    <p:sldId id="479" r:id="rId77"/>
    <p:sldId id="483" r:id="rId78"/>
    <p:sldId id="540" r:id="rId79"/>
    <p:sldId id="485" r:id="rId80"/>
    <p:sldId id="488" r:id="rId81"/>
    <p:sldId id="486" r:id="rId82"/>
    <p:sldId id="487" r:id="rId83"/>
    <p:sldId id="491" r:id="rId84"/>
    <p:sldId id="489" r:id="rId85"/>
    <p:sldId id="492" r:id="rId86"/>
    <p:sldId id="549" r:id="rId87"/>
    <p:sldId id="548" r:id="rId88"/>
    <p:sldId id="527" r:id="rId89"/>
    <p:sldId id="508" r:id="rId90"/>
    <p:sldId id="510" r:id="rId91"/>
  </p:sldIdLst>
  <p:sldSz cx="9144000" cy="6858000" type="letter"/>
  <p:notesSz cx="701675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5FD84CF-4FEF-4746-AA97-0AA84F26E63B}">
          <p14:sldIdLst>
            <p14:sldId id="256"/>
            <p14:sldId id="550"/>
            <p14:sldId id="523"/>
          </p14:sldIdLst>
        </p14:section>
        <p14:section name="Overview" id="{C77ECEF9-D0F9-4392-81CC-4F8D5FEEFEAC}">
          <p14:sldIdLst>
            <p14:sldId id="415"/>
            <p14:sldId id="300"/>
            <p14:sldId id="291"/>
            <p14:sldId id="416"/>
          </p14:sldIdLst>
        </p14:section>
        <p14:section name="Defiining the Requirements" id="{E935FEF0-C0A9-478B-A13D-92EBA62C7627}">
          <p14:sldIdLst>
            <p14:sldId id="522"/>
            <p14:sldId id="421"/>
            <p14:sldId id="418"/>
          </p14:sldIdLst>
        </p14:section>
        <p14:section name="Developing Conceptual Design" id="{83AF9D6A-7DA1-43D9-8FE9-0F2A3C4C7CC0}">
          <p14:sldIdLst>
            <p14:sldId id="521"/>
            <p14:sldId id="423"/>
            <p14:sldId id="424"/>
            <p14:sldId id="425"/>
            <p14:sldId id="517"/>
            <p14:sldId id="458"/>
            <p14:sldId id="459"/>
            <p14:sldId id="460"/>
            <p14:sldId id="462"/>
            <p14:sldId id="463"/>
            <p14:sldId id="464"/>
            <p14:sldId id="465"/>
            <p14:sldId id="466"/>
            <p14:sldId id="467"/>
          </p14:sldIdLst>
        </p14:section>
        <p14:section name="Estimating size and effort" id="{6C778A97-CC84-41EC-9524-B8D701D328D7}">
          <p14:sldIdLst>
            <p14:sldId id="520"/>
            <p14:sldId id="428"/>
            <p14:sldId id="429"/>
            <p14:sldId id="430"/>
            <p14:sldId id="432"/>
            <p14:sldId id="453"/>
            <p14:sldId id="500"/>
            <p14:sldId id="501"/>
            <p14:sldId id="502"/>
            <p14:sldId id="525"/>
            <p14:sldId id="454"/>
            <p14:sldId id="426"/>
            <p14:sldId id="435"/>
            <p14:sldId id="437"/>
            <p14:sldId id="546"/>
            <p14:sldId id="438"/>
            <p14:sldId id="444"/>
            <p14:sldId id="476"/>
            <p14:sldId id="477"/>
            <p14:sldId id="478"/>
            <p14:sldId id="528"/>
            <p14:sldId id="536"/>
            <p14:sldId id="537"/>
            <p14:sldId id="538"/>
            <p14:sldId id="338"/>
            <p14:sldId id="545"/>
            <p14:sldId id="451"/>
            <p14:sldId id="524"/>
            <p14:sldId id="513"/>
            <p14:sldId id="468"/>
            <p14:sldId id="469"/>
            <p14:sldId id="470"/>
            <p14:sldId id="514"/>
            <p14:sldId id="471"/>
            <p14:sldId id="472"/>
            <p14:sldId id="512"/>
            <p14:sldId id="473"/>
            <p14:sldId id="541"/>
            <p14:sldId id="543"/>
            <p14:sldId id="544"/>
            <p14:sldId id="474"/>
            <p14:sldId id="475"/>
            <p14:sldId id="547"/>
          </p14:sldIdLst>
        </p14:section>
        <p14:section name="Scheduling" id="{236952CC-96DD-4891-8D35-2BC634F234F6}">
          <p14:sldIdLst>
            <p14:sldId id="526"/>
            <p14:sldId id="507"/>
            <p14:sldId id="515"/>
            <p14:sldId id="481"/>
            <p14:sldId id="482"/>
            <p14:sldId id="516"/>
            <p14:sldId id="479"/>
            <p14:sldId id="483"/>
            <p14:sldId id="540"/>
            <p14:sldId id="485"/>
            <p14:sldId id="488"/>
            <p14:sldId id="486"/>
            <p14:sldId id="487"/>
            <p14:sldId id="491"/>
            <p14:sldId id="489"/>
            <p14:sldId id="492"/>
            <p14:sldId id="549"/>
            <p14:sldId id="548"/>
            <p14:sldId id="527"/>
            <p14:sldId id="508"/>
            <p14:sldId id="5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01">
          <p15:clr>
            <a:srgbClr val="A4A3A4"/>
          </p15:clr>
        </p15:guide>
        <p15:guide id="2" orient="horz" pos="941">
          <p15:clr>
            <a:srgbClr val="A4A3A4"/>
          </p15:clr>
        </p15:guide>
        <p15:guide id="3" orient="horz" pos="3785">
          <p15:clr>
            <a:srgbClr val="A4A3A4"/>
          </p15:clr>
        </p15:guide>
        <p15:guide id="4" orient="horz" pos="1353">
          <p15:clr>
            <a:srgbClr val="A4A3A4"/>
          </p15:clr>
        </p15:guide>
        <p15:guide id="5" pos="620">
          <p15:clr>
            <a:srgbClr val="A4A3A4"/>
          </p15:clr>
        </p15:guide>
        <p15:guide id="6" pos="4950">
          <p15:clr>
            <a:srgbClr val="A4A3A4"/>
          </p15:clr>
        </p15:guide>
        <p15:guide id="7" pos="16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5634">
          <p15:clr>
            <a:srgbClr val="A4A3A4"/>
          </p15:clr>
        </p15:guide>
        <p15:guide id="2" pos="22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8E7EA"/>
    <a:srgbClr val="99CCFF"/>
    <a:srgbClr val="FFC000"/>
    <a:srgbClr val="E6F0F2"/>
    <a:srgbClr val="00B0F0"/>
    <a:srgbClr val="EAEAEA"/>
    <a:srgbClr val="FFFFCC"/>
    <a:srgbClr val="87ABB9"/>
    <a:srgbClr val="60177D"/>
    <a:srgbClr val="3B10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 snapToObjects="1">
      <p:cViewPr varScale="1">
        <p:scale>
          <a:sx n="82" d="100"/>
          <a:sy n="82" d="100"/>
        </p:scale>
        <p:origin x="35" y="267"/>
      </p:cViewPr>
      <p:guideLst>
        <p:guide orient="horz" pos="2201"/>
        <p:guide orient="horz" pos="941"/>
        <p:guide orient="horz" pos="3785"/>
        <p:guide orient="horz" pos="1353"/>
        <p:guide pos="620"/>
        <p:guide pos="4950"/>
        <p:guide pos="166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30"/>
    </p:cViewPr>
  </p:sorterViewPr>
  <p:notesViewPr>
    <p:cSldViewPr snapToGrid="0" snapToObjects="1">
      <p:cViewPr>
        <p:scale>
          <a:sx n="118" d="100"/>
          <a:sy n="118" d="100"/>
        </p:scale>
        <p:origin x="-1110" y="2190"/>
      </p:cViewPr>
      <p:guideLst>
        <p:guide orient="horz" pos="5634"/>
        <p:guide pos="221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viewProps" Target="viewProps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tableStyles" Target="tableStyle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3F69A5-B766-4AA6-AFDF-66FC9DC64DB4}" type="doc">
      <dgm:prSet loTypeId="urn:microsoft.com/office/officeart/2005/8/layout/chevron1" loCatId="process" qsTypeId="urn:microsoft.com/office/officeart/2005/8/quickstyle/3d1" qsCatId="3D" csTypeId="urn:microsoft.com/office/officeart/2005/8/colors/accent1_2" csCatId="accent1" phldr="1"/>
      <dgm:spPr/>
    </dgm:pt>
    <dgm:pt modelId="{885C5E3C-EE2F-45F2-96CC-93D0781B511A}">
      <dgm:prSet phldrT="[Text]"/>
      <dgm:spPr/>
      <dgm:t>
        <a:bodyPr/>
        <a:lstStyle/>
        <a:p>
          <a:r>
            <a:rPr lang="en-US" dirty="0" smtClean="0"/>
            <a:t>Energy</a:t>
          </a:r>
          <a:br>
            <a:rPr lang="en-US" dirty="0" smtClean="0"/>
          </a:br>
          <a:r>
            <a:rPr lang="en-US" dirty="0" smtClean="0"/>
            <a:t>efficiency</a:t>
          </a:r>
          <a:br>
            <a:rPr lang="en-US" dirty="0" smtClean="0"/>
          </a:br>
          <a:r>
            <a:rPr lang="en-US" dirty="0" smtClean="0"/>
            <a:t>report</a:t>
          </a:r>
          <a:endParaRPr lang="en-US" dirty="0"/>
        </a:p>
      </dgm:t>
    </dgm:pt>
    <dgm:pt modelId="{01AE19DC-286D-4B16-B32E-33FB9CDB2561}" type="parTrans" cxnId="{B2341359-DE27-431F-8742-2236905030E4}">
      <dgm:prSet/>
      <dgm:spPr/>
      <dgm:t>
        <a:bodyPr/>
        <a:lstStyle/>
        <a:p>
          <a:endParaRPr lang="en-US"/>
        </a:p>
      </dgm:t>
    </dgm:pt>
    <dgm:pt modelId="{4CC888B1-865D-456B-9C9F-31D53A617959}" type="sibTrans" cxnId="{B2341359-DE27-431F-8742-2236905030E4}">
      <dgm:prSet/>
      <dgm:spPr/>
      <dgm:t>
        <a:bodyPr/>
        <a:lstStyle/>
        <a:p>
          <a:endParaRPr lang="en-US"/>
        </a:p>
      </dgm:t>
    </dgm:pt>
    <dgm:pt modelId="{9303E70F-1B92-4949-9FDE-A58E940BED60}">
      <dgm:prSet phldrT="[Text]"/>
      <dgm:spPr/>
      <dgm:t>
        <a:bodyPr/>
        <a:lstStyle/>
        <a:p>
          <a:r>
            <a:rPr lang="en-US" dirty="0" smtClean="0"/>
            <a:t>Develop list of upgrades</a:t>
          </a:r>
          <a:endParaRPr lang="en-US" dirty="0"/>
        </a:p>
      </dgm:t>
    </dgm:pt>
    <dgm:pt modelId="{211D2378-E655-48FA-BD0D-7568881021CC}" type="parTrans" cxnId="{F01CADDA-5F75-4399-89E2-5D88DCE96AF3}">
      <dgm:prSet/>
      <dgm:spPr/>
      <dgm:t>
        <a:bodyPr/>
        <a:lstStyle/>
        <a:p>
          <a:endParaRPr lang="en-US"/>
        </a:p>
      </dgm:t>
    </dgm:pt>
    <dgm:pt modelId="{588FC108-F28B-4D3D-AC25-5D00AB6C969C}" type="sibTrans" cxnId="{F01CADDA-5F75-4399-89E2-5D88DCE96AF3}">
      <dgm:prSet/>
      <dgm:spPr/>
      <dgm:t>
        <a:bodyPr/>
        <a:lstStyle/>
        <a:p>
          <a:endParaRPr lang="en-US"/>
        </a:p>
      </dgm:t>
    </dgm:pt>
    <dgm:pt modelId="{C31ACF8D-7862-4E8E-8512-9FC5FD847470}">
      <dgm:prSet phldrT="[Text]"/>
      <dgm:spPr/>
      <dgm:t>
        <a:bodyPr/>
        <a:lstStyle/>
        <a:p>
          <a:r>
            <a:rPr lang="en-US" dirty="0" smtClean="0"/>
            <a:t>Publish assessment</a:t>
          </a:r>
          <a:endParaRPr lang="en-US" dirty="0"/>
        </a:p>
      </dgm:t>
    </dgm:pt>
    <dgm:pt modelId="{EF5FD946-4690-4D24-A238-FEB898AC8E2B}" type="parTrans" cxnId="{0CAADACD-8049-4F92-8EEA-1489D6C9A73B}">
      <dgm:prSet/>
      <dgm:spPr/>
      <dgm:t>
        <a:bodyPr/>
        <a:lstStyle/>
        <a:p>
          <a:endParaRPr lang="en-US"/>
        </a:p>
      </dgm:t>
    </dgm:pt>
    <dgm:pt modelId="{B0DE804E-51F5-47E0-8DE1-CCABEA86BA13}" type="sibTrans" cxnId="{0CAADACD-8049-4F92-8EEA-1489D6C9A73B}">
      <dgm:prSet/>
      <dgm:spPr/>
      <dgm:t>
        <a:bodyPr/>
        <a:lstStyle/>
        <a:p>
          <a:endParaRPr lang="en-US"/>
        </a:p>
      </dgm:t>
    </dgm:pt>
    <dgm:pt modelId="{CE84CDAB-60E4-4E70-92AC-910347FF207D}">
      <dgm:prSet/>
      <dgm:spPr/>
      <dgm:t>
        <a:bodyPr/>
        <a:lstStyle/>
        <a:p>
          <a:r>
            <a:rPr lang="en-US" dirty="0" smtClean="0"/>
            <a:t>LEED feasibility report</a:t>
          </a:r>
          <a:endParaRPr lang="en-US" dirty="0"/>
        </a:p>
      </dgm:t>
    </dgm:pt>
    <dgm:pt modelId="{53533E74-20CC-4305-A577-E59C1785C5D7}" type="parTrans" cxnId="{10846C32-316C-4957-B719-7E2365591FC0}">
      <dgm:prSet/>
      <dgm:spPr/>
      <dgm:t>
        <a:bodyPr/>
        <a:lstStyle/>
        <a:p>
          <a:endParaRPr lang="en-US"/>
        </a:p>
      </dgm:t>
    </dgm:pt>
    <dgm:pt modelId="{85848C47-208A-470A-A33F-DE0B12EB114B}" type="sibTrans" cxnId="{10846C32-316C-4957-B719-7E2365591FC0}">
      <dgm:prSet/>
      <dgm:spPr/>
      <dgm:t>
        <a:bodyPr/>
        <a:lstStyle/>
        <a:p>
          <a:endParaRPr lang="en-US"/>
        </a:p>
      </dgm:t>
    </dgm:pt>
    <dgm:pt modelId="{F911022C-E21F-4CCC-A0CC-EC8F8F4318C3}">
      <dgm:prSet/>
      <dgm:spPr/>
      <dgm:t>
        <a:bodyPr/>
        <a:lstStyle/>
        <a:p>
          <a:r>
            <a:rPr lang="en-US" dirty="0" smtClean="0"/>
            <a:t>Conduct</a:t>
          </a:r>
          <a:br>
            <a:rPr lang="en-US" dirty="0" smtClean="0"/>
          </a:br>
          <a:r>
            <a:rPr lang="en-US" dirty="0" smtClean="0"/>
            <a:t>peer review</a:t>
          </a:r>
          <a:endParaRPr lang="en-US" dirty="0"/>
        </a:p>
      </dgm:t>
    </dgm:pt>
    <dgm:pt modelId="{A3A173EF-44AE-4518-900D-E1F9467A6893}" type="parTrans" cxnId="{5EADDBFF-66DC-473D-8488-53B99694CC01}">
      <dgm:prSet/>
      <dgm:spPr/>
      <dgm:t>
        <a:bodyPr/>
        <a:lstStyle/>
        <a:p>
          <a:endParaRPr lang="en-US"/>
        </a:p>
      </dgm:t>
    </dgm:pt>
    <dgm:pt modelId="{2F55FA6E-7859-48F0-8668-F71686DBFF0A}" type="sibTrans" cxnId="{5EADDBFF-66DC-473D-8488-53B99694CC01}">
      <dgm:prSet/>
      <dgm:spPr/>
      <dgm:t>
        <a:bodyPr/>
        <a:lstStyle/>
        <a:p>
          <a:endParaRPr lang="en-US"/>
        </a:p>
      </dgm:t>
    </dgm:pt>
    <dgm:pt modelId="{777BB17D-C9C2-404C-A94E-B6D9B2C6CD55}" type="pres">
      <dgm:prSet presAssocID="{033F69A5-B766-4AA6-AFDF-66FC9DC64DB4}" presName="Name0" presStyleCnt="0">
        <dgm:presLayoutVars>
          <dgm:dir/>
          <dgm:animLvl val="lvl"/>
          <dgm:resizeHandles val="exact"/>
        </dgm:presLayoutVars>
      </dgm:prSet>
      <dgm:spPr/>
    </dgm:pt>
    <dgm:pt modelId="{28380745-1912-4E23-93C9-E07F301EEC7A}" type="pres">
      <dgm:prSet presAssocID="{885C5E3C-EE2F-45F2-96CC-93D0781B51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665CB2-4D7A-46C1-84B8-1D7037DDA10A}" type="pres">
      <dgm:prSet presAssocID="{4CC888B1-865D-456B-9C9F-31D53A617959}" presName="parTxOnlySpace" presStyleCnt="0"/>
      <dgm:spPr/>
    </dgm:pt>
    <dgm:pt modelId="{586D557B-D46B-4E65-83E6-8BB190E3B072}" type="pres">
      <dgm:prSet presAssocID="{9303E70F-1B92-4949-9FDE-A58E940BED6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7F579-84C0-4ABF-9341-47B5E2711729}" type="pres">
      <dgm:prSet presAssocID="{588FC108-F28B-4D3D-AC25-5D00AB6C969C}" presName="parTxOnlySpace" presStyleCnt="0"/>
      <dgm:spPr/>
    </dgm:pt>
    <dgm:pt modelId="{77DBDC36-92BB-40C7-8BCF-9F21BC7FC3BC}" type="pres">
      <dgm:prSet presAssocID="{CE84CDAB-60E4-4E70-92AC-910347FF207D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3DC290-F1CA-4B6C-9E7A-6F1045A3C46E}" type="pres">
      <dgm:prSet presAssocID="{85848C47-208A-470A-A33F-DE0B12EB114B}" presName="parTxOnlySpace" presStyleCnt="0"/>
      <dgm:spPr/>
    </dgm:pt>
    <dgm:pt modelId="{AEC7DB6E-AB1F-427A-8A31-87F17EE44DDC}" type="pres">
      <dgm:prSet presAssocID="{F911022C-E21F-4CCC-A0CC-EC8F8F4318C3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DD3FEC-9398-4574-A224-95BFB9E6CA8D}" type="pres">
      <dgm:prSet presAssocID="{2F55FA6E-7859-48F0-8668-F71686DBFF0A}" presName="parTxOnlySpace" presStyleCnt="0"/>
      <dgm:spPr/>
    </dgm:pt>
    <dgm:pt modelId="{2814DF65-7001-49D3-A1BE-0110534E6314}" type="pres">
      <dgm:prSet presAssocID="{C31ACF8D-7862-4E8E-8512-9FC5FD847470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AADACD-8049-4F92-8EEA-1489D6C9A73B}" srcId="{033F69A5-B766-4AA6-AFDF-66FC9DC64DB4}" destId="{C31ACF8D-7862-4E8E-8512-9FC5FD847470}" srcOrd="4" destOrd="0" parTransId="{EF5FD946-4690-4D24-A238-FEB898AC8E2B}" sibTransId="{B0DE804E-51F5-47E0-8DE1-CCABEA86BA13}"/>
    <dgm:cxn modelId="{5EADDBFF-66DC-473D-8488-53B99694CC01}" srcId="{033F69A5-B766-4AA6-AFDF-66FC9DC64DB4}" destId="{F911022C-E21F-4CCC-A0CC-EC8F8F4318C3}" srcOrd="3" destOrd="0" parTransId="{A3A173EF-44AE-4518-900D-E1F9467A6893}" sibTransId="{2F55FA6E-7859-48F0-8668-F71686DBFF0A}"/>
    <dgm:cxn modelId="{10846C32-316C-4957-B719-7E2365591FC0}" srcId="{033F69A5-B766-4AA6-AFDF-66FC9DC64DB4}" destId="{CE84CDAB-60E4-4E70-92AC-910347FF207D}" srcOrd="2" destOrd="0" parTransId="{53533E74-20CC-4305-A577-E59C1785C5D7}" sibTransId="{85848C47-208A-470A-A33F-DE0B12EB114B}"/>
    <dgm:cxn modelId="{BCD2EFE3-4D65-4B7B-AA8A-5D529780B0C4}" type="presOf" srcId="{885C5E3C-EE2F-45F2-96CC-93D0781B511A}" destId="{28380745-1912-4E23-93C9-E07F301EEC7A}" srcOrd="0" destOrd="0" presId="urn:microsoft.com/office/officeart/2005/8/layout/chevron1"/>
    <dgm:cxn modelId="{7D69B011-ECA5-4993-A457-718D3DA5B99E}" type="presOf" srcId="{F911022C-E21F-4CCC-A0CC-EC8F8F4318C3}" destId="{AEC7DB6E-AB1F-427A-8A31-87F17EE44DDC}" srcOrd="0" destOrd="0" presId="urn:microsoft.com/office/officeart/2005/8/layout/chevron1"/>
    <dgm:cxn modelId="{D6BBEB03-4267-483F-8036-776FC0303C2A}" type="presOf" srcId="{033F69A5-B766-4AA6-AFDF-66FC9DC64DB4}" destId="{777BB17D-C9C2-404C-A94E-B6D9B2C6CD55}" srcOrd="0" destOrd="0" presId="urn:microsoft.com/office/officeart/2005/8/layout/chevron1"/>
    <dgm:cxn modelId="{97B2DB99-1119-41D6-93A2-EA9FCC9D70DD}" type="presOf" srcId="{9303E70F-1B92-4949-9FDE-A58E940BED60}" destId="{586D557B-D46B-4E65-83E6-8BB190E3B072}" srcOrd="0" destOrd="0" presId="urn:microsoft.com/office/officeart/2005/8/layout/chevron1"/>
    <dgm:cxn modelId="{66840578-C965-4749-9ACB-8E5276565792}" type="presOf" srcId="{CE84CDAB-60E4-4E70-92AC-910347FF207D}" destId="{77DBDC36-92BB-40C7-8BCF-9F21BC7FC3BC}" srcOrd="0" destOrd="0" presId="urn:microsoft.com/office/officeart/2005/8/layout/chevron1"/>
    <dgm:cxn modelId="{B2341359-DE27-431F-8742-2236905030E4}" srcId="{033F69A5-B766-4AA6-AFDF-66FC9DC64DB4}" destId="{885C5E3C-EE2F-45F2-96CC-93D0781B511A}" srcOrd="0" destOrd="0" parTransId="{01AE19DC-286D-4B16-B32E-33FB9CDB2561}" sibTransId="{4CC888B1-865D-456B-9C9F-31D53A617959}"/>
    <dgm:cxn modelId="{3639D396-3FB9-4315-8292-4662DCBDDC46}" type="presOf" srcId="{C31ACF8D-7862-4E8E-8512-9FC5FD847470}" destId="{2814DF65-7001-49D3-A1BE-0110534E6314}" srcOrd="0" destOrd="0" presId="urn:microsoft.com/office/officeart/2005/8/layout/chevron1"/>
    <dgm:cxn modelId="{F01CADDA-5F75-4399-89E2-5D88DCE96AF3}" srcId="{033F69A5-B766-4AA6-AFDF-66FC9DC64DB4}" destId="{9303E70F-1B92-4949-9FDE-A58E940BED60}" srcOrd="1" destOrd="0" parTransId="{211D2378-E655-48FA-BD0D-7568881021CC}" sibTransId="{588FC108-F28B-4D3D-AC25-5D00AB6C969C}"/>
    <dgm:cxn modelId="{0B7ECC0D-DA1F-48C6-97EF-4AD78044ADAF}" type="presParOf" srcId="{777BB17D-C9C2-404C-A94E-B6D9B2C6CD55}" destId="{28380745-1912-4E23-93C9-E07F301EEC7A}" srcOrd="0" destOrd="0" presId="urn:microsoft.com/office/officeart/2005/8/layout/chevron1"/>
    <dgm:cxn modelId="{9CF8F6CE-582A-4B1C-99A6-8F66910C0D9A}" type="presParOf" srcId="{777BB17D-C9C2-404C-A94E-B6D9B2C6CD55}" destId="{77665CB2-4D7A-46C1-84B8-1D7037DDA10A}" srcOrd="1" destOrd="0" presId="urn:microsoft.com/office/officeart/2005/8/layout/chevron1"/>
    <dgm:cxn modelId="{1417BE4D-6A15-4052-8B56-3A5081076DC5}" type="presParOf" srcId="{777BB17D-C9C2-404C-A94E-B6D9B2C6CD55}" destId="{586D557B-D46B-4E65-83E6-8BB190E3B072}" srcOrd="2" destOrd="0" presId="urn:microsoft.com/office/officeart/2005/8/layout/chevron1"/>
    <dgm:cxn modelId="{E8B492EB-BF92-44B2-B57E-B715E8E78AC9}" type="presParOf" srcId="{777BB17D-C9C2-404C-A94E-B6D9B2C6CD55}" destId="{9667F579-84C0-4ABF-9341-47B5E2711729}" srcOrd="3" destOrd="0" presId="urn:microsoft.com/office/officeart/2005/8/layout/chevron1"/>
    <dgm:cxn modelId="{80517D3B-5AE8-4679-B3EC-1A37DCECCCFC}" type="presParOf" srcId="{777BB17D-C9C2-404C-A94E-B6D9B2C6CD55}" destId="{77DBDC36-92BB-40C7-8BCF-9F21BC7FC3BC}" srcOrd="4" destOrd="0" presId="urn:microsoft.com/office/officeart/2005/8/layout/chevron1"/>
    <dgm:cxn modelId="{FCC5EE25-2B7F-4D44-BF68-1D1000C5EE65}" type="presParOf" srcId="{777BB17D-C9C2-404C-A94E-B6D9B2C6CD55}" destId="{EE3DC290-F1CA-4B6C-9E7A-6F1045A3C46E}" srcOrd="5" destOrd="0" presId="urn:microsoft.com/office/officeart/2005/8/layout/chevron1"/>
    <dgm:cxn modelId="{FC1C0BAF-AE12-49DA-BF88-4C19160840CD}" type="presParOf" srcId="{777BB17D-C9C2-404C-A94E-B6D9B2C6CD55}" destId="{AEC7DB6E-AB1F-427A-8A31-87F17EE44DDC}" srcOrd="6" destOrd="0" presId="urn:microsoft.com/office/officeart/2005/8/layout/chevron1"/>
    <dgm:cxn modelId="{992EEC5B-E417-4430-AB83-255DF6281163}" type="presParOf" srcId="{777BB17D-C9C2-404C-A94E-B6D9B2C6CD55}" destId="{EBDD3FEC-9398-4574-A224-95BFB9E6CA8D}" srcOrd="7" destOrd="0" presId="urn:microsoft.com/office/officeart/2005/8/layout/chevron1"/>
    <dgm:cxn modelId="{5EA5ED86-7D60-48DD-855F-876E9D833633}" type="presParOf" srcId="{777BB17D-C9C2-404C-A94E-B6D9B2C6CD55}" destId="{2814DF65-7001-49D3-A1BE-0110534E631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637578" y="9159473"/>
            <a:ext cx="288445" cy="1925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0915" tIns="40458" rIns="80915" bIns="40458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defTabSz="106363" eaLnBrk="0" hangingPunct="0">
              <a:lnSpc>
                <a:spcPct val="90000"/>
              </a:lnSpc>
              <a:buFontTx/>
              <a:buNone/>
              <a:defRPr/>
            </a:pPr>
            <a:fld id="{3D7FF467-DCEA-4E82-BE0C-6348FEE2A0D1}" type="slidenum">
              <a:rPr lang="en-US" sz="800">
                <a:solidFill>
                  <a:schemeClr val="tx2"/>
                </a:solidFill>
                <a:latin typeface="Arial" charset="0"/>
              </a:rPr>
              <a:pPr defTabSz="106363" eaLnBrk="0" hangingPunct="0">
                <a:lnSpc>
                  <a:spcPct val="90000"/>
                </a:lnSpc>
                <a:buFontTx/>
                <a:buNone/>
                <a:defRPr/>
              </a:pPr>
              <a:t>‹#›</a:t>
            </a:fld>
            <a:endParaRPr lang="en-US" sz="8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8" y="21858"/>
            <a:ext cx="4041775" cy="241376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90728" y="9121147"/>
            <a:ext cx="17780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800" dirty="0" smtClean="0"/>
              <a:t>© 2013 Carnegie Mellon University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95750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58" y="-4692"/>
            <a:ext cx="3044124" cy="46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104" tIns="0" rIns="19104" bIns="0" numCol="1" anchor="t" anchorCtr="0" compatLnSpc="1">
            <a:prstTxWarp prst="textNoShape">
              <a:avLst/>
            </a:prstTxWarp>
          </a:bodyPr>
          <a:lstStyle>
            <a:lvl1pPr defTabSz="958623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4185" y="-4692"/>
            <a:ext cx="3044123" cy="46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104" tIns="0" rIns="19104" bIns="0" numCol="1" anchor="t" anchorCtr="0" compatLnSpc="1">
            <a:prstTxWarp prst="textNoShape">
              <a:avLst/>
            </a:prstTxWarp>
          </a:bodyPr>
          <a:lstStyle>
            <a:lvl1pPr algn="r" defTabSz="958623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58" y="8843020"/>
            <a:ext cx="3044124" cy="469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104" tIns="0" rIns="19104" bIns="0" numCol="1" anchor="b" anchorCtr="0" compatLnSpc="1">
            <a:prstTxWarp prst="textNoShape">
              <a:avLst/>
            </a:prstTxWarp>
          </a:bodyPr>
          <a:lstStyle>
            <a:lvl1pPr defTabSz="958623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4185" y="8843020"/>
            <a:ext cx="3044123" cy="469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104" tIns="0" rIns="19104" bIns="0" numCol="1" anchor="b" anchorCtr="0" compatLnSpc="1">
            <a:prstTxWarp prst="textNoShape">
              <a:avLst/>
            </a:prstTxWarp>
          </a:bodyPr>
          <a:lstStyle>
            <a:lvl1pPr algn="r" defTabSz="958623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6A0E2A13-65FF-46B0-A0F4-9FC7BC1F5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123171" y="8864916"/>
            <a:ext cx="768850" cy="256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9154" tIns="44575" rIns="89154" bIns="44575">
            <a:spAutoFit/>
          </a:bodyPr>
          <a:lstStyle/>
          <a:p>
            <a:pPr algn="ctr" defTabSz="910224" eaLnBrk="0" hangingPunct="0">
              <a:lnSpc>
                <a:spcPct val="90000"/>
              </a:lnSpc>
              <a:buFontTx/>
              <a:buNone/>
              <a:defRPr/>
            </a:pPr>
            <a:r>
              <a:rPr lang="en-US" sz="1200"/>
              <a:t>Page </a:t>
            </a:r>
            <a:fld id="{4E73D175-874E-4477-8825-A0B611223445}" type="slidenum">
              <a:rPr lang="en-US" sz="1200"/>
              <a:pPr algn="ctr" defTabSz="910224" eaLnBrk="0" hangingPunct="0">
                <a:lnSpc>
                  <a:spcPct val="90000"/>
                </a:lnSpc>
                <a:buFontTx/>
                <a:buNone/>
                <a:defRPr/>
              </a:pPr>
              <a:t>‹#›</a:t>
            </a:fld>
            <a:endParaRPr lang="en-US" sz="1200"/>
          </a:p>
        </p:txBody>
      </p:sp>
      <p:sp>
        <p:nvSpPr>
          <p:cNvPr id="2867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3800" y="708025"/>
            <a:ext cx="4630738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295" y="4421512"/>
            <a:ext cx="5144162" cy="418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28" tIns="47759" rIns="93928" bIns="477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55424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667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366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403350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7007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30677" indent="-281030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24118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573765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23413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473060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22707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372356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22003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8744F76-ED4E-47E2-85C5-35082912C2AA}" type="slidenum">
              <a:rPr lang="en-US" sz="1000">
                <a:latin typeface="Times New Roman" pitchFamily="18" charset="0"/>
              </a:rPr>
              <a:pPr/>
              <a:t>1</a:t>
            </a:fld>
            <a:endParaRPr lang="en-US" sz="1000" dirty="0">
              <a:latin typeface="Times New Roman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1077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30677" indent="-281030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24118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573765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23413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473060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22707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372356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22003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E8B498F-1441-4E8A-9CA3-2CE9471D554D}" type="slidenum">
              <a:rPr lang="en-US" sz="1000">
                <a:latin typeface="Times New Roman" pitchFamily="18" charset="0"/>
              </a:rPr>
              <a:pPr/>
              <a:t>49</a:t>
            </a:fld>
            <a:endParaRPr lang="en-US" sz="10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084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708025"/>
            <a:ext cx="4656138" cy="3494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of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A29A4A-37DF-4935-970A-FFBDD66217A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92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30677" indent="-281030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24118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573765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23413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473060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22707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372356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22003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F22475E-F39E-45DF-A1B9-CF1501DC3078}" type="slidenum">
              <a:rPr lang="en-US" sz="1000">
                <a:latin typeface="Times New Roman" pitchFamily="18" charset="0"/>
              </a:rPr>
              <a:pPr/>
              <a:t>5</a:t>
            </a:fld>
            <a:endParaRPr lang="en-US" sz="1000" dirty="0"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4198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30677" indent="-281030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24118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573765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23413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473060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22707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372356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22003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8BB68C5-A205-4DE0-8504-6A9DFAC349FC}" type="slidenum">
              <a:rPr lang="en-US" sz="1000">
                <a:latin typeface="Times New Roman" pitchFamily="18" charset="0"/>
              </a:rPr>
              <a:pPr/>
              <a:t>6</a:t>
            </a:fld>
            <a:endParaRPr lang="en-US" sz="1000" dirty="0">
              <a:latin typeface="Times New Roman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22077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708025"/>
            <a:ext cx="4656138" cy="3494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of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A29A4A-37DF-4935-970A-FFBDD66217A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92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30677" indent="-281030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24118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573765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23413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473060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22707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372356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22003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88C9DA4-4503-4AAB-AD3B-1804F992DD51}" type="slidenum">
              <a:rPr lang="en-US" sz="1000">
                <a:latin typeface="Times New Roman" pitchFamily="18" charset="0"/>
              </a:rPr>
              <a:pPr/>
              <a:t>32</a:t>
            </a:fld>
            <a:endParaRPr lang="en-US" sz="1000" dirty="0"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4644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30677" indent="-281030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24118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573765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23413" indent="-224824" defTabSz="958623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473060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22707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372356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22003" indent="-224824" defTabSz="958623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D8B5E28-0200-4AA7-A355-24D735F2F950}" type="slidenum">
              <a:rPr lang="en-US" sz="1000">
                <a:latin typeface="Times New Roman" pitchFamily="18" charset="0"/>
              </a:rPr>
              <a:pPr/>
              <a:t>40</a:t>
            </a:fld>
            <a:endParaRPr lang="en-US" sz="10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8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0E2A13-65FF-46B0-A0F4-9FC7BC1F594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046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0E2A13-65FF-46B0-A0F4-9FC7BC1F594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04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 userDrawn="1"/>
        </p:nvSpPr>
        <p:spPr bwMode="auto">
          <a:xfrm>
            <a:off x="631920" y="6431548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772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7308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7588" y="1709738"/>
            <a:ext cx="3630612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09738"/>
            <a:ext cx="3630613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762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690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2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eaLnBrk="0" hangingPunct="0">
              <a:lnSpc>
                <a:spcPts val="1300"/>
              </a:lnSpc>
              <a:buFontTx/>
              <a:buNone/>
            </a:pPr>
            <a:r>
              <a:rPr lang="en-US" sz="700" dirty="0">
                <a:solidFill>
                  <a:srgbClr val="000000"/>
                </a:solidFill>
                <a:latin typeface="Arial" charset="0"/>
              </a:rPr>
              <a:t>© </a:t>
            </a:r>
            <a:r>
              <a:rPr lang="en-US" sz="700" dirty="0" smtClean="0">
                <a:solidFill>
                  <a:srgbClr val="000000"/>
                </a:solidFill>
                <a:latin typeface="Arial" charset="0"/>
              </a:rPr>
              <a:t>2012 </a:t>
            </a:r>
            <a:r>
              <a:rPr lang="en-US" sz="700" dirty="0">
                <a:solidFill>
                  <a:srgbClr val="000000"/>
                </a:solidFill>
                <a:latin typeface="Arial" charset="0"/>
              </a:rPr>
              <a:t>Carnegie Mellon University</a:t>
            </a:r>
          </a:p>
        </p:txBody>
      </p:sp>
      <p:grpSp>
        <p:nvGrpSpPr>
          <p:cNvPr id="24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5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6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12279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43074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95800"/>
            <a:ext cx="7772400" cy="1362075"/>
          </a:xfrm>
        </p:spPr>
        <p:txBody>
          <a:bodyPr/>
          <a:lstStyle>
            <a:lvl1pPr algn="l">
              <a:defRPr sz="2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339957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02877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447800"/>
            <a:ext cx="39639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2174875"/>
            <a:ext cx="39639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61010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64565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312843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600"/>
              </a:spcBef>
              <a:spcAft>
                <a:spcPts val="0"/>
              </a:spcAft>
              <a:defRPr/>
            </a:lvl2pPr>
            <a:lvl3pPr>
              <a:spcBef>
                <a:spcPts val="600"/>
              </a:spcBef>
              <a:spcAft>
                <a:spcPts val="0"/>
              </a:spcAft>
              <a:defRPr/>
            </a:lvl3pPr>
            <a:lvl4pPr>
              <a:spcBef>
                <a:spcPts val="600"/>
              </a:spcBef>
              <a:spcAft>
                <a:spcPts val="0"/>
              </a:spcAft>
              <a:defRPr/>
            </a:lvl4pPr>
            <a:lvl5pPr>
              <a:spcBef>
                <a:spcPts val="6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4230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7200"/>
            <a:ext cx="5111750" cy="5668963"/>
          </a:xfrm>
        </p:spPr>
        <p:txBody>
          <a:bodyPr/>
          <a:lstStyle>
            <a:lvl1pPr>
              <a:defRPr sz="2800" b="1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74283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134621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3823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4333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5176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51638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45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SEI_CMU_1Line_Blk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pic>
        <p:nvPicPr>
          <p:cNvPr id="19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0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21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2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sp>
        <p:nvSpPr>
          <p:cNvPr id="34" name="Rectangle 33"/>
          <p:cNvSpPr>
            <a:spLocks noChangeArrowheads="1"/>
          </p:cNvSpPr>
          <p:nvPr userDrawn="1"/>
        </p:nvSpPr>
        <p:spPr bwMode="auto">
          <a:xfrm>
            <a:off x="631920" y="6431548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079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1196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06779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601156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9" name="Rectangle 93"/>
          <p:cNvSpPr>
            <a:spLocks noChangeArrowheads="1"/>
          </p:cNvSpPr>
          <p:nvPr userDrawn="1"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4"/>
          <p:cNvSpPr>
            <a:spLocks noChangeArrowheads="1"/>
          </p:cNvSpPr>
          <p:nvPr userDrawn="1"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 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TSP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Planning Framework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972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93"/>
          <p:cNvSpPr>
            <a:spLocks noChangeArrowheads="1"/>
          </p:cNvSpPr>
          <p:nvPr userDrawn="1"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tangle 94"/>
          <p:cNvSpPr>
            <a:spLocks noChangeArrowheads="1"/>
          </p:cNvSpPr>
          <p:nvPr userDrawn="1"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 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TSP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Planning Framework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3407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71928"/>
            <a:ext cx="23558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© </a:t>
            </a:r>
            <a:r>
              <a:rPr lang="en-US" sz="900" dirty="0" smtClean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2012 </a:t>
            </a: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Carnegie Mellon University</a:t>
            </a: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3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Course Title | Part X, Module X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None/>
            </a:pPr>
            <a:fld id="{B0839839-20DE-4AC0-980C-540449044AAE}" type="slidenum">
              <a:rPr lang="en-US" sz="900">
                <a:solidFill>
                  <a:srgbClr val="000000"/>
                </a:solidFill>
                <a:latin typeface="Arial" charset="0"/>
              </a:rPr>
              <a:pPr eaLnBrk="0" hangingPunct="0">
                <a:buFontTx/>
                <a:buNone/>
              </a:pPr>
              <a:t>‹#›</a:t>
            </a:fld>
            <a:endParaRPr lang="en-US" sz="9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580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microsoft.com/office/2007/relationships/hdphoto" Target="../media/hdphoto1.wdp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microsoft.com/office/2007/relationships/hdphoto" Target="../media/hdphoto1.wdp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microsoft.com/office/2007/relationships/hdphoto" Target="../media/hdphoto1.wdp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46.jpeg"/><Relationship Id="rId4" Type="http://schemas.openxmlformats.org/officeDocument/2006/relationships/image" Target="../media/image26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50.png"/><Relationship Id="rId7" Type="http://schemas.microsoft.com/office/2007/relationships/hdphoto" Target="../media/hdphoto1.wdp"/><Relationship Id="rId12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53.png"/><Relationship Id="rId5" Type="http://schemas.openxmlformats.org/officeDocument/2006/relationships/image" Target="../media/image46.jpeg"/><Relationship Id="rId10" Type="http://schemas.openxmlformats.org/officeDocument/2006/relationships/image" Target="../media/image52.png"/><Relationship Id="rId4" Type="http://schemas.openxmlformats.org/officeDocument/2006/relationships/image" Target="../media/image24.png"/><Relationship Id="rId9" Type="http://schemas.openxmlformats.org/officeDocument/2006/relationships/image" Target="../media/image51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310.png"/><Relationship Id="rId7" Type="http://schemas.openxmlformats.org/officeDocument/2006/relationships/image" Target="../media/image350.png"/><Relationship Id="rId12" Type="http://schemas.openxmlformats.org/officeDocument/2006/relationships/image" Target="../media/image40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0.png"/><Relationship Id="rId11" Type="http://schemas.openxmlformats.org/officeDocument/2006/relationships/image" Target="../media/image390.png"/><Relationship Id="rId5" Type="http://schemas.openxmlformats.org/officeDocument/2006/relationships/image" Target="../media/image330.png"/><Relationship Id="rId10" Type="http://schemas.openxmlformats.org/officeDocument/2006/relationships/image" Target="../media/image380.png"/><Relationship Id="rId4" Type="http://schemas.openxmlformats.org/officeDocument/2006/relationships/image" Target="../media/image320.png"/><Relationship Id="rId9" Type="http://schemas.openxmlformats.org/officeDocument/2006/relationships/image" Target="../media/image370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28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microsoft.com/office/2007/relationships/hdphoto" Target="../media/hdphoto1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27.png"/><Relationship Id="rId5" Type="http://schemas.openxmlformats.org/officeDocument/2006/relationships/image" Target="../media/image58.png"/><Relationship Id="rId10" Type="http://schemas.openxmlformats.org/officeDocument/2006/relationships/image" Target="../media/image46.jpeg"/><Relationship Id="rId4" Type="http://schemas.openxmlformats.org/officeDocument/2006/relationships/image" Target="../media/image24.png"/><Relationship Id="rId9" Type="http://schemas.openxmlformats.org/officeDocument/2006/relationships/image" Target="../media/image63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28.png"/><Relationship Id="rId4" Type="http://schemas.microsoft.com/office/2007/relationships/hdphoto" Target="../media/hdphoto1.wdp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87815" y="5799015"/>
            <a:ext cx="391575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700" dirty="0" smtClean="0"/>
              <a:t>TSP Team Member Training, Module 4</a:t>
            </a:r>
            <a:endParaRPr lang="en-US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4417198" y="2778373"/>
            <a:ext cx="4374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smtClean="0"/>
              <a:t>TSP Planning Framework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Requirements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a team can commit to do a job, its members must make a plan to meet that commitment.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more information they can get about the commitment, the better.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However, if all you have is a simple one-sentence requirements statement, then you must either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make a plan</a:t>
            </a:r>
          </a:p>
          <a:p>
            <a:pPr marL="114300" lvl="1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/>
              <a:t>or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tell management that the team cannot make a </a:t>
            </a:r>
            <a:br>
              <a:rPr lang="en-US" dirty="0" smtClean="0"/>
            </a:br>
            <a:r>
              <a:rPr lang="en-US" dirty="0" smtClean="0"/>
              <a:t>commitment until they know more about the job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86350" y="5352365"/>
            <a:ext cx="3638550" cy="646331"/>
          </a:xfrm>
          <a:prstGeom prst="rect">
            <a:avLst/>
          </a:prstGeom>
          <a:solidFill>
            <a:srgbClr val="E6F0F2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i="1" dirty="0" smtClean="0"/>
              <a:t>The better the requirements are, the better the plan will be.</a:t>
            </a:r>
          </a:p>
        </p:txBody>
      </p:sp>
    </p:spTree>
    <p:extLst>
      <p:ext uri="{BB962C8B-B14F-4D97-AF65-F5344CB8AC3E}">
        <p14:creationId xmlns:p14="http://schemas.microsoft.com/office/powerpoint/2010/main" val="1945330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1295400"/>
            <a:ext cx="7653338" cy="4953000"/>
          </a:xfrm>
        </p:spPr>
        <p:txBody>
          <a:bodyPr/>
          <a:lstStyle/>
          <a:p>
            <a:r>
              <a:rPr lang="en-US" dirty="0" smtClean="0"/>
              <a:t>Overview: TSP Planning Process</a:t>
            </a:r>
          </a:p>
          <a:p>
            <a:r>
              <a:rPr lang="en-US" dirty="0" smtClean="0"/>
              <a:t>Defining the requirements</a:t>
            </a:r>
          </a:p>
          <a:p>
            <a:r>
              <a:rPr lang="en-US" dirty="0" smtClean="0"/>
              <a:t>Developing a conceptual design</a:t>
            </a:r>
          </a:p>
          <a:p>
            <a:r>
              <a:rPr lang="en-US" dirty="0" smtClean="0"/>
              <a:t>Estimating size and effort</a:t>
            </a:r>
          </a:p>
          <a:p>
            <a:pPr marL="339725" lvl="1" indent="0">
              <a:buNone/>
            </a:pPr>
            <a:r>
              <a:rPr lang="en-US" dirty="0" smtClean="0"/>
              <a:t>Task time is used as the effort estimate</a:t>
            </a:r>
          </a:p>
          <a:p>
            <a:pPr marL="339725" lvl="1" indent="0">
              <a:buNone/>
            </a:pPr>
            <a:r>
              <a:rPr lang="en-US" dirty="0" smtClean="0"/>
              <a:t>Selecting a measure for product size</a:t>
            </a:r>
          </a:p>
          <a:p>
            <a:pPr marL="339725" lvl="1" indent="0">
              <a:buNone/>
            </a:pPr>
            <a:r>
              <a:rPr lang="en-US" dirty="0" smtClean="0"/>
              <a:t>TSP approach to estimation</a:t>
            </a:r>
          </a:p>
          <a:p>
            <a:pPr marL="55562"/>
            <a:r>
              <a:rPr lang="en-US" dirty="0" smtClean="0"/>
              <a:t>Developing the project schedule</a:t>
            </a:r>
          </a:p>
          <a:p>
            <a:pPr marL="55562"/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15870"/>
            <a:ext cx="2375606" cy="1792124"/>
          </a:xfrm>
          <a:prstGeom prst="rect">
            <a:avLst/>
          </a:prstGeom>
        </p:spPr>
      </p:pic>
      <p:sp>
        <p:nvSpPr>
          <p:cNvPr id="5" name="Isosceles Triangle 4"/>
          <p:cNvSpPr/>
          <p:nvPr/>
        </p:nvSpPr>
        <p:spPr bwMode="auto">
          <a:xfrm rot="5400000">
            <a:off x="746711" y="2196422"/>
            <a:ext cx="288093" cy="248356"/>
          </a:xfrm>
          <a:prstGeom prst="triangle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09018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lumMod val="7000"/>
                <a:lumOff val="9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Planning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870" y="1346200"/>
            <a:ext cx="148470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Define</a:t>
            </a:r>
            <a:br>
              <a:rPr lang="en-US" dirty="0"/>
            </a:br>
            <a:r>
              <a:rPr lang="en-US" dirty="0"/>
              <a:t>requirements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870" y="2162643"/>
            <a:ext cx="1484702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Produce</a:t>
            </a:r>
            <a:br>
              <a:rPr lang="en-US" dirty="0"/>
            </a:br>
            <a:r>
              <a:rPr lang="en-US" dirty="0"/>
              <a:t>conceptual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869" y="3225308"/>
            <a:ext cx="1446943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size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5870" y="4041751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effort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5870" y="4858194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Determine</a:t>
            </a:r>
            <a:br>
              <a:rPr lang="en-US" sz="1600" b="1" dirty="0" smtClean="0"/>
            </a:br>
            <a:r>
              <a:rPr lang="en-US" sz="1600" b="1" dirty="0" smtClean="0"/>
              <a:t>tasks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870" y="5674638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schedule</a:t>
            </a:r>
            <a:endParaRPr lang="en-US" sz="1600" b="1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947995" y="19309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947995" y="299551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947995" y="381008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947995" y="462464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947995" y="543921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905124" y="2285754"/>
            <a:ext cx="4860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Decompose the problem into smaller work products</a:t>
            </a:r>
            <a:br>
              <a:rPr lang="en-US" sz="1600" dirty="0" smtClean="0"/>
            </a:br>
            <a:r>
              <a:rPr lang="en-US" sz="1600" dirty="0" smtClean="0"/>
              <a:t>or services.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40183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Conceptual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410527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A common planning approach is to take a big complex problem and then break it down into manageable parts.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During the conceptual design, you do just that.</a:t>
            </a:r>
          </a:p>
          <a:p>
            <a:pPr lvl="1">
              <a:spcBef>
                <a:spcPts val="800"/>
              </a:spcBef>
              <a:spcAft>
                <a:spcPts val="0"/>
              </a:spcAft>
            </a:pPr>
            <a:r>
              <a:rPr lang="en-US" dirty="0" smtClean="0"/>
              <a:t>Start by developing a list of the smaller work products and/or services that you believe must be developed to address the overall requirements.</a:t>
            </a:r>
          </a:p>
          <a:p>
            <a:pPr lvl="1">
              <a:spcBef>
                <a:spcPts val="800"/>
              </a:spcBef>
              <a:spcAft>
                <a:spcPts val="0"/>
              </a:spcAft>
            </a:pPr>
            <a:r>
              <a:rPr lang="en-US" dirty="0"/>
              <a:t>Do not worry about detail. It should only take </a:t>
            </a:r>
            <a:r>
              <a:rPr lang="en-US" dirty="0" smtClean="0"/>
              <a:t>you an </a:t>
            </a:r>
            <a:r>
              <a:rPr lang="en-US" dirty="0"/>
              <a:t>hour or </a:t>
            </a:r>
            <a:r>
              <a:rPr lang="en-US" dirty="0" smtClean="0"/>
              <a:t>so to </a:t>
            </a:r>
            <a:r>
              <a:rPr lang="en-US" dirty="0"/>
              <a:t>develop the conceptual design.</a:t>
            </a:r>
          </a:p>
          <a:p>
            <a:pPr lvl="1">
              <a:spcBef>
                <a:spcPts val="800"/>
              </a:spcBef>
              <a:spcAft>
                <a:spcPts val="0"/>
              </a:spcAft>
            </a:pPr>
            <a:r>
              <a:rPr lang="en-US" dirty="0" smtClean="0"/>
              <a:t>The purpose of the conceptual design is to support planning. Planning is cyclical (not linear) and the team will have opportunities to make revisions if necessary.</a:t>
            </a:r>
          </a:p>
          <a:p>
            <a:pPr lvl="1">
              <a:spcBef>
                <a:spcPts val="800"/>
              </a:spcBef>
              <a:spcAft>
                <a:spcPts val="0"/>
              </a:spcAft>
            </a:pPr>
            <a:r>
              <a:rPr lang="en-US" dirty="0"/>
              <a:t>Keep in mind that you will be sizing these smaller items during</a:t>
            </a:r>
            <a:br>
              <a:rPr lang="en-US" dirty="0"/>
            </a:br>
            <a:r>
              <a:rPr lang="en-US" dirty="0"/>
              <a:t>the next planning step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946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Design Concept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85800" y="2333625"/>
            <a:ext cx="2733675" cy="2733675"/>
          </a:xfrm>
          <a:prstGeom prst="rect">
            <a:avLst/>
          </a:prstGeom>
          <a:solidFill>
            <a:schemeClr val="tx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53115" y="2977187"/>
            <a:ext cx="79904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en-US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en-US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3616280" y="3436915"/>
            <a:ext cx="781050" cy="476250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2700000">
            <a:off x="3670278" y="4016330"/>
            <a:ext cx="781050" cy="476250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-2700000">
            <a:off x="3670278" y="2895600"/>
            <a:ext cx="781050" cy="476250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943476" y="2228850"/>
            <a:ext cx="628649" cy="628649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261918" y="2585120"/>
            <a:ext cx="392067" cy="392067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675360" y="3386140"/>
            <a:ext cx="706390" cy="706390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806385" y="3949031"/>
            <a:ext cx="670740" cy="670740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073386" y="3739733"/>
            <a:ext cx="173432" cy="173432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040821" y="4615633"/>
            <a:ext cx="392067" cy="392067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1714500"/>
            <a:ext cx="2557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Too big and abstract …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94780" y="5353050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… so, break it down into pieces</a:t>
            </a:r>
            <a:br>
              <a:rPr lang="en-US" sz="1800" dirty="0" smtClean="0"/>
            </a:br>
            <a:r>
              <a:rPr lang="en-US" sz="1800" dirty="0" smtClean="0"/>
              <a:t>that can be understood.</a:t>
            </a:r>
          </a:p>
        </p:txBody>
      </p:sp>
    </p:spTree>
    <p:extLst>
      <p:ext uri="{BB962C8B-B14F-4D97-AF65-F5344CB8AC3E}">
        <p14:creationId xmlns:p14="http://schemas.microsoft.com/office/powerpoint/2010/main" val="203706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Conceptual Design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85800" y="2333625"/>
            <a:ext cx="2733675" cy="2733675"/>
          </a:xfrm>
          <a:prstGeom prst="rect">
            <a:avLst/>
          </a:prstGeom>
          <a:solidFill>
            <a:schemeClr val="tx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3616280" y="3436915"/>
            <a:ext cx="781050" cy="476250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2700000">
            <a:off x="3670278" y="4016330"/>
            <a:ext cx="781050" cy="476250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-2700000">
            <a:off x="3670278" y="2895600"/>
            <a:ext cx="781050" cy="476250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1714500"/>
            <a:ext cx="2557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Too big and abstract …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94780" y="5353050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… so, break it down into pieces</a:t>
            </a:r>
            <a:br>
              <a:rPr lang="en-US" sz="1800" dirty="0" smtClean="0"/>
            </a:br>
            <a:r>
              <a:rPr lang="en-US" sz="1800" dirty="0" smtClean="0"/>
              <a:t>that can be understood.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45356" y="3273358"/>
            <a:ext cx="22145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Report: Cost-Benefit Analysis of Achieving LEED*</a:t>
            </a:r>
            <a:endParaRPr lang="en-US" sz="1800" dirty="0">
              <a:solidFill>
                <a:schemeClr val="bg1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57951" y="1181100"/>
            <a:ext cx="135806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Methodology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86112" y="2815582"/>
            <a:ext cx="12570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Introduction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85680" y="2041237"/>
            <a:ext cx="138050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LEED credits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05356" y="2265305"/>
            <a:ext cx="107273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Executive</a:t>
            </a:r>
            <a:br>
              <a:rPr lang="en-US" sz="1600" dirty="0" smtClean="0"/>
            </a:br>
            <a:r>
              <a:rPr lang="en-US" sz="1600" dirty="0" smtClean="0"/>
              <a:t>summary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25294" y="4406590"/>
            <a:ext cx="1298753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Conclusions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86417" y="3589554"/>
            <a:ext cx="86754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Results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76447" y="3850984"/>
            <a:ext cx="1037463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Appendix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1692" y="6290632"/>
            <a:ext cx="3735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* LEED is Leadership in Energy and Environmental Design.</a:t>
            </a:r>
          </a:p>
        </p:txBody>
      </p:sp>
    </p:spTree>
    <p:extLst>
      <p:ext uri="{BB962C8B-B14F-4D97-AF65-F5344CB8AC3E}">
        <p14:creationId xmlns:p14="http://schemas.microsoft.com/office/powerpoint/2010/main" val="1784082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Design Will Improve Size Estimation Accuracy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552575"/>
            <a:ext cx="8237538" cy="1828800"/>
          </a:xfrm>
        </p:spPr>
        <p:txBody>
          <a:bodyPr/>
          <a:lstStyle/>
          <a:p>
            <a:r>
              <a:rPr lang="en-US" dirty="0" smtClean="0"/>
              <a:t>An additional advantage of breaking down a big problem into smaller chunks is that your size estimation accuracy will actually </a:t>
            </a:r>
            <a:r>
              <a:rPr lang="en-US" i="1" dirty="0" smtClean="0"/>
              <a:t>increase</a:t>
            </a:r>
            <a:r>
              <a:rPr lang="en-US" dirty="0" smtClean="0"/>
              <a:t> as a result.</a:t>
            </a:r>
          </a:p>
          <a:p>
            <a:r>
              <a:rPr lang="en-US" dirty="0" smtClean="0"/>
              <a:t>The reason accuracy increases is because there tends to be a balance between </a:t>
            </a:r>
            <a:r>
              <a:rPr lang="en-US" i="1" dirty="0" smtClean="0"/>
              <a:t>over-estimates</a:t>
            </a:r>
            <a:r>
              <a:rPr lang="en-US" dirty="0" smtClean="0"/>
              <a:t> and </a:t>
            </a:r>
            <a:r>
              <a:rPr lang="en-US" i="1" dirty="0" smtClean="0"/>
              <a:t>under-estimates</a:t>
            </a:r>
            <a:r>
              <a:rPr lang="en-US" dirty="0" smtClean="0"/>
              <a:t> of the smaller parts and the errors cancel out.</a:t>
            </a:r>
            <a:endParaRPr lang="en-US" dirty="0"/>
          </a:p>
        </p:txBody>
      </p:sp>
      <p:sp>
        <p:nvSpPr>
          <p:cNvPr id="6" name="Isosceles Triangle 5"/>
          <p:cNvSpPr/>
          <p:nvPr/>
        </p:nvSpPr>
        <p:spPr bwMode="auto">
          <a:xfrm>
            <a:off x="5281613" y="4933911"/>
            <a:ext cx="600075" cy="438150"/>
          </a:xfrm>
          <a:prstGeom prst="triangle">
            <a:avLst/>
          </a:prstGeom>
          <a:solidFill>
            <a:schemeClr val="bg1">
              <a:lumMod val="6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457575" y="4819611"/>
            <a:ext cx="4248150" cy="114300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3300" y="4299555"/>
            <a:ext cx="9509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Under-</a:t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estimates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43688" y="4299555"/>
            <a:ext cx="9509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Over-</a:t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estimates</a:t>
            </a:r>
          </a:p>
        </p:txBody>
      </p:sp>
    </p:spTree>
    <p:extLst>
      <p:ext uri="{BB962C8B-B14F-4D97-AF65-F5344CB8AC3E}">
        <p14:creationId xmlns:p14="http://schemas.microsoft.com/office/powerpoint/2010/main" val="29633914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Size Estimation 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3114675"/>
          </a:xfrm>
        </p:spPr>
        <p:txBody>
          <a:bodyPr/>
          <a:lstStyle/>
          <a:p>
            <a:r>
              <a:rPr lang="en-US" dirty="0" smtClean="0"/>
              <a:t>Scenario:</a:t>
            </a:r>
          </a:p>
          <a:p>
            <a:pPr marL="512763" lvl="1"/>
            <a:r>
              <a:rPr lang="en-US" dirty="0" smtClean="0"/>
              <a:t>Susan is an analyst and intends to estimate the size of a report that she is to develop.</a:t>
            </a:r>
          </a:p>
          <a:p>
            <a:pPr marL="512763" lvl="1">
              <a:spcBef>
                <a:spcPts val="1200"/>
              </a:spcBef>
            </a:pPr>
            <a:r>
              <a:rPr lang="en-US" dirty="0" smtClean="0"/>
              <a:t>The format of the reports are typically the same and include the following sections.</a:t>
            </a:r>
          </a:p>
          <a:p>
            <a:pPr marL="804863" lvl="2"/>
            <a:r>
              <a:rPr lang="en-US" dirty="0" smtClean="0"/>
              <a:t>Introduction</a:t>
            </a:r>
          </a:p>
          <a:p>
            <a:pPr marL="804863" lvl="2"/>
            <a:r>
              <a:rPr lang="en-US" dirty="0" smtClean="0"/>
              <a:t>Methodology</a:t>
            </a:r>
          </a:p>
          <a:p>
            <a:pPr marL="804863" lvl="2"/>
            <a:r>
              <a:rPr lang="en-US" dirty="0" smtClean="0"/>
              <a:t>Results</a:t>
            </a:r>
          </a:p>
          <a:p>
            <a:pPr marL="804863" lvl="2"/>
            <a:r>
              <a:rPr lang="en-US" dirty="0" smtClean="0"/>
              <a:t>Discussion and Conclusions</a:t>
            </a:r>
          </a:p>
          <a:p>
            <a:pPr marL="512763" lvl="1">
              <a:spcBef>
                <a:spcPts val="1200"/>
              </a:spcBef>
            </a:pPr>
            <a:r>
              <a:rPr lang="en-US" dirty="0"/>
              <a:t>Susan has been doing this type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work </a:t>
            </a:r>
            <a:r>
              <a:rPr lang="en-US" dirty="0"/>
              <a:t>for several years and has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accumulated </a:t>
            </a:r>
            <a:r>
              <a:rPr lang="en-US" dirty="0"/>
              <a:t>historical data of her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estimation </a:t>
            </a:r>
            <a:r>
              <a:rPr lang="en-US" dirty="0"/>
              <a:t>performance. </a:t>
            </a:r>
          </a:p>
          <a:p>
            <a:pPr marL="512763"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675" y="3057525"/>
            <a:ext cx="2257425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330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Size Estimation 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37538" cy="1419225"/>
          </a:xfrm>
        </p:spPr>
        <p:txBody>
          <a:bodyPr/>
          <a:lstStyle/>
          <a:p>
            <a:pPr marL="512763" lvl="1">
              <a:spcBef>
                <a:spcPts val="1200"/>
              </a:spcBef>
            </a:pPr>
            <a:r>
              <a:rPr lang="en-US" dirty="0" smtClean="0"/>
              <a:t>She examined her historical data and noted the following:</a:t>
            </a:r>
          </a:p>
          <a:p>
            <a:pPr marL="804863" lvl="2">
              <a:spcBef>
                <a:spcPts val="1200"/>
              </a:spcBef>
            </a:pPr>
            <a:r>
              <a:rPr lang="en-US" sz="1600" dirty="0" smtClean="0"/>
              <a:t>Actual sizes of the document sections have been within ± 50% of her estimates.</a:t>
            </a:r>
            <a:endParaRPr lang="en-US" sz="1600" dirty="0"/>
          </a:p>
          <a:p>
            <a:pPr marL="804863" lvl="2">
              <a:spcBef>
                <a:spcPts val="1200"/>
              </a:spcBef>
            </a:pPr>
            <a:r>
              <a:rPr lang="en-US" sz="1600" dirty="0" smtClean="0"/>
              <a:t>There was an approximate balance between her over-estimates and under-estimates. </a:t>
            </a:r>
          </a:p>
          <a:p>
            <a:pPr marL="512763" lvl="1">
              <a:spcBef>
                <a:spcPts val="1200"/>
              </a:spcBef>
            </a:pPr>
            <a:r>
              <a:rPr lang="en-US" dirty="0" smtClean="0"/>
              <a:t>Susan then developed the estimates for the report. She decided to try two methods for estimating and then compare the estimation error for each method.</a:t>
            </a:r>
          </a:p>
          <a:p>
            <a:pPr marL="342900" lvl="1" indent="0">
              <a:spcBef>
                <a:spcPts val="1200"/>
              </a:spcBef>
              <a:buNone/>
            </a:pPr>
            <a:endParaRPr lang="en-US" dirty="0" smtClean="0"/>
          </a:p>
          <a:p>
            <a:pPr marL="512763" lvl="1">
              <a:spcBef>
                <a:spcPts val="1200"/>
              </a:spcBef>
            </a:pPr>
            <a:endParaRPr lang="en-US" dirty="0" smtClean="0"/>
          </a:p>
          <a:p>
            <a:pPr marL="512763" lvl="1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9530" y="1200150"/>
            <a:ext cx="2313454" cy="369332"/>
          </a:xfrm>
          <a:prstGeom prst="rect">
            <a:avLst/>
          </a:prstGeom>
          <a:solidFill>
            <a:srgbClr val="E6F0F2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Scenario (continued)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260" y="3789802"/>
            <a:ext cx="2048135" cy="153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2037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Size Estimation Accuracy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9530" y="1200150"/>
            <a:ext cx="2480166" cy="369332"/>
          </a:xfrm>
          <a:prstGeom prst="rect">
            <a:avLst/>
          </a:prstGeom>
          <a:solidFill>
            <a:srgbClr val="E6F0F2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Estimation – Method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530" y="1628017"/>
            <a:ext cx="3365024" cy="93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Using Method 1, the size of the</a:t>
            </a:r>
            <a:br>
              <a:rPr lang="en-US" sz="1600" dirty="0" smtClean="0"/>
            </a:br>
            <a:r>
              <a:rPr lang="en-US" sz="1600" dirty="0" smtClean="0"/>
              <a:t>entire document is estimated.</a:t>
            </a:r>
          </a:p>
          <a:p>
            <a:pPr>
              <a:spcBef>
                <a:spcPts val="800"/>
              </a:spcBef>
              <a:buNone/>
            </a:pPr>
            <a:r>
              <a:rPr lang="en-US" sz="1600" dirty="0" smtClean="0"/>
              <a:t>Susan estimated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657850" y="1573841"/>
            <a:ext cx="1952626" cy="1474933"/>
            <a:chOff x="5657850" y="1573841"/>
            <a:chExt cx="1952626" cy="1474933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2614" y="1573841"/>
              <a:ext cx="1947862" cy="813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ight Brace 7"/>
            <p:cNvSpPr/>
            <p:nvPr/>
          </p:nvSpPr>
          <p:spPr bwMode="auto">
            <a:xfrm rot="5400000">
              <a:off x="5909072" y="2175273"/>
              <a:ext cx="309564" cy="802482"/>
            </a:xfrm>
            <a:prstGeom prst="righ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57850" y="2771775"/>
              <a:ext cx="8675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/>
                <a:t>Estimated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28700" y="2476354"/>
            <a:ext cx="3565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  <a:tabLst>
                <a:tab pos="1257300" algn="l"/>
              </a:tabLst>
            </a:pPr>
            <a:r>
              <a:rPr lang="en-US" sz="1600" dirty="0" smtClean="0"/>
              <a:t>Total </a:t>
            </a:r>
            <a:r>
              <a:rPr lang="en-US" sz="1600" dirty="0"/>
              <a:t>pages </a:t>
            </a:r>
            <a:r>
              <a:rPr lang="en-US" sz="1600" dirty="0" smtClean="0"/>
              <a:t>= 50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771861"/>
              </p:ext>
            </p:extLst>
          </p:nvPr>
        </p:nvGraphicFramePr>
        <p:xfrm>
          <a:off x="712380" y="4235577"/>
          <a:ext cx="3952875" cy="1682496"/>
        </p:xfrm>
        <a:graphic>
          <a:graphicData uri="http://schemas.openxmlformats.org/drawingml/2006/table">
            <a:tbl>
              <a:tblPr firstRow="1" firstCol="1" bandRow="1"/>
              <a:tblGrid>
                <a:gridCol w="1495425"/>
                <a:gridCol w="800100"/>
                <a:gridCol w="1657350"/>
              </a:tblGrid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Doc Section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Number of pages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Introduction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Methodology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Results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Discussion &amp; Conclusions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69530" y="3114675"/>
            <a:ext cx="2480166" cy="369332"/>
          </a:xfrm>
          <a:prstGeom prst="rect">
            <a:avLst/>
          </a:prstGeom>
          <a:solidFill>
            <a:srgbClr val="E6F0F2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Estimation – Method 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9530" y="3505200"/>
            <a:ext cx="397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Using </a:t>
            </a:r>
            <a:r>
              <a:rPr lang="en-US" sz="1600" dirty="0" smtClean="0"/>
              <a:t>Method 2, </a:t>
            </a:r>
            <a:r>
              <a:rPr lang="en-US" sz="1600" dirty="0"/>
              <a:t>the size of </a:t>
            </a:r>
            <a:r>
              <a:rPr lang="en-US" sz="1600" dirty="0" smtClean="0"/>
              <a:t>each of the parts </a:t>
            </a:r>
            <a:r>
              <a:rPr lang="en-US" sz="1600" dirty="0"/>
              <a:t>is estimated.</a:t>
            </a:r>
          </a:p>
          <a:p>
            <a:pPr>
              <a:buNone/>
            </a:pPr>
            <a:endParaRPr lang="en-US" sz="1600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5662614" y="3793166"/>
            <a:ext cx="1995487" cy="1474933"/>
            <a:chOff x="5662614" y="3793166"/>
            <a:chExt cx="1995487" cy="1474933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2614" y="3793166"/>
              <a:ext cx="1947862" cy="813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ight Brace 14"/>
            <p:cNvSpPr/>
            <p:nvPr/>
          </p:nvSpPr>
          <p:spPr bwMode="auto">
            <a:xfrm rot="5400000">
              <a:off x="7041778" y="4394598"/>
              <a:ext cx="309564" cy="802482"/>
            </a:xfrm>
            <a:prstGeom prst="righ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790556" y="4991100"/>
              <a:ext cx="8675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/>
                <a:t>Estimated</a:t>
              </a:r>
            </a:p>
          </p:txBody>
        </p:sp>
      </p:grpSp>
      <p:sp>
        <p:nvSpPr>
          <p:cNvPr id="3" name="Rectangle 2"/>
          <p:cNvSpPr/>
          <p:nvPr/>
        </p:nvSpPr>
        <p:spPr bwMode="auto">
          <a:xfrm>
            <a:off x="6476112" y="1384816"/>
            <a:ext cx="1621286" cy="1260815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182880" rIns="182880" bIns="1828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6127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Size Estimation Accuracy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9530" y="1200150"/>
            <a:ext cx="3057247" cy="369332"/>
          </a:xfrm>
          <a:prstGeom prst="rect">
            <a:avLst/>
          </a:prstGeom>
          <a:solidFill>
            <a:srgbClr val="E6F0F2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Estimation Error – Method 1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389" y="1592891"/>
            <a:ext cx="1947862" cy="813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Brace 6"/>
          <p:cNvSpPr/>
          <p:nvPr/>
        </p:nvSpPr>
        <p:spPr bwMode="auto">
          <a:xfrm rot="5400000">
            <a:off x="5632847" y="2194323"/>
            <a:ext cx="309564" cy="80248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1625" y="2790825"/>
            <a:ext cx="867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/>
              <a:t>Estimated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1682" y="1789942"/>
            <a:ext cx="356504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Using Method 1, the size of the</a:t>
            </a:r>
            <a:br>
              <a:rPr lang="en-US" sz="1800" dirty="0" smtClean="0"/>
            </a:br>
            <a:r>
              <a:rPr lang="en-US" sz="1800" dirty="0" smtClean="0"/>
              <a:t>entire document was estimated.</a:t>
            </a:r>
          </a:p>
          <a:p>
            <a:pPr>
              <a:spcBef>
                <a:spcPts val="1200"/>
              </a:spcBef>
              <a:buNone/>
            </a:pPr>
            <a:r>
              <a:rPr lang="en-US" sz="1800" dirty="0" smtClean="0"/>
              <a:t>Based on Susan’s estimation </a:t>
            </a:r>
            <a:br>
              <a:rPr lang="en-US" sz="1800" dirty="0" smtClean="0"/>
            </a:br>
            <a:r>
              <a:rPr lang="en-US" sz="1800" dirty="0" smtClean="0"/>
              <a:t>performance on past projects, the estimation range is</a:t>
            </a:r>
          </a:p>
          <a:p>
            <a:pPr>
              <a:buNone/>
            </a:pPr>
            <a:r>
              <a:rPr lang="en-US" sz="1800" dirty="0" smtClean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1683" y="3524104"/>
            <a:ext cx="35650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  <a:tabLst>
                <a:tab pos="1257300" algn="l"/>
              </a:tabLst>
            </a:pPr>
            <a:r>
              <a:rPr lang="en-US" sz="1800" dirty="0"/>
              <a:t>Error </a:t>
            </a:r>
            <a:r>
              <a:rPr lang="en-US" sz="1800" dirty="0" smtClean="0"/>
              <a:t>range	= </a:t>
            </a:r>
            <a:r>
              <a:rPr lang="en-US" sz="1800" dirty="0"/>
              <a:t>Total pages ± 50</a:t>
            </a:r>
            <a:r>
              <a:rPr lang="en-US" sz="1800" dirty="0" smtClean="0"/>
              <a:t>%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1800" dirty="0"/>
              <a:t>	</a:t>
            </a:r>
            <a:r>
              <a:rPr lang="en-US" sz="1800" dirty="0" smtClean="0"/>
              <a:t>= 50 ± 25</a:t>
            </a:r>
            <a:endParaRPr lang="en-US" sz="1800" dirty="0"/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11" name="Rectangle 10"/>
          <p:cNvSpPr/>
          <p:nvPr/>
        </p:nvSpPr>
        <p:spPr bwMode="auto">
          <a:xfrm>
            <a:off x="6222721" y="1384816"/>
            <a:ext cx="1621286" cy="1260815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182880" rIns="182880" bIns="1828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8073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Size Estimation Accuracy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472819"/>
              </p:ext>
            </p:extLst>
          </p:nvPr>
        </p:nvGraphicFramePr>
        <p:xfrm>
          <a:off x="1585144" y="3991347"/>
          <a:ext cx="5610225" cy="1682496"/>
        </p:xfrm>
        <a:graphic>
          <a:graphicData uri="http://schemas.openxmlformats.org/drawingml/2006/table">
            <a:tbl>
              <a:tblPr firstRow="1" firstCol="1" bandRow="1"/>
              <a:tblGrid>
                <a:gridCol w="1495425"/>
                <a:gridCol w="800100"/>
                <a:gridCol w="1657350"/>
                <a:gridCol w="1657350"/>
              </a:tblGrid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Doc Section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Number of pages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Estimation error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Introduction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±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Methodology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±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Results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±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Discussion &amp; Conclusions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±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84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5662614" y="1467572"/>
            <a:ext cx="1995487" cy="1474933"/>
            <a:chOff x="5910264" y="1202366"/>
            <a:chExt cx="1995487" cy="147493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0264" y="1202366"/>
              <a:ext cx="1947862" cy="813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ight Brace 9"/>
            <p:cNvSpPr/>
            <p:nvPr/>
          </p:nvSpPr>
          <p:spPr bwMode="auto">
            <a:xfrm rot="5400000">
              <a:off x="7289428" y="1803798"/>
              <a:ext cx="309564" cy="802482"/>
            </a:xfrm>
            <a:prstGeom prst="righ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038206" y="2400300"/>
              <a:ext cx="8675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/>
                <a:t>Estimated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9530" y="1200150"/>
            <a:ext cx="3057247" cy="369332"/>
          </a:xfrm>
          <a:prstGeom prst="rect">
            <a:avLst/>
          </a:prstGeom>
          <a:solidFill>
            <a:srgbClr val="E6F0F2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Estimation Error – Method 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1682" y="1789942"/>
            <a:ext cx="498094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Using Method 2, the size of the</a:t>
            </a:r>
            <a:br>
              <a:rPr lang="en-US" sz="1800" dirty="0" smtClean="0"/>
            </a:br>
            <a:r>
              <a:rPr lang="en-US" sz="1800" dirty="0" smtClean="0"/>
              <a:t>document sections were estimated.</a:t>
            </a:r>
          </a:p>
          <a:p>
            <a:pPr>
              <a:spcBef>
                <a:spcPts val="1200"/>
              </a:spcBef>
              <a:buNone/>
            </a:pPr>
            <a:r>
              <a:rPr lang="en-US" sz="1800" dirty="0" smtClean="0"/>
              <a:t>Based on Susan’s estimation </a:t>
            </a:r>
            <a:br>
              <a:rPr lang="en-US" sz="1800" dirty="0" smtClean="0"/>
            </a:br>
            <a:r>
              <a:rPr lang="en-US" sz="1800" dirty="0" smtClean="0"/>
              <a:t>performance on past projects, the estimation error for each section (i.e., 50%) is shown in the table.</a:t>
            </a:r>
          </a:p>
          <a:p>
            <a:pPr>
              <a:buNone/>
            </a:pPr>
            <a:r>
              <a:rPr lang="en-US" sz="1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82095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Size Estimation Accuracy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9530" y="1200150"/>
            <a:ext cx="3685624" cy="369332"/>
          </a:xfrm>
          <a:prstGeom prst="rect">
            <a:avLst/>
          </a:prstGeom>
          <a:solidFill>
            <a:srgbClr val="E6F0F2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Estimation Error – Method 2, cont.</a:t>
            </a:r>
          </a:p>
        </p:txBody>
      </p:sp>
      <p:pic>
        <p:nvPicPr>
          <p:cNvPr id="6" name="Picture 2" descr="\\ad\dfs\users\mkasunic\Documents\Graphics - Kas\iStock\iStock_000016790512X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40000">
            <a:off x="668803" y="1921582"/>
            <a:ext cx="812800" cy="49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80877" y="1784060"/>
            <a:ext cx="66486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While the total size estimate (84 pages) is the sum of the individual estimates, the estimation error for the total is </a:t>
            </a:r>
            <a:r>
              <a:rPr lang="en-US" sz="1800" i="1" dirty="0" smtClean="0"/>
              <a:t>not</a:t>
            </a:r>
            <a:r>
              <a:rPr lang="en-US" sz="1800" dirty="0" smtClean="0"/>
              <a:t> the sum of the individual estimation errors.</a:t>
            </a:r>
          </a:p>
          <a:p>
            <a:pPr>
              <a:spcBef>
                <a:spcPts val="1200"/>
              </a:spcBef>
              <a:buNone/>
            </a:pPr>
            <a:r>
              <a:rPr lang="en-US" sz="1800" dirty="0" smtClean="0"/>
              <a:t>The estimation error is the square root of the sum of the squares of the individual ranges.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636010"/>
              </p:ext>
            </p:extLst>
          </p:nvPr>
        </p:nvGraphicFramePr>
        <p:xfrm>
          <a:off x="865981" y="3654552"/>
          <a:ext cx="7439025" cy="1682496"/>
        </p:xfrm>
        <a:graphic>
          <a:graphicData uri="http://schemas.openxmlformats.org/drawingml/2006/table">
            <a:tbl>
              <a:tblPr firstRow="1" firstCol="1" bandRow="1"/>
              <a:tblGrid>
                <a:gridCol w="1495425"/>
                <a:gridCol w="800100"/>
                <a:gridCol w="1657350"/>
                <a:gridCol w="1657350"/>
                <a:gridCol w="1828800"/>
              </a:tblGrid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Doc Section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Number of pages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Estimation error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(Estimation error)</a:t>
                      </a:r>
                      <a:r>
                        <a:rPr lang="en-US" sz="16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Introduction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±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100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Methodology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±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16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Results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±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49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Discussion &amp; Conclusions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±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100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84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/>
                      </a:pPr>
                      <a:r>
                        <a:rPr lang="en-US" sz="160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1530" algn="dec"/>
                        </a:tabLst>
                      </a:pPr>
                      <a:r>
                        <a:rPr lang="en-US" sz="160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265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771775" y="5638800"/>
                <a:ext cx="3857466" cy="407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𝐸𝑠𝑡𝑖𝑚𝑎𝑡𝑖𝑜𝑛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𝐸𝑟𝑟𝑜𝑟</m:t>
                      </m:r>
                      <m:r>
                        <a:rPr lang="en-US" sz="1800" b="0" i="1" smtClean="0">
                          <a:latin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265</m:t>
                          </m:r>
                        </m:e>
                      </m:ra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m:t>±</m:t>
                      </m:r>
                      <m:r>
                        <a:rPr lang="en-US" sz="1800" b="0" i="1" dirty="0" smtClean="0">
                          <a:latin typeface="Cambria Math"/>
                          <a:ea typeface="Calibri"/>
                          <a:cs typeface="Calibri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16.3</m:t>
                      </m:r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775" y="5638800"/>
                <a:ext cx="3857466" cy="40754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90844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Size Estimation Accuracy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0455" y="1200150"/>
            <a:ext cx="545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Comparing the estimation accuracy of each method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9530" y="1704975"/>
            <a:ext cx="2480166" cy="369332"/>
          </a:xfrm>
          <a:prstGeom prst="rect">
            <a:avLst/>
          </a:prstGeom>
          <a:solidFill>
            <a:srgbClr val="E6F0F2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Estimation – Method 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530" y="3238500"/>
            <a:ext cx="2480166" cy="369332"/>
          </a:xfrm>
          <a:prstGeom prst="rect">
            <a:avLst/>
          </a:prstGeom>
          <a:solidFill>
            <a:srgbClr val="E6F0F2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Estimation – Method 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69530" y="2312791"/>
            <a:ext cx="35650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  <a:tabLst>
                <a:tab pos="1257300" algn="l"/>
              </a:tabLst>
            </a:pPr>
            <a:r>
              <a:rPr lang="en-US" sz="1800" dirty="0"/>
              <a:t>Error </a:t>
            </a:r>
            <a:r>
              <a:rPr lang="en-US" sz="1800" dirty="0" smtClean="0"/>
              <a:t>range	= </a:t>
            </a:r>
            <a:r>
              <a:rPr lang="en-US" sz="1800" dirty="0"/>
              <a:t>Total pages ± 50</a:t>
            </a:r>
            <a:r>
              <a:rPr lang="en-US" sz="1800" dirty="0" smtClean="0"/>
              <a:t>%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1800" dirty="0"/>
              <a:t>	</a:t>
            </a:r>
            <a:r>
              <a:rPr lang="en-US" sz="1800" dirty="0" smtClean="0"/>
              <a:t>= 50 ± 25 pages</a:t>
            </a:r>
            <a:endParaRPr lang="en-US" sz="1800" dirty="0"/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769530" y="3916991"/>
            <a:ext cx="35650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  <a:tabLst>
                <a:tab pos="1257300" algn="l"/>
              </a:tabLst>
            </a:pPr>
            <a:r>
              <a:rPr lang="en-US" sz="1800" dirty="0"/>
              <a:t>Error </a:t>
            </a:r>
            <a:r>
              <a:rPr lang="en-US" sz="1800" dirty="0" smtClean="0"/>
              <a:t>range	= </a:t>
            </a:r>
            <a:r>
              <a:rPr lang="en-US" sz="1800" dirty="0"/>
              <a:t>Total pages ± 50</a:t>
            </a:r>
            <a:r>
              <a:rPr lang="en-US" sz="1800" dirty="0" smtClean="0"/>
              <a:t>%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1800" dirty="0"/>
              <a:t>	</a:t>
            </a:r>
            <a:r>
              <a:rPr lang="en-US" sz="1800" dirty="0" smtClean="0"/>
              <a:t>= 62 ± 16.3 pages</a:t>
            </a:r>
            <a:endParaRPr lang="en-US" sz="1800" dirty="0"/>
          </a:p>
          <a:p>
            <a:pPr>
              <a:buNone/>
            </a:pPr>
            <a:endParaRPr lang="en-US" sz="1800" dirty="0" smtClean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4" y="1741174"/>
            <a:ext cx="1237492" cy="959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3236121"/>
            <a:ext cx="1263650" cy="960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2019138" y="5657850"/>
            <a:ext cx="5448462" cy="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2019138" y="5657850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2563984" y="5657850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3108830" y="5657850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3653676" y="5657850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4198522" y="5657850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4743368" y="5657850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5288214" y="5657850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5833060" y="5657850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6377906" y="5657850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6922752" y="5657850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7467600" y="5657850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893355" y="5819775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# Pages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876263" y="583584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379526" y="583584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10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915500" y="583584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20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016023" y="583584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40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097496" y="583584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60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198019" y="583584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80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733993" y="583584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90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231868" y="5835841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100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470524" y="583584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30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561522" y="583584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50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642995" y="583584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70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4495800" y="5425976"/>
            <a:ext cx="1805939" cy="95250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3381375" y="5197376"/>
            <a:ext cx="2703376" cy="95250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362363" y="5319713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rgbClr val="00B0F0"/>
                </a:solidFill>
              </a:rPr>
              <a:t>Method 2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362363" y="5091113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rgbClr val="00B0F0"/>
                </a:solidFill>
              </a:rPr>
              <a:t>Method 1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5418480" y="1594139"/>
            <a:ext cx="1621286" cy="1260815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182880" rIns="182880" bIns="1828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6" name="Straight Connector 5"/>
          <p:cNvCxnSpPr>
            <a:stCxn id="52" idx="0"/>
            <a:endCxn id="52" idx="2"/>
          </p:cNvCxnSpPr>
          <p:nvPr/>
        </p:nvCxnSpPr>
        <p:spPr bwMode="auto">
          <a:xfrm>
            <a:off x="4733063" y="5197376"/>
            <a:ext cx="0" cy="95250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5401151" y="5425976"/>
            <a:ext cx="0" cy="95250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92588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 Produce Conceptual Design</a:t>
            </a:r>
            <a:endParaRPr lang="en-US" dirty="0"/>
          </a:p>
        </p:txBody>
      </p:sp>
      <p:sp>
        <p:nvSpPr>
          <p:cNvPr id="19" name="Content Placeholder 4"/>
          <p:cNvSpPr>
            <a:spLocks noGrp="1"/>
          </p:cNvSpPr>
          <p:nvPr>
            <p:ph idx="1"/>
          </p:nvPr>
        </p:nvSpPr>
        <p:spPr>
          <a:xfrm>
            <a:off x="2921000" y="1333500"/>
            <a:ext cx="5498599" cy="2390775"/>
          </a:xfrm>
        </p:spPr>
        <p:txBody>
          <a:bodyPr/>
          <a:lstStyle/>
          <a:p>
            <a:r>
              <a:rPr lang="en-US" dirty="0" smtClean="0"/>
              <a:t>The benefits of developing a conceptual design include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it breaks down a big, abstract problem into small work products or services that can be intellectually managed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it is easier to estimate the size of smaller, better-understood pieces of the puzzle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size estimation accuracy improves significantly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870" y="1346200"/>
            <a:ext cx="148470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Define</a:t>
            </a:r>
            <a:br>
              <a:rPr lang="en-US" dirty="0"/>
            </a:br>
            <a:r>
              <a:rPr lang="en-US" dirty="0"/>
              <a:t>requirements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870" y="2162643"/>
            <a:ext cx="1446942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Produce</a:t>
            </a:r>
            <a:br>
              <a:rPr lang="en-US" dirty="0"/>
            </a:br>
            <a:r>
              <a:rPr lang="en-US" dirty="0"/>
              <a:t>conceptual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869" y="3225308"/>
            <a:ext cx="1446943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size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5870" y="4041751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effort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5870" y="4858194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Determine</a:t>
            </a:r>
            <a:br>
              <a:rPr lang="en-US" sz="1600" b="1" dirty="0" smtClean="0"/>
            </a:br>
            <a:r>
              <a:rPr lang="en-US" sz="1600" b="1" dirty="0" smtClean="0"/>
              <a:t>tasks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870" y="5674638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schedule</a:t>
            </a:r>
            <a:endParaRPr lang="en-US" sz="1600" b="1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947995" y="19309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947995" y="299551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947995" y="381008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947995" y="462464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947995" y="543921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143375" y="4916872"/>
            <a:ext cx="4416594" cy="646331"/>
          </a:xfrm>
          <a:prstGeom prst="rect">
            <a:avLst/>
          </a:prstGeom>
          <a:solidFill>
            <a:srgbClr val="D8E7EA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i="1" dirty="0" smtClean="0"/>
              <a:t>In the next section, we explore estimation</a:t>
            </a:r>
            <a:br>
              <a:rPr lang="en-US" sz="1800" i="1" dirty="0" smtClean="0"/>
            </a:br>
            <a:r>
              <a:rPr lang="en-US" sz="1800" i="1" dirty="0" smtClean="0"/>
              <a:t>concepts in more detail.</a:t>
            </a:r>
          </a:p>
        </p:txBody>
      </p:sp>
    </p:spTree>
    <p:extLst>
      <p:ext uri="{BB962C8B-B14F-4D97-AF65-F5344CB8AC3E}">
        <p14:creationId xmlns:p14="http://schemas.microsoft.com/office/powerpoint/2010/main" val="3610088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1295400"/>
            <a:ext cx="7653338" cy="4953000"/>
          </a:xfrm>
        </p:spPr>
        <p:txBody>
          <a:bodyPr/>
          <a:lstStyle/>
          <a:p>
            <a:r>
              <a:rPr lang="en-US" dirty="0" smtClean="0"/>
              <a:t>Overview: TSP Planning Process</a:t>
            </a:r>
          </a:p>
          <a:p>
            <a:r>
              <a:rPr lang="en-US" dirty="0" smtClean="0"/>
              <a:t>Defining the requirements</a:t>
            </a:r>
          </a:p>
          <a:p>
            <a:r>
              <a:rPr lang="en-US" dirty="0" smtClean="0"/>
              <a:t>Developing a conceptual design</a:t>
            </a:r>
          </a:p>
          <a:p>
            <a:r>
              <a:rPr lang="en-US" dirty="0" smtClean="0"/>
              <a:t>Estimating size and effort</a:t>
            </a:r>
          </a:p>
          <a:p>
            <a:pPr marL="339725" lvl="1" indent="0">
              <a:buNone/>
            </a:pPr>
            <a:r>
              <a:rPr lang="en-US" dirty="0" smtClean="0"/>
              <a:t>Task time is used as the effort estimate</a:t>
            </a:r>
          </a:p>
          <a:p>
            <a:pPr marL="339725" lvl="1" indent="0">
              <a:buNone/>
            </a:pPr>
            <a:r>
              <a:rPr lang="en-US" dirty="0" smtClean="0"/>
              <a:t>Selecting a measure for product size</a:t>
            </a:r>
          </a:p>
          <a:p>
            <a:pPr marL="339725" lvl="1" indent="0">
              <a:buNone/>
            </a:pPr>
            <a:r>
              <a:rPr lang="en-US" dirty="0" smtClean="0"/>
              <a:t>TSP approach to estimation</a:t>
            </a:r>
          </a:p>
          <a:p>
            <a:pPr marL="55562"/>
            <a:r>
              <a:rPr lang="en-US" dirty="0" smtClean="0"/>
              <a:t>Developing the project schedule</a:t>
            </a:r>
          </a:p>
          <a:p>
            <a:pPr marL="55562"/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15870"/>
            <a:ext cx="2375606" cy="1792124"/>
          </a:xfrm>
          <a:prstGeom prst="rect">
            <a:avLst/>
          </a:prstGeom>
        </p:spPr>
      </p:pic>
      <p:sp>
        <p:nvSpPr>
          <p:cNvPr id="5" name="Isosceles Triangle 4"/>
          <p:cNvSpPr/>
          <p:nvPr/>
        </p:nvSpPr>
        <p:spPr bwMode="auto">
          <a:xfrm rot="5400000">
            <a:off x="746711" y="2626085"/>
            <a:ext cx="288093" cy="248356"/>
          </a:xfrm>
          <a:prstGeom prst="triangle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27453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lumMod val="7000"/>
                <a:lumOff val="9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Planning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870" y="1346200"/>
            <a:ext cx="1475518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Define</a:t>
            </a:r>
            <a:br>
              <a:rPr lang="en-US" dirty="0"/>
            </a:br>
            <a:r>
              <a:rPr lang="en-US" dirty="0"/>
              <a:t>requirements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870" y="2162643"/>
            <a:ext cx="1475518" cy="830997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Produce</a:t>
            </a:r>
            <a:br>
              <a:rPr lang="en-US" dirty="0"/>
            </a:br>
            <a:r>
              <a:rPr lang="en-US" dirty="0"/>
              <a:t>conceptual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868" y="3225308"/>
            <a:ext cx="1475520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size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869" y="4041751"/>
            <a:ext cx="1475519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effort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5870" y="4858194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Determine</a:t>
            </a:r>
            <a:br>
              <a:rPr lang="en-US" sz="1600" b="1" dirty="0" smtClean="0"/>
            </a:br>
            <a:r>
              <a:rPr lang="en-US" sz="1600" b="1" dirty="0" smtClean="0"/>
              <a:t>tasks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870" y="5674638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schedule</a:t>
            </a:r>
            <a:endParaRPr lang="en-US" sz="1600" b="1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947995" y="19309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947995" y="299551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947995" y="381008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947995" y="462464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947995" y="543921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3044651" y="374125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Estimation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11982" y="3111352"/>
            <a:ext cx="4441372" cy="1629130"/>
          </a:xfrm>
          <a:prstGeom prst="rect">
            <a:avLst/>
          </a:prstGeom>
          <a:noFill/>
          <a:ln w="63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739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0" y="2667000"/>
            <a:ext cx="9144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What are some approaches to</a:t>
            </a:r>
            <a:b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estimating how long it takes</a:t>
            </a:r>
            <a:b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to develop a work product?</a:t>
            </a:r>
          </a:p>
        </p:txBody>
      </p:sp>
    </p:spTree>
    <p:extLst>
      <p:ext uri="{BB962C8B-B14F-4D97-AF65-F5344CB8AC3E}">
        <p14:creationId xmlns:p14="http://schemas.microsoft.com/office/powerpoint/2010/main" val="653574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Estimating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Approaches to estimating include: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Guessing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Individual expert judgment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Expert judgment by groups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Using benchmark data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Using your own historical data</a:t>
            </a:r>
          </a:p>
          <a:p>
            <a:pPr lvl="1"/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 flipH="1">
            <a:off x="3632219" y="3485669"/>
            <a:ext cx="1910234" cy="987826"/>
            <a:chOff x="5334628" y="2308033"/>
            <a:chExt cx="1910234" cy="9878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1" r="54720" b="79739"/>
            <a:stretch/>
          </p:blipFill>
          <p:spPr>
            <a:xfrm>
              <a:off x="5334628" y="2308033"/>
              <a:ext cx="1638928" cy="696423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 bwMode="auto">
            <a:xfrm>
              <a:off x="6722347" y="2552281"/>
              <a:ext cx="522515" cy="743578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453" y="4182092"/>
            <a:ext cx="2597811" cy="192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9101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8471" y="2102395"/>
            <a:ext cx="6566862" cy="18842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It is very difficult to make a vigorous, plausible, and job-risking defense of an estimate that is derived by no quantitative method, supported by little data, and certified chiefly by the hunches of managers. </a:t>
            </a:r>
          </a:p>
          <a:p>
            <a:pPr algn="l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35782" y="3709513"/>
            <a:ext cx="1925782" cy="4710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 Fred Brooks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7896" y="1485888"/>
            <a:ext cx="99578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3800" dirty="0" smtClean="0">
                <a:solidFill>
                  <a:srgbClr val="99CCFF"/>
                </a:solidFill>
                <a:latin typeface="Arial Rounded MT Bold" pitchFamily="34" charset="0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 flipV="1">
            <a:off x="7241596" y="1914513"/>
            <a:ext cx="99578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3800" dirty="0" smtClean="0">
                <a:solidFill>
                  <a:srgbClr val="99CCFF"/>
                </a:solidFill>
                <a:latin typeface="Arial Rounded MT Bold" pitchFamily="34" charset="0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2043417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1295400"/>
            <a:ext cx="7653338" cy="4953000"/>
          </a:xfrm>
        </p:spPr>
        <p:txBody>
          <a:bodyPr/>
          <a:lstStyle/>
          <a:p>
            <a:r>
              <a:rPr lang="en-US" dirty="0" smtClean="0"/>
              <a:t>Overview: TSP Planning Process</a:t>
            </a:r>
          </a:p>
          <a:p>
            <a:r>
              <a:rPr lang="en-US" dirty="0" smtClean="0"/>
              <a:t>Defining the requirements</a:t>
            </a:r>
          </a:p>
          <a:p>
            <a:r>
              <a:rPr lang="en-US" dirty="0" smtClean="0"/>
              <a:t>Developing a conceptual design</a:t>
            </a:r>
          </a:p>
          <a:p>
            <a:r>
              <a:rPr lang="en-US" dirty="0" smtClean="0"/>
              <a:t>Estimating size and effort</a:t>
            </a:r>
          </a:p>
          <a:p>
            <a:pPr marL="339725" lvl="1" indent="0">
              <a:buNone/>
            </a:pPr>
            <a:r>
              <a:rPr lang="en-US" dirty="0" smtClean="0"/>
              <a:t>Task time is used as the effort estimate</a:t>
            </a:r>
          </a:p>
          <a:p>
            <a:pPr marL="339725" lvl="1" indent="0">
              <a:buNone/>
            </a:pPr>
            <a:r>
              <a:rPr lang="en-US" dirty="0" smtClean="0"/>
              <a:t>Selecting a measure for product size</a:t>
            </a:r>
          </a:p>
          <a:p>
            <a:pPr marL="339725" lvl="1" indent="0">
              <a:buNone/>
            </a:pPr>
            <a:r>
              <a:rPr lang="en-US" dirty="0" smtClean="0"/>
              <a:t>TSP approach to estimation</a:t>
            </a:r>
          </a:p>
          <a:p>
            <a:pPr marL="55562"/>
            <a:r>
              <a:rPr lang="en-US" dirty="0" smtClean="0"/>
              <a:t>Developing the project schedule</a:t>
            </a:r>
          </a:p>
          <a:p>
            <a:pPr marL="55562"/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15870"/>
            <a:ext cx="2375606" cy="179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01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Approach to Effort Estimation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2390775"/>
          </a:xfrm>
        </p:spPr>
        <p:txBody>
          <a:bodyPr/>
          <a:lstStyle/>
          <a:p>
            <a:r>
              <a:rPr lang="en-US" dirty="0" smtClean="0"/>
              <a:t>The TSP approach to estimation for planning is to use your own personal data to develop your estimates.</a:t>
            </a:r>
          </a:p>
          <a:p>
            <a:r>
              <a:rPr lang="en-US" dirty="0"/>
              <a:t>I</a:t>
            </a:r>
            <a:r>
              <a:rPr lang="en-US" dirty="0" smtClean="0"/>
              <a:t>f you do not have any data, then use a different estimation method but begin to accumulate data for future planning.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In the TSP, the estimated </a:t>
            </a:r>
            <a:r>
              <a:rPr lang="en-US" i="1" dirty="0" smtClean="0"/>
              <a:t>size</a:t>
            </a:r>
            <a:r>
              <a:rPr lang="en-US" dirty="0" smtClean="0"/>
              <a:t> of a work product </a:t>
            </a:r>
            <a:br>
              <a:rPr lang="en-US" dirty="0" smtClean="0"/>
            </a:br>
            <a:r>
              <a:rPr lang="en-US" dirty="0" smtClean="0"/>
              <a:t>or service is used to estimate the </a:t>
            </a:r>
            <a:r>
              <a:rPr lang="en-US" i="1" dirty="0" smtClean="0"/>
              <a:t>effort (time) </a:t>
            </a:r>
            <a:br>
              <a:rPr lang="en-US" i="1" dirty="0" smtClean="0"/>
            </a:br>
            <a:r>
              <a:rPr lang="en-US" dirty="0" smtClean="0"/>
              <a:t>to develop it.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Therefore, in the context of planning, developing</a:t>
            </a:r>
            <a:br>
              <a:rPr lang="en-US" dirty="0" smtClean="0"/>
            </a:br>
            <a:r>
              <a:rPr lang="en-US" dirty="0" smtClean="0"/>
              <a:t>the size estimate is a means to an end because</a:t>
            </a:r>
            <a:br>
              <a:rPr lang="en-US" dirty="0" smtClean="0"/>
            </a:br>
            <a:r>
              <a:rPr lang="en-US" dirty="0" smtClean="0"/>
              <a:t>it is the </a:t>
            </a:r>
            <a:r>
              <a:rPr lang="en-US" i="1" dirty="0" smtClean="0"/>
              <a:t>effort estimate </a:t>
            </a:r>
            <a:r>
              <a:rPr lang="en-US" dirty="0" smtClean="0"/>
              <a:t>that we are after.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325" y="2486025"/>
            <a:ext cx="1209455" cy="3959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ircular Arrow 2"/>
          <p:cNvSpPr/>
          <p:nvPr/>
        </p:nvSpPr>
        <p:spPr bwMode="auto">
          <a:xfrm rot="5400000">
            <a:off x="7176867" y="3951183"/>
            <a:ext cx="885825" cy="1123950"/>
          </a:xfrm>
          <a:prstGeom prst="circularArrow">
            <a:avLst/>
          </a:prstGeom>
          <a:solidFill>
            <a:srgbClr val="D8E7EA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5639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1295400"/>
            <a:ext cx="7653338" cy="4953000"/>
          </a:xfrm>
        </p:spPr>
        <p:txBody>
          <a:bodyPr/>
          <a:lstStyle/>
          <a:p>
            <a:r>
              <a:rPr lang="en-US" dirty="0" smtClean="0"/>
              <a:t>Overview: TSP Planning Process</a:t>
            </a:r>
          </a:p>
          <a:p>
            <a:r>
              <a:rPr lang="en-US" dirty="0" smtClean="0"/>
              <a:t>Defining the requirements</a:t>
            </a:r>
          </a:p>
          <a:p>
            <a:r>
              <a:rPr lang="en-US" dirty="0" smtClean="0"/>
              <a:t>Developing a conceptual design</a:t>
            </a:r>
          </a:p>
          <a:p>
            <a:r>
              <a:rPr lang="en-US" dirty="0" smtClean="0"/>
              <a:t>Estimating size and effort</a:t>
            </a:r>
          </a:p>
          <a:p>
            <a:pPr marL="339725" lvl="1" indent="0">
              <a:buNone/>
            </a:pPr>
            <a:r>
              <a:rPr lang="en-US" dirty="0" smtClean="0"/>
              <a:t>Task time is used as the effort estimate</a:t>
            </a:r>
          </a:p>
          <a:p>
            <a:pPr marL="339725" lvl="1" indent="0">
              <a:buNone/>
            </a:pPr>
            <a:r>
              <a:rPr lang="en-US" dirty="0" smtClean="0"/>
              <a:t>Selecting a measure for product size</a:t>
            </a:r>
          </a:p>
          <a:p>
            <a:pPr marL="339725" lvl="1" indent="0">
              <a:buNone/>
            </a:pPr>
            <a:r>
              <a:rPr lang="en-US" dirty="0" smtClean="0"/>
              <a:t>TSP approach to estimation</a:t>
            </a:r>
          </a:p>
          <a:p>
            <a:pPr marL="55562"/>
            <a:r>
              <a:rPr lang="en-US" dirty="0" smtClean="0"/>
              <a:t>Developing the project schedule</a:t>
            </a:r>
          </a:p>
          <a:p>
            <a:pPr marL="55562"/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15870"/>
            <a:ext cx="2375606" cy="1792124"/>
          </a:xfrm>
          <a:prstGeom prst="rect">
            <a:avLst/>
          </a:prstGeom>
        </p:spPr>
      </p:pic>
      <p:sp>
        <p:nvSpPr>
          <p:cNvPr id="5" name="Isosceles Triangle 4"/>
          <p:cNvSpPr/>
          <p:nvPr/>
        </p:nvSpPr>
        <p:spPr bwMode="auto">
          <a:xfrm rot="5400000">
            <a:off x="970846" y="2980280"/>
            <a:ext cx="288093" cy="248356"/>
          </a:xfrm>
          <a:prstGeom prst="triangle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5877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Effort Measure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37538" cy="212015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dirty="0" smtClean="0"/>
              <a:t>In the TSP, the effort measure is </a:t>
            </a:r>
            <a:r>
              <a:rPr lang="en-US" i="1" dirty="0" smtClean="0"/>
              <a:t>task time.</a:t>
            </a:r>
            <a:endParaRPr lang="en-US" dirty="0" smtClean="0"/>
          </a:p>
          <a:p>
            <a:pPr marL="0" indent="0" eaLnBrk="1" hangingPunct="1">
              <a:buFontTx/>
              <a:buNone/>
            </a:pPr>
            <a:r>
              <a:rPr lang="en-US" dirty="0" smtClean="0"/>
              <a:t>Task time includes </a:t>
            </a:r>
            <a:r>
              <a:rPr lang="en-US" i="1" dirty="0" smtClean="0"/>
              <a:t>only</a:t>
            </a:r>
            <a:r>
              <a:rPr lang="en-US" dirty="0" smtClean="0"/>
              <a:t> that time that is </a:t>
            </a:r>
            <a:br>
              <a:rPr lang="en-US" dirty="0" smtClean="0"/>
            </a:br>
            <a:r>
              <a:rPr lang="en-US" dirty="0" smtClean="0"/>
              <a:t>directly expended on tasks that are listed in </a:t>
            </a:r>
            <a:br>
              <a:rPr lang="en-US" dirty="0" smtClean="0"/>
            </a:br>
            <a:r>
              <a:rPr lang="en-US" dirty="0" smtClean="0"/>
              <a:t>the team’s plan.</a:t>
            </a:r>
          </a:p>
          <a:p>
            <a:pPr marL="0" indent="0" eaLnBrk="1" hangingPunct="1">
              <a:buFontTx/>
              <a:buNone/>
            </a:pPr>
            <a:r>
              <a:rPr lang="en-US" dirty="0" smtClean="0"/>
              <a:t>Task time is estimated and measured in </a:t>
            </a:r>
            <a:r>
              <a:rPr lang="en-US" i="1" dirty="0" smtClean="0"/>
              <a:t>minutes</a:t>
            </a:r>
            <a:r>
              <a:rPr lang="en-US" dirty="0" smtClean="0"/>
              <a:t>.</a:t>
            </a:r>
          </a:p>
          <a:p>
            <a:pPr marL="0" indent="0" eaLnBrk="1" hangingPunct="1">
              <a:buFontTx/>
              <a:buNone/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287" y="652181"/>
            <a:ext cx="2227729" cy="167079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3443873" y="3791247"/>
            <a:ext cx="0" cy="1787237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3443873" y="5578484"/>
            <a:ext cx="2147455" cy="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695730" y="4331574"/>
            <a:ext cx="710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Task</a:t>
            </a:r>
            <a:br>
              <a:rPr lang="en-US" sz="1600" dirty="0" smtClean="0"/>
            </a:br>
            <a:r>
              <a:rPr lang="en-US" sz="1600" dirty="0" smtClean="0"/>
              <a:t>Time</a:t>
            </a:r>
            <a:br>
              <a:rPr lang="en-US" sz="1600" dirty="0" smtClean="0"/>
            </a:br>
            <a:r>
              <a:rPr lang="en-US" sz="1600" dirty="0" smtClean="0"/>
              <a:t>(min.)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00846" y="5578484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Size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3765268" y="5091540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027689" y="4894809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180089" y="5047209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458333" y="4744072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736577" y="4440935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044454" y="4469908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3635066" y="4214642"/>
            <a:ext cx="1532867" cy="1123881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398406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eft Brace 11"/>
          <p:cNvSpPr/>
          <p:nvPr/>
        </p:nvSpPr>
        <p:spPr bwMode="auto">
          <a:xfrm>
            <a:off x="809195" y="3164530"/>
            <a:ext cx="359936" cy="1313332"/>
          </a:xfrm>
          <a:prstGeom prst="leftBrace">
            <a:avLst>
              <a:gd name="adj1" fmla="val 8333"/>
              <a:gd name="adj2" fmla="val 49503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Time and the Value Chain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1657350"/>
          </a:xfrm>
        </p:spPr>
        <p:txBody>
          <a:bodyPr/>
          <a:lstStyle/>
          <a:p>
            <a:r>
              <a:rPr lang="en-US" sz="1800" dirty="0"/>
              <a:t>A value chain is </a:t>
            </a:r>
            <a:r>
              <a:rPr lang="en-US" sz="1800" dirty="0" smtClean="0"/>
              <a:t>the set </a:t>
            </a:r>
            <a:r>
              <a:rPr lang="en-US" sz="1800" dirty="0"/>
              <a:t>of </a:t>
            </a:r>
            <a:r>
              <a:rPr lang="en-US" sz="1800" dirty="0" smtClean="0"/>
              <a:t>tasks that are carried out to </a:t>
            </a:r>
            <a:r>
              <a:rPr lang="en-US" sz="1800" dirty="0"/>
              <a:t>create value for </a:t>
            </a:r>
            <a:r>
              <a:rPr lang="en-US" sz="1800" dirty="0" smtClean="0"/>
              <a:t>the customer. These are the actual tasks that are part of the team’s plan.</a:t>
            </a:r>
          </a:p>
          <a:p>
            <a:r>
              <a:rPr lang="en-US" sz="1800" dirty="0" smtClean="0"/>
              <a:t>Payroll time applies to both support activities and primary tasks.</a:t>
            </a:r>
          </a:p>
          <a:p>
            <a:r>
              <a:rPr lang="en-US" sz="1800" dirty="0" smtClean="0"/>
              <a:t>Task time applies </a:t>
            </a:r>
            <a:r>
              <a:rPr lang="en-US" sz="1800" i="1" dirty="0" smtClean="0"/>
              <a:t>only</a:t>
            </a:r>
            <a:r>
              <a:rPr lang="en-US" sz="1800" dirty="0" smtClean="0"/>
              <a:t> to the primary tasks of a team’s value chain.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86687025"/>
              </p:ext>
            </p:extLst>
          </p:nvPr>
        </p:nvGraphicFramePr>
        <p:xfrm>
          <a:off x="389964" y="4019169"/>
          <a:ext cx="8390965" cy="2072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1237127" y="4208921"/>
            <a:ext cx="7441266" cy="268941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80000">
                <a:schemeClr val="accent1"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shade val="94000"/>
                  <a:satMod val="135000"/>
                </a:schemeClr>
              </a:gs>
            </a:gsLst>
          </a:gra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pitchFamily="1" charset="-128"/>
              </a:rPr>
              <a:t>Meetings – Email - Administrative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37127" y="3860790"/>
            <a:ext cx="7441266" cy="268941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80000">
                <a:schemeClr val="accent1"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shade val="94000"/>
                  <a:satMod val="135000"/>
                </a:schemeClr>
              </a:gs>
            </a:gsLst>
          </a:gra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Human Resources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37126" y="3512660"/>
            <a:ext cx="7441266" cy="268941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80000">
                <a:schemeClr val="accent1"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shade val="94000"/>
                  <a:satMod val="135000"/>
                </a:schemeClr>
              </a:gs>
            </a:gsLst>
          </a:gra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Training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37127" y="3164530"/>
            <a:ext cx="7441266" cy="268941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80000">
                <a:schemeClr val="accent1"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shade val="94000"/>
                  <a:satMod val="135000"/>
                </a:schemeClr>
              </a:gs>
            </a:gsLst>
          </a:gra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Infrastructure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979" y="3511217"/>
            <a:ext cx="10983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Support</a:t>
            </a:r>
            <a:br>
              <a:rPr lang="en-US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Activities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27243" y="5934373"/>
            <a:ext cx="1572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Primary Tasks</a:t>
            </a:r>
          </a:p>
        </p:txBody>
      </p:sp>
      <p:sp>
        <p:nvSpPr>
          <p:cNvPr id="21" name="Left Brace 20"/>
          <p:cNvSpPr/>
          <p:nvPr/>
        </p:nvSpPr>
        <p:spPr bwMode="auto">
          <a:xfrm rot="16200000">
            <a:off x="4291732" y="1574604"/>
            <a:ext cx="421631" cy="8351691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2945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1295400"/>
            <a:ext cx="7653338" cy="4953000"/>
          </a:xfrm>
        </p:spPr>
        <p:txBody>
          <a:bodyPr/>
          <a:lstStyle/>
          <a:p>
            <a:r>
              <a:rPr lang="en-US" dirty="0" smtClean="0"/>
              <a:t>Overview: TSP Planning Process</a:t>
            </a:r>
          </a:p>
          <a:p>
            <a:r>
              <a:rPr lang="en-US" dirty="0" smtClean="0"/>
              <a:t>Defining the requirements</a:t>
            </a:r>
          </a:p>
          <a:p>
            <a:r>
              <a:rPr lang="en-US" dirty="0" smtClean="0"/>
              <a:t>Developing a conceptual design</a:t>
            </a:r>
          </a:p>
          <a:p>
            <a:r>
              <a:rPr lang="en-US" dirty="0" smtClean="0"/>
              <a:t>Estimating size and effort</a:t>
            </a:r>
          </a:p>
          <a:p>
            <a:pPr marL="339725" lvl="1" indent="0">
              <a:buNone/>
            </a:pPr>
            <a:r>
              <a:rPr lang="en-US" dirty="0" smtClean="0"/>
              <a:t>Task time is used as the effort estimate</a:t>
            </a:r>
          </a:p>
          <a:p>
            <a:pPr marL="339725" lvl="1" indent="0">
              <a:buNone/>
            </a:pPr>
            <a:r>
              <a:rPr lang="en-US" dirty="0" smtClean="0"/>
              <a:t>Selecting a measure for product size</a:t>
            </a:r>
          </a:p>
          <a:p>
            <a:pPr marL="339725" lvl="1" indent="0">
              <a:buNone/>
            </a:pPr>
            <a:r>
              <a:rPr lang="en-US" dirty="0" smtClean="0"/>
              <a:t>TSP approach to estimation</a:t>
            </a:r>
          </a:p>
          <a:p>
            <a:pPr marL="55562"/>
            <a:r>
              <a:rPr lang="en-US" dirty="0" smtClean="0"/>
              <a:t>Developing the project schedule</a:t>
            </a:r>
          </a:p>
          <a:p>
            <a:pPr marL="55562"/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15870"/>
            <a:ext cx="2375606" cy="1792124"/>
          </a:xfrm>
          <a:prstGeom prst="rect">
            <a:avLst/>
          </a:prstGeom>
        </p:spPr>
      </p:pic>
      <p:sp>
        <p:nvSpPr>
          <p:cNvPr id="5" name="Isosceles Triangle 4"/>
          <p:cNvSpPr/>
          <p:nvPr/>
        </p:nvSpPr>
        <p:spPr bwMode="auto">
          <a:xfrm rot="5400000">
            <a:off x="1107139" y="3309132"/>
            <a:ext cx="288093" cy="248356"/>
          </a:xfrm>
          <a:prstGeom prst="triangle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85466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for a Valid Size Measure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0075" y="1295400"/>
            <a:ext cx="8237538" cy="49530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In the TSP, the </a:t>
            </a:r>
            <a:r>
              <a:rPr lang="en-US" i="1" dirty="0" smtClean="0"/>
              <a:t>size</a:t>
            </a:r>
            <a:r>
              <a:rPr lang="en-US" dirty="0" smtClean="0"/>
              <a:t> of a work product or service is used to estimate the </a:t>
            </a:r>
            <a:r>
              <a:rPr lang="en-US" i="1" dirty="0" smtClean="0"/>
              <a:t>effort (time) </a:t>
            </a:r>
            <a:r>
              <a:rPr lang="en-US" dirty="0" smtClean="0"/>
              <a:t>to develop it.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However, there are three important criteria that must be met to use this approach. The size measure must be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useful for planning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precise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measurable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endParaRPr lang="en-US" dirty="0" smtClean="0"/>
          </a:p>
          <a:p>
            <a:pPr lvl="1">
              <a:spcBef>
                <a:spcPts val="1200"/>
              </a:spcBef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84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Measure Must Be </a:t>
            </a:r>
            <a:r>
              <a:rPr lang="en-US" i="1" dirty="0" smtClean="0"/>
              <a:t>Useful for Planning</a:t>
            </a:r>
            <a:endParaRPr lang="en-US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1992549"/>
          </a:xfrm>
        </p:spPr>
        <p:txBody>
          <a:bodyPr/>
          <a:lstStyle/>
          <a:p>
            <a:r>
              <a:rPr lang="en-US" dirty="0" smtClean="0"/>
              <a:t>For a size measure to be useful for planning, it must correlate to development time.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Correlation implies that there is a relationship between two variables.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In this example, task time appears to increase as the size of the work product increases. Therefore, the size measure is useful for planning.</a:t>
            </a:r>
          </a:p>
          <a:p>
            <a:pPr>
              <a:spcBef>
                <a:spcPts val="1200"/>
              </a:spcBef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779818" y="3658164"/>
            <a:ext cx="0" cy="1787237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4779818" y="5445401"/>
            <a:ext cx="2147455" cy="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031675" y="4198491"/>
            <a:ext cx="689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Time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36791" y="544540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Size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5101213" y="4958457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363634" y="4761726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516034" y="4914126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794278" y="4610989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072522" y="4307852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380399" y="4336825"/>
            <a:ext cx="59266" cy="59266"/>
          </a:xfrm>
          <a:prstGeom prst="ellipse">
            <a:avLst/>
          </a:prstGeom>
          <a:solidFill>
            <a:srgbClr val="00B0F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 flipV="1">
            <a:off x="4971011" y="4081559"/>
            <a:ext cx="1532867" cy="1123881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13173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Measure Must Be </a:t>
            </a:r>
            <a:r>
              <a:rPr lang="en-US" i="1" dirty="0" smtClean="0"/>
              <a:t>Precise</a:t>
            </a:r>
            <a:endParaRPr lang="en-US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1992549"/>
          </a:xfrm>
        </p:spPr>
        <p:txBody>
          <a:bodyPr/>
          <a:lstStyle/>
          <a:p>
            <a:r>
              <a:rPr lang="en-US" dirty="0" smtClean="0"/>
              <a:t>A size measure is precise if it has a specific and unambiguous operational definition.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When a size measure is precise, any two people who are measuring the item will obtain the same result.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399" y="3103283"/>
            <a:ext cx="2472447" cy="36933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Example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6480" y="3579453"/>
            <a:ext cx="4348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Size measure: Text lines (in a document)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8950" y="4085451"/>
            <a:ext cx="5671229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buNone/>
            </a:pPr>
            <a:r>
              <a:rPr lang="en-US" sz="1600" dirty="0" smtClean="0"/>
              <a:t>Issues:</a:t>
            </a:r>
          </a:p>
          <a:p>
            <a:pPr marL="285750" indent="-285750">
              <a:spcBef>
                <a:spcPts val="300"/>
              </a:spcBef>
            </a:pPr>
            <a:r>
              <a:rPr lang="en-US" sz="1600" dirty="0" smtClean="0"/>
              <a:t>Is the title page included?</a:t>
            </a:r>
          </a:p>
          <a:p>
            <a:pPr marL="285750" indent="-285750">
              <a:spcBef>
                <a:spcPts val="300"/>
              </a:spcBef>
            </a:pPr>
            <a:r>
              <a:rPr lang="en-US" sz="1600" dirty="0" smtClean="0"/>
              <a:t>Are partial lines considered a line of text?</a:t>
            </a:r>
          </a:p>
          <a:p>
            <a:pPr marL="285750" indent="-285750">
              <a:spcBef>
                <a:spcPts val="300"/>
              </a:spcBef>
            </a:pPr>
            <a:r>
              <a:rPr lang="en-US" sz="1600" dirty="0" smtClean="0"/>
              <a:t>What about headers and footers?</a:t>
            </a:r>
          </a:p>
          <a:p>
            <a:pPr marL="285750" indent="-285750">
              <a:spcBef>
                <a:spcPts val="300"/>
              </a:spcBef>
            </a:pPr>
            <a:r>
              <a:rPr lang="en-US" sz="1600" dirty="0" smtClean="0"/>
              <a:t>Is a text line with only the page number on it counted?</a:t>
            </a:r>
          </a:p>
          <a:p>
            <a:pPr marL="285750" indent="-285750">
              <a:spcBef>
                <a:spcPts val="300"/>
              </a:spcBef>
            </a:pPr>
            <a:r>
              <a:rPr lang="en-US" sz="1600" dirty="0" smtClean="0"/>
              <a:t>Is an illustration caption a text line?</a:t>
            </a:r>
          </a:p>
          <a:p>
            <a:pPr marL="285750" indent="-285750">
              <a:spcBef>
                <a:spcPts val="300"/>
              </a:spcBef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72703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Measure Must Be </a:t>
            </a:r>
            <a:r>
              <a:rPr lang="en-US" i="1" dirty="0" smtClean="0"/>
              <a:t>Measurable</a:t>
            </a:r>
            <a:endParaRPr lang="en-US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295401"/>
            <a:ext cx="8237538" cy="805774"/>
          </a:xfrm>
        </p:spPr>
        <p:txBody>
          <a:bodyPr/>
          <a:lstStyle/>
          <a:p>
            <a:r>
              <a:rPr lang="en-US" dirty="0" smtClean="0"/>
              <a:t>A size measure must be observable and measurable. In most cases, this implies that it is directly observable and countable.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33399" y="2247219"/>
            <a:ext cx="2472447" cy="36933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Examples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5285" y="2665369"/>
            <a:ext cx="3268493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163" lvl="1" indent="-169863">
              <a:lnSpc>
                <a:spcPct val="95000"/>
              </a:lnSpc>
              <a:spcAft>
                <a:spcPct val="25000"/>
              </a:spcAft>
              <a:buFont typeface="Times" pitchFamily="1" charset="0"/>
              <a:buChar char="•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pages </a:t>
            </a:r>
          </a:p>
          <a:p>
            <a:pPr marL="284163" lvl="1" indent="-169863">
              <a:lnSpc>
                <a:spcPct val="95000"/>
              </a:lnSpc>
              <a:spcAft>
                <a:spcPct val="25000"/>
              </a:spcAft>
              <a:buFont typeface="Times" pitchFamily="1" charset="0"/>
              <a:buChar char="•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paragraphs </a:t>
            </a:r>
          </a:p>
          <a:p>
            <a:pPr marL="284163" lvl="1" indent="-169863">
              <a:lnSpc>
                <a:spcPct val="95000"/>
              </a:lnSpc>
              <a:spcAft>
                <a:spcPct val="25000"/>
              </a:spcAft>
              <a:buFont typeface="Times" pitchFamily="1" charset="0"/>
              <a:buChar char="•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diagrams</a:t>
            </a:r>
          </a:p>
          <a:p>
            <a:pPr marL="284163" lvl="1" indent="-169863">
              <a:lnSpc>
                <a:spcPct val="95000"/>
              </a:lnSpc>
              <a:spcAft>
                <a:spcPct val="25000"/>
              </a:spcAft>
              <a:buFont typeface="Times" pitchFamily="1" charset="0"/>
              <a:buChar char="•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graphs</a:t>
            </a:r>
          </a:p>
          <a:p>
            <a:pPr marL="284163" lvl="1" indent="-169863">
              <a:lnSpc>
                <a:spcPct val="95000"/>
              </a:lnSpc>
              <a:spcAft>
                <a:spcPct val="25000"/>
              </a:spcAft>
              <a:buFont typeface="Times" pitchFamily="1" charset="0"/>
              <a:buChar char="•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lines of code</a:t>
            </a:r>
          </a:p>
          <a:p>
            <a:pPr marL="284163" lvl="1" indent="-169863">
              <a:lnSpc>
                <a:spcPct val="95000"/>
              </a:lnSpc>
              <a:spcAft>
                <a:spcPct val="25000"/>
              </a:spcAft>
              <a:buFont typeface="Times" pitchFamily="1" charset="0"/>
              <a:buChar char="•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requirement statements</a:t>
            </a:r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33399" y="4919088"/>
            <a:ext cx="2472447" cy="36933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Non-example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5285" y="5346993"/>
            <a:ext cx="4095353" cy="35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163" lvl="1" indent="-169863">
              <a:lnSpc>
                <a:spcPct val="95000"/>
              </a:lnSpc>
              <a:spcAft>
                <a:spcPct val="25000"/>
              </a:spcAft>
              <a:buFont typeface="Times" pitchFamily="1" charset="0"/>
              <a:buChar char="•"/>
            </a:pPr>
            <a:r>
              <a:rPr lang="en-US" sz="1800" kern="0" dirty="0" smtClean="0">
                <a:solidFill>
                  <a:srgbClr val="3C4F82"/>
                </a:solidFill>
                <a:latin typeface="Arial"/>
              </a:rPr>
              <a:t>themes (in a document or book)</a:t>
            </a:r>
          </a:p>
        </p:txBody>
      </p:sp>
    </p:spTree>
    <p:extLst>
      <p:ext uri="{BB962C8B-B14F-4D97-AF65-F5344CB8AC3E}">
        <p14:creationId xmlns:p14="http://schemas.microsoft.com/office/powerpoint/2010/main" val="2528027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Selecting Potential Size Measures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472540"/>
            <a:ext cx="330233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800" dirty="0" smtClean="0"/>
              <a:t>Read the instructions.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Complete the exercise in </a:t>
            </a:r>
            <a:br>
              <a:rPr lang="en-US" sz="1800" dirty="0" smtClean="0"/>
            </a:br>
            <a:r>
              <a:rPr lang="en-US" sz="1800" dirty="0" smtClean="0"/>
              <a:t>10 minutes.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Be prepared to share your results.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74" y="1371600"/>
            <a:ext cx="3590553" cy="4671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2224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0" y="2667000"/>
            <a:ext cx="9144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What value is there in </a:t>
            </a:r>
            <a:b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producing plans?</a:t>
            </a:r>
          </a:p>
        </p:txBody>
      </p:sp>
    </p:spTree>
    <p:extLst>
      <p:ext uri="{BB962C8B-B14F-4D97-AF65-F5344CB8AC3E}">
        <p14:creationId xmlns:p14="http://schemas.microsoft.com/office/powerpoint/2010/main" val="40755823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a Size Measure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idx="1"/>
          </p:nvPr>
        </p:nvSpPr>
        <p:spPr>
          <a:xfrm>
            <a:off x="647936" y="1171735"/>
            <a:ext cx="7413625" cy="4592637"/>
          </a:xfrm>
        </p:spPr>
        <p:txBody>
          <a:bodyPr/>
          <a:lstStyle/>
          <a:p>
            <a:r>
              <a:rPr lang="en-US" sz="1800" dirty="0" smtClean="0"/>
              <a:t>To select a size measure: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sz="1800" dirty="0" smtClean="0"/>
              <a:t>Obtain historical data from past efforts that include work products or services similar to what you intend to develop.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sz="1800" dirty="0" smtClean="0"/>
              <a:t>Organize the product data by the level of effort (time) that was required to develop each product (highest effort to lowest effort).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sz="1800" dirty="0" smtClean="0"/>
              <a:t>Identify the product characteristics that could reasonably be considered as candidate size measures.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sz="1800" dirty="0" smtClean="0"/>
              <a:t>Determine if a candidate size measure is correlated to the effort that was used to develop the product.</a:t>
            </a:r>
          </a:p>
          <a:p>
            <a:pPr marL="633413" lvl="1">
              <a:spcBef>
                <a:spcPts val="600"/>
              </a:spcBef>
              <a:spcAft>
                <a:spcPts val="0"/>
              </a:spcAft>
            </a:pPr>
            <a:r>
              <a:rPr lang="en-US" sz="1600" dirty="0"/>
              <a:t>Create a graph with the candidate size measure </a:t>
            </a:r>
            <a:r>
              <a:rPr lang="en-US" sz="1600" dirty="0" smtClean="0"/>
              <a:t>along the </a:t>
            </a:r>
            <a:r>
              <a:rPr lang="en-US" sz="1600" dirty="0"/>
              <a:t>horizontal axis and </a:t>
            </a:r>
            <a:r>
              <a:rPr lang="en-US" sz="1600" dirty="0" smtClean="0"/>
              <a:t>work effort (time) along the </a:t>
            </a:r>
            <a:r>
              <a:rPr lang="en-US" sz="1600" dirty="0"/>
              <a:t>vertical axis.</a:t>
            </a:r>
          </a:p>
          <a:p>
            <a:pPr marL="633413" lvl="1">
              <a:spcBef>
                <a:spcPts val="600"/>
              </a:spcBef>
              <a:spcAft>
                <a:spcPts val="0"/>
              </a:spcAft>
            </a:pPr>
            <a:r>
              <a:rPr lang="en-US" sz="1600" dirty="0"/>
              <a:t>Plot each pair of historical data (candidate size measure, effort) as a point on the graph.</a:t>
            </a:r>
          </a:p>
          <a:p>
            <a:pPr marL="633413" lvl="1">
              <a:spcBef>
                <a:spcPts val="600"/>
              </a:spcBef>
              <a:spcAft>
                <a:spcPts val="0"/>
              </a:spcAft>
            </a:pPr>
            <a:r>
              <a:rPr lang="en-US" sz="1600" dirty="0"/>
              <a:t>If the </a:t>
            </a:r>
            <a:r>
              <a:rPr lang="en-US" sz="1600" dirty="0" smtClean="0"/>
              <a:t>data points are correlated, </a:t>
            </a:r>
            <a:r>
              <a:rPr lang="en-US" sz="1600" dirty="0"/>
              <a:t>then the candidate size measure is related to effort and can be used for planning</a:t>
            </a:r>
            <a:r>
              <a:rPr lang="en-US" sz="1600" dirty="0" smtClean="0"/>
              <a:t>.</a:t>
            </a:r>
            <a:endParaRPr lang="en-US" sz="1800" dirty="0" smtClean="0"/>
          </a:p>
          <a:p>
            <a:pPr marL="457200" indent="-457200">
              <a:buSzPct val="100000"/>
              <a:buFont typeface="+mj-lt"/>
              <a:buAutoNum type="arabicPeriod"/>
            </a:pPr>
            <a:endParaRPr lang="en-US" sz="1800" dirty="0" smtClean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008139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Degrees of Correlation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1233791"/>
          </a:xfrm>
        </p:spPr>
        <p:txBody>
          <a:bodyPr/>
          <a:lstStyle/>
          <a:p>
            <a:r>
              <a:rPr lang="en-US" sz="1800" dirty="0" smtClean="0"/>
              <a:t>Correlation is the degree to which two sets of data are related. </a:t>
            </a:r>
          </a:p>
          <a:p>
            <a:r>
              <a:rPr lang="en-US" sz="1800" dirty="0" smtClean="0"/>
              <a:t>The correlation value, </a:t>
            </a:r>
            <a:r>
              <a:rPr lang="en-US" sz="1800" i="1" dirty="0" smtClean="0"/>
              <a:t>r</a:t>
            </a:r>
            <a:r>
              <a:rPr lang="en-US" sz="1800" dirty="0" smtClean="0"/>
              <a:t>, can be calculated based on the data values. The value varies between -1.0 and 1.0. The value, </a:t>
            </a:r>
            <a:r>
              <a:rPr lang="en-US" sz="1800" i="1" dirty="0" smtClean="0"/>
              <a:t>r</a:t>
            </a:r>
            <a:r>
              <a:rPr lang="en-US" sz="1800" i="1" baseline="30000" dirty="0" smtClean="0"/>
              <a:t>2</a:t>
            </a:r>
            <a:r>
              <a:rPr lang="en-US" sz="1800" dirty="0" smtClean="0"/>
              <a:t> is called the correlation coefficient.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516" y="2857974"/>
            <a:ext cx="1787807" cy="1390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19" y="4757130"/>
            <a:ext cx="1787807" cy="1385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516" y="4757130"/>
            <a:ext cx="1787807" cy="1390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19" y="2874376"/>
            <a:ext cx="1787807" cy="1390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" name="TextBox 103"/>
          <p:cNvSpPr txBox="1"/>
          <p:nvPr/>
        </p:nvSpPr>
        <p:spPr>
          <a:xfrm>
            <a:off x="1873719" y="2488642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r = 0.0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845516" y="2488642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r = 1.0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873719" y="4387798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r = -1.0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4845516" y="4387798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r = 0.73</a:t>
            </a:r>
          </a:p>
        </p:txBody>
      </p:sp>
    </p:spTree>
    <p:extLst>
      <p:ext uri="{BB962C8B-B14F-4D97-AF65-F5344CB8AC3E}">
        <p14:creationId xmlns:p14="http://schemas.microsoft.com/office/powerpoint/2010/main" val="34919637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Correlation Level for Size Measure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4718"/>
            <a:ext cx="8237538" cy="533401"/>
          </a:xfrm>
        </p:spPr>
        <p:txBody>
          <a:bodyPr/>
          <a:lstStyle/>
          <a:p>
            <a:r>
              <a:rPr lang="en-US" dirty="0" smtClean="0"/>
              <a:t>In the TSP, a size measure can be used for planning if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492845" y="1611999"/>
            <a:ext cx="1002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 smtClean="0">
                <a:latin typeface="+mn-lt"/>
              </a:rPr>
              <a:t>r</a:t>
            </a:r>
            <a:r>
              <a:rPr lang="en-US" i="1" baseline="30000" dirty="0" smtClean="0">
                <a:latin typeface="+mn-lt"/>
              </a:rPr>
              <a:t>2</a:t>
            </a:r>
            <a:r>
              <a:rPr lang="en-US" i="1" dirty="0" smtClean="0">
                <a:latin typeface="+mn-lt"/>
              </a:rPr>
              <a:t> </a:t>
            </a:r>
            <a:r>
              <a:rPr lang="en-US" i="1" dirty="0" smtClean="0">
                <a:latin typeface="+mn-lt"/>
                <a:cs typeface="Courier New"/>
              </a:rPr>
              <a:t>≥ 0.5</a:t>
            </a:r>
            <a:endParaRPr lang="en-US" i="1" dirty="0" smtClean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918012" y="2164976"/>
            <a:ext cx="5567082" cy="4168588"/>
          </a:xfrm>
          <a:prstGeom prst="rect">
            <a:avLst/>
          </a:prstGeom>
          <a:solidFill>
            <a:srgbClr val="00B0F0">
              <a:alpha val="14902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aphicFrame>
        <p:nvGraphicFramePr>
          <p:cNvPr id="14" name="Objec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027934"/>
              </p:ext>
            </p:extLst>
          </p:nvPr>
        </p:nvGraphicFramePr>
        <p:xfrm>
          <a:off x="2877671" y="2427334"/>
          <a:ext cx="5597712" cy="3895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5" name="Chart" r:id="rId4" imgW="6953222" imgH="4981500" progId="MSGraph.Chart.8">
                  <p:embed followColorScheme="full"/>
                </p:oleObj>
              </mc:Choice>
              <mc:Fallback>
                <p:oleObj name="Chart" r:id="rId4" imgW="6953222" imgH="4981500" progId="MSGraph.Chart.8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7671" y="2427334"/>
                        <a:ext cx="5597712" cy="38953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73154" y="1980310"/>
            <a:ext cx="113364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/>
              <a:t>Example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80843" y="4264919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r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</a:t>
            </a:r>
            <a:r>
              <a:rPr lang="en-US" sz="1800" i="1" dirty="0">
                <a:cs typeface="Courier New"/>
              </a:rPr>
              <a:t>=</a:t>
            </a:r>
            <a:r>
              <a:rPr lang="en-US" sz="1800" i="1" dirty="0" smtClean="0">
                <a:cs typeface="Courier New"/>
              </a:rPr>
              <a:t> 0.61</a:t>
            </a:r>
            <a:r>
              <a:rPr lang="en-US" sz="1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530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Finding Correlation Using Excel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698609"/>
              </p:ext>
            </p:extLst>
          </p:nvPr>
        </p:nvGraphicFramePr>
        <p:xfrm>
          <a:off x="623722" y="1116805"/>
          <a:ext cx="2466975" cy="3084576"/>
        </p:xfrm>
        <a:graphic>
          <a:graphicData uri="http://schemas.openxmlformats.org/drawingml/2006/table">
            <a:tbl>
              <a:tblPr firstRow="1" firstCol="1" bandRow="1"/>
              <a:tblGrid>
                <a:gridCol w="1209675"/>
                <a:gridCol w="1257300"/>
              </a:tblGrid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2445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Product Size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125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Effort (hours)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163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15.0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765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69.9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141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166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22.4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137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28.4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355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65.9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136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19.4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1206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198.7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433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38.8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1130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138.2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085" y="3099863"/>
            <a:ext cx="3419475" cy="248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15901" y="3286665"/>
            <a:ext cx="1665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y = 0.1402 x – 4.6037</a:t>
            </a:r>
          </a:p>
          <a:p>
            <a:pPr>
              <a:buNone/>
            </a:pPr>
            <a:r>
              <a:rPr lang="en-US" sz="1200" i="1" dirty="0" smtClean="0"/>
              <a:t>r</a:t>
            </a:r>
            <a:r>
              <a:rPr lang="en-US" sz="1200" i="1" baseline="30000" dirty="0" smtClean="0"/>
              <a:t>2</a:t>
            </a:r>
            <a:r>
              <a:rPr lang="en-US" sz="1200" i="1" dirty="0" smtClean="0"/>
              <a:t> = 0.8988</a:t>
            </a:r>
          </a:p>
        </p:txBody>
      </p:sp>
      <p:grpSp>
        <p:nvGrpSpPr>
          <p:cNvPr id="9" name="Group 8"/>
          <p:cNvGrpSpPr/>
          <p:nvPr/>
        </p:nvGrpSpPr>
        <p:grpSpPr>
          <a:xfrm rot="11059803" flipH="1">
            <a:off x="3427053" y="2028816"/>
            <a:ext cx="1061652" cy="503851"/>
            <a:chOff x="790575" y="4133850"/>
            <a:chExt cx="2190750" cy="126682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11" name="Freeform 10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684813" y="5555420"/>
            <a:ext cx="10294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/>
              <a:t>Product size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654730" y="4068801"/>
            <a:ext cx="1079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/>
              <a:t>Effort (hours)</a:t>
            </a:r>
          </a:p>
        </p:txBody>
      </p:sp>
    </p:spTree>
    <p:extLst>
      <p:ext uri="{BB962C8B-B14F-4D97-AF65-F5344CB8AC3E}">
        <p14:creationId xmlns:p14="http://schemas.microsoft.com/office/powerpoint/2010/main" val="21427809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49" y="1371600"/>
            <a:ext cx="4672718" cy="2707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ular Callout 10"/>
          <p:cNvSpPr/>
          <p:nvPr/>
        </p:nvSpPr>
        <p:spPr bwMode="auto">
          <a:xfrm>
            <a:off x="5701285" y="3643694"/>
            <a:ext cx="2931692" cy="870332"/>
          </a:xfrm>
          <a:prstGeom prst="wedgeRectCallout">
            <a:avLst>
              <a:gd name="adj1" fmla="val -90539"/>
              <a:gd name="adj2" fmla="val -187658"/>
            </a:avLst>
          </a:prstGeom>
          <a:solidFill>
            <a:schemeClr val="accent1">
              <a:lumMod val="40000"/>
              <a:lumOff val="6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182880" rIns="182880" bIns="182880" numCol="1" rtlCol="0" anchor="ctr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1400" dirty="0" smtClean="0">
                <a:ea typeface="ＭＳ Ｐゴシック" pitchFamily="1" charset="-128"/>
              </a:rPr>
              <a:t>Select the </a:t>
            </a:r>
            <a:r>
              <a:rPr lang="en-US" sz="1400" i="1" dirty="0" smtClean="0">
                <a:ea typeface="ＭＳ Ｐゴシック" pitchFamily="1" charset="-128"/>
              </a:rPr>
              <a:t>Scatter with only markers </a:t>
            </a:r>
            <a:r>
              <a:rPr lang="en-US" sz="1400" dirty="0" smtClean="0">
                <a:ea typeface="ＭＳ Ｐゴシック" pitchFamily="1" charset="-128"/>
              </a:rPr>
              <a:t>chart type.</a:t>
            </a:r>
            <a:endParaRPr lang="en-US" sz="1400" i="1" dirty="0" smtClean="0"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Correlation Using Excel - 1</a:t>
            </a:r>
            <a:endParaRPr lang="en-US" dirty="0"/>
          </a:p>
        </p:txBody>
      </p:sp>
      <p:sp>
        <p:nvSpPr>
          <p:cNvPr id="6" name="Rectangular Callout 5"/>
          <p:cNvSpPr/>
          <p:nvPr/>
        </p:nvSpPr>
        <p:spPr bwMode="auto">
          <a:xfrm>
            <a:off x="1597445" y="4362681"/>
            <a:ext cx="3569466" cy="870332"/>
          </a:xfrm>
          <a:prstGeom prst="wedgeRectCallout">
            <a:avLst>
              <a:gd name="adj1" fmla="val -42438"/>
              <a:gd name="adj2" fmla="val -90190"/>
            </a:avLst>
          </a:prstGeom>
          <a:solidFill>
            <a:schemeClr val="accent1">
              <a:lumMod val="40000"/>
              <a:lumOff val="6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182880" rIns="182880" bIns="182880" numCol="1" rtlCol="0" anchor="ctr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1400" dirty="0" smtClean="0">
                <a:ea typeface="ＭＳ Ｐゴシック" pitchFamily="1" charset="-128"/>
              </a:rPr>
              <a:t>Type in the two columns of values.</a:t>
            </a:r>
          </a:p>
          <a:p>
            <a:pPr marL="342900" indent="-342900">
              <a:spcBef>
                <a:spcPct val="50000"/>
              </a:spcBef>
            </a:pPr>
            <a:r>
              <a:rPr lang="en-US" sz="1400" dirty="0" smtClean="0">
                <a:ea typeface="ＭＳ Ｐゴシック" pitchFamily="1" charset="-128"/>
              </a:rPr>
              <a:t>Select the two columns.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7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152" b="31673" l="52474" r="70253">
                        <a14:backgroundMark x1="54798" y1="29373" x2="54798" y2="293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252" t="6337" r="27525" b="65512"/>
          <a:stretch/>
        </p:blipFill>
        <p:spPr bwMode="auto">
          <a:xfrm>
            <a:off x="8109676" y="4234804"/>
            <a:ext cx="838200" cy="81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575" b="30753" l="6515" r="242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3" t="5803" r="73485" b="66475"/>
          <a:stretch/>
        </p:blipFill>
        <p:spPr bwMode="auto">
          <a:xfrm>
            <a:off x="1049289" y="4078860"/>
            <a:ext cx="8382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ular Callout 9"/>
          <p:cNvSpPr/>
          <p:nvPr/>
        </p:nvSpPr>
        <p:spPr bwMode="auto">
          <a:xfrm>
            <a:off x="5612548" y="1886790"/>
            <a:ext cx="2931692" cy="870332"/>
          </a:xfrm>
          <a:prstGeom prst="wedgeRectCallout">
            <a:avLst>
              <a:gd name="adj1" fmla="val -88660"/>
              <a:gd name="adj2" fmla="val -56013"/>
            </a:avLst>
          </a:prstGeom>
          <a:solidFill>
            <a:schemeClr val="accent1">
              <a:lumMod val="40000"/>
              <a:lumOff val="6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182880" rIns="182880" bIns="182880" numCol="1" rtlCol="0" anchor="ctr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1400" dirty="0" smtClean="0">
                <a:ea typeface="ＭＳ Ｐゴシック" pitchFamily="1" charset="-128"/>
              </a:rPr>
              <a:t>Select the </a:t>
            </a:r>
            <a:r>
              <a:rPr lang="en-US" sz="1400" i="1" dirty="0" smtClean="0">
                <a:ea typeface="ＭＳ Ｐゴシック" pitchFamily="1" charset="-128"/>
              </a:rPr>
              <a:t>Insert</a:t>
            </a:r>
            <a:r>
              <a:rPr lang="en-US" sz="1400" dirty="0" smtClean="0">
                <a:ea typeface="ＭＳ Ｐゴシック" pitchFamily="1" charset="-128"/>
              </a:rPr>
              <a:t> tab.</a:t>
            </a:r>
          </a:p>
          <a:p>
            <a:pPr marL="342900" indent="-342900">
              <a:spcBef>
                <a:spcPct val="50000"/>
              </a:spcBef>
            </a:pPr>
            <a:r>
              <a:rPr lang="en-US" sz="1400" dirty="0" smtClean="0">
                <a:ea typeface="ＭＳ Ｐゴシック" pitchFamily="1" charset="-128"/>
              </a:rPr>
              <a:t>Select </a:t>
            </a:r>
            <a:r>
              <a:rPr lang="en-US" sz="1400" i="1" dirty="0" smtClean="0">
                <a:ea typeface="ＭＳ Ｐゴシック" pitchFamily="1" charset="-128"/>
              </a:rPr>
              <a:t>Scatter</a:t>
            </a:r>
            <a:r>
              <a:rPr lang="en-US" sz="1400" dirty="0" smtClean="0">
                <a:ea typeface="ＭＳ Ｐゴシック" pitchFamily="1" charset="-128"/>
              </a:rPr>
              <a:t> from the </a:t>
            </a:r>
            <a:r>
              <a:rPr lang="en-US" sz="1400" i="1" dirty="0" smtClean="0">
                <a:ea typeface="ＭＳ Ｐゴシック" pitchFamily="1" charset="-128"/>
              </a:rPr>
              <a:t>Charts</a:t>
            </a:r>
            <a:r>
              <a:rPr lang="en-US" sz="1400" dirty="0" smtClean="0">
                <a:ea typeface="ＭＳ Ｐゴシック" pitchFamily="1" charset="-128"/>
              </a:rPr>
              <a:t> ribbon area.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9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13" b="32212" l="30227" r="478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30" t="5776" r="50000" b="64851"/>
          <a:stretch/>
        </p:blipFill>
        <p:spPr bwMode="auto">
          <a:xfrm>
            <a:off x="7804302" y="1462927"/>
            <a:ext cx="828675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765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Find Correlation Using </a:t>
            </a:r>
            <a:r>
              <a:rPr lang="en-US" dirty="0" smtClean="0"/>
              <a:t>Excel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68" y="1095073"/>
            <a:ext cx="6778873" cy="533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4907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Find Correlation Using </a:t>
            </a:r>
            <a:r>
              <a:rPr lang="en-US" dirty="0" smtClean="0"/>
              <a:t>Excel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"/>
          <a:stretch/>
        </p:blipFill>
        <p:spPr>
          <a:xfrm>
            <a:off x="1123721" y="1581071"/>
            <a:ext cx="6350230" cy="4772771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 bwMode="auto">
          <a:xfrm>
            <a:off x="533401" y="1250413"/>
            <a:ext cx="2353018" cy="490250"/>
          </a:xfrm>
          <a:prstGeom prst="wedgeRectCallout">
            <a:avLst>
              <a:gd name="adj1" fmla="val 95666"/>
              <a:gd name="adj2" fmla="val 68807"/>
            </a:avLst>
          </a:prstGeom>
          <a:solidFill>
            <a:schemeClr val="accent1">
              <a:lumMod val="40000"/>
              <a:lumOff val="6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182880" rIns="182880" bIns="18288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  <a:buNone/>
            </a:pPr>
            <a:r>
              <a:rPr lang="en-US" sz="1400" dirty="0" smtClean="0">
                <a:ea typeface="ＭＳ Ｐゴシック" pitchFamily="1" charset="-128"/>
              </a:rPr>
              <a:t>Select the </a:t>
            </a:r>
            <a:r>
              <a:rPr lang="en-US" sz="1400" i="1" dirty="0" smtClean="0">
                <a:ea typeface="ＭＳ Ｐゴシック" pitchFamily="1" charset="-128"/>
              </a:rPr>
              <a:t>Layout</a:t>
            </a:r>
            <a:r>
              <a:rPr lang="en-US" sz="1400" dirty="0" smtClean="0">
                <a:ea typeface="ＭＳ Ｐゴシック" pitchFamily="1" charset="-128"/>
              </a:rPr>
              <a:t> tab.</a:t>
            </a:r>
            <a:endParaRPr lang="en-US" sz="1400" i="1" dirty="0" smtClean="0">
              <a:ea typeface="ＭＳ Ｐゴシック" pitchFamily="1" charset="-128"/>
            </a:endParaRPr>
          </a:p>
        </p:txBody>
      </p:sp>
      <p:sp>
        <p:nvSpPr>
          <p:cNvPr id="8" name="Rectangular Callout 7"/>
          <p:cNvSpPr/>
          <p:nvPr/>
        </p:nvSpPr>
        <p:spPr bwMode="auto">
          <a:xfrm>
            <a:off x="5402857" y="5210978"/>
            <a:ext cx="1658955" cy="561861"/>
          </a:xfrm>
          <a:prstGeom prst="wedgeRectCallout">
            <a:avLst>
              <a:gd name="adj1" fmla="val -77970"/>
              <a:gd name="adj2" fmla="val -106248"/>
            </a:avLst>
          </a:prstGeom>
          <a:solidFill>
            <a:schemeClr val="accent1">
              <a:lumMod val="40000"/>
              <a:lumOff val="6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182880" rIns="182880" bIns="18288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  <a:buNone/>
            </a:pPr>
            <a:r>
              <a:rPr lang="en-US" sz="1400" dirty="0" smtClean="0">
                <a:ea typeface="ＭＳ Ｐゴシック" pitchFamily="1" charset="-128"/>
              </a:rPr>
              <a:t>Select the chart.</a:t>
            </a:r>
            <a:endParaRPr lang="en-US" sz="1400" i="1" dirty="0" smtClean="0">
              <a:ea typeface="ＭＳ Ｐゴシック" pitchFamily="1" charset="-128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6533002" y="4393894"/>
            <a:ext cx="2236348" cy="561861"/>
          </a:xfrm>
          <a:prstGeom prst="wedgeRectCallout">
            <a:avLst>
              <a:gd name="adj1" fmla="val -59250"/>
              <a:gd name="adj2" fmla="val -98405"/>
            </a:avLst>
          </a:prstGeom>
          <a:solidFill>
            <a:schemeClr val="accent1">
              <a:lumMod val="40000"/>
              <a:lumOff val="6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182880" rIns="182880" bIns="18288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  <a:buNone/>
            </a:pPr>
            <a:r>
              <a:rPr lang="en-US" sz="1400" dirty="0" smtClean="0">
                <a:ea typeface="ＭＳ Ｐゴシック" pitchFamily="1" charset="-128"/>
              </a:rPr>
              <a:t>Select </a:t>
            </a:r>
            <a:r>
              <a:rPr lang="en-US" sz="1400" i="1" dirty="0" smtClean="0">
                <a:ea typeface="ＭＳ Ｐゴシック" pitchFamily="1" charset="-128"/>
              </a:rPr>
              <a:t>More </a:t>
            </a:r>
            <a:r>
              <a:rPr lang="en-US" sz="1400" i="1" dirty="0" err="1" smtClean="0">
                <a:ea typeface="ＭＳ Ｐゴシック" pitchFamily="1" charset="-128"/>
              </a:rPr>
              <a:t>Trendline</a:t>
            </a:r>
            <a:r>
              <a:rPr lang="en-US" sz="1400" i="1" dirty="0" smtClean="0">
                <a:ea typeface="ＭＳ Ｐゴシック" pitchFamily="1" charset="-128"/>
              </a:rPr>
              <a:t> Options …</a:t>
            </a:r>
          </a:p>
        </p:txBody>
      </p:sp>
      <p:sp>
        <p:nvSpPr>
          <p:cNvPr id="10" name="Rectangular Callout 9"/>
          <p:cNvSpPr/>
          <p:nvPr/>
        </p:nvSpPr>
        <p:spPr bwMode="auto">
          <a:xfrm>
            <a:off x="5981702" y="1268776"/>
            <a:ext cx="1895358" cy="561861"/>
          </a:xfrm>
          <a:prstGeom prst="wedgeRectCallout">
            <a:avLst>
              <a:gd name="adj1" fmla="val -87267"/>
              <a:gd name="adj2" fmla="val 81987"/>
            </a:avLst>
          </a:prstGeom>
          <a:solidFill>
            <a:schemeClr val="accent1">
              <a:lumMod val="40000"/>
              <a:lumOff val="6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182880" rIns="182880" bIns="18288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  <a:buNone/>
            </a:pPr>
            <a:r>
              <a:rPr lang="en-US" sz="1400" dirty="0" smtClean="0">
                <a:ea typeface="ＭＳ Ｐゴシック" pitchFamily="1" charset="-128"/>
              </a:rPr>
              <a:t>Select </a:t>
            </a:r>
            <a:r>
              <a:rPr lang="en-US" sz="1400" i="1" dirty="0" err="1" smtClean="0">
                <a:ea typeface="ＭＳ Ｐゴシック" pitchFamily="1" charset="-128"/>
              </a:rPr>
              <a:t>Trendline</a:t>
            </a:r>
            <a:r>
              <a:rPr lang="en-US" sz="1400" dirty="0" smtClean="0">
                <a:ea typeface="ＭＳ Ｐゴシック" pitchFamily="1" charset="-128"/>
              </a:rPr>
              <a:t> in the ribbon area.</a:t>
            </a:r>
            <a:endParaRPr lang="en-US" sz="1400" i="1" dirty="0" smtClean="0">
              <a:ea typeface="ＭＳ Ｐゴシック" pitchFamily="1" charset="-128"/>
            </a:endParaRPr>
          </a:p>
        </p:txBody>
      </p:sp>
      <p:pic>
        <p:nvPicPr>
          <p:cNvPr id="6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03" b="30275" l="75440" r="91796">
                        <a14:backgroundMark x1="76010" y1="27063" x2="76010" y2="270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395" t="6569" r="6160" b="67091"/>
          <a:stretch/>
        </p:blipFill>
        <p:spPr bwMode="auto">
          <a:xfrm>
            <a:off x="5111827" y="5593677"/>
            <a:ext cx="771181" cy="76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413" b="61233" l="7006" r="24998">
                        <a14:backgroundMark x1="9091" y1="40264" x2="9091" y2="40264"/>
                        <a14:backgroundMark x1="22222" y1="39604" x2="22222" y2="396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57" t="34436" r="72753" b="35790"/>
          <a:stretch/>
        </p:blipFill>
        <p:spPr bwMode="auto">
          <a:xfrm>
            <a:off x="275423" y="1495538"/>
            <a:ext cx="848298" cy="85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714" b="63940" l="29785" r="47754">
                        <a14:backgroundMark x1="31818" y1="60396" x2="31818" y2="603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39" t="34436" r="50000" b="32782"/>
          <a:stretch/>
        </p:blipFill>
        <p:spPr bwMode="auto">
          <a:xfrm>
            <a:off x="7473951" y="1589938"/>
            <a:ext cx="847209" cy="946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413" b="61233" l="53535" r="69891">
                        <a14:backgroundMark x1="55051" y1="59406" x2="55051" y2="594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90" t="34436" r="28065" b="35790"/>
          <a:stretch/>
        </p:blipFill>
        <p:spPr bwMode="auto">
          <a:xfrm>
            <a:off x="8031220" y="3677483"/>
            <a:ext cx="771182" cy="85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638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Find Correlation Using Excel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72" y="1034151"/>
            <a:ext cx="4638675" cy="5362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8260" y="3225791"/>
            <a:ext cx="2456762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smtClean="0"/>
              <a:t>Select the options as</a:t>
            </a:r>
            <a:br>
              <a:rPr lang="en-US" sz="1400" dirty="0" smtClean="0"/>
            </a:br>
            <a:r>
              <a:rPr lang="en-US" sz="1400" dirty="0" smtClean="0"/>
              <a:t>shown in this dialog box.</a:t>
            </a:r>
          </a:p>
        </p:txBody>
      </p:sp>
      <p:pic>
        <p:nvPicPr>
          <p:cNvPr id="6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294" b="62046" l="75758" r="9267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272" t="34436" r="5915" b="35790"/>
          <a:stretch/>
        </p:blipFill>
        <p:spPr bwMode="auto">
          <a:xfrm>
            <a:off x="7371186" y="2456761"/>
            <a:ext cx="747346" cy="85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9400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638" y="1891973"/>
            <a:ext cx="5810250" cy="3514725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Find Correlation Using </a:t>
            </a:r>
            <a:r>
              <a:rPr lang="en-US" dirty="0" smtClean="0"/>
              <a:t>Excel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4063" y="1231738"/>
            <a:ext cx="1311007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The Result</a:t>
            </a:r>
          </a:p>
        </p:txBody>
      </p:sp>
    </p:spTree>
    <p:extLst>
      <p:ext uri="{BB962C8B-B14F-4D97-AF65-F5344CB8AC3E}">
        <p14:creationId xmlns:p14="http://schemas.microsoft.com/office/powerpoint/2010/main" val="27457099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Can’t Establish a Valid Size Measure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idx="1"/>
          </p:nvPr>
        </p:nvSpPr>
        <p:spPr>
          <a:xfrm>
            <a:off x="533400" y="1295401"/>
            <a:ext cx="8237538" cy="2792506"/>
          </a:xfrm>
        </p:spPr>
        <p:txBody>
          <a:bodyPr/>
          <a:lstStyle/>
          <a:p>
            <a:r>
              <a:rPr lang="en-US" dirty="0" smtClean="0"/>
              <a:t>If you do not have sufficient historical data or are enable to establish a valid size measure, then you will need to use an alternative estimation method to estimate work effort</a:t>
            </a:r>
          </a:p>
          <a:p>
            <a:pPr lvl="1"/>
            <a:r>
              <a:rPr lang="en-US" dirty="0" smtClean="0"/>
              <a:t>Individual </a:t>
            </a:r>
            <a:r>
              <a:rPr lang="en-US" dirty="0"/>
              <a:t>expert judgment</a:t>
            </a:r>
          </a:p>
          <a:p>
            <a:pPr lvl="1"/>
            <a:r>
              <a:rPr lang="en-US" dirty="0"/>
              <a:t>Expert judgment by groups</a:t>
            </a:r>
          </a:p>
          <a:p>
            <a:pPr lvl="1"/>
            <a:r>
              <a:rPr lang="en-US" dirty="0"/>
              <a:t>Using benchmark data</a:t>
            </a:r>
          </a:p>
          <a:p>
            <a:pPr lvl="1"/>
            <a:r>
              <a:rPr lang="en-US" dirty="0"/>
              <a:t>Using your own historical </a:t>
            </a:r>
            <a:r>
              <a:rPr lang="en-US" dirty="0" smtClean="0"/>
              <a:t>data (whatever is available)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86200" y="4141694"/>
            <a:ext cx="396688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Continue to collect accurate data to build up your historical database.</a:t>
            </a:r>
          </a:p>
          <a:p>
            <a:pPr>
              <a:spcBef>
                <a:spcPts val="600"/>
              </a:spcBef>
              <a:buNone/>
            </a:pPr>
            <a:r>
              <a:rPr lang="en-US" sz="1800" dirty="0" smtClean="0"/>
              <a:t>In the future, you can reassess candidate size measures for their validity.</a:t>
            </a:r>
          </a:p>
        </p:txBody>
      </p:sp>
      <p:pic>
        <p:nvPicPr>
          <p:cNvPr id="19458" name="Picture 2" descr="\\ad\dfs\Users\mkasunic\Documents\Graphics - Kas\iStock\Exclamation Poi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410" y="4083563"/>
            <a:ext cx="669941" cy="66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Need for Plans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37538" cy="30607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dirty="0" smtClean="0"/>
              <a:t>Businesses survive based on their ability to meet their commitments. </a:t>
            </a:r>
          </a:p>
          <a:p>
            <a:pPr marL="569913" lvl="1" indent="-285750">
              <a:spcBef>
                <a:spcPts val="1200"/>
              </a:spcBef>
            </a:pPr>
            <a:r>
              <a:rPr lang="en-US" dirty="0" smtClean="0"/>
              <a:t>Your customers need to understand the status of your work.</a:t>
            </a:r>
          </a:p>
          <a:p>
            <a:pPr marL="569913" lvl="1" indent="-285750">
              <a:spcBef>
                <a:spcPts val="1200"/>
              </a:spcBef>
            </a:pPr>
            <a:r>
              <a:rPr lang="en-US" dirty="0" smtClean="0"/>
              <a:t>Your managers need to understand the status of your work.</a:t>
            </a:r>
          </a:p>
          <a:p>
            <a:pPr marL="569913" lvl="1" indent="-285750">
              <a:spcBef>
                <a:spcPts val="1200"/>
              </a:spcBef>
            </a:pPr>
            <a:r>
              <a:rPr lang="en-US" dirty="0" smtClean="0"/>
              <a:t>When working on a team, co-workers need to understand the status of your work.</a:t>
            </a:r>
          </a:p>
          <a:p>
            <a:pPr marL="569913" lvl="1" indent="-285750">
              <a:spcBef>
                <a:spcPts val="1200"/>
              </a:spcBef>
            </a:pPr>
            <a:r>
              <a:rPr lang="en-US" dirty="0" smtClean="0"/>
              <a:t>To manage your personal commitments, </a:t>
            </a:r>
            <a:r>
              <a:rPr lang="en-US" i="1" dirty="0" smtClean="0"/>
              <a:t>you</a:t>
            </a:r>
            <a:r>
              <a:rPr lang="en-US" dirty="0" smtClean="0"/>
              <a:t> must understand the status of your work.</a:t>
            </a:r>
          </a:p>
          <a:p>
            <a:pPr marL="0" indent="0" eaLnBrk="1" hangingPunct="1">
              <a:buFontTx/>
              <a:buNone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98900" y="4686300"/>
            <a:ext cx="4318000" cy="1400383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 marL="0" indent="0" eaLnBrk="1" hangingPunct="1">
              <a:buFontTx/>
              <a:buNone/>
            </a:pPr>
            <a:r>
              <a:rPr lang="en-US" dirty="0"/>
              <a:t>To accurately report on status, </a:t>
            </a:r>
            <a:r>
              <a:rPr lang="en-US" dirty="0" smtClean="0"/>
              <a:t>you must </a:t>
            </a:r>
            <a:r>
              <a:rPr lang="en-US" dirty="0"/>
              <a:t>measure status.</a:t>
            </a:r>
          </a:p>
          <a:p>
            <a:pPr marL="0" indent="0" eaLnBrk="1" hangingPunct="1">
              <a:spcBef>
                <a:spcPts val="600"/>
              </a:spcBef>
              <a:buFontTx/>
              <a:buNone/>
            </a:pPr>
            <a:r>
              <a:rPr lang="en-US" dirty="0" smtClean="0"/>
              <a:t>To </a:t>
            </a:r>
            <a:r>
              <a:rPr lang="en-US" dirty="0"/>
              <a:t>measure status, </a:t>
            </a:r>
            <a:r>
              <a:rPr lang="en-US" dirty="0" smtClean="0"/>
              <a:t>you must </a:t>
            </a:r>
            <a:r>
              <a:rPr lang="en-US" dirty="0"/>
              <a:t>have measurable plans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Selecting a Size Measure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472540"/>
            <a:ext cx="33023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800" dirty="0" smtClean="0"/>
              <a:t>Read the instructions.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Complete the exercise in </a:t>
            </a:r>
            <a:br>
              <a:rPr lang="en-US" sz="1800" dirty="0" smtClean="0"/>
            </a:br>
            <a:r>
              <a:rPr lang="en-US" sz="1800" dirty="0" smtClean="0"/>
              <a:t>20 minutes.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Be prepared to share your results.</a:t>
            </a:r>
          </a:p>
          <a:p>
            <a:pPr marL="285750" indent="-285750">
              <a:spcBef>
                <a:spcPts val="1200"/>
              </a:spcBef>
            </a:pPr>
            <a:endParaRPr lang="en-US" sz="1800" dirty="0" smtClean="0"/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989" y="1371600"/>
            <a:ext cx="3668610" cy="47776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753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74620" y="1050055"/>
            <a:ext cx="1484702" cy="584775"/>
          </a:xfrm>
          <a:prstGeom prst="rect">
            <a:avLst/>
          </a:prstGeom>
          <a:solidFill>
            <a:srgbClr val="D8E7EA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Define</a:t>
            </a:r>
            <a:br>
              <a:rPr lang="en-US" sz="1600" b="1" dirty="0" smtClean="0"/>
            </a:br>
            <a:r>
              <a:rPr lang="en-US" sz="1600" b="1" dirty="0" smtClean="0"/>
              <a:t>requirements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74620" y="1866498"/>
            <a:ext cx="1446943" cy="830997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conceptual</a:t>
            </a:r>
            <a:br>
              <a:rPr lang="en-US" sz="1600" b="1" dirty="0" smtClean="0"/>
            </a:br>
            <a:r>
              <a:rPr lang="en-US" sz="1600" b="1" dirty="0" smtClean="0"/>
              <a:t>design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74619" y="2929163"/>
            <a:ext cx="1446943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size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74620" y="3745606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effort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974620" y="4562049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Determine</a:t>
            </a:r>
            <a:br>
              <a:rPr lang="en-US" sz="1600" b="1" dirty="0" smtClean="0"/>
            </a:br>
            <a:r>
              <a:rPr lang="en-US" sz="1600" b="1" dirty="0" smtClean="0"/>
              <a:t>tasks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74620" y="5378493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schedule</a:t>
            </a:r>
            <a:endParaRPr lang="en-US" sz="1600" b="1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6186745" y="1634830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6186745" y="269937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6186745" y="351393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6186745" y="432850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6186745" y="514306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8" name="Group 17"/>
          <p:cNvGrpSpPr/>
          <p:nvPr/>
        </p:nvGrpSpPr>
        <p:grpSpPr>
          <a:xfrm>
            <a:off x="571500" y="1285875"/>
            <a:ext cx="3752850" cy="2002350"/>
            <a:chOff x="571500" y="1219200"/>
            <a:chExt cx="3752850" cy="2002350"/>
          </a:xfrm>
        </p:grpSpPr>
        <p:pic>
          <p:nvPicPr>
            <p:cNvPr id="2253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6" t="31112" r="13750" b="23333"/>
            <a:stretch/>
          </p:blipFill>
          <p:spPr bwMode="auto">
            <a:xfrm>
              <a:off x="571500" y="1438275"/>
              <a:ext cx="3752850" cy="156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 bwMode="auto">
            <a:xfrm>
              <a:off x="571500" y="1219200"/>
              <a:ext cx="3752850" cy="2002350"/>
            </a:xfrm>
            <a:prstGeom prst="rect">
              <a:avLst/>
            </a:prstGeom>
            <a:noFill/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cxnSp>
        <p:nvCxnSpPr>
          <p:cNvPr id="17" name="Straight Connector 16"/>
          <p:cNvCxnSpPr>
            <a:stCxn id="6" idx="1"/>
          </p:cNvCxnSpPr>
          <p:nvPr/>
        </p:nvCxnSpPr>
        <p:spPr bwMode="auto">
          <a:xfrm flipH="1">
            <a:off x="4142342" y="2281997"/>
            <a:ext cx="1832278" cy="1755996"/>
          </a:xfrm>
          <a:prstGeom prst="line">
            <a:avLst/>
          </a:prstGeom>
          <a:solidFill>
            <a:srgbClr val="5CA1FB"/>
          </a:solidFill>
          <a:ln w="3810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71499" y="3572622"/>
            <a:ext cx="397192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The purpose of the conceptual</a:t>
            </a:r>
            <a:br>
              <a:rPr lang="en-US" sz="1600" dirty="0" smtClean="0"/>
            </a:br>
            <a:r>
              <a:rPr lang="en-US" sz="1600" dirty="0" smtClean="0"/>
              <a:t>design is to divide up the problem</a:t>
            </a:r>
            <a:br>
              <a:rPr lang="en-US" sz="1600" dirty="0" smtClean="0"/>
            </a:br>
            <a:r>
              <a:rPr lang="en-US" sz="1600" dirty="0" smtClean="0"/>
              <a:t>space into work products and/or</a:t>
            </a:r>
            <a:br>
              <a:rPr lang="en-US" sz="1600" dirty="0" smtClean="0"/>
            </a:br>
            <a:r>
              <a:rPr lang="en-US" sz="1600" dirty="0" smtClean="0"/>
              <a:t>services that you can better comprehend.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The estimated size of the smaller pieces</a:t>
            </a:r>
            <a:br>
              <a:rPr lang="en-US" sz="1600" dirty="0" smtClean="0"/>
            </a:br>
            <a:r>
              <a:rPr lang="en-US" sz="1600" dirty="0" smtClean="0"/>
              <a:t>are used to estimate the effort required to</a:t>
            </a:r>
            <a:br>
              <a:rPr lang="en-US" sz="1600" dirty="0" smtClean="0"/>
            </a:br>
            <a:r>
              <a:rPr lang="en-US" sz="1600" dirty="0" smtClean="0"/>
              <a:t>develop them.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 smtClean="0"/>
              <a:t>The size measure must be valid and</a:t>
            </a:r>
            <a:br>
              <a:rPr lang="en-US" sz="1600" dirty="0" smtClean="0"/>
            </a:br>
            <a:r>
              <a:rPr lang="en-US" sz="1600" dirty="0" smtClean="0"/>
              <a:t>task time is used as the effort estimate.</a:t>
            </a:r>
            <a:endParaRPr lang="en-US" sz="1600" dirty="0"/>
          </a:p>
        </p:txBody>
      </p:sp>
      <p:cxnSp>
        <p:nvCxnSpPr>
          <p:cNvPr id="20" name="Straight Connector 19"/>
          <p:cNvCxnSpPr>
            <a:stCxn id="7" idx="1"/>
          </p:cNvCxnSpPr>
          <p:nvPr/>
        </p:nvCxnSpPr>
        <p:spPr bwMode="auto">
          <a:xfrm flipH="1">
            <a:off x="4543424" y="3221551"/>
            <a:ext cx="1431195" cy="1548753"/>
          </a:xfrm>
          <a:prstGeom prst="line">
            <a:avLst/>
          </a:prstGeom>
          <a:solidFill>
            <a:srgbClr val="5CA1FB"/>
          </a:solidFill>
          <a:ln w="3810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>
            <a:stCxn id="8" idx="1"/>
          </p:cNvCxnSpPr>
          <p:nvPr/>
        </p:nvCxnSpPr>
        <p:spPr bwMode="auto">
          <a:xfrm flipH="1">
            <a:off x="4142342" y="4037994"/>
            <a:ext cx="1832278" cy="1925274"/>
          </a:xfrm>
          <a:prstGeom prst="line">
            <a:avLst/>
          </a:prstGeom>
          <a:solidFill>
            <a:srgbClr val="5CA1FB"/>
          </a:solidFill>
          <a:ln w="3810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58286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1295400"/>
            <a:ext cx="7653338" cy="4953000"/>
          </a:xfrm>
        </p:spPr>
        <p:txBody>
          <a:bodyPr/>
          <a:lstStyle/>
          <a:p>
            <a:r>
              <a:rPr lang="en-US" dirty="0" smtClean="0"/>
              <a:t>Overview: TSP Planning Process</a:t>
            </a:r>
          </a:p>
          <a:p>
            <a:r>
              <a:rPr lang="en-US" dirty="0" smtClean="0"/>
              <a:t>Defining the requirements</a:t>
            </a:r>
          </a:p>
          <a:p>
            <a:r>
              <a:rPr lang="en-US" dirty="0" smtClean="0"/>
              <a:t>Developing a conceptual design</a:t>
            </a:r>
          </a:p>
          <a:p>
            <a:r>
              <a:rPr lang="en-US" dirty="0" smtClean="0"/>
              <a:t>Estimating size and effort</a:t>
            </a:r>
          </a:p>
          <a:p>
            <a:pPr marL="339725" lvl="1" indent="0">
              <a:buNone/>
            </a:pPr>
            <a:r>
              <a:rPr lang="en-US" dirty="0" smtClean="0"/>
              <a:t>Task time is used as the effort estimate</a:t>
            </a:r>
          </a:p>
          <a:p>
            <a:pPr marL="339725" lvl="1" indent="0">
              <a:buNone/>
            </a:pPr>
            <a:r>
              <a:rPr lang="en-US" dirty="0" smtClean="0"/>
              <a:t>Selecting a measure for product size</a:t>
            </a:r>
          </a:p>
          <a:p>
            <a:pPr marL="339725" lvl="1" indent="0">
              <a:buNone/>
            </a:pPr>
            <a:r>
              <a:rPr lang="en-US" dirty="0" smtClean="0"/>
              <a:t>TSP approach to estimation</a:t>
            </a:r>
          </a:p>
          <a:p>
            <a:pPr marL="55562"/>
            <a:r>
              <a:rPr lang="en-US" dirty="0" smtClean="0"/>
              <a:t>Developing the project schedule</a:t>
            </a:r>
          </a:p>
          <a:p>
            <a:pPr marL="55562"/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15870"/>
            <a:ext cx="2375606" cy="1792124"/>
          </a:xfrm>
          <a:prstGeom prst="rect">
            <a:avLst/>
          </a:prstGeom>
        </p:spPr>
      </p:pic>
      <p:sp>
        <p:nvSpPr>
          <p:cNvPr id="5" name="Isosceles Triangle 4"/>
          <p:cNvSpPr/>
          <p:nvPr/>
        </p:nvSpPr>
        <p:spPr bwMode="auto">
          <a:xfrm rot="5400000">
            <a:off x="1099255" y="3661683"/>
            <a:ext cx="288093" cy="248356"/>
          </a:xfrm>
          <a:prstGeom prst="triangle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6425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lumMod val="7000"/>
                <a:lumOff val="9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Planning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870" y="1346200"/>
            <a:ext cx="1475518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Define</a:t>
            </a:r>
            <a:br>
              <a:rPr lang="en-US" dirty="0"/>
            </a:br>
            <a:r>
              <a:rPr lang="en-US" dirty="0"/>
              <a:t>requirements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870" y="2162643"/>
            <a:ext cx="1475518" cy="830997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Produce</a:t>
            </a:r>
            <a:br>
              <a:rPr lang="en-US" dirty="0"/>
            </a:br>
            <a:r>
              <a:rPr lang="en-US" dirty="0"/>
              <a:t>conceptual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868" y="3225308"/>
            <a:ext cx="1475520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size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869" y="4041751"/>
            <a:ext cx="1475519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effort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5870" y="4858194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Determine</a:t>
            </a:r>
            <a:br>
              <a:rPr lang="en-US" sz="1600" b="1" dirty="0" smtClean="0"/>
            </a:br>
            <a:r>
              <a:rPr lang="en-US" sz="1600" b="1" dirty="0" smtClean="0"/>
              <a:t>tasks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870" y="5674638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schedule</a:t>
            </a:r>
            <a:endParaRPr lang="en-US" sz="1600" b="1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947995" y="19309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947995" y="299551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947995" y="381008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947995" y="462464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947995" y="543921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905124" y="3225308"/>
            <a:ext cx="4386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Estimate the size of each of the work products</a:t>
            </a:r>
            <a:br>
              <a:rPr lang="en-US" sz="1600" dirty="0" smtClean="0"/>
            </a:br>
            <a:r>
              <a:rPr lang="en-US" sz="1600" dirty="0" smtClean="0"/>
              <a:t>or services.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0140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Estimation Using a Relative Size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you now know, partitioning a large work product or service into smaller, more manageable pieces leads to better size estimates.</a:t>
            </a:r>
          </a:p>
          <a:p>
            <a:r>
              <a:rPr lang="en-US" dirty="0" smtClean="0"/>
              <a:t>In this section, you will learn a technique that will help you develop estimates more efficiently and effectively.</a:t>
            </a:r>
          </a:p>
          <a:p>
            <a:pPr lvl="1"/>
            <a:r>
              <a:rPr lang="en-US" dirty="0" smtClean="0"/>
              <a:t>The technique uses what is called a </a:t>
            </a:r>
            <a:r>
              <a:rPr lang="en-US" i="1" dirty="0" smtClean="0"/>
              <a:t>relative size table.</a:t>
            </a:r>
          </a:p>
          <a:p>
            <a:pPr lvl="1"/>
            <a:r>
              <a:rPr lang="en-US" dirty="0" smtClean="0"/>
              <a:t>The table organizes your historical size data into categories of types and size ranges. </a:t>
            </a:r>
          </a:p>
          <a:p>
            <a:pPr lvl="1"/>
            <a:r>
              <a:rPr lang="en-US" dirty="0" smtClean="0"/>
              <a:t>You can then refer to the table to quickly develop size estimates of your work products for your plan.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95850" y="4857750"/>
            <a:ext cx="34291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To illustrate the concept,</a:t>
            </a:r>
            <a:br>
              <a:rPr lang="en-US" sz="1800" dirty="0" smtClean="0"/>
            </a:br>
            <a:r>
              <a:rPr lang="en-US" sz="1800" dirty="0" smtClean="0"/>
              <a:t>consider how builders</a:t>
            </a:r>
            <a:br>
              <a:rPr lang="en-US" sz="1800" dirty="0" smtClean="0"/>
            </a:br>
            <a:r>
              <a:rPr lang="en-US" sz="1800" dirty="0" smtClean="0"/>
              <a:t>quickly estimate the square feet</a:t>
            </a:r>
            <a:br>
              <a:rPr lang="en-US" sz="1800" dirty="0" smtClean="0"/>
            </a:br>
            <a:r>
              <a:rPr lang="en-US" sz="1800" dirty="0" smtClean="0"/>
              <a:t>in a house that a buyer wants.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560" y="4442639"/>
            <a:ext cx="1078230" cy="161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23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467100"/>
            <a:ext cx="3454012" cy="29098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Builder’s Relative Size Table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049089"/>
              </p:ext>
            </p:extLst>
          </p:nvPr>
        </p:nvGraphicFramePr>
        <p:xfrm>
          <a:off x="689769" y="1276350"/>
          <a:ext cx="4457700" cy="2243328"/>
        </p:xfrm>
        <a:graphic>
          <a:graphicData uri="http://schemas.openxmlformats.org/drawingml/2006/table">
            <a:tbl>
              <a:tblPr firstRow="1" firstCol="1" bandRow="1"/>
              <a:tblGrid>
                <a:gridCol w="1600200"/>
                <a:gridCol w="914400"/>
                <a:gridCol w="971550"/>
                <a:gridCol w="97155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Size (square feet)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Type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Small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Large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Den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200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280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Living 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300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400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Bedroom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200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350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Kitchen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185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265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Bathroom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50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120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210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Dining 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195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275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73159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53935" y="3977478"/>
            <a:ext cx="631031" cy="382443"/>
            <a:chOff x="790575" y="4133850"/>
            <a:chExt cx="2190750" cy="126682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14" name="Freeform 13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the House Size Estimate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59" y="2875787"/>
            <a:ext cx="1697446" cy="1172337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005904"/>
              </p:ext>
            </p:extLst>
          </p:nvPr>
        </p:nvGraphicFramePr>
        <p:xfrm>
          <a:off x="3194844" y="1443609"/>
          <a:ext cx="5472906" cy="4486656"/>
        </p:xfrm>
        <a:graphic>
          <a:graphicData uri="http://schemas.openxmlformats.org/drawingml/2006/table">
            <a:tbl>
              <a:tblPr firstRow="1" firstCol="1" bandRow="1"/>
              <a:tblGrid>
                <a:gridCol w="2044822"/>
                <a:gridCol w="1246859"/>
                <a:gridCol w="885825"/>
                <a:gridCol w="12954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type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Relative size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Estimated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size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Master bedroom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Bedroom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Large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350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Children bedroom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Bedroom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200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Children bedroom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Bedroom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200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Guest bedroom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Bedroom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Small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100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Master bathroom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Bathroom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Large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210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Children bathroom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Bathroom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120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Guest bathroom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Bathroom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120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Kitchen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Kitchen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Large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265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Living 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Living 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300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Family 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Living 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Large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400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Dining 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Dining 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195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Computer 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Den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200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Power 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Bathroom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Small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50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617220" algn="dec"/>
                        </a:tabLs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	2710  sq. ft.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6" y="1162050"/>
            <a:ext cx="2056279" cy="110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 rot="5400000">
            <a:off x="852586" y="2369050"/>
            <a:ext cx="631031" cy="382443"/>
            <a:chOff x="790575" y="4133850"/>
            <a:chExt cx="2190750" cy="126682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6" name="Freeform 5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6385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lumMod val="7000"/>
                <a:lumOff val="9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Planning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870" y="1346200"/>
            <a:ext cx="1475518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Define</a:t>
            </a:r>
            <a:br>
              <a:rPr lang="en-US" dirty="0"/>
            </a:br>
            <a:r>
              <a:rPr lang="en-US" dirty="0"/>
              <a:t>requirements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870" y="2162643"/>
            <a:ext cx="1475518" cy="830997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Produce</a:t>
            </a:r>
            <a:br>
              <a:rPr lang="en-US" dirty="0"/>
            </a:br>
            <a:r>
              <a:rPr lang="en-US" dirty="0"/>
              <a:t>conceptual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868" y="3225308"/>
            <a:ext cx="1475520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size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869" y="4041751"/>
            <a:ext cx="1475519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effort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5870" y="4858194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Determine</a:t>
            </a:r>
            <a:br>
              <a:rPr lang="en-US" sz="1600" b="1" dirty="0" smtClean="0"/>
            </a:br>
            <a:r>
              <a:rPr lang="en-US" sz="1600" b="1" dirty="0" smtClean="0"/>
              <a:t>tasks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870" y="5674638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schedule</a:t>
            </a:r>
            <a:endParaRPr lang="en-US" sz="1600" b="1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947995" y="19309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947995" y="299551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947995" y="381008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947995" y="462464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947995" y="543921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905124" y="4041751"/>
            <a:ext cx="5201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Using size, estimate the effort required to develop each</a:t>
            </a:r>
            <a:br>
              <a:rPr lang="en-US" sz="1600" dirty="0" smtClean="0"/>
            </a:br>
            <a:r>
              <a:rPr lang="en-US" sz="1600" dirty="0" smtClean="0"/>
              <a:t>of the work products or services.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93358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533400" y="1152525"/>
            <a:ext cx="4552950" cy="262838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 Effort</a:t>
            </a:r>
            <a:endParaRPr 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1280517"/>
            <a:ext cx="3937000" cy="2291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29300" y="2314575"/>
            <a:ext cx="2544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From past experience, the builder knows that his productivity is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6067425" y="3289618"/>
            <a:ext cx="2306162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 smtClean="0"/>
              <a:t>13.4 sq. ft. per day</a:t>
            </a:r>
            <a:endParaRPr lang="en-US" sz="1800" dirty="0"/>
          </a:p>
        </p:txBody>
      </p:sp>
      <p:grpSp>
        <p:nvGrpSpPr>
          <p:cNvPr id="8" name="Group 7"/>
          <p:cNvGrpSpPr/>
          <p:nvPr/>
        </p:nvGrpSpPr>
        <p:grpSpPr>
          <a:xfrm rot="10540197">
            <a:off x="4919423" y="4004265"/>
            <a:ext cx="1061652" cy="503851"/>
            <a:chOff x="790575" y="4133850"/>
            <a:chExt cx="2190750" cy="12668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10" name="Freeform 9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809750" y="4825542"/>
                <a:ext cx="2861617" cy="612732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2710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13.4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=202.2</m:t>
                      </m:r>
                      <m:r>
                        <a:rPr lang="en-US" sz="1800" i="1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202 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𝑑𝑎𝑦𝑠</m:t>
                      </m:r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750" y="4825542"/>
                <a:ext cx="2861617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981644" y="4333189"/>
            <a:ext cx="254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Estimated Effort:</a:t>
            </a:r>
            <a:endParaRPr lang="en-US" sz="1800" dirty="0"/>
          </a:p>
        </p:txBody>
      </p:sp>
      <p:grpSp>
        <p:nvGrpSpPr>
          <p:cNvPr id="16" name="Group 15"/>
          <p:cNvGrpSpPr/>
          <p:nvPr/>
        </p:nvGrpSpPr>
        <p:grpSpPr>
          <a:xfrm rot="7691446">
            <a:off x="3437803" y="3783710"/>
            <a:ext cx="838569" cy="629722"/>
            <a:chOff x="790575" y="4133850"/>
            <a:chExt cx="2190750" cy="126682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18" name="Freeform 17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  <p:pic>
        <p:nvPicPr>
          <p:cNvPr id="21508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52" t="6337" r="27525" b="65512"/>
          <a:stretch/>
        </p:blipFill>
        <p:spPr bwMode="auto">
          <a:xfrm>
            <a:off x="771525" y="4893022"/>
            <a:ext cx="838200" cy="81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575" b="30753" l="6515" r="242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3" t="5803" r="73485" b="66475"/>
          <a:stretch/>
        </p:blipFill>
        <p:spPr bwMode="auto">
          <a:xfrm>
            <a:off x="4552652" y="571500"/>
            <a:ext cx="8382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713" b="32212" l="30227" r="478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30" t="5776" r="50000" b="64851"/>
          <a:stretch/>
        </p:blipFill>
        <p:spPr bwMode="auto">
          <a:xfrm>
            <a:off x="7596187" y="1633277"/>
            <a:ext cx="828675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589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7538" cy="838200"/>
          </a:xfrm>
        </p:spPr>
        <p:txBody>
          <a:bodyPr/>
          <a:lstStyle/>
          <a:p>
            <a:r>
              <a:rPr lang="en-US" sz="2700" dirty="0" smtClean="0"/>
              <a:t>An Example: Estimating With Relative Size Table</a:t>
            </a:r>
            <a:endParaRPr lang="en-US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542925" y="1281589"/>
            <a:ext cx="78295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A research analyst intends to conduct a survey. She would like to estimate the size and effort to develop a draft survey. </a:t>
            </a:r>
          </a:p>
          <a:p>
            <a:pPr>
              <a:spcBef>
                <a:spcPts val="1200"/>
              </a:spcBef>
              <a:buNone/>
            </a:pPr>
            <a:r>
              <a:rPr lang="en-US" sz="1800" dirty="0" smtClean="0"/>
              <a:t>She has analyzed her data from past surveys and has confirmed that the number of questions in a survey is correlated to the effort required to complete a draft.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5" b="5619"/>
          <a:stretch/>
        </p:blipFill>
        <p:spPr bwMode="auto">
          <a:xfrm>
            <a:off x="4538949" y="3099863"/>
            <a:ext cx="3219611" cy="2342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15901" y="3286665"/>
            <a:ext cx="768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r</a:t>
            </a:r>
            <a:r>
              <a:rPr lang="en-US" sz="1200" i="1" baseline="30000" dirty="0" smtClean="0"/>
              <a:t>2</a:t>
            </a:r>
            <a:r>
              <a:rPr lang="en-US" sz="1200" i="1" dirty="0" smtClean="0"/>
              <a:t> = 0.67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65320" y="5445250"/>
            <a:ext cx="16353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/>
              <a:t># of survey questions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3786934" y="4123886"/>
            <a:ext cx="1079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/>
              <a:t>Effort (hours)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985" y="3099863"/>
            <a:ext cx="1756502" cy="174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6635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TSP Planning Principles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Blip>
                <a:blip r:embed="rId3"/>
              </a:buBlip>
            </a:pPr>
            <a:r>
              <a:rPr lang="en-US" dirty="0" smtClean="0"/>
              <a:t>Never make a commitment without a plan.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Blip>
                <a:blip r:embed="rId3"/>
              </a:buBlip>
            </a:pPr>
            <a:r>
              <a:rPr lang="en-US" dirty="0" smtClean="0"/>
              <a:t>The people who do the work make the plan.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Blip>
                <a:blip r:embed="rId3"/>
              </a:buBlip>
            </a:pPr>
            <a:r>
              <a:rPr lang="en-US" dirty="0" smtClean="0"/>
              <a:t>If you can’t plan accurately, plan often.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Blip>
                <a:blip r:embed="rId3"/>
              </a:buBlip>
            </a:pPr>
            <a:r>
              <a:rPr lang="en-US" dirty="0" smtClean="0"/>
              <a:t>Plan what you know and plan at a level that fits the job.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Blip>
                <a:blip r:embed="rId3"/>
              </a:buBlip>
            </a:pPr>
            <a:r>
              <a:rPr lang="en-US" dirty="0" smtClean="0"/>
              <a:t>If the plan doesn’t fit the work, revise the plan.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Blip>
                <a:blip r:embed="rId3"/>
              </a:buBlip>
            </a:pPr>
            <a:r>
              <a:rPr lang="en-US" dirty="0" smtClean="0"/>
              <a:t>Base plans on historical data.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Blip>
                <a:blip r:embed="rId3"/>
              </a:buBlip>
            </a:pPr>
            <a:r>
              <a:rPr lang="en-US" dirty="0" smtClean="0"/>
              <a:t>Historical data is most useful when you follow a consistent planning process.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7538" cy="838200"/>
          </a:xfrm>
        </p:spPr>
        <p:txBody>
          <a:bodyPr/>
          <a:lstStyle/>
          <a:p>
            <a:r>
              <a:rPr lang="en-US" sz="2700" dirty="0" smtClean="0"/>
              <a:t>An Example: Estimating With Relative Size Table</a:t>
            </a:r>
            <a:endParaRPr lang="en-US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542925" y="1281589"/>
            <a:ext cx="7829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Data from her past survey work was used to construct this relative size table.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655329"/>
              </p:ext>
            </p:extLst>
          </p:nvPr>
        </p:nvGraphicFramePr>
        <p:xfrm>
          <a:off x="1819276" y="2171664"/>
          <a:ext cx="4838699" cy="1426666"/>
        </p:xfrm>
        <a:graphic>
          <a:graphicData uri="http://schemas.openxmlformats.org/drawingml/2006/table">
            <a:tbl>
              <a:tblPr firstRow="1" firstCol="1" bandRow="1"/>
              <a:tblGrid>
                <a:gridCol w="2009774"/>
                <a:gridCol w="719749"/>
                <a:gridCol w="1054588"/>
                <a:gridCol w="1054588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Survey Size (# of questions)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0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Survey</a:t>
                      </a:r>
                      <a:r>
                        <a:rPr lang="en-US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question type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Small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Large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Personal</a:t>
                      </a:r>
                      <a:r>
                        <a:rPr lang="en-US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info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0005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1435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7150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16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Demographic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0005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1435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5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7150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8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Subject matter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0005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1435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25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7150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40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2925" y="4051526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Her past productivity data: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914764"/>
              </p:ext>
            </p:extLst>
          </p:nvPr>
        </p:nvGraphicFramePr>
        <p:xfrm>
          <a:off x="3286124" y="4619655"/>
          <a:ext cx="2886075" cy="1402080"/>
        </p:xfrm>
        <a:graphic>
          <a:graphicData uri="http://schemas.openxmlformats.org/drawingml/2006/table">
            <a:tbl>
              <a:tblPr firstRow="1" firstCol="1" bandRow="1"/>
              <a:tblGrid>
                <a:gridCol w="1836593"/>
                <a:gridCol w="1049482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Survey item type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Questions per hour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Personal</a:t>
                      </a:r>
                      <a:r>
                        <a:rPr lang="en-US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info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35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Demographic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Subject matter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0222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Example, continued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2925" y="1386364"/>
            <a:ext cx="7829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Based on the requirements, the analyst believes that she will need the following for the survey: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781712"/>
              </p:ext>
            </p:extLst>
          </p:nvPr>
        </p:nvGraphicFramePr>
        <p:xfrm>
          <a:off x="1724024" y="2170919"/>
          <a:ext cx="5238750" cy="1121664"/>
        </p:xfrm>
        <a:graphic>
          <a:graphicData uri="http://schemas.openxmlformats.org/drawingml/2006/table">
            <a:tbl>
              <a:tblPr firstRow="1" firstCol="1" bandRow="1"/>
              <a:tblGrid>
                <a:gridCol w="2444750"/>
                <a:gridCol w="1397000"/>
                <a:gridCol w="13970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Survey item type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Size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 # of questions</a:t>
                      </a: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Personal</a:t>
                      </a:r>
                      <a:r>
                        <a:rPr lang="en-US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info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inden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defTabSz="45720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 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Demographic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inden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Large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defTabSz="45720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 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Subject matter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inden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defTabSz="45720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2924" y="3544934"/>
            <a:ext cx="8107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To estimate effort, historical productivity values (from table on previous slide) are used to calculate effort for each section. The effort values for each section are </a:t>
            </a:r>
            <a:r>
              <a:rPr lang="en-US" sz="1600" dirty="0" err="1" smtClean="0"/>
              <a:t>are</a:t>
            </a:r>
            <a:r>
              <a:rPr lang="en-US" sz="1600" dirty="0" smtClean="0"/>
              <a:t> then summed to arrive at the total effort.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26274"/>
              </p:ext>
            </p:extLst>
          </p:nvPr>
        </p:nvGraphicFramePr>
        <p:xfrm>
          <a:off x="1160304" y="4657724"/>
          <a:ext cx="6650197" cy="1449705"/>
        </p:xfrm>
        <a:graphic>
          <a:graphicData uri="http://schemas.openxmlformats.org/drawingml/2006/table">
            <a:tbl>
              <a:tblPr firstRow="1" firstCol="1" bandRow="1"/>
              <a:tblGrid>
                <a:gridCol w="1737757"/>
                <a:gridCol w="1104245"/>
                <a:gridCol w="1426548"/>
                <a:gridCol w="586914"/>
                <a:gridCol w="640976"/>
                <a:gridCol w="1153757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Size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# of questions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Questions/hr 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Effort (hrs)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Personal info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84200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36766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0.29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Demographic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Large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84200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43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36766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0.19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Subject matter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25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84200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36766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5.00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367665" algn="dec"/>
                        </a:tabLst>
                      </a:pPr>
                      <a:r>
                        <a:rPr lang="en-US" sz="1600" i="1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5.48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Isosceles Triangle 9"/>
          <p:cNvSpPr/>
          <p:nvPr/>
        </p:nvSpPr>
        <p:spPr bwMode="auto">
          <a:xfrm rot="16200000">
            <a:off x="7798309" y="5886450"/>
            <a:ext cx="176784" cy="152400"/>
          </a:xfrm>
          <a:prstGeom prst="triangle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60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a Relative Size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687636"/>
          </a:xfrm>
        </p:spPr>
        <p:txBody>
          <a:bodyPr/>
          <a:lstStyle/>
          <a:p>
            <a:r>
              <a:rPr lang="en-US" dirty="0" smtClean="0"/>
              <a:t>There are two methods for constructing a relative size table.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5080" y="2104222"/>
            <a:ext cx="1659429" cy="369332"/>
          </a:xfrm>
          <a:prstGeom prst="rect">
            <a:avLst/>
          </a:prstGeom>
          <a:solidFill>
            <a:srgbClr val="D8E7EA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Linear Method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33040" y="2666080"/>
            <a:ext cx="55409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Used when you lack a sufficient amount of historical </a:t>
            </a:r>
            <a:br>
              <a:rPr lang="en-US" sz="1800" dirty="0" smtClean="0"/>
            </a:br>
            <a:r>
              <a:rPr lang="en-US" sz="1800" dirty="0" smtClean="0"/>
              <a:t>size data for the type of product you are producing.</a:t>
            </a:r>
          </a:p>
          <a:p>
            <a:pPr>
              <a:buNone/>
            </a:pPr>
            <a:r>
              <a:rPr lang="en-US" sz="1800" dirty="0" smtClean="0"/>
              <a:t>(Number of product parts is less than 20.)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5080" y="3822860"/>
            <a:ext cx="2005677" cy="369332"/>
          </a:xfrm>
          <a:prstGeom prst="rect">
            <a:avLst/>
          </a:prstGeom>
          <a:solidFill>
            <a:srgbClr val="D8E7EA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Statistical Method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3040" y="4384718"/>
            <a:ext cx="70326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Used after you have accumulated a sufficient amount of historical</a:t>
            </a:r>
            <a:br>
              <a:rPr lang="en-US" sz="1800" dirty="0" smtClean="0"/>
            </a:br>
            <a:r>
              <a:rPr lang="en-US" sz="1800" dirty="0" smtClean="0"/>
              <a:t>data for the type of product your are producing.</a:t>
            </a:r>
          </a:p>
          <a:p>
            <a:pPr>
              <a:buNone/>
            </a:pPr>
            <a:r>
              <a:rPr lang="en-US" sz="1800" dirty="0" smtClean="0"/>
              <a:t>(Number of product parts is equal to or greater than 20)</a:t>
            </a:r>
          </a:p>
        </p:txBody>
      </p:sp>
    </p:spTree>
    <p:extLst>
      <p:ext uri="{BB962C8B-B14F-4D97-AF65-F5344CB8AC3E}">
        <p14:creationId xmlns:p14="http://schemas.microsoft.com/office/powerpoint/2010/main" val="7104410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456364" cy="838200"/>
          </a:xfrm>
        </p:spPr>
        <p:txBody>
          <a:bodyPr/>
          <a:lstStyle/>
          <a:p>
            <a:r>
              <a:rPr lang="en-US" sz="2700" dirty="0" smtClean="0"/>
              <a:t>Linear Method: Constructing a Relative Size Table</a:t>
            </a:r>
            <a:endParaRPr lang="en-US" sz="2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1295400"/>
                <a:ext cx="8237538" cy="2533650"/>
              </a:xfrm>
            </p:spPr>
            <p:txBody>
              <a:bodyPr/>
              <a:lstStyle/>
              <a:p>
                <a:r>
                  <a:rPr lang="en-US" sz="1800" dirty="0" smtClean="0"/>
                  <a:t>A relative size table is constructed using historical data on the size of different </a:t>
                </a:r>
                <a:r>
                  <a:rPr lang="en-US" sz="1800" i="1" dirty="0" smtClean="0"/>
                  <a:t>part</a:t>
                </a:r>
                <a:r>
                  <a:rPr lang="en-US" sz="1800" dirty="0" smtClean="0"/>
                  <a:t>s</a:t>
                </a:r>
                <a:r>
                  <a:rPr lang="en-US" sz="1800" i="1" dirty="0" smtClean="0"/>
                  <a:t> </a:t>
                </a:r>
                <a:r>
                  <a:rPr lang="en-US" sz="1800" dirty="0" smtClean="0"/>
                  <a:t>that you have developed in the past.</a:t>
                </a:r>
              </a:p>
              <a:p>
                <a:r>
                  <a:rPr lang="en-US" sz="1800" dirty="0" smtClean="0"/>
                  <a:t>From the data,</a:t>
                </a:r>
              </a:p>
              <a:p>
                <a:pPr marL="685800" indent="-457200">
                  <a:buSzPct val="100000"/>
                  <a:buFont typeface="+mj-lt"/>
                  <a:buAutoNum type="arabicPeriod"/>
                </a:pPr>
                <a:r>
                  <a:rPr lang="en-US" sz="1800" dirty="0" smtClean="0"/>
                  <a:t>Calculate the mean of the product part sizes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dirty="0" smtClean="0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sz="1800" i="1" dirty="0" smtClean="0">
                        <a:latin typeface="Cambria Math"/>
                      </a:rPr>
                      <m:t>).</m:t>
                    </m:r>
                  </m:oMath>
                </a14:m>
                <a:endParaRPr lang="en-US" sz="1800" dirty="0" smtClean="0"/>
              </a:p>
              <a:p>
                <a:pPr marL="685800" indent="-457200">
                  <a:buSzPct val="100000"/>
                  <a:buFont typeface="+mj-lt"/>
                  <a:buAutoNum type="arabicPeriod"/>
                </a:pPr>
                <a:r>
                  <a:rPr lang="en-US" sz="1800" dirty="0" smtClean="0"/>
                  <a:t>Identify the largest size product part (</a:t>
                </a:r>
                <a:r>
                  <a:rPr lang="en-US" sz="1800" i="1" dirty="0" smtClean="0"/>
                  <a:t>maximum).</a:t>
                </a:r>
              </a:p>
              <a:p>
                <a:pPr marL="685800" indent="-457200">
                  <a:buSzPct val="100000"/>
                  <a:buFont typeface="+mj-lt"/>
                  <a:buAutoNum type="arabicPeriod"/>
                </a:pPr>
                <a:r>
                  <a:rPr lang="en-US" sz="1800" dirty="0" smtClean="0"/>
                  <a:t>Identify the smallest size product part </a:t>
                </a:r>
                <a:r>
                  <a:rPr lang="en-US" sz="1800" i="1" dirty="0" smtClean="0"/>
                  <a:t>(minimum).</a:t>
                </a:r>
                <a:endParaRPr lang="en-US" sz="1800" dirty="0" smtClean="0"/>
              </a:p>
              <a:p>
                <a:pPr>
                  <a:buSzPct val="100000"/>
                </a:pPr>
                <a:r>
                  <a:rPr lang="en-US" sz="1800" dirty="0" smtClean="0"/>
                  <a:t>Values of the relative size table: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1295400"/>
                <a:ext cx="8237538" cy="2533650"/>
              </a:xfrm>
              <a:blipFill rotWithShape="1">
                <a:blip r:embed="rId2"/>
                <a:stretch>
                  <a:fillRect l="-1776" t="-3614" b="-7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401066" y="4233446"/>
            <a:ext cx="1162051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Small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01067" y="4958611"/>
            <a:ext cx="1162051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Medium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01066" y="5678727"/>
            <a:ext cx="1162051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Large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020318" y="4958611"/>
                <a:ext cx="357597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318" y="4958611"/>
                <a:ext cx="357597" cy="338554"/>
              </a:xfrm>
              <a:prstGeom prst="rect">
                <a:avLst/>
              </a:prstGeom>
              <a:blipFill rotWithShape="1">
                <a:blip r:embed="rId3"/>
                <a:stretch>
                  <a:fillRect r="-206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>
            <a:stCxn id="5" idx="3"/>
          </p:cNvCxnSpPr>
          <p:nvPr/>
        </p:nvCxnSpPr>
        <p:spPr bwMode="auto">
          <a:xfrm>
            <a:off x="3563117" y="4402723"/>
            <a:ext cx="457201" cy="0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6" idx="3"/>
            <a:endCxn id="11" idx="1"/>
          </p:cNvCxnSpPr>
          <p:nvPr/>
        </p:nvCxnSpPr>
        <p:spPr bwMode="auto">
          <a:xfrm>
            <a:off x="3563118" y="5127888"/>
            <a:ext cx="457200" cy="0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3"/>
          </p:cNvCxnSpPr>
          <p:nvPr/>
        </p:nvCxnSpPr>
        <p:spPr bwMode="auto">
          <a:xfrm>
            <a:off x="3563117" y="5848004"/>
            <a:ext cx="457201" cy="0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020318" y="4127712"/>
                <a:ext cx="1311193" cy="55002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buNone/>
                  <a:defRPr sz="16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r>
                            <a:rPr lang="en-US">
                              <a:latin typeface="Cambria Math"/>
                            </a:rPr>
                            <m:t>−</m:t>
                          </m:r>
                          <m:r>
                            <a:rPr lang="en-US">
                              <a:latin typeface="Cambria Math"/>
                            </a:rPr>
                            <m:t>𝑚𝑖𝑛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318" y="4127712"/>
                <a:ext cx="1311193" cy="55002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020318" y="5572993"/>
                <a:ext cx="1311193" cy="54553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buNone/>
                  <a:defRPr sz="16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b="0" i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latin typeface="Cambria Math"/>
                            </a:rPr>
                            <m:t>𝑚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ax</m:t>
                          </m:r>
                          <m:r>
                            <a:rPr lang="en-US" b="0" i="0" smtClean="0"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318" y="5572993"/>
                <a:ext cx="1311193" cy="54553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8871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Linear Method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815211"/>
              </p:ext>
            </p:extLst>
          </p:nvPr>
        </p:nvGraphicFramePr>
        <p:xfrm>
          <a:off x="573708" y="1331835"/>
          <a:ext cx="2411730" cy="3189351"/>
        </p:xfrm>
        <a:graphic>
          <a:graphicData uri="http://schemas.openxmlformats.org/drawingml/2006/table">
            <a:tbl>
              <a:tblPr firstRow="1" firstCol="1" bandRow="1"/>
              <a:tblGrid>
                <a:gridCol w="1040130"/>
                <a:gridCol w="13716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Project #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Size (pages)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500986" y="1581003"/>
                <a:ext cx="1008609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1" dirty="0" smtClean="0">
                          <a:latin typeface="Cambria Math"/>
                        </a:rPr>
                        <m:t>=19.1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986" y="1581003"/>
                <a:ext cx="1008609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500986" y="2077904"/>
                <a:ext cx="1082861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latin typeface="Cambria Math"/>
                        </a:rPr>
                        <m:t>𝑚𝑖𝑛</m:t>
                      </m:r>
                      <m:r>
                        <a:rPr lang="en-US" sz="1600" i="1" dirty="0">
                          <a:latin typeface="Cambria Math"/>
                        </a:rPr>
                        <m:t>=</m:t>
                      </m:r>
                      <m:r>
                        <a:rPr lang="en-US" sz="1600" b="0" i="1" dirty="0" smtClean="0">
                          <a:latin typeface="Cambria Math"/>
                        </a:rPr>
                        <m:t>12</m:t>
                      </m:r>
                    </m:oMath>
                  </m:oMathPara>
                </a14:m>
                <a:endParaRPr lang="en-US" sz="1600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986" y="2077904"/>
                <a:ext cx="1082861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 rot="3264851">
            <a:off x="3523081" y="3144874"/>
            <a:ext cx="813801" cy="338757"/>
            <a:chOff x="790575" y="4133850"/>
            <a:chExt cx="2190750" cy="126682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15" name="Freeform 14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rot="18335149" flipH="1">
            <a:off x="3737658" y="4887284"/>
            <a:ext cx="813801" cy="338757"/>
            <a:chOff x="790575" y="4133850"/>
            <a:chExt cx="2190750" cy="1266825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35" name="Freeform 34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  <p:sp>
        <p:nvSpPr>
          <p:cNvPr id="37" name="Rectangle 36"/>
          <p:cNvSpPr/>
          <p:nvPr/>
        </p:nvSpPr>
        <p:spPr bwMode="auto">
          <a:xfrm>
            <a:off x="3293937" y="1371600"/>
            <a:ext cx="1449238" cy="171491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4338840" y="3219581"/>
            <a:ext cx="4379851" cy="2247249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931074"/>
              </p:ext>
            </p:extLst>
          </p:nvPr>
        </p:nvGraphicFramePr>
        <p:xfrm>
          <a:off x="645251" y="5484186"/>
          <a:ext cx="3257550" cy="560832"/>
        </p:xfrm>
        <a:graphic>
          <a:graphicData uri="http://schemas.openxmlformats.org/drawingml/2006/table">
            <a:tbl>
              <a:tblPr firstRow="1" firstCol="1" bandRow="1"/>
              <a:tblGrid>
                <a:gridCol w="1085850"/>
                <a:gridCol w="1085850"/>
                <a:gridCol w="108585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Small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Large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16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19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22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" name="Rectangle 2"/>
          <p:cNvSpPr>
            <a:spLocks noChangeArrowheads="1"/>
          </p:cNvSpPr>
          <p:nvPr/>
        </p:nvSpPr>
        <p:spPr bwMode="auto">
          <a:xfrm>
            <a:off x="1938338" y="34909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7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52" t="6337" r="27525" b="65512"/>
          <a:stretch/>
        </p:blipFill>
        <p:spPr bwMode="auto">
          <a:xfrm>
            <a:off x="664837" y="4952395"/>
            <a:ext cx="530935" cy="51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575" b="30753" l="6515" r="242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3" t="5803" r="73485" b="66475"/>
          <a:stretch/>
        </p:blipFill>
        <p:spPr bwMode="auto">
          <a:xfrm>
            <a:off x="3235518" y="1011447"/>
            <a:ext cx="530935" cy="50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713" b="32212" l="30227" r="478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30" t="5776" r="50000" b="64851"/>
          <a:stretch/>
        </p:blipFill>
        <p:spPr bwMode="auto">
          <a:xfrm>
            <a:off x="5083175" y="2861768"/>
            <a:ext cx="524902" cy="53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3500986" y="2587259"/>
                <a:ext cx="1125629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latin typeface="Cambria Math"/>
                        </a:rPr>
                        <m:t>𝑚𝑎𝑥</m:t>
                      </m:r>
                      <m:r>
                        <a:rPr lang="en-US" sz="1600" i="1" dirty="0">
                          <a:latin typeface="Cambria Math"/>
                        </a:rPr>
                        <m:t>=</m:t>
                      </m:r>
                      <m:r>
                        <a:rPr lang="en-US" sz="1600" b="0" i="1" dirty="0" smtClean="0">
                          <a:latin typeface="Cambria Math"/>
                        </a:rPr>
                        <m:t>24</m:t>
                      </m:r>
                    </m:oMath>
                  </m:oMathPara>
                </a14:m>
                <a:endParaRPr lang="en-US" sz="1600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986" y="2587259"/>
                <a:ext cx="1125629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519089" y="4165603"/>
                <a:ext cx="1504130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1" dirty="0" smtClean="0">
                          <a:latin typeface="Cambria Math"/>
                        </a:rPr>
                        <m:t>=19.1</m:t>
                      </m:r>
                      <m:r>
                        <a:rPr lang="en-US" sz="1600" b="0" i="1" dirty="0" smtClean="0">
                          <a:latin typeface="Cambria Math"/>
                          <a:ea typeface="Cambria Math"/>
                        </a:rPr>
                        <m:t>≅19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089" y="4165603"/>
                <a:ext cx="1504130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519089" y="3334704"/>
                <a:ext cx="4199602" cy="553357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buNone/>
                  <a:defRPr sz="16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r>
                            <a:rPr lang="en-US">
                              <a:latin typeface="Cambria Math"/>
                            </a:rPr>
                            <m:t>−</m:t>
                          </m:r>
                          <m:r>
                            <a:rPr lang="en-US">
                              <a:latin typeface="Cambria Math"/>
                            </a:rPr>
                            <m:t>𝑚𝑖𝑛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0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19.1−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19.1−12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=15.6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≅16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089" y="3334704"/>
                <a:ext cx="4199602" cy="55335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519089" y="4779985"/>
                <a:ext cx="4199602" cy="553357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buNone/>
                  <a:defRPr sz="16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b="0" i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latin typeface="Cambria Math"/>
                            </a:rPr>
                            <m:t>𝑚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ax</m:t>
                          </m:r>
                          <m:r>
                            <a:rPr lang="en-US" b="0" i="0" smtClean="0"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0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19.1+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24−19.1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=21.6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≅22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089" y="4779985"/>
                <a:ext cx="4199602" cy="55335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9608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533400"/>
            <a:ext cx="8444345" cy="838200"/>
          </a:xfrm>
        </p:spPr>
        <p:txBody>
          <a:bodyPr/>
          <a:lstStyle/>
          <a:p>
            <a:r>
              <a:rPr lang="en-US" sz="2600" dirty="0" smtClean="0"/>
              <a:t>Statistical Method: Constructing a Relative Size Table</a:t>
            </a:r>
            <a:endParaRPr lang="en-US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1295400"/>
                <a:ext cx="8237538" cy="2533650"/>
              </a:xfrm>
            </p:spPr>
            <p:txBody>
              <a:bodyPr/>
              <a:lstStyle/>
              <a:p>
                <a:r>
                  <a:rPr lang="en-US" sz="1800" dirty="0" smtClean="0"/>
                  <a:t>A relative size table is constructed using historical data on the size of different </a:t>
                </a:r>
                <a:r>
                  <a:rPr lang="en-US" sz="1800" i="1" dirty="0" smtClean="0"/>
                  <a:t>part</a:t>
                </a:r>
                <a:r>
                  <a:rPr lang="en-US" sz="1800" dirty="0" smtClean="0"/>
                  <a:t>s</a:t>
                </a:r>
                <a:r>
                  <a:rPr lang="en-US" sz="1800" i="1" dirty="0" smtClean="0"/>
                  <a:t> </a:t>
                </a:r>
                <a:r>
                  <a:rPr lang="en-US" sz="1800" dirty="0" smtClean="0"/>
                  <a:t>that you have developed in the past.</a:t>
                </a:r>
              </a:p>
              <a:p>
                <a:r>
                  <a:rPr lang="en-US" sz="1800" dirty="0" smtClean="0"/>
                  <a:t>From the data,</a:t>
                </a:r>
              </a:p>
              <a:p>
                <a:pPr marL="685800" indent="-457200">
                  <a:buSzPct val="100000"/>
                  <a:buFont typeface="+mj-lt"/>
                  <a:buAutoNum type="arabicPeriod"/>
                </a:pPr>
                <a:r>
                  <a:rPr lang="en-US" sz="1800" dirty="0" smtClean="0"/>
                  <a:t>Calculate the mean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dirty="0" smtClean="0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sz="1800" i="1" dirty="0" smtClean="0">
                        <a:latin typeface="Cambria Math"/>
                      </a:rPr>
                      <m:t>).</m:t>
                    </m:r>
                  </m:oMath>
                </a14:m>
                <a:endParaRPr lang="en-US" sz="1800" dirty="0" smtClean="0">
                  <a:latin typeface="Arial" pitchFamily="34" charset="0"/>
                  <a:cs typeface="Arial" pitchFamily="34" charset="0"/>
                </a:endParaRPr>
              </a:p>
              <a:p>
                <a:pPr marL="685800" indent="-457200">
                  <a:buSzPct val="100000"/>
                  <a:buFont typeface="+mj-lt"/>
                  <a:buAutoNum type="arabicPeriod"/>
                </a:pPr>
                <a:r>
                  <a:rPr lang="en-US" sz="1800" dirty="0" smtClean="0"/>
                  <a:t>Calculate the standard deviation (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sz="1800" dirty="0" smtClean="0"/>
                  <a:t>).</a:t>
                </a:r>
              </a:p>
              <a:p>
                <a:pPr>
                  <a:buSzPct val="100000"/>
                </a:pPr>
                <a:r>
                  <a:rPr lang="en-US" sz="1800" dirty="0" smtClean="0"/>
                  <a:t>Values of the relative size table: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1295400"/>
                <a:ext cx="8237538" cy="2533650"/>
              </a:xfrm>
              <a:blipFill rotWithShape="1">
                <a:blip r:embed="rId2"/>
                <a:stretch>
                  <a:fillRect l="-1776" t="-3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123950" y="3742492"/>
            <a:ext cx="1163973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Very Small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23948" y="4233446"/>
            <a:ext cx="1162051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Small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3949" y="4738271"/>
            <a:ext cx="1162051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Medium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3948" y="5204996"/>
            <a:ext cx="1162051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Large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23949" y="5681246"/>
            <a:ext cx="1162051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Very large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43200" y="3742492"/>
                <a:ext cx="815288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1" dirty="0" smtClean="0">
                          <a:latin typeface="Cambria Math"/>
                        </a:rPr>
                        <m:t>−2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3742492"/>
                <a:ext cx="815288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743200" y="4233446"/>
                <a:ext cx="701474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1" dirty="0" smtClean="0">
                          <a:latin typeface="Cambria Math"/>
                        </a:rPr>
                        <m:t>−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4233446"/>
                <a:ext cx="701474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743200" y="4738271"/>
                <a:ext cx="357597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4738271"/>
                <a:ext cx="357597" cy="338554"/>
              </a:xfrm>
              <a:prstGeom prst="rect">
                <a:avLst/>
              </a:prstGeom>
              <a:blipFill rotWithShape="1">
                <a:blip r:embed="rId5"/>
                <a:stretch>
                  <a:fillRect r="-18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743200" y="5204996"/>
                <a:ext cx="701474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1" dirty="0" smtClean="0">
                          <a:latin typeface="Cambria Math"/>
                        </a:rPr>
                        <m:t>+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204996"/>
                <a:ext cx="701474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743200" y="5681246"/>
                <a:ext cx="815288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1" dirty="0" smtClean="0">
                          <a:latin typeface="Cambria Math"/>
                        </a:rPr>
                        <m:t>+2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681246"/>
                <a:ext cx="815288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>
            <a:stCxn id="4" idx="3"/>
            <a:endCxn id="9" idx="1"/>
          </p:cNvCxnSpPr>
          <p:nvPr/>
        </p:nvCxnSpPr>
        <p:spPr bwMode="auto">
          <a:xfrm>
            <a:off x="2287923" y="3911769"/>
            <a:ext cx="455277" cy="0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stCxn id="5" idx="3"/>
            <a:endCxn id="10" idx="1"/>
          </p:cNvCxnSpPr>
          <p:nvPr/>
        </p:nvCxnSpPr>
        <p:spPr bwMode="auto">
          <a:xfrm>
            <a:off x="2285999" y="4402723"/>
            <a:ext cx="457201" cy="0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6" idx="3"/>
            <a:endCxn id="11" idx="1"/>
          </p:cNvCxnSpPr>
          <p:nvPr/>
        </p:nvCxnSpPr>
        <p:spPr bwMode="auto">
          <a:xfrm>
            <a:off x="2286000" y="4907548"/>
            <a:ext cx="457200" cy="0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3"/>
            <a:endCxn id="13" idx="1"/>
          </p:cNvCxnSpPr>
          <p:nvPr/>
        </p:nvCxnSpPr>
        <p:spPr bwMode="auto">
          <a:xfrm>
            <a:off x="2285999" y="5374273"/>
            <a:ext cx="457201" cy="0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stCxn id="8" idx="3"/>
            <a:endCxn id="14" idx="1"/>
          </p:cNvCxnSpPr>
          <p:nvPr/>
        </p:nvCxnSpPr>
        <p:spPr bwMode="auto">
          <a:xfrm>
            <a:off x="2286000" y="5850523"/>
            <a:ext cx="457200" cy="0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Freeform 31"/>
          <p:cNvSpPr/>
          <p:nvPr/>
        </p:nvSpPr>
        <p:spPr>
          <a:xfrm>
            <a:off x="4648200" y="3864144"/>
            <a:ext cx="3409359" cy="1825143"/>
          </a:xfrm>
          <a:custGeom>
            <a:avLst/>
            <a:gdLst>
              <a:gd name="connsiteX0" fmla="*/ 0 w 4396154"/>
              <a:gd name="connsiteY0" fmla="*/ 2350477 h 2353408"/>
              <a:gd name="connsiteX1" fmla="*/ 465993 w 4396154"/>
              <a:gd name="connsiteY1" fmla="*/ 2262554 h 2353408"/>
              <a:gd name="connsiteX2" fmla="*/ 905608 w 4396154"/>
              <a:gd name="connsiteY2" fmla="*/ 1910862 h 2353408"/>
              <a:gd name="connsiteX3" fmla="*/ 1397977 w 4396154"/>
              <a:gd name="connsiteY3" fmla="*/ 1110762 h 2353408"/>
              <a:gd name="connsiteX4" fmla="*/ 1661747 w 4396154"/>
              <a:gd name="connsiteY4" fmla="*/ 556847 h 2353408"/>
              <a:gd name="connsiteX5" fmla="*/ 1969477 w 4396154"/>
              <a:gd name="connsiteY5" fmla="*/ 90854 h 2353408"/>
              <a:gd name="connsiteX6" fmla="*/ 2242039 w 4396154"/>
              <a:gd name="connsiteY6" fmla="*/ 11724 h 2353408"/>
              <a:gd name="connsiteX7" fmla="*/ 2435470 w 4396154"/>
              <a:gd name="connsiteY7" fmla="*/ 152400 h 2353408"/>
              <a:gd name="connsiteX8" fmla="*/ 2672862 w 4396154"/>
              <a:gd name="connsiteY8" fmla="*/ 477716 h 2353408"/>
              <a:gd name="connsiteX9" fmla="*/ 2936631 w 4396154"/>
              <a:gd name="connsiteY9" fmla="*/ 1022839 h 2353408"/>
              <a:gd name="connsiteX10" fmla="*/ 3209193 w 4396154"/>
              <a:gd name="connsiteY10" fmla="*/ 1532793 h 2353408"/>
              <a:gd name="connsiteX11" fmla="*/ 3446585 w 4396154"/>
              <a:gd name="connsiteY11" fmla="*/ 1893277 h 2353408"/>
              <a:gd name="connsiteX12" fmla="*/ 3736731 w 4396154"/>
              <a:gd name="connsiteY12" fmla="*/ 2174631 h 2353408"/>
              <a:gd name="connsiteX13" fmla="*/ 4123593 w 4396154"/>
              <a:gd name="connsiteY13" fmla="*/ 2324100 h 2353408"/>
              <a:gd name="connsiteX14" fmla="*/ 4396154 w 4396154"/>
              <a:gd name="connsiteY14" fmla="*/ 2350477 h 2353408"/>
              <a:gd name="connsiteX0" fmla="*/ 0 w 4396154"/>
              <a:gd name="connsiteY0" fmla="*/ 2350477 h 2353408"/>
              <a:gd name="connsiteX1" fmla="*/ 465993 w 4396154"/>
              <a:gd name="connsiteY1" fmla="*/ 2262554 h 2353408"/>
              <a:gd name="connsiteX2" fmla="*/ 905608 w 4396154"/>
              <a:gd name="connsiteY2" fmla="*/ 1910862 h 2353408"/>
              <a:gd name="connsiteX3" fmla="*/ 1397977 w 4396154"/>
              <a:gd name="connsiteY3" fmla="*/ 1110762 h 2353408"/>
              <a:gd name="connsiteX4" fmla="*/ 1661747 w 4396154"/>
              <a:gd name="connsiteY4" fmla="*/ 556847 h 2353408"/>
              <a:gd name="connsiteX5" fmla="*/ 1969477 w 4396154"/>
              <a:gd name="connsiteY5" fmla="*/ 90854 h 2353408"/>
              <a:gd name="connsiteX6" fmla="*/ 2242039 w 4396154"/>
              <a:gd name="connsiteY6" fmla="*/ 11724 h 2353408"/>
              <a:gd name="connsiteX7" fmla="*/ 2435470 w 4396154"/>
              <a:gd name="connsiteY7" fmla="*/ 152400 h 2353408"/>
              <a:gd name="connsiteX8" fmla="*/ 2672862 w 4396154"/>
              <a:gd name="connsiteY8" fmla="*/ 477716 h 2353408"/>
              <a:gd name="connsiteX9" fmla="*/ 2936631 w 4396154"/>
              <a:gd name="connsiteY9" fmla="*/ 1022839 h 2353408"/>
              <a:gd name="connsiteX10" fmla="*/ 3209193 w 4396154"/>
              <a:gd name="connsiteY10" fmla="*/ 1532793 h 2353408"/>
              <a:gd name="connsiteX11" fmla="*/ 3446585 w 4396154"/>
              <a:gd name="connsiteY11" fmla="*/ 1893277 h 2353408"/>
              <a:gd name="connsiteX12" fmla="*/ 3736731 w 4396154"/>
              <a:gd name="connsiteY12" fmla="*/ 2174631 h 2353408"/>
              <a:gd name="connsiteX13" fmla="*/ 4123593 w 4396154"/>
              <a:gd name="connsiteY13" fmla="*/ 2324100 h 2353408"/>
              <a:gd name="connsiteX14" fmla="*/ 4396154 w 4396154"/>
              <a:gd name="connsiteY14" fmla="*/ 2350477 h 2353408"/>
              <a:gd name="connsiteX0" fmla="*/ 0 w 4396154"/>
              <a:gd name="connsiteY0" fmla="*/ 2350477 h 2353408"/>
              <a:gd name="connsiteX1" fmla="*/ 465993 w 4396154"/>
              <a:gd name="connsiteY1" fmla="*/ 2262554 h 2353408"/>
              <a:gd name="connsiteX2" fmla="*/ 905608 w 4396154"/>
              <a:gd name="connsiteY2" fmla="*/ 1910862 h 2353408"/>
              <a:gd name="connsiteX3" fmla="*/ 1397977 w 4396154"/>
              <a:gd name="connsiteY3" fmla="*/ 1110762 h 2353408"/>
              <a:gd name="connsiteX4" fmla="*/ 1661747 w 4396154"/>
              <a:gd name="connsiteY4" fmla="*/ 556847 h 2353408"/>
              <a:gd name="connsiteX5" fmla="*/ 1969477 w 4396154"/>
              <a:gd name="connsiteY5" fmla="*/ 90854 h 2353408"/>
              <a:gd name="connsiteX6" fmla="*/ 2242039 w 4396154"/>
              <a:gd name="connsiteY6" fmla="*/ 11724 h 2353408"/>
              <a:gd name="connsiteX7" fmla="*/ 2435470 w 4396154"/>
              <a:gd name="connsiteY7" fmla="*/ 152400 h 2353408"/>
              <a:gd name="connsiteX8" fmla="*/ 2436734 w 4396154"/>
              <a:gd name="connsiteY8" fmla="*/ 153144 h 2353408"/>
              <a:gd name="connsiteX9" fmla="*/ 2672862 w 4396154"/>
              <a:gd name="connsiteY9" fmla="*/ 477716 h 2353408"/>
              <a:gd name="connsiteX10" fmla="*/ 2936631 w 4396154"/>
              <a:gd name="connsiteY10" fmla="*/ 1022839 h 2353408"/>
              <a:gd name="connsiteX11" fmla="*/ 3209193 w 4396154"/>
              <a:gd name="connsiteY11" fmla="*/ 1532793 h 2353408"/>
              <a:gd name="connsiteX12" fmla="*/ 3446585 w 4396154"/>
              <a:gd name="connsiteY12" fmla="*/ 1893277 h 2353408"/>
              <a:gd name="connsiteX13" fmla="*/ 3736731 w 4396154"/>
              <a:gd name="connsiteY13" fmla="*/ 2174631 h 2353408"/>
              <a:gd name="connsiteX14" fmla="*/ 4123593 w 4396154"/>
              <a:gd name="connsiteY14" fmla="*/ 2324100 h 2353408"/>
              <a:gd name="connsiteX15" fmla="*/ 4396154 w 4396154"/>
              <a:gd name="connsiteY15" fmla="*/ 2350477 h 2353408"/>
              <a:gd name="connsiteX0" fmla="*/ 0 w 4396154"/>
              <a:gd name="connsiteY0" fmla="*/ 2350477 h 2353408"/>
              <a:gd name="connsiteX1" fmla="*/ 465993 w 4396154"/>
              <a:gd name="connsiteY1" fmla="*/ 2262554 h 2353408"/>
              <a:gd name="connsiteX2" fmla="*/ 905608 w 4396154"/>
              <a:gd name="connsiteY2" fmla="*/ 1910862 h 2353408"/>
              <a:gd name="connsiteX3" fmla="*/ 1397977 w 4396154"/>
              <a:gd name="connsiteY3" fmla="*/ 1110762 h 2353408"/>
              <a:gd name="connsiteX4" fmla="*/ 1661747 w 4396154"/>
              <a:gd name="connsiteY4" fmla="*/ 556847 h 2353408"/>
              <a:gd name="connsiteX5" fmla="*/ 1969477 w 4396154"/>
              <a:gd name="connsiteY5" fmla="*/ 90854 h 2353408"/>
              <a:gd name="connsiteX6" fmla="*/ 2242039 w 4396154"/>
              <a:gd name="connsiteY6" fmla="*/ 11724 h 2353408"/>
              <a:gd name="connsiteX7" fmla="*/ 2435470 w 4396154"/>
              <a:gd name="connsiteY7" fmla="*/ 152400 h 2353408"/>
              <a:gd name="connsiteX8" fmla="*/ 2436734 w 4396154"/>
              <a:gd name="connsiteY8" fmla="*/ 153144 h 2353408"/>
              <a:gd name="connsiteX9" fmla="*/ 2672862 w 4396154"/>
              <a:gd name="connsiteY9" fmla="*/ 477716 h 2353408"/>
              <a:gd name="connsiteX10" fmla="*/ 2936631 w 4396154"/>
              <a:gd name="connsiteY10" fmla="*/ 1022839 h 2353408"/>
              <a:gd name="connsiteX11" fmla="*/ 3209193 w 4396154"/>
              <a:gd name="connsiteY11" fmla="*/ 1532793 h 2353408"/>
              <a:gd name="connsiteX12" fmla="*/ 3446585 w 4396154"/>
              <a:gd name="connsiteY12" fmla="*/ 1893277 h 2353408"/>
              <a:gd name="connsiteX13" fmla="*/ 3736731 w 4396154"/>
              <a:gd name="connsiteY13" fmla="*/ 2174631 h 2353408"/>
              <a:gd name="connsiteX14" fmla="*/ 4123593 w 4396154"/>
              <a:gd name="connsiteY14" fmla="*/ 2324100 h 2353408"/>
              <a:gd name="connsiteX15" fmla="*/ 4396154 w 4396154"/>
              <a:gd name="connsiteY15" fmla="*/ 2350477 h 2353408"/>
              <a:gd name="connsiteX0" fmla="*/ 0 w 4396154"/>
              <a:gd name="connsiteY0" fmla="*/ 2350477 h 2353408"/>
              <a:gd name="connsiteX1" fmla="*/ 465993 w 4396154"/>
              <a:gd name="connsiteY1" fmla="*/ 2262554 h 2353408"/>
              <a:gd name="connsiteX2" fmla="*/ 905608 w 4396154"/>
              <a:gd name="connsiteY2" fmla="*/ 1910862 h 2353408"/>
              <a:gd name="connsiteX3" fmla="*/ 1397977 w 4396154"/>
              <a:gd name="connsiteY3" fmla="*/ 1110762 h 2353408"/>
              <a:gd name="connsiteX4" fmla="*/ 1661747 w 4396154"/>
              <a:gd name="connsiteY4" fmla="*/ 556847 h 2353408"/>
              <a:gd name="connsiteX5" fmla="*/ 1969477 w 4396154"/>
              <a:gd name="connsiteY5" fmla="*/ 90854 h 2353408"/>
              <a:gd name="connsiteX6" fmla="*/ 2242039 w 4396154"/>
              <a:gd name="connsiteY6" fmla="*/ 11724 h 2353408"/>
              <a:gd name="connsiteX7" fmla="*/ 2435470 w 4396154"/>
              <a:gd name="connsiteY7" fmla="*/ 152400 h 2353408"/>
              <a:gd name="connsiteX8" fmla="*/ 2436734 w 4396154"/>
              <a:gd name="connsiteY8" fmla="*/ 153144 h 2353408"/>
              <a:gd name="connsiteX9" fmla="*/ 2644094 w 4396154"/>
              <a:gd name="connsiteY9" fmla="*/ 477716 h 2353408"/>
              <a:gd name="connsiteX10" fmla="*/ 2936631 w 4396154"/>
              <a:gd name="connsiteY10" fmla="*/ 1022839 h 2353408"/>
              <a:gd name="connsiteX11" fmla="*/ 3209193 w 4396154"/>
              <a:gd name="connsiteY11" fmla="*/ 1532793 h 2353408"/>
              <a:gd name="connsiteX12" fmla="*/ 3446585 w 4396154"/>
              <a:gd name="connsiteY12" fmla="*/ 1893277 h 2353408"/>
              <a:gd name="connsiteX13" fmla="*/ 3736731 w 4396154"/>
              <a:gd name="connsiteY13" fmla="*/ 2174631 h 2353408"/>
              <a:gd name="connsiteX14" fmla="*/ 4123593 w 4396154"/>
              <a:gd name="connsiteY14" fmla="*/ 2324100 h 2353408"/>
              <a:gd name="connsiteX15" fmla="*/ 4396154 w 4396154"/>
              <a:gd name="connsiteY15" fmla="*/ 2350477 h 235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396154" h="2353408">
                <a:moveTo>
                  <a:pt x="0" y="2350477"/>
                </a:moveTo>
                <a:cubicBezTo>
                  <a:pt x="157529" y="2343150"/>
                  <a:pt x="315058" y="2335823"/>
                  <a:pt x="465993" y="2262554"/>
                </a:cubicBezTo>
                <a:cubicBezTo>
                  <a:pt x="616928" y="2189285"/>
                  <a:pt x="750277" y="2102827"/>
                  <a:pt x="905608" y="1910862"/>
                </a:cubicBezTo>
                <a:cubicBezTo>
                  <a:pt x="1060939" y="1718897"/>
                  <a:pt x="1271954" y="1336431"/>
                  <a:pt x="1397977" y="1110762"/>
                </a:cubicBezTo>
                <a:cubicBezTo>
                  <a:pt x="1524000" y="885093"/>
                  <a:pt x="1566497" y="726832"/>
                  <a:pt x="1661747" y="556847"/>
                </a:cubicBezTo>
                <a:cubicBezTo>
                  <a:pt x="1756997" y="386862"/>
                  <a:pt x="1872762" y="181708"/>
                  <a:pt x="1969477" y="90854"/>
                </a:cubicBezTo>
                <a:cubicBezTo>
                  <a:pt x="2066192" y="0"/>
                  <a:pt x="2164374" y="1466"/>
                  <a:pt x="2242039" y="11724"/>
                </a:cubicBezTo>
                <a:cubicBezTo>
                  <a:pt x="2319704" y="21982"/>
                  <a:pt x="2403021" y="128830"/>
                  <a:pt x="2435470" y="152400"/>
                </a:cubicBezTo>
                <a:cubicBezTo>
                  <a:pt x="2467919" y="175970"/>
                  <a:pt x="2401963" y="98925"/>
                  <a:pt x="2436734" y="153144"/>
                </a:cubicBezTo>
                <a:cubicBezTo>
                  <a:pt x="2471505" y="207363"/>
                  <a:pt x="2560778" y="332767"/>
                  <a:pt x="2644094" y="477716"/>
                </a:cubicBezTo>
                <a:cubicBezTo>
                  <a:pt x="2727410" y="622665"/>
                  <a:pt x="2842448" y="846993"/>
                  <a:pt x="2936631" y="1022839"/>
                </a:cubicBezTo>
                <a:cubicBezTo>
                  <a:pt x="3030814" y="1198685"/>
                  <a:pt x="3124201" y="1387720"/>
                  <a:pt x="3209193" y="1532793"/>
                </a:cubicBezTo>
                <a:cubicBezTo>
                  <a:pt x="3294185" y="1677866"/>
                  <a:pt x="3358662" y="1786304"/>
                  <a:pt x="3446585" y="1893277"/>
                </a:cubicBezTo>
                <a:cubicBezTo>
                  <a:pt x="3534508" y="2000250"/>
                  <a:pt x="3623896" y="2102827"/>
                  <a:pt x="3736731" y="2174631"/>
                </a:cubicBezTo>
                <a:cubicBezTo>
                  <a:pt x="3849566" y="2246435"/>
                  <a:pt x="4013689" y="2294792"/>
                  <a:pt x="4123593" y="2324100"/>
                </a:cubicBezTo>
                <a:cubicBezTo>
                  <a:pt x="4233497" y="2353408"/>
                  <a:pt x="4314825" y="2351942"/>
                  <a:pt x="4396154" y="2350477"/>
                </a:cubicBezTo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 bwMode="auto">
          <a:xfrm flipV="1">
            <a:off x="6333829" y="3871882"/>
            <a:ext cx="0" cy="1817405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5910114" y="4337621"/>
            <a:ext cx="0" cy="1351666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V="1">
            <a:off x="5486400" y="5179119"/>
            <a:ext cx="0" cy="510168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V="1">
            <a:off x="7181850" y="5179119"/>
            <a:ext cx="0" cy="510168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flipV="1">
            <a:off x="6758135" y="4337621"/>
            <a:ext cx="0" cy="1351666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6176638" y="5729759"/>
                <a:ext cx="3143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2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sz="1200" dirty="0" smtClean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6638" y="5729759"/>
                <a:ext cx="314381" cy="276999"/>
              </a:xfrm>
              <a:prstGeom prst="rect">
                <a:avLst/>
              </a:prstGeom>
              <a:blipFill rotWithShape="1">
                <a:blip r:embed="rId8"/>
                <a:stretch>
                  <a:fillRect r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701595" y="5729759"/>
                <a:ext cx="41703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/>
                        </a:rPr>
                        <m:t>−</m:t>
                      </m:r>
                      <m:r>
                        <a:rPr lang="en-US" sz="1200" b="0" i="1" dirty="0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US" sz="1200" dirty="0" smtClean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595" y="5729759"/>
                <a:ext cx="417037" cy="2769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5209523" y="5729759"/>
                <a:ext cx="5019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/>
                        </a:rPr>
                        <m:t>−</m:t>
                      </m:r>
                      <m:r>
                        <a:rPr lang="en-US" sz="1200" b="0" i="1" dirty="0" smtClean="0">
                          <a:latin typeface="Cambria Math"/>
                        </a:rPr>
                        <m:t>2</m:t>
                      </m:r>
                      <m:r>
                        <a:rPr lang="en-US" sz="1200" b="0" i="1" dirty="0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US" sz="1200" dirty="0" smtClean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9523" y="5729759"/>
                <a:ext cx="501997" cy="27699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6988560" y="5729759"/>
                <a:ext cx="3865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dirty="0" smtClean="0">
                          <a:latin typeface="Cambria Math"/>
                        </a:rPr>
                        <m:t>2</m:t>
                      </m:r>
                      <m:r>
                        <a:rPr lang="en-US" sz="1200" b="0" i="1" dirty="0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US" sz="1200" dirty="0" smtClean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8560" y="5729759"/>
                <a:ext cx="386580" cy="27699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6607324" y="5729759"/>
                <a:ext cx="30162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dirty="0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US" sz="1200" dirty="0" smtClean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7324" y="5729759"/>
                <a:ext cx="301621" cy="27699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/>
          <p:cNvSpPr txBox="1"/>
          <p:nvPr/>
        </p:nvSpPr>
        <p:spPr>
          <a:xfrm>
            <a:off x="6170682" y="5935840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M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778789" y="5935840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282467" y="5935840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VS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619673" y="593584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L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006156" y="5935840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VL</a:t>
            </a:r>
          </a:p>
        </p:txBody>
      </p:sp>
    </p:spTree>
    <p:extLst>
      <p:ext uri="{BB962C8B-B14F-4D97-AF65-F5344CB8AC3E}">
        <p14:creationId xmlns:p14="http://schemas.microsoft.com/office/powerpoint/2010/main" val="10423034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Statistical Method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551108"/>
              </p:ext>
            </p:extLst>
          </p:nvPr>
        </p:nvGraphicFramePr>
        <p:xfrm>
          <a:off x="573708" y="1058710"/>
          <a:ext cx="2411730" cy="4450842"/>
        </p:xfrm>
        <a:graphic>
          <a:graphicData uri="http://schemas.openxmlformats.org/drawingml/2006/table">
            <a:tbl>
              <a:tblPr firstRow="1" firstCol="1" bandRow="1"/>
              <a:tblGrid>
                <a:gridCol w="1040130"/>
                <a:gridCol w="13716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Project #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Size (pages)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495935" algn="dec"/>
                        </a:tabLs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66241" y="1818503"/>
                <a:ext cx="1008609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1" dirty="0" smtClean="0">
                          <a:latin typeface="Cambria Math"/>
                        </a:rPr>
                        <m:t>=22.8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6241" y="1818503"/>
                <a:ext cx="1008609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666241" y="2315404"/>
                <a:ext cx="865558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latin typeface="Cambria Math"/>
                        </a:rPr>
                        <m:t>𝑠</m:t>
                      </m:r>
                      <m:r>
                        <a:rPr lang="en-US" sz="1600" i="1" dirty="0" smtClean="0">
                          <a:latin typeface="Cambria Math"/>
                        </a:rPr>
                        <m:t>=8.0</m:t>
                      </m:r>
                    </m:oMath>
                  </m:oMathPara>
                </a14:m>
                <a:endParaRPr lang="en-US" sz="1600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6241" y="2315404"/>
                <a:ext cx="865558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 rot="3264851">
            <a:off x="4290590" y="2984013"/>
            <a:ext cx="813801" cy="338757"/>
            <a:chOff x="790575" y="4133850"/>
            <a:chExt cx="2190750" cy="126682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15" name="Freeform 14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409546" y="2328231"/>
                <a:ext cx="3108159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1" dirty="0" smtClean="0">
                          <a:latin typeface="Cambria Math"/>
                        </a:rPr>
                        <m:t>−2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𝑠</m:t>
                      </m:r>
                      <m:r>
                        <a:rPr lang="en-US" sz="1600" b="0" i="1" dirty="0" smtClean="0">
                          <a:latin typeface="Cambria Math"/>
                        </a:rPr>
                        <m:t>=22.8−2</m:t>
                      </m:r>
                      <m:d>
                        <m:d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8.0</m:t>
                          </m:r>
                        </m:e>
                      </m:d>
                      <m:r>
                        <a:rPr lang="en-US" sz="1600" b="0" i="1" dirty="0" smtClean="0">
                          <a:latin typeface="Cambria Math"/>
                        </a:rPr>
                        <m:t>=6.8 </m:t>
                      </m:r>
                      <m:r>
                        <m:rPr>
                          <m:nor/>
                        </m:rPr>
                        <a:rPr lang="en-US" sz="1600" dirty="0">
                          <a:latin typeface="Calibri"/>
                          <a:cs typeface="Calibri"/>
                        </a:rPr>
                        <m:t>≈</m:t>
                      </m:r>
                      <m:r>
                        <m:rPr>
                          <m:nor/>
                        </m:rPr>
                        <a:rPr lang="en-US" sz="1600" b="0" i="0" dirty="0" smtClean="0">
                          <a:latin typeface="Calibri"/>
                          <a:cs typeface="Calibri"/>
                        </a:rPr>
                        <m:t> </m:t>
                      </m:r>
                      <m:r>
                        <a:rPr lang="en-US" sz="1600" b="0" i="1" dirty="0" smtClean="0">
                          <a:latin typeface="Cambria Math"/>
                        </a:rPr>
                        <m:t>7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546" y="2328231"/>
                <a:ext cx="3108159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409546" y="2819185"/>
                <a:ext cx="2892971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1" dirty="0" smtClean="0">
                          <a:latin typeface="Cambria Math"/>
                        </a:rPr>
                        <m:t>−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𝑠</m:t>
                      </m:r>
                      <m:r>
                        <a:rPr lang="en-US" sz="1600" b="0" i="1" dirty="0" smtClean="0">
                          <a:latin typeface="Cambria Math"/>
                        </a:rPr>
                        <m:t>=22.8−8.0=14.8 </m:t>
                      </m:r>
                      <m:r>
                        <m:rPr>
                          <m:nor/>
                        </m:rPr>
                        <a:rPr lang="en-US" sz="1600" dirty="0">
                          <a:latin typeface="Calibri"/>
                          <a:cs typeface="Calibri"/>
                        </a:rPr>
                        <m:t>≈</m:t>
                      </m:r>
                      <m:r>
                        <a:rPr lang="en-US" sz="1600" i="1" dirty="0">
                          <a:latin typeface="Cambria Math"/>
                        </a:rPr>
                        <m:t>1</m:t>
                      </m:r>
                      <m:r>
                        <a:rPr lang="en-US" sz="1600" b="0" i="1" dirty="0" smtClean="0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546" y="2819185"/>
                <a:ext cx="2892971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409546" y="3324010"/>
                <a:ext cx="1430199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0" dirty="0" smtClean="0">
                          <a:latin typeface="Cambria Math"/>
                        </a:rPr>
                        <m:t>=</m:t>
                      </m:r>
                      <m:r>
                        <a:rPr lang="en-US" sz="1600" b="0" i="1" dirty="0" smtClean="0">
                          <a:latin typeface="Cambria Math"/>
                        </a:rPr>
                        <m:t>22.8 </m:t>
                      </m:r>
                      <m:r>
                        <m:rPr>
                          <m:nor/>
                        </m:rPr>
                        <a:rPr lang="en-US" sz="1600" dirty="0">
                          <a:latin typeface="Calibri"/>
                          <a:cs typeface="Calibri"/>
                        </a:rPr>
                        <m:t>≈</m:t>
                      </m:r>
                      <m:r>
                        <m:rPr>
                          <m:nor/>
                        </m:rPr>
                        <a:rPr lang="en-US" sz="1600" b="0" i="0" dirty="0" smtClean="0">
                          <a:latin typeface="Calibri"/>
                          <a:cs typeface="Calibri"/>
                        </a:rPr>
                        <m:t> </m:t>
                      </m:r>
                      <m:r>
                        <a:rPr lang="en-US" sz="1600" b="0" i="0" dirty="0" smtClean="0">
                          <a:latin typeface="Cambria Math"/>
                          <a:cs typeface="Calibri"/>
                        </a:rPr>
                        <m:t>23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546" y="3324010"/>
                <a:ext cx="1430199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409546" y="3790735"/>
                <a:ext cx="2966710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1" dirty="0" smtClean="0">
                          <a:latin typeface="Cambria Math"/>
                        </a:rPr>
                        <m:t>+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𝑠</m:t>
                      </m:r>
                      <m:r>
                        <a:rPr lang="en-US" sz="1600" b="0" i="1" dirty="0" smtClean="0">
                          <a:latin typeface="Cambria Math"/>
                        </a:rPr>
                        <m:t>=22.8+8.0=30.8</m:t>
                      </m:r>
                      <m:r>
                        <m:rPr>
                          <m:nor/>
                        </m:rPr>
                        <a:rPr lang="en-US" sz="16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dirty="0">
                          <a:latin typeface="Calibri"/>
                          <a:cs typeface="Calibri"/>
                        </a:rPr>
                        <m:t>≈</m:t>
                      </m:r>
                      <m:r>
                        <m:rPr>
                          <m:nor/>
                        </m:rPr>
                        <a:rPr lang="en-US" sz="1600" b="0" i="0" dirty="0" smtClean="0">
                          <a:latin typeface="Calibri"/>
                          <a:cs typeface="Calibri"/>
                        </a:rPr>
                        <m:t> 31 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546" y="3790735"/>
                <a:ext cx="2966710" cy="33855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409546" y="4266985"/>
                <a:ext cx="3317768" cy="33855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600" b="0" i="1" dirty="0" smtClean="0">
                          <a:latin typeface="Cambria Math"/>
                        </a:rPr>
                        <m:t>+2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𝑠</m:t>
                      </m:r>
                      <m:r>
                        <a:rPr lang="en-US" sz="1600" b="0" i="1" dirty="0" smtClean="0">
                          <a:latin typeface="Cambria Math"/>
                        </a:rPr>
                        <m:t>=22.8+2(8.</m:t>
                      </m:r>
                      <m:r>
                        <m:rPr>
                          <m:nor/>
                        </m:rPr>
                        <a:rPr lang="en-US" sz="1600" b="0" i="0" dirty="0" smtClean="0">
                          <a:latin typeface="Cambria Math"/>
                        </a:rPr>
                        <m:t>0)</m:t>
                      </m:r>
                      <m:r>
                        <a:rPr lang="en-US" sz="1600" i="1" dirty="0">
                          <a:latin typeface="Cambria Math"/>
                        </a:rPr>
                        <m:t>=3</m:t>
                      </m:r>
                      <m:r>
                        <a:rPr lang="en-US" sz="1600" b="0" i="1" dirty="0" smtClean="0">
                          <a:latin typeface="Cambria Math"/>
                        </a:rPr>
                        <m:t>8</m:t>
                      </m:r>
                      <m:r>
                        <a:rPr lang="en-US" sz="1600" i="1" dirty="0">
                          <a:latin typeface="Cambria Math"/>
                        </a:rPr>
                        <m:t>.8</m:t>
                      </m:r>
                      <m:r>
                        <m:rPr>
                          <m:nor/>
                        </m:rPr>
                        <a:rPr lang="en-US" sz="1600" dirty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dirty="0">
                          <a:latin typeface="Calibri"/>
                          <a:cs typeface="Calibri"/>
                        </a:rPr>
                        <m:t>≈ 3</m:t>
                      </m:r>
                      <m:r>
                        <m:rPr>
                          <m:nor/>
                        </m:rPr>
                        <a:rPr lang="en-US" sz="1600" b="0" i="0" dirty="0" smtClean="0">
                          <a:latin typeface="Calibri"/>
                          <a:cs typeface="Calibri"/>
                        </a:rPr>
                        <m:t>9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546" y="4266985"/>
                <a:ext cx="3317768" cy="338554"/>
              </a:xfrm>
              <a:prstGeom prst="rect">
                <a:avLst/>
              </a:prstGeom>
              <a:blipFill rotWithShape="1">
                <a:blip r:embed="rId9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32"/>
          <p:cNvGrpSpPr/>
          <p:nvPr/>
        </p:nvGrpSpPr>
        <p:grpSpPr>
          <a:xfrm rot="18335149" flipH="1">
            <a:off x="5708127" y="5034604"/>
            <a:ext cx="813801" cy="338757"/>
            <a:chOff x="790575" y="4133850"/>
            <a:chExt cx="2190750" cy="1266825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35" name="Freeform 34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  <p:sp>
        <p:nvSpPr>
          <p:cNvPr id="37" name="Rectangle 36"/>
          <p:cNvSpPr/>
          <p:nvPr/>
        </p:nvSpPr>
        <p:spPr bwMode="auto">
          <a:xfrm>
            <a:off x="3459192" y="1609100"/>
            <a:ext cx="1449238" cy="1210085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252014" y="2061742"/>
            <a:ext cx="3606978" cy="275858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910736"/>
              </p:ext>
            </p:extLst>
          </p:nvPr>
        </p:nvGraphicFramePr>
        <p:xfrm>
          <a:off x="1017406" y="5721686"/>
          <a:ext cx="5429250" cy="560832"/>
        </p:xfrm>
        <a:graphic>
          <a:graphicData uri="http://schemas.openxmlformats.org/drawingml/2006/table">
            <a:tbl>
              <a:tblPr firstRow="1" firstCol="1" bandRow="1"/>
              <a:tblGrid>
                <a:gridCol w="1085850"/>
                <a:gridCol w="1085850"/>
                <a:gridCol w="1085850"/>
                <a:gridCol w="1085850"/>
                <a:gridCol w="108585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Very Small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Small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Large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Very Large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15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31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" name="Rectangle 2"/>
          <p:cNvSpPr>
            <a:spLocks noChangeArrowheads="1"/>
          </p:cNvSpPr>
          <p:nvPr/>
        </p:nvSpPr>
        <p:spPr bwMode="auto">
          <a:xfrm>
            <a:off x="1938338" y="3728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7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52" t="6337" r="27525" b="65512"/>
          <a:stretch/>
        </p:blipFill>
        <p:spPr bwMode="auto">
          <a:xfrm>
            <a:off x="5275515" y="5187437"/>
            <a:ext cx="530935" cy="51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575" b="30753" l="6515" r="242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3" t="5803" r="73485" b="66475"/>
          <a:stretch/>
        </p:blipFill>
        <p:spPr bwMode="auto">
          <a:xfrm>
            <a:off x="3400773" y="1248947"/>
            <a:ext cx="530935" cy="50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13" b="32212" l="30227" r="478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30" t="5776" r="50000" b="64851"/>
          <a:stretch/>
        </p:blipFill>
        <p:spPr bwMode="auto">
          <a:xfrm>
            <a:off x="5531740" y="1719295"/>
            <a:ext cx="524902" cy="53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630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Constructing a Relative Size Table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472540"/>
            <a:ext cx="33023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800" dirty="0" smtClean="0"/>
              <a:t>Read the instructions.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Complete the exercise in </a:t>
            </a:r>
            <a:br>
              <a:rPr lang="en-US" sz="1800" dirty="0" smtClean="0"/>
            </a:br>
            <a:r>
              <a:rPr lang="en-US" sz="1800" dirty="0" smtClean="0"/>
              <a:t>15 minutes.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Be prepared to share your results.</a:t>
            </a:r>
          </a:p>
          <a:p>
            <a:pPr marL="285750" indent="-285750">
              <a:spcBef>
                <a:spcPts val="1200"/>
              </a:spcBef>
            </a:pPr>
            <a:endParaRPr lang="en-US" sz="1800" dirty="0" smtClean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255" y="1371600"/>
            <a:ext cx="3458998" cy="45036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341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1295400"/>
            <a:ext cx="7653338" cy="4953000"/>
          </a:xfrm>
        </p:spPr>
        <p:txBody>
          <a:bodyPr/>
          <a:lstStyle/>
          <a:p>
            <a:r>
              <a:rPr lang="en-US" dirty="0" smtClean="0"/>
              <a:t>Overview: TSP Planning Process</a:t>
            </a:r>
          </a:p>
          <a:p>
            <a:r>
              <a:rPr lang="en-US" dirty="0" smtClean="0"/>
              <a:t>Defining the requirements</a:t>
            </a:r>
          </a:p>
          <a:p>
            <a:r>
              <a:rPr lang="en-US" dirty="0" smtClean="0"/>
              <a:t>Developing a conceptual design</a:t>
            </a:r>
          </a:p>
          <a:p>
            <a:r>
              <a:rPr lang="en-US" dirty="0" smtClean="0"/>
              <a:t>Estimating size and effort</a:t>
            </a:r>
          </a:p>
          <a:p>
            <a:pPr marL="339725" lvl="1" indent="0">
              <a:buNone/>
            </a:pPr>
            <a:r>
              <a:rPr lang="en-US" dirty="0" smtClean="0"/>
              <a:t>Task time is used as the effort estimate</a:t>
            </a:r>
          </a:p>
          <a:p>
            <a:pPr marL="339725" lvl="1" indent="0">
              <a:buNone/>
            </a:pPr>
            <a:r>
              <a:rPr lang="en-US" dirty="0" smtClean="0"/>
              <a:t>Selecting a measure for product size</a:t>
            </a:r>
          </a:p>
          <a:p>
            <a:pPr marL="339725" lvl="1" indent="0">
              <a:buNone/>
            </a:pPr>
            <a:r>
              <a:rPr lang="en-US" dirty="0" smtClean="0"/>
              <a:t>TSP approach to estimation</a:t>
            </a:r>
          </a:p>
          <a:p>
            <a:pPr marL="55562"/>
            <a:r>
              <a:rPr lang="en-US" dirty="0" smtClean="0"/>
              <a:t>Developing the project schedule</a:t>
            </a:r>
          </a:p>
          <a:p>
            <a:pPr marL="55562"/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15870"/>
            <a:ext cx="2375606" cy="1792124"/>
          </a:xfrm>
          <a:prstGeom prst="rect">
            <a:avLst/>
          </a:prstGeom>
        </p:spPr>
      </p:pic>
      <p:sp>
        <p:nvSpPr>
          <p:cNvPr id="5" name="Isosceles Triangle 4"/>
          <p:cNvSpPr/>
          <p:nvPr/>
        </p:nvSpPr>
        <p:spPr bwMode="auto">
          <a:xfrm rot="5400000">
            <a:off x="789693" y="4076755"/>
            <a:ext cx="288093" cy="248356"/>
          </a:xfrm>
          <a:prstGeom prst="triangle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36389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lumMod val="7000"/>
                <a:lumOff val="9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Planning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870" y="1346200"/>
            <a:ext cx="1475518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Define</a:t>
            </a:r>
            <a:br>
              <a:rPr lang="en-US" dirty="0"/>
            </a:br>
            <a:r>
              <a:rPr lang="en-US" dirty="0"/>
              <a:t>requirements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870" y="2162643"/>
            <a:ext cx="1475518" cy="830997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Produce</a:t>
            </a:r>
            <a:br>
              <a:rPr lang="en-US" dirty="0"/>
            </a:br>
            <a:r>
              <a:rPr lang="en-US" dirty="0"/>
              <a:t>conceptual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868" y="3225308"/>
            <a:ext cx="1475520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size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869" y="4041751"/>
            <a:ext cx="1475519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effort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5870" y="4858194"/>
            <a:ext cx="1446942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Determine</a:t>
            </a:r>
            <a:br>
              <a:rPr lang="en-US" dirty="0"/>
            </a:br>
            <a:r>
              <a:rPr lang="en-US" dirty="0"/>
              <a:t>tasks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5870" y="5674638"/>
            <a:ext cx="1446942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Produce</a:t>
            </a:r>
            <a:br>
              <a:rPr lang="en-US" dirty="0"/>
            </a:br>
            <a:r>
              <a:rPr lang="en-US" dirty="0"/>
              <a:t>schedule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947995" y="19309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947995" y="299551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947995" y="381008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947995" y="462464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947995" y="543921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3044651" y="5231881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Scheduling </a:t>
            </a:r>
            <a:br>
              <a:rPr lang="en-US" sz="1800" dirty="0" smtClean="0"/>
            </a:br>
            <a:r>
              <a:rPr lang="en-US" sz="1800" dirty="0" smtClean="0"/>
              <a:t>the tasks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11982" y="4714390"/>
            <a:ext cx="4441372" cy="1629130"/>
          </a:xfrm>
          <a:prstGeom prst="rect">
            <a:avLst/>
          </a:prstGeom>
          <a:noFill/>
          <a:ln w="63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04002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Planning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870" y="1346200"/>
            <a:ext cx="1484702" cy="584775"/>
          </a:xfrm>
          <a:prstGeom prst="rect">
            <a:avLst/>
          </a:prstGeom>
          <a:solidFill>
            <a:srgbClr val="D8E7EA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Define</a:t>
            </a:r>
            <a:br>
              <a:rPr lang="en-US" sz="1600" b="1" dirty="0" smtClean="0"/>
            </a:br>
            <a:r>
              <a:rPr lang="en-US" sz="1600" b="1" dirty="0" smtClean="0"/>
              <a:t>requirements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5870" y="2162643"/>
            <a:ext cx="1446943" cy="830997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conceptual</a:t>
            </a:r>
            <a:br>
              <a:rPr lang="en-US" sz="1600" b="1" dirty="0" smtClean="0"/>
            </a:br>
            <a:r>
              <a:rPr lang="en-US" sz="1600" b="1" dirty="0" smtClean="0"/>
              <a:t>design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5869" y="3225308"/>
            <a:ext cx="1446943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size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5870" y="4041751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effort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5870" y="4858194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Determine</a:t>
            </a:r>
            <a:br>
              <a:rPr lang="en-US" sz="1600" b="1" dirty="0" smtClean="0"/>
            </a:br>
            <a:r>
              <a:rPr lang="en-US" sz="1600" b="1" dirty="0" smtClean="0"/>
              <a:t>tasks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870" y="5674638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schedule</a:t>
            </a:r>
            <a:endParaRPr lang="en-US" sz="1600" b="1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947995" y="19309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947995" y="299551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947995" y="381008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947995" y="462464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947995" y="543921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05124" y="1469310"/>
            <a:ext cx="3381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First, understand the requirements.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905124" y="2285754"/>
            <a:ext cx="4860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Decompose the problem into smaller work products</a:t>
            </a:r>
            <a:br>
              <a:rPr lang="en-US" sz="1600" dirty="0" smtClean="0"/>
            </a:br>
            <a:r>
              <a:rPr lang="en-US" sz="1600" dirty="0" smtClean="0"/>
              <a:t>or services.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2905124" y="3225308"/>
            <a:ext cx="4386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Estimate the size of each of the work products</a:t>
            </a:r>
            <a:br>
              <a:rPr lang="en-US" sz="1600" dirty="0" smtClean="0"/>
            </a:br>
            <a:r>
              <a:rPr lang="en-US" sz="1600" dirty="0" smtClean="0"/>
              <a:t>or services.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2905124" y="4041751"/>
            <a:ext cx="5201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Using size, estimate the effort required to develop each</a:t>
            </a:r>
            <a:br>
              <a:rPr lang="en-US" sz="1600" dirty="0" smtClean="0"/>
            </a:br>
            <a:r>
              <a:rPr lang="en-US" sz="1600" dirty="0" smtClean="0"/>
              <a:t>of the work products or services.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2905124" y="4858194"/>
            <a:ext cx="5320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Identify the tasks needed to complete each work product</a:t>
            </a:r>
            <a:br>
              <a:rPr lang="en-US" sz="1600" dirty="0" smtClean="0"/>
            </a:br>
            <a:r>
              <a:rPr lang="en-US" sz="1600" dirty="0" smtClean="0"/>
              <a:t>or service.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905124" y="5797748"/>
            <a:ext cx="5655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Determine available effort hours and define milestone dates.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08623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lumMod val="7000"/>
                <a:lumOff val="9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Planning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870" y="1346200"/>
            <a:ext cx="1475518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Define</a:t>
            </a:r>
            <a:br>
              <a:rPr lang="en-US" dirty="0"/>
            </a:br>
            <a:r>
              <a:rPr lang="en-US" dirty="0"/>
              <a:t>requirements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870" y="2162643"/>
            <a:ext cx="1475518" cy="830997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Produce</a:t>
            </a:r>
            <a:br>
              <a:rPr lang="en-US" dirty="0"/>
            </a:br>
            <a:r>
              <a:rPr lang="en-US" dirty="0"/>
              <a:t>conceptual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868" y="3225308"/>
            <a:ext cx="1475520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size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869" y="4041751"/>
            <a:ext cx="1475519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effort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5870" y="4858194"/>
            <a:ext cx="1446942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Determine</a:t>
            </a:r>
            <a:br>
              <a:rPr lang="en-US" dirty="0"/>
            </a:br>
            <a:r>
              <a:rPr lang="en-US" dirty="0"/>
              <a:t>tasks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5870" y="5674638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schedule</a:t>
            </a:r>
            <a:endParaRPr lang="en-US" sz="1600" b="1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947995" y="19309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947995" y="299551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947995" y="381008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947995" y="462464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947995" y="543921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905124" y="4858194"/>
            <a:ext cx="5320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Identify the tasks needed to complete each work product</a:t>
            </a:r>
            <a:br>
              <a:rPr lang="en-US" sz="1600" dirty="0" smtClean="0"/>
            </a:br>
            <a:r>
              <a:rPr lang="en-US" sz="1600" dirty="0" smtClean="0"/>
              <a:t>or service.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754274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Products Developed?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1866900"/>
          </a:xfrm>
        </p:spPr>
        <p:txBody>
          <a:bodyPr/>
          <a:lstStyle/>
          <a:p>
            <a:r>
              <a:rPr lang="en-US" dirty="0" smtClean="0"/>
              <a:t>A product is produced using a process.</a:t>
            </a:r>
          </a:p>
          <a:p>
            <a:r>
              <a:rPr lang="en-US" dirty="0" smtClean="0"/>
              <a:t>A simple process can be broken down directly into a set of tasks.</a:t>
            </a:r>
          </a:p>
          <a:p>
            <a:r>
              <a:rPr lang="en-US" dirty="0" smtClean="0"/>
              <a:t>Large processes are typically broken down into phases.</a:t>
            </a:r>
          </a:p>
          <a:p>
            <a:r>
              <a:rPr lang="en-US" dirty="0" smtClean="0"/>
              <a:t>A process phase is then further broken down into a set of tasks.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444699" y="3414461"/>
            <a:ext cx="4051736" cy="2162175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682699" y="4491856"/>
            <a:ext cx="914401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6349949" y="4491858"/>
            <a:ext cx="908486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636258" y="424575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Input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58435" y="430719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Product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2597100" y="3862137"/>
            <a:ext cx="752474" cy="160127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597225" y="3862137"/>
            <a:ext cx="752474" cy="160127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597350" y="3862137"/>
            <a:ext cx="752474" cy="160127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597475" y="3862137"/>
            <a:ext cx="752474" cy="160127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84621" y="3606805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Phase 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84746" y="3606805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Phase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84871" y="3606805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Phase 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84996" y="3606805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Phase 4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2739974" y="4034656"/>
            <a:ext cx="152400" cy="142875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739974" y="4358982"/>
            <a:ext cx="152400" cy="142875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739974" y="4683308"/>
            <a:ext cx="152400" cy="142875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739974" y="5007634"/>
            <a:ext cx="152400" cy="142875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3092399" y="4258398"/>
            <a:ext cx="152400" cy="142875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>
            <a:off x="2597100" y="4491856"/>
            <a:ext cx="93344" cy="0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V="1">
            <a:off x="2690444" y="3924166"/>
            <a:ext cx="0" cy="567690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690444" y="3924166"/>
            <a:ext cx="125730" cy="0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>
            <a:stCxn id="22" idx="0"/>
          </p:cNvCxnSpPr>
          <p:nvPr/>
        </p:nvCxnSpPr>
        <p:spPr bwMode="auto">
          <a:xfrm flipV="1">
            <a:off x="2816174" y="3924166"/>
            <a:ext cx="0" cy="110490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sm"/>
            <a:tailEnd type="none" w="med" len="med"/>
          </a:ln>
          <a:effectLst/>
        </p:spPr>
      </p:cxnSp>
      <p:cxnSp>
        <p:nvCxnSpPr>
          <p:cNvPr id="51" name="Straight Connector 50"/>
          <p:cNvCxnSpPr>
            <a:stCxn id="23" idx="0"/>
          </p:cNvCxnSpPr>
          <p:nvPr/>
        </p:nvCxnSpPr>
        <p:spPr bwMode="auto">
          <a:xfrm flipV="1">
            <a:off x="2816174" y="4177532"/>
            <a:ext cx="0" cy="181450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sm"/>
            <a:tailEnd type="none" w="med" len="med"/>
          </a:ln>
          <a:effectLst/>
        </p:spPr>
      </p:cxnSp>
      <p:cxnSp>
        <p:nvCxnSpPr>
          <p:cNvPr id="54" name="Straight Connector 53"/>
          <p:cNvCxnSpPr>
            <a:stCxn id="24" idx="0"/>
          </p:cNvCxnSpPr>
          <p:nvPr/>
        </p:nvCxnSpPr>
        <p:spPr bwMode="auto">
          <a:xfrm flipV="1">
            <a:off x="2816174" y="4501857"/>
            <a:ext cx="0" cy="181451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sm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 flipV="1">
            <a:off x="2816174" y="4826182"/>
            <a:ext cx="0" cy="181451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sm"/>
            <a:tailEnd type="none" w="med" len="med"/>
          </a:ln>
          <a:effectLst/>
        </p:spPr>
      </p:cxnSp>
      <p:cxnSp>
        <p:nvCxnSpPr>
          <p:cNvPr id="58" name="Straight Connector 57"/>
          <p:cNvCxnSpPr>
            <a:stCxn id="26" idx="0"/>
          </p:cNvCxnSpPr>
          <p:nvPr/>
        </p:nvCxnSpPr>
        <p:spPr bwMode="auto">
          <a:xfrm flipV="1">
            <a:off x="3168599" y="4106094"/>
            <a:ext cx="0" cy="152304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sm"/>
            <a:tailEnd type="none" w="med" len="med"/>
          </a:ln>
          <a:effectLst/>
        </p:spPr>
      </p:cxnSp>
      <p:cxnSp>
        <p:nvCxnSpPr>
          <p:cNvPr id="61" name="Straight Connector 60"/>
          <p:cNvCxnSpPr>
            <a:endCxn id="25" idx="2"/>
          </p:cNvCxnSpPr>
          <p:nvPr/>
        </p:nvCxnSpPr>
        <p:spPr bwMode="auto">
          <a:xfrm flipV="1">
            <a:off x="2816174" y="5150509"/>
            <a:ext cx="0" cy="154401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>
            <a:off x="2816174" y="5304910"/>
            <a:ext cx="157163" cy="0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 flipV="1">
            <a:off x="2973337" y="4106093"/>
            <a:ext cx="0" cy="1198817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>
            <a:off x="2973337" y="4106093"/>
            <a:ext cx="195262" cy="0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>
            <a:off x="3176981" y="4491856"/>
            <a:ext cx="172593" cy="1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>
            <a:off x="3349574" y="4489570"/>
            <a:ext cx="247651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4349699" y="4484998"/>
            <a:ext cx="247651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8" name="Straight Arrow Connector 77"/>
          <p:cNvCxnSpPr/>
          <p:nvPr/>
        </p:nvCxnSpPr>
        <p:spPr bwMode="auto">
          <a:xfrm>
            <a:off x="5349824" y="4480426"/>
            <a:ext cx="247651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 flipV="1">
            <a:off x="3176981" y="4394702"/>
            <a:ext cx="0" cy="97154"/>
          </a:xfrm>
          <a:prstGeom prst="line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97061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7993"/>
              </p:ext>
            </p:extLst>
          </p:nvPr>
        </p:nvGraphicFramePr>
        <p:xfrm>
          <a:off x="536030" y="546675"/>
          <a:ext cx="8145516" cy="5897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67556"/>
                <a:gridCol w="1355835"/>
                <a:gridCol w="6222125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sz="1400" b="1" dirty="0" smtClean="0"/>
                        <a:t>Test Case Development Process</a:t>
                      </a:r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400" b="1" dirty="0" smtClean="0"/>
                        <a:t>Purpose:</a:t>
                      </a:r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To develop test cases</a:t>
                      </a:r>
                      <a:r>
                        <a:rPr lang="en-US" sz="1400" b="1" baseline="0" dirty="0" smtClean="0"/>
                        <a:t>.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400" b="1" dirty="0" smtClean="0"/>
                        <a:t>Entry Criteria:</a:t>
                      </a:r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Product requirements,</a:t>
                      </a:r>
                      <a:r>
                        <a:rPr lang="en-US" sz="1400" b="1" baseline="0" dirty="0" smtClean="0"/>
                        <a:t> high-level design, detailed-level design, functional specifications (and/or use cases).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Step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Tasks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Description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Define</a:t>
                      </a:r>
                      <a:r>
                        <a:rPr lang="en-US" sz="1400" b="1" baseline="0" dirty="0" smtClean="0"/>
                        <a:t> objectives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b="1" dirty="0" smtClean="0"/>
                        <a:t>Determine the objectives of the test cases.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Develop test descriptions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Provide test case titles and descriptions of each test to be performed. 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Include a mapping of the test case to the requirements, design elements, or specifications being validated by the test case.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Specify initial conditions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b="1" dirty="0" smtClean="0"/>
                        <a:t>Define initial conditions that must be met prior to the execution of each test case.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Define procedures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b="1" dirty="0" smtClean="0"/>
                        <a:t>Define the steps for each test case. For each step, describe eh action</a:t>
                      </a:r>
                      <a:r>
                        <a:rPr lang="en-US" sz="1400" b="1" baseline="0" dirty="0" smtClean="0"/>
                        <a:t> to be taken and the expected result.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Review</a:t>
                      </a:r>
                      <a:r>
                        <a:rPr lang="en-US" sz="1400" b="1" baseline="0" dirty="0" smtClean="0"/>
                        <a:t> test cases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="1" dirty="0" smtClean="0"/>
                        <a:t>Review each test case using the review checklist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="1" dirty="0" smtClean="0"/>
                        <a:t>Fix all defects found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="1" dirty="0" smtClean="0"/>
                        <a:t>Record defects in defect log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Inspect</a:t>
                      </a:r>
                      <a:r>
                        <a:rPr lang="en-US" sz="1400" b="1" baseline="0" dirty="0" smtClean="0"/>
                        <a:t> test cases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b="1" dirty="0" smtClean="0"/>
                        <a:t>Inspect the test cases using</a:t>
                      </a:r>
                      <a:r>
                        <a:rPr lang="en-US" sz="1400" b="1" baseline="0" dirty="0" smtClean="0"/>
                        <a:t> the TSP inspection script (INS).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400" b="1" dirty="0" smtClean="0"/>
                        <a:t>Exit Criteria:</a:t>
                      </a:r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Test cases are documented, reviewed, and inspected. Time</a:t>
                      </a:r>
                      <a:r>
                        <a:rPr lang="en-US" sz="1400" b="1" baseline="0" dirty="0" smtClean="0"/>
                        <a:t> and defect logs are completed. Process improvement proposals are logged.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4835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lumMod val="7000"/>
                <a:lumOff val="9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Planning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870" y="1346200"/>
            <a:ext cx="1475518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Define</a:t>
            </a:r>
            <a:br>
              <a:rPr lang="en-US" dirty="0"/>
            </a:br>
            <a:r>
              <a:rPr lang="en-US" dirty="0"/>
              <a:t>requirements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870" y="2162643"/>
            <a:ext cx="1475518" cy="830997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Produce</a:t>
            </a:r>
            <a:br>
              <a:rPr lang="en-US" dirty="0"/>
            </a:br>
            <a:r>
              <a:rPr lang="en-US" dirty="0"/>
              <a:t>conceptual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868" y="3225308"/>
            <a:ext cx="1475520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size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869" y="4041751"/>
            <a:ext cx="1475519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/>
            </a:lvl1pPr>
          </a:lstStyle>
          <a:p>
            <a:r>
              <a:rPr lang="en-US" dirty="0"/>
              <a:t>Estimate</a:t>
            </a:r>
            <a:br>
              <a:rPr lang="en-US" dirty="0"/>
            </a:br>
            <a:r>
              <a:rPr lang="en-US" dirty="0"/>
              <a:t>effort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5870" y="4858194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Determine</a:t>
            </a:r>
            <a:br>
              <a:rPr lang="en-US" sz="1600" b="1" dirty="0" smtClean="0"/>
            </a:br>
            <a:r>
              <a:rPr lang="en-US" sz="1600" b="1" dirty="0" smtClean="0"/>
              <a:t>tasks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870" y="5674638"/>
            <a:ext cx="1446942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Produce</a:t>
            </a:r>
            <a:br>
              <a:rPr lang="en-US" dirty="0"/>
            </a:br>
            <a:r>
              <a:rPr lang="en-US" dirty="0"/>
              <a:t>schedule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947995" y="19309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947995" y="299551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947995" y="381008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947995" y="462464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947995" y="543921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905124" y="5797748"/>
            <a:ext cx="5655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Determine available effort hours and define milestone dates.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28306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61975"/>
            <a:ext cx="8235950" cy="838200"/>
          </a:xfrm>
        </p:spPr>
        <p:txBody>
          <a:bodyPr/>
          <a:lstStyle/>
          <a:p>
            <a:r>
              <a:rPr lang="en-US" dirty="0" smtClean="0"/>
              <a:t>Developing A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develop a schedule, you need three things:</a:t>
            </a:r>
          </a:p>
          <a:p>
            <a:pPr marL="741363" lvl="1" indent="-457200">
              <a:buSzPct val="100000"/>
              <a:buFont typeface="+mj-lt"/>
              <a:buAutoNum type="arabicPeriod"/>
            </a:pPr>
            <a:r>
              <a:rPr lang="en-US" dirty="0" smtClean="0"/>
              <a:t>a set of ordered tasks</a:t>
            </a:r>
          </a:p>
          <a:p>
            <a:pPr marL="741363" lvl="1" indent="-457200">
              <a:buSzPct val="100000"/>
              <a:buFont typeface="+mj-lt"/>
              <a:buAutoNum type="arabicPeriod"/>
            </a:pPr>
            <a:r>
              <a:rPr lang="en-US" dirty="0" smtClean="0"/>
              <a:t>the estimated effort hours per task</a:t>
            </a:r>
          </a:p>
          <a:p>
            <a:pPr marL="741363" lvl="1" indent="-457200">
              <a:buSzPct val="100000"/>
              <a:buFont typeface="+mj-lt"/>
              <a:buAutoNum type="arabicPeriod"/>
            </a:pPr>
            <a:r>
              <a:rPr lang="en-US" dirty="0" smtClean="0"/>
              <a:t>an estimate of available task hours per week</a:t>
            </a:r>
          </a:p>
          <a:p>
            <a:pPr>
              <a:buSzPct val="100000"/>
            </a:pPr>
            <a:r>
              <a:rPr lang="en-US" dirty="0" smtClean="0"/>
              <a:t>The schedule is developed by allocating your available task hours to the work that must be completed.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775" y="3457137"/>
            <a:ext cx="3105053" cy="263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49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the Tasks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46348" y="2763242"/>
            <a:ext cx="194155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Define objectives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46348" y="3296429"/>
            <a:ext cx="276229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Develop test descriptions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46348" y="3829616"/>
            <a:ext cx="254428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Define initial conditions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46348" y="4362803"/>
            <a:ext cx="245451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Define the procedures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46348" y="4895990"/>
            <a:ext cx="204414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Review test cases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46348" y="5429178"/>
            <a:ext cx="203132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Inspect test cases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400" y="1164193"/>
            <a:ext cx="39315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Assumptions:</a:t>
            </a:r>
          </a:p>
          <a:p>
            <a:pPr marL="285750" indent="-285750"/>
            <a:r>
              <a:rPr lang="en-US" sz="1800" dirty="0" smtClean="0"/>
              <a:t>There are four test cases.</a:t>
            </a:r>
          </a:p>
          <a:p>
            <a:pPr marL="285750" indent="-285750"/>
            <a:r>
              <a:rPr lang="en-US" sz="1800" dirty="0" smtClean="0"/>
              <a:t>The test cases have been sized.</a:t>
            </a:r>
          </a:p>
          <a:p>
            <a:pPr marL="285750" indent="-285750"/>
            <a:r>
              <a:rPr lang="en-US" sz="1800" dirty="0" smtClean="0"/>
              <a:t>Overall effort has been estimated.</a:t>
            </a: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597920" y="2542691"/>
            <a:ext cx="838569" cy="629722"/>
            <a:chOff x="790575" y="4133850"/>
            <a:chExt cx="2190750" cy="126682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13" name="Freeform 12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  <p:cxnSp>
        <p:nvCxnSpPr>
          <p:cNvPr id="16" name="Straight Arrow Connector 15"/>
          <p:cNvCxnSpPr/>
          <p:nvPr/>
        </p:nvCxnSpPr>
        <p:spPr bwMode="auto">
          <a:xfrm>
            <a:off x="2041170" y="3132574"/>
            <a:ext cx="0" cy="163855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2041170" y="3665761"/>
            <a:ext cx="0" cy="163855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2041170" y="4198948"/>
            <a:ext cx="0" cy="163855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2041170" y="4732135"/>
            <a:ext cx="0" cy="163855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2041170" y="5265322"/>
            <a:ext cx="0" cy="163855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2041170" y="5798509"/>
            <a:ext cx="0" cy="163855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846640" y="6008851"/>
            <a:ext cx="1070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Test Cases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1163300" y="3913786"/>
            <a:ext cx="77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Tasks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5411852" y="2763242"/>
            <a:ext cx="0" cy="3035267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5258280" y="5798510"/>
            <a:ext cx="307144" cy="0"/>
          </a:xfrm>
          <a:prstGeom prst="line">
            <a:avLst/>
          </a:prstGeom>
          <a:solidFill>
            <a:srgbClr val="5CA1FB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5258280" y="2763242"/>
            <a:ext cx="307144" cy="0"/>
          </a:xfrm>
          <a:prstGeom prst="line">
            <a:avLst/>
          </a:prstGeom>
          <a:solidFill>
            <a:srgbClr val="5CA1FB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5028026" y="3904169"/>
            <a:ext cx="76174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dirty="0" smtClean="0"/>
              <a:t>57</a:t>
            </a:r>
            <a:br>
              <a:rPr lang="en-US" sz="1800" dirty="0" smtClean="0"/>
            </a:br>
            <a:r>
              <a:rPr lang="en-US" sz="1800" dirty="0" smtClean="0"/>
              <a:t>hours</a:t>
            </a:r>
          </a:p>
        </p:txBody>
      </p:sp>
      <p:sp>
        <p:nvSpPr>
          <p:cNvPr id="3" name="Rectangular Callout 2"/>
          <p:cNvSpPr/>
          <p:nvPr/>
        </p:nvSpPr>
        <p:spPr bwMode="auto">
          <a:xfrm>
            <a:off x="6301648" y="2763242"/>
            <a:ext cx="2610998" cy="1066374"/>
          </a:xfrm>
          <a:prstGeom prst="wedgeRectCallout">
            <a:avLst>
              <a:gd name="adj1" fmla="val -79317"/>
              <a:gd name="adj2" fmla="val 70041"/>
            </a:avLst>
          </a:prstGeom>
          <a:solidFill>
            <a:schemeClr val="accent1">
              <a:lumMod val="40000"/>
              <a:lumOff val="6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182880" rIns="182880" bIns="18288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ea typeface="ＭＳ Ｐゴシック" pitchFamily="1" charset="-128"/>
              </a:rPr>
              <a:t>Question: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ea typeface="ＭＳ Ｐゴシック" pitchFamily="1" charset="-128"/>
              </a:rPr>
              <a:t>Can you describe how this estimate was derived?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59124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7538" cy="838200"/>
          </a:xfrm>
        </p:spPr>
        <p:txBody>
          <a:bodyPr/>
          <a:lstStyle/>
          <a:p>
            <a:r>
              <a:rPr lang="en-US" sz="2400" dirty="0"/>
              <a:t>Recall: The </a:t>
            </a:r>
            <a:r>
              <a:rPr lang="en-US" sz="2400" dirty="0" smtClean="0"/>
              <a:t>Relative Size Table </a:t>
            </a:r>
            <a:r>
              <a:rPr lang="en-US" sz="2400" dirty="0"/>
              <a:t>Approach to Estimation</a:t>
            </a:r>
            <a:endParaRPr lang="en-US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1091443" y="1396866"/>
            <a:ext cx="3536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Data from his past work was used to construct this relative size table.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152626"/>
              </p:ext>
            </p:extLst>
          </p:nvPr>
        </p:nvGraphicFramePr>
        <p:xfrm>
          <a:off x="3192597" y="1627780"/>
          <a:ext cx="4838699" cy="865834"/>
        </p:xfrm>
        <a:graphic>
          <a:graphicData uri="http://schemas.openxmlformats.org/drawingml/2006/table">
            <a:tbl>
              <a:tblPr firstRow="1" firstCol="1" bandRow="1"/>
              <a:tblGrid>
                <a:gridCol w="2009774"/>
                <a:gridCol w="719749"/>
                <a:gridCol w="1054588"/>
                <a:gridCol w="1054588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Test Case Size (# of test</a:t>
                      </a:r>
                      <a:r>
                        <a:rPr lang="en-US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steps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0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Small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Large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Test Case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0005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1435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7150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18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61975" y="3026952"/>
            <a:ext cx="2765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The size of each of the four test cases were estimated.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451367"/>
              </p:ext>
            </p:extLst>
          </p:nvPr>
        </p:nvGraphicFramePr>
        <p:xfrm>
          <a:off x="3742980" y="2999074"/>
          <a:ext cx="4288316" cy="1682496"/>
        </p:xfrm>
        <a:graphic>
          <a:graphicData uri="http://schemas.openxmlformats.org/drawingml/2006/table">
            <a:tbl>
              <a:tblPr firstRow="1" firstCol="1" bandRow="1"/>
              <a:tblGrid>
                <a:gridCol w="1112705"/>
                <a:gridCol w="1542361"/>
                <a:gridCol w="1633250"/>
              </a:tblGrid>
              <a:tr h="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61963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Test Case #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Size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# test</a:t>
                      </a:r>
                      <a:r>
                        <a:rPr lang="en-US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steps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61963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1313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61963" algn="dec"/>
                        </a:tabLst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04863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461963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2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1313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61963" algn="dec"/>
                        </a:tabLst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04863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61963" algn="dec"/>
                        </a:tabLst>
                        <a:defRPr/>
                      </a:pPr>
                      <a:r>
                        <a:rPr lang="en-US" sz="1600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</a:t>
                      </a:r>
                      <a:endParaRPr lang="en-US" sz="1600" kern="1200" noProof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1313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61963" algn="dec"/>
                        </a:tabLst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Small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804863" algn="dec"/>
                        </a:tabLst>
                        <a:defRPr/>
                      </a:pPr>
                      <a:r>
                        <a:rPr lang="en-US" sz="1600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</a:t>
                      </a:r>
                      <a:endParaRPr lang="en-US" sz="1600" kern="1200" noProof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61963" algn="dec"/>
                        </a:tabLst>
                        <a:defRPr/>
                      </a:pPr>
                      <a:r>
                        <a:rPr lang="en-US" sz="1600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1313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61963" algn="dec"/>
                        </a:tabLst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804863" algn="dec"/>
                        </a:tabLst>
                        <a:defRPr/>
                      </a:pPr>
                      <a:r>
                        <a:rPr lang="en-US" sz="1600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61963" algn="dec"/>
                        </a:tabLst>
                        <a:defRPr/>
                      </a:pPr>
                      <a:endParaRPr lang="en-US" sz="1600" kern="12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61963" algn="dec"/>
                        </a:tabLst>
                        <a:defRPr/>
                      </a:pPr>
                      <a:endParaRPr kumimoji="0" lang="en-US" sz="16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804863" algn="dec"/>
                        </a:tabLst>
                        <a:defRPr/>
                      </a:pPr>
                      <a:r>
                        <a:rPr lang="en-US" sz="1600" i="1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kumimoji="0" lang="en-US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Total  </a:t>
                      </a:r>
                      <a:r>
                        <a:rPr lang="en-US" sz="1600" i="1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919436"/>
              </p:ext>
            </p:extLst>
          </p:nvPr>
        </p:nvGraphicFramePr>
        <p:xfrm>
          <a:off x="4901185" y="5137086"/>
          <a:ext cx="3130111" cy="560832"/>
        </p:xfrm>
        <a:graphic>
          <a:graphicData uri="http://schemas.openxmlformats.org/drawingml/2006/table">
            <a:tbl>
              <a:tblPr firstRow="1" firstCol="1" bandRow="1"/>
              <a:tblGrid>
                <a:gridCol w="1196274"/>
                <a:gridCol w="1933837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Test steps per hour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Productivity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58838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1.72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52" t="6337" r="27525" b="65512"/>
          <a:stretch/>
        </p:blipFill>
        <p:spPr bwMode="auto">
          <a:xfrm>
            <a:off x="1513525" y="4568235"/>
            <a:ext cx="530935" cy="51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575" b="30753" l="6515" r="242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3" t="5803" r="73485" b="66475"/>
          <a:stretch/>
        </p:blipFill>
        <p:spPr bwMode="auto">
          <a:xfrm>
            <a:off x="695352" y="1118199"/>
            <a:ext cx="530935" cy="50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13" b="32212" l="30227" r="478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30" t="5776" r="50000" b="64851"/>
          <a:stretch/>
        </p:blipFill>
        <p:spPr bwMode="auto">
          <a:xfrm>
            <a:off x="270949" y="2648174"/>
            <a:ext cx="524902" cy="53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44534" y="4891003"/>
            <a:ext cx="2765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The size of each of the four test cases were estimated.</a:t>
            </a:r>
          </a:p>
        </p:txBody>
      </p:sp>
      <p:pic>
        <p:nvPicPr>
          <p:cNvPr id="14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03" b="30275" l="75440" r="91796">
                        <a14:backgroundMark x1="76010" y1="27063" x2="76010" y2="270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395" t="6569" r="6160" b="67091"/>
          <a:stretch/>
        </p:blipFill>
        <p:spPr bwMode="auto">
          <a:xfrm>
            <a:off x="237898" y="5574531"/>
            <a:ext cx="519485" cy="5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06043" y="6002528"/>
            <a:ext cx="4781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Estimated task time = 33 X 1.72 = </a:t>
            </a:r>
            <a:r>
              <a:rPr lang="en-US" sz="1600" dirty="0" smtClean="0">
                <a:latin typeface="+mj-lt"/>
              </a:rPr>
              <a:t>56.8 ≈ 57 hours</a:t>
            </a:r>
          </a:p>
        </p:txBody>
      </p:sp>
    </p:spTree>
    <p:extLst>
      <p:ext uri="{BB962C8B-B14F-4D97-AF65-F5344CB8AC3E}">
        <p14:creationId xmlns:p14="http://schemas.microsoft.com/office/powerpoint/2010/main" val="3886711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the Tasks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9016" y="1230814"/>
            <a:ext cx="79505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None/>
            </a:pPr>
            <a:r>
              <a:rPr lang="en-US" sz="1800" dirty="0" smtClean="0"/>
              <a:t>The effort estimate is distributed across the tasks based on historical data.</a:t>
            </a:r>
          </a:p>
          <a:p>
            <a:pPr>
              <a:spcBef>
                <a:spcPts val="1200"/>
              </a:spcBef>
              <a:buNone/>
            </a:pPr>
            <a:r>
              <a:rPr lang="en-US" sz="1800" dirty="0" smtClean="0"/>
              <a:t>If data is unavailable, then use expert judgment.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16890"/>
              </p:ext>
            </p:extLst>
          </p:nvPr>
        </p:nvGraphicFramePr>
        <p:xfrm>
          <a:off x="2035440" y="2442294"/>
          <a:ext cx="5610266" cy="2523744"/>
        </p:xfrm>
        <a:graphic>
          <a:graphicData uri="http://schemas.openxmlformats.org/drawingml/2006/table">
            <a:tbl>
              <a:tblPr firstRow="1" firstCol="1" bandRow="1"/>
              <a:tblGrid>
                <a:gridCol w="1947885"/>
                <a:gridCol w="646303"/>
                <a:gridCol w="1508039"/>
                <a:gridCol w="1508039"/>
              </a:tblGrid>
              <a:tr h="20002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2445" algn="dec"/>
                        </a:tabLs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Percent</a:t>
                      </a:r>
                      <a:endParaRPr lang="en-US" sz="105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Effort estimate</a:t>
                      </a:r>
                      <a:b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(task hours)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0002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Define objectives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4863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Develop test descriptions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4863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19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Define initial conditions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4863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19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Define the procedures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4863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Review test cases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4863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Inspect test cases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4863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4863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60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57 </a:t>
                      </a:r>
                      <a:r>
                        <a:rPr lang="en-US" sz="16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hours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04286" y="5520267"/>
            <a:ext cx="3636603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The next step is to calculate</a:t>
            </a:r>
            <a:br>
              <a:rPr lang="en-US" sz="1800" dirty="0" smtClean="0"/>
            </a:br>
            <a:r>
              <a:rPr lang="en-US" sz="1800" dirty="0" smtClean="0"/>
              <a:t>the </a:t>
            </a:r>
            <a:r>
              <a:rPr lang="en-US" sz="1800" i="1" dirty="0" smtClean="0"/>
              <a:t>planned value</a:t>
            </a:r>
            <a:r>
              <a:rPr lang="en-US" sz="1800" dirty="0" smtClean="0"/>
              <a:t> for each task.</a:t>
            </a:r>
          </a:p>
        </p:txBody>
      </p:sp>
    </p:spTree>
    <p:extLst>
      <p:ext uri="{BB962C8B-B14F-4D97-AF65-F5344CB8AC3E}">
        <p14:creationId xmlns:p14="http://schemas.microsoft.com/office/powerpoint/2010/main" val="39339057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Earned Value Management System</a:t>
            </a:r>
            <a:endParaRPr lang="en-US" dirty="0"/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57200" y="1587500"/>
            <a:ext cx="250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Planned Value (PV)</a:t>
            </a: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3352800" y="1587500"/>
            <a:ext cx="51816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PV for a task is an estimate of the work required to complete the task. It is expressed as the percent of the overall work required in a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work plan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438150" y="3200400"/>
            <a:ext cx="2379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Earned Value (EV)</a:t>
            </a: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3365500" y="3200400"/>
            <a:ext cx="51816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 task’s PV is </a:t>
            </a:r>
            <a:r>
              <a: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earned</a:t>
            </a: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when a task is completed. It must be entirely completed to earn the value.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533400" y="1524000"/>
            <a:ext cx="7848600" cy="0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33400" y="3044825"/>
            <a:ext cx="7848600" cy="0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533400" y="4343400"/>
            <a:ext cx="7848600" cy="0"/>
          </a:xfrm>
          <a:prstGeom prst="line">
            <a:avLst/>
          </a:prstGeom>
          <a:noFill/>
          <a:ln w="9525" cap="flat" cmpd="sng" algn="ctr">
            <a:solidFill>
              <a:srgbClr val="DAEDEF">
                <a:lumMod val="5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35808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Value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523432"/>
              </p:ext>
            </p:extLst>
          </p:nvPr>
        </p:nvGraphicFramePr>
        <p:xfrm>
          <a:off x="699470" y="2371637"/>
          <a:ext cx="7724775" cy="2243328"/>
        </p:xfrm>
        <a:graphic>
          <a:graphicData uri="http://schemas.openxmlformats.org/drawingml/2006/table">
            <a:tbl>
              <a:tblPr firstRow="1" firstCol="1" bandRow="1"/>
              <a:tblGrid>
                <a:gridCol w="2295525"/>
                <a:gridCol w="1428750"/>
                <a:gridCol w="1943100"/>
                <a:gridCol w="914400"/>
                <a:gridCol w="1143000"/>
              </a:tblGrid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2445" algn="dec"/>
                        </a:tabLs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Est. Effort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hours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Cumulative est. effort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(task hours)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PV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Cumulative PV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Define objectives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5725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Develop test descriptions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5725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17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19.3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29.8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Define initial conditions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5725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28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19.3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49.1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Define the procedures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5725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45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29.8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78.9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Review test cases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5725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51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89.4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3895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Inspect test cases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57250" algn="dec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57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100.0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3400" y="1271408"/>
            <a:ext cx="8001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Planned value (PV)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for a task is an estimate of the work required to complete the task. It is expressed as the percent of the overall work required in a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work plan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5800" y="4938187"/>
            <a:ext cx="8001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For example</a:t>
            </a:r>
            <a:r>
              <a:rPr lang="en-US" sz="1800" kern="0" dirty="0" smtClean="0">
                <a:solidFill>
                  <a:srgbClr val="000000"/>
                </a:solidFill>
              </a:rPr>
              <a:t>, the total number of hours in the project above is 57 hours. The task, </a:t>
            </a:r>
            <a:r>
              <a:rPr lang="en-US" sz="1800" i="1" kern="0" dirty="0" smtClean="0">
                <a:solidFill>
                  <a:srgbClr val="000000"/>
                </a:solidFill>
              </a:rPr>
              <a:t>Define objectives, </a:t>
            </a:r>
            <a:r>
              <a:rPr lang="en-US" sz="1800" kern="0" dirty="0" smtClean="0">
                <a:solidFill>
                  <a:srgbClr val="000000"/>
                </a:solidFill>
              </a:rPr>
              <a:t>is estimated to be a six-hour task. Therefore, the planned value for this task is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489812" y="5832118"/>
                <a:ext cx="3194892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𝑃𝑉</m:t>
                      </m:r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57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=0.105=10.5%</m:t>
                      </m:r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9812" y="5832118"/>
                <a:ext cx="3194892" cy="6127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54138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1295400"/>
            <a:ext cx="7653338" cy="4953000"/>
          </a:xfrm>
        </p:spPr>
        <p:txBody>
          <a:bodyPr/>
          <a:lstStyle/>
          <a:p>
            <a:r>
              <a:rPr lang="en-US" dirty="0" smtClean="0"/>
              <a:t>Overview: TSP Planning Process</a:t>
            </a:r>
          </a:p>
          <a:p>
            <a:r>
              <a:rPr lang="en-US" dirty="0" smtClean="0"/>
              <a:t>Defining the requirements</a:t>
            </a:r>
          </a:p>
          <a:p>
            <a:r>
              <a:rPr lang="en-US" dirty="0" smtClean="0"/>
              <a:t>Developing a conceptual design</a:t>
            </a:r>
          </a:p>
          <a:p>
            <a:r>
              <a:rPr lang="en-US" dirty="0" smtClean="0"/>
              <a:t>Estimating size and effort</a:t>
            </a:r>
          </a:p>
          <a:p>
            <a:pPr marL="339725" lvl="1" indent="0">
              <a:buNone/>
            </a:pPr>
            <a:r>
              <a:rPr lang="en-US" dirty="0" smtClean="0"/>
              <a:t>Task time is used as the effort estimate</a:t>
            </a:r>
          </a:p>
          <a:p>
            <a:pPr marL="339725" lvl="1" indent="0">
              <a:buNone/>
            </a:pPr>
            <a:r>
              <a:rPr lang="en-US" dirty="0" smtClean="0"/>
              <a:t>Selecting a measure for product size</a:t>
            </a:r>
          </a:p>
          <a:p>
            <a:pPr marL="339725" lvl="1" indent="0">
              <a:buNone/>
            </a:pPr>
            <a:r>
              <a:rPr lang="en-US" dirty="0" smtClean="0"/>
              <a:t>TSP approach to estimation</a:t>
            </a:r>
          </a:p>
          <a:p>
            <a:pPr marL="55562"/>
            <a:r>
              <a:rPr lang="en-US" dirty="0" smtClean="0"/>
              <a:t>Developing the project schedule</a:t>
            </a:r>
          </a:p>
          <a:p>
            <a:pPr marL="55562"/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15870"/>
            <a:ext cx="2375606" cy="1792124"/>
          </a:xfrm>
          <a:prstGeom prst="rect">
            <a:avLst/>
          </a:prstGeom>
        </p:spPr>
      </p:pic>
      <p:sp>
        <p:nvSpPr>
          <p:cNvPr id="5" name="Isosceles Triangle 4"/>
          <p:cNvSpPr/>
          <p:nvPr/>
        </p:nvSpPr>
        <p:spPr bwMode="auto">
          <a:xfrm rot="5400000">
            <a:off x="746711" y="1733708"/>
            <a:ext cx="288093" cy="248356"/>
          </a:xfrm>
          <a:prstGeom prst="triangle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9645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the Schedule</a:t>
            </a: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3400" y="1271408"/>
            <a:ext cx="80010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To develop the task schedule, you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must first estimate the task time per week that you will have available for working on the planned tasks.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solidFill>
                  <a:srgbClr val="000000"/>
                </a:solidFill>
              </a:rPr>
              <a:t>For example, consider that you have </a:t>
            </a:r>
            <a:br>
              <a:rPr lang="en-US" sz="1800" kern="0" dirty="0" smtClean="0">
                <a:solidFill>
                  <a:srgbClr val="000000"/>
                </a:solidFill>
              </a:rPr>
            </a:br>
            <a:r>
              <a:rPr lang="en-US" sz="1800" kern="0" dirty="0" smtClean="0">
                <a:solidFill>
                  <a:srgbClr val="000000"/>
                </a:solidFill>
              </a:rPr>
              <a:t>estimated 15 hours of available task </a:t>
            </a:r>
            <a:br>
              <a:rPr lang="en-US" sz="1800" kern="0" dirty="0" smtClean="0">
                <a:solidFill>
                  <a:srgbClr val="000000"/>
                </a:solidFill>
              </a:rPr>
            </a:br>
            <a:r>
              <a:rPr lang="en-US" sz="1800" kern="0" dirty="0" smtClean="0">
                <a:solidFill>
                  <a:srgbClr val="000000"/>
                </a:solidFill>
              </a:rPr>
              <a:t>time per week to work on project tasks.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The </a:t>
            </a:r>
            <a:r>
              <a:rPr kumimoji="0" lang="en-US" sz="1800" b="0" i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plan week</a:t>
            </a:r>
            <a:r>
              <a:rPr kumimoji="0" lang="en-US" sz="1800" b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column records the </a:t>
            </a:r>
            <a:br>
              <a:rPr kumimoji="0" lang="en-US" sz="1800" b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sz="1800" b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week that a task is planned to be </a:t>
            </a:r>
            <a:br>
              <a:rPr kumimoji="0" lang="en-US" sz="1800" b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sz="1800" b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completed based on available task hours.</a:t>
            </a:r>
            <a:endParaRPr kumimoji="0" lang="en-US" sz="18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057634"/>
              </p:ext>
            </p:extLst>
          </p:nvPr>
        </p:nvGraphicFramePr>
        <p:xfrm>
          <a:off x="5242545" y="2106564"/>
          <a:ext cx="3267075" cy="1682496"/>
        </p:xfrm>
        <a:graphic>
          <a:graphicData uri="http://schemas.openxmlformats.org/drawingml/2006/table">
            <a:tbl>
              <a:tblPr firstRow="1" firstCol="1" bandRow="1"/>
              <a:tblGrid>
                <a:gridCol w="695325"/>
                <a:gridCol w="1143000"/>
                <a:gridCol w="1428750"/>
              </a:tblGrid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Week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Available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hrs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Cumulative avail. task hrs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982900"/>
              </p:ext>
            </p:extLst>
          </p:nvPr>
        </p:nvGraphicFramePr>
        <p:xfrm>
          <a:off x="1243012" y="4106502"/>
          <a:ext cx="6581775" cy="2243328"/>
        </p:xfrm>
        <a:graphic>
          <a:graphicData uri="http://schemas.openxmlformats.org/drawingml/2006/table">
            <a:tbl>
              <a:tblPr firstRow="1" firstCol="1" bandRow="1"/>
              <a:tblGrid>
                <a:gridCol w="1552575"/>
                <a:gridCol w="1200150"/>
                <a:gridCol w="1257300"/>
                <a:gridCol w="914400"/>
                <a:gridCol w="1028700"/>
                <a:gridCol w="628650"/>
              </a:tblGrid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2445" algn="dec"/>
                        </a:tabLs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Est. Effort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hrs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Cum. est. task hrs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PV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Cum. PV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week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Def. 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Objectives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Dev. test desc.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19.3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29.8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Def. inital. cond.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19.3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49.1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Def. proc.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29.8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78.9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Review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51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89.4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Inspect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15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57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100.0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 rot="16200000" flipH="1">
            <a:off x="8005998" y="4006299"/>
            <a:ext cx="838569" cy="629722"/>
            <a:chOff x="790575" y="4133850"/>
            <a:chExt cx="2190750" cy="126682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11" name="Freeform 10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6519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381000" y="1213536"/>
            <a:ext cx="81661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 task’s PV is 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earned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when a task is completed.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342900" indent="-342900" eaLnBrk="1" fontAlgn="auto" hangingPunct="1">
              <a:spcBef>
                <a:spcPts val="1200"/>
              </a:spcBef>
              <a:spcAft>
                <a:spcPts val="0"/>
              </a:spcAft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The task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must be entirely completed to earn the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value.</a:t>
            </a:r>
          </a:p>
          <a:p>
            <a:pPr marL="342900" indent="-342900" eaLnBrk="1" fontAlgn="auto" hangingPunct="1">
              <a:spcBef>
                <a:spcPts val="1200"/>
              </a:spcBef>
              <a:spcAft>
                <a:spcPts val="0"/>
              </a:spcAft>
            </a:pPr>
            <a:r>
              <a:rPr lang="en-US" sz="2000" kern="0" dirty="0" smtClean="0">
                <a:solidFill>
                  <a:srgbClr val="000000"/>
                </a:solidFill>
              </a:rPr>
              <a:t>Regardless </a:t>
            </a:r>
            <a:r>
              <a:rPr lang="en-US" sz="2000" kern="0" dirty="0">
                <a:solidFill>
                  <a:srgbClr val="000000"/>
                </a:solidFill>
              </a:rPr>
              <a:t>of the actual effort required to complete the task, the earned value that is achieved is the value that was planned (i.e., the PV</a:t>
            </a:r>
            <a:r>
              <a:rPr lang="en-US" sz="2000" kern="0" dirty="0" smtClean="0">
                <a:solidFill>
                  <a:srgbClr val="000000"/>
                </a:solidFill>
              </a:rPr>
              <a:t>).</a:t>
            </a:r>
          </a:p>
          <a:p>
            <a:pPr marL="342900" indent="-342900" eaLnBrk="1" fontAlgn="auto" hangingPunct="1">
              <a:spcBef>
                <a:spcPts val="1200"/>
              </a:spcBef>
              <a:spcAft>
                <a:spcPts val="0"/>
              </a:spcAft>
            </a:pPr>
            <a:r>
              <a:rPr lang="en-US" sz="2000" kern="0" dirty="0" smtClean="0">
                <a:solidFill>
                  <a:srgbClr val="000000"/>
                </a:solidFill>
              </a:rPr>
              <a:t>A </a:t>
            </a:r>
            <a:r>
              <a:rPr lang="en-US" sz="2000" kern="0" dirty="0">
                <a:solidFill>
                  <a:srgbClr val="000000"/>
                </a:solidFill>
              </a:rPr>
              <a:t>project’s </a:t>
            </a:r>
            <a:r>
              <a:rPr lang="en-US" sz="2000" i="1" kern="0" dirty="0">
                <a:solidFill>
                  <a:srgbClr val="000000"/>
                </a:solidFill>
              </a:rPr>
              <a:t>cumulative EV </a:t>
            </a:r>
            <a:r>
              <a:rPr lang="en-US" sz="2000" kern="0" dirty="0">
                <a:solidFill>
                  <a:srgbClr val="000000"/>
                </a:solidFill>
              </a:rPr>
              <a:t>is the total of the PV for all project tasks that have been completed to date.</a:t>
            </a:r>
          </a:p>
          <a:p>
            <a:pPr marL="342900" indent="-342900" eaLnBrk="1" fontAlgn="auto" hangingPunct="1">
              <a:spcBef>
                <a:spcPts val="1200"/>
              </a:spcBef>
              <a:spcAft>
                <a:spcPts val="0"/>
              </a:spcAft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Earned Value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220" b="100000" l="4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147" y="3837251"/>
            <a:ext cx="3484218" cy="231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903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the Schedule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481320"/>
              </p:ext>
            </p:extLst>
          </p:nvPr>
        </p:nvGraphicFramePr>
        <p:xfrm>
          <a:off x="533400" y="2334141"/>
          <a:ext cx="8237538" cy="2243328"/>
        </p:xfrm>
        <a:graphic>
          <a:graphicData uri="http://schemas.openxmlformats.org/drawingml/2006/table">
            <a:tbl>
              <a:tblPr firstRow="1" firstCol="1" bandRow="1"/>
              <a:tblGrid>
                <a:gridCol w="1541583"/>
                <a:gridCol w="1078162"/>
                <a:gridCol w="1021417"/>
                <a:gridCol w="680945"/>
                <a:gridCol w="794435"/>
                <a:gridCol w="624199"/>
                <a:gridCol w="851181"/>
                <a:gridCol w="624199"/>
                <a:gridCol w="397218"/>
                <a:gridCol w="624199"/>
              </a:tblGrid>
              <a:tr h="556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2445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Est. Effort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hrs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Cum. est. task hrs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PV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Cum. PV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week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Act.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hrs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Act.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week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EV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Cum. EV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Def. Obj.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Dev. test desc.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19.3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29.8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Def. inital. cond.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19.3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49.1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Def. proc.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29.8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78.9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Review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51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89.4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Inspect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57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100.0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3400" y="1271408"/>
            <a:ext cx="8001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Once the project begins, actual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task hours and earned value (EV) are closely tracked.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3" name="Left Brace 2"/>
          <p:cNvSpPr/>
          <p:nvPr/>
        </p:nvSpPr>
        <p:spPr bwMode="auto">
          <a:xfrm rot="16200000">
            <a:off x="7325431" y="3771546"/>
            <a:ext cx="541867" cy="2345973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79329" y="5226811"/>
            <a:ext cx="11340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Tracked in</a:t>
            </a:r>
            <a:br>
              <a:rPr lang="en-US" sz="1600" dirty="0" smtClean="0"/>
            </a:br>
            <a:r>
              <a:rPr lang="en-US" sz="1600" dirty="0" smtClean="0"/>
              <a:t>real time</a:t>
            </a:r>
          </a:p>
        </p:txBody>
      </p:sp>
    </p:spTree>
    <p:extLst>
      <p:ext uri="{BB962C8B-B14F-4D97-AF65-F5344CB8AC3E}">
        <p14:creationId xmlns:p14="http://schemas.microsoft.com/office/powerpoint/2010/main" val="2465925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Tracking the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71221"/>
            <a:ext cx="8237538" cy="4953000"/>
          </a:xfrm>
        </p:spPr>
        <p:txBody>
          <a:bodyPr/>
          <a:lstStyle/>
          <a:p>
            <a:r>
              <a:rPr lang="en-US" dirty="0" smtClean="0"/>
              <a:t>After two weeks, the work has taken longer than expected.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286296"/>
              </p:ext>
            </p:extLst>
          </p:nvPr>
        </p:nvGraphicFramePr>
        <p:xfrm>
          <a:off x="531812" y="3654940"/>
          <a:ext cx="8237538" cy="2227447"/>
        </p:xfrm>
        <a:graphic>
          <a:graphicData uri="http://schemas.openxmlformats.org/drawingml/2006/table">
            <a:tbl>
              <a:tblPr firstRow="1" firstCol="1" bandRow="1"/>
              <a:tblGrid>
                <a:gridCol w="1541583"/>
                <a:gridCol w="1078162"/>
                <a:gridCol w="1021417"/>
                <a:gridCol w="680945"/>
                <a:gridCol w="794435"/>
                <a:gridCol w="624199"/>
                <a:gridCol w="851181"/>
                <a:gridCol w="551122"/>
                <a:gridCol w="519289"/>
                <a:gridCol w="575205"/>
              </a:tblGrid>
              <a:tr h="556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2445" algn="dec"/>
                        </a:tabLs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Est. Effort</a:t>
                      </a:r>
                      <a:b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</a:t>
                      </a:r>
                      <a:r>
                        <a:rPr lang="en-US" sz="15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hrs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Cum. est. task hrs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PV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Cum. PV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b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week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Act.</a:t>
                      </a:r>
                      <a:b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hrs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Act.</a:t>
                      </a:r>
                      <a:b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week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EV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Cum. EV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Def. Obj.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10.2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10.5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10.5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Dev. test desc.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17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19.3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29.8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18.4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19.3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29.8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Def. inital. cond.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28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19.3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49.1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0.5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Def. proc.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17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45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29.8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78.9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Review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51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89.4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Inspect</a:t>
                      </a: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29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57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10.5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100.0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094" marR="680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065191"/>
              </p:ext>
            </p:extLst>
          </p:nvPr>
        </p:nvGraphicFramePr>
        <p:xfrm>
          <a:off x="424303" y="1841875"/>
          <a:ext cx="4752975" cy="1402080"/>
        </p:xfrm>
        <a:graphic>
          <a:graphicData uri="http://schemas.openxmlformats.org/drawingml/2006/table">
            <a:tbl>
              <a:tblPr firstRow="1" firstCol="1" bandRow="1"/>
              <a:tblGrid>
                <a:gridCol w="1552575"/>
                <a:gridCol w="1085850"/>
                <a:gridCol w="857250"/>
                <a:gridCol w="1257300"/>
              </a:tblGrid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2445" algn="dec"/>
                        </a:tabLs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Est. Effort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hrs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Act.</a:t>
                      </a:r>
                      <a:b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hrs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Completed?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Def. Obj.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Dev. test desc.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18.4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Def. inital. cond.</a:t>
                      </a:r>
                      <a:endParaRPr lang="en-U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60070" algn="dec"/>
                        </a:tabLs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 rot="12123209" flipH="1">
            <a:off x="5467207" y="2295174"/>
            <a:ext cx="838569" cy="629722"/>
            <a:chOff x="790575" y="4133850"/>
            <a:chExt cx="2190750" cy="126682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5" r="45323"/>
            <a:stretch/>
          </p:blipFill>
          <p:spPr>
            <a:xfrm>
              <a:off x="878459" y="4257675"/>
              <a:ext cx="1979041" cy="1033080"/>
            </a:xfrm>
            <a:prstGeom prst="rect">
              <a:avLst/>
            </a:prstGeom>
          </p:spPr>
        </p:pic>
        <p:sp>
          <p:nvSpPr>
            <p:cNvPr id="14" name="Freeform 13"/>
            <p:cNvSpPr/>
            <p:nvPr/>
          </p:nvSpPr>
          <p:spPr bwMode="auto">
            <a:xfrm>
              <a:off x="990600" y="4133850"/>
              <a:ext cx="1171575" cy="790575"/>
            </a:xfrm>
            <a:custGeom>
              <a:avLst/>
              <a:gdLst>
                <a:gd name="connsiteX0" fmla="*/ 0 w 1171575"/>
                <a:gd name="connsiteY0" fmla="*/ 57150 h 790575"/>
                <a:gd name="connsiteX1" fmla="*/ 342900 w 1171575"/>
                <a:gd name="connsiteY1" fmla="*/ 790575 h 790575"/>
                <a:gd name="connsiteX2" fmla="*/ 666750 w 1171575"/>
                <a:gd name="connsiteY2" fmla="*/ 790575 h 790575"/>
                <a:gd name="connsiteX3" fmla="*/ 1152525 w 1171575"/>
                <a:gd name="connsiteY3" fmla="*/ 295275 h 790575"/>
                <a:gd name="connsiteX4" fmla="*/ 1171575 w 1171575"/>
                <a:gd name="connsiteY4" fmla="*/ 0 h 790575"/>
                <a:gd name="connsiteX5" fmla="*/ 0 w 1171575"/>
                <a:gd name="connsiteY5" fmla="*/ 5715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575" h="790575">
                  <a:moveTo>
                    <a:pt x="0" y="57150"/>
                  </a:moveTo>
                  <a:lnTo>
                    <a:pt x="342900" y="790575"/>
                  </a:lnTo>
                  <a:lnTo>
                    <a:pt x="666750" y="790575"/>
                  </a:lnTo>
                  <a:lnTo>
                    <a:pt x="1152525" y="295275"/>
                  </a:lnTo>
                  <a:lnTo>
                    <a:pt x="1171575" y="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790575" y="5219700"/>
              <a:ext cx="2190750" cy="1809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endParaRPr lang="en-US" b="1">
                <a:ea typeface="ＭＳ Ｐゴシック" pitchFamily="1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0243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Value</a:t>
            </a:r>
            <a:r>
              <a:rPr lang="en-US" dirty="0" smtClean="0"/>
              <a:t> Of Earned Value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Earned Value method allows you to </a:t>
            </a:r>
          </a:p>
          <a:p>
            <a:pPr lvl="1"/>
            <a:r>
              <a:rPr lang="en-US" dirty="0" smtClean="0"/>
              <a:t>gauge how well you are performing </a:t>
            </a:r>
            <a:br>
              <a:rPr lang="en-US" dirty="0" smtClean="0"/>
            </a:br>
            <a:r>
              <a:rPr lang="en-US" dirty="0" smtClean="0"/>
              <a:t>with respect to schedule</a:t>
            </a:r>
          </a:p>
          <a:p>
            <a:pPr lvl="1"/>
            <a:r>
              <a:rPr lang="en-US" dirty="0" smtClean="0"/>
              <a:t>estimate project completion based </a:t>
            </a:r>
            <a:br>
              <a:rPr lang="en-US" dirty="0" smtClean="0"/>
            </a:br>
            <a:r>
              <a:rPr lang="en-US" dirty="0" smtClean="0"/>
              <a:t>on your current performance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0266" y="3065341"/>
            <a:ext cx="77123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In our example, the team member has earned 29.8 EV after </a:t>
            </a:r>
            <a:r>
              <a:rPr lang="en-US" sz="1800" i="1" dirty="0" smtClean="0"/>
              <a:t>three</a:t>
            </a:r>
            <a:r>
              <a:rPr lang="en-US" sz="1800" dirty="0" smtClean="0"/>
              <a:t> weeks.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22399" y="4519257"/>
            <a:ext cx="1492716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Remaining EV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98126" y="4519257"/>
            <a:ext cx="2119491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100 – 29.8 = 70.2 EV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2399" y="4050009"/>
            <a:ext cx="869149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EV rate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98126" y="4050009"/>
            <a:ext cx="2669320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29.8 / 3 = </a:t>
            </a:r>
            <a:r>
              <a:rPr lang="en-US" sz="1600" dirty="0"/>
              <a:t>9</a:t>
            </a:r>
            <a:r>
              <a:rPr lang="en-US" sz="1600" dirty="0" smtClean="0"/>
              <a:t>.9 EV per week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22399" y="4982101"/>
            <a:ext cx="1720343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Additional weeks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98126" y="4982101"/>
            <a:ext cx="2258952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70.2 / 9.9 = 7.1 weeks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22399" y="5454128"/>
            <a:ext cx="2374048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Total weeks to complete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98126" y="5454128"/>
            <a:ext cx="2036135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2 + 7.1 = 9.1 weeks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22399" y="3603329"/>
            <a:ext cx="2884123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Original completion projection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98126" y="3603329"/>
            <a:ext cx="876650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Week 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22399" y="5962128"/>
            <a:ext cx="1553630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# of weeks late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98126" y="5962128"/>
            <a:ext cx="2359941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9.1 – 4 = 5.1 weeks late</a:t>
            </a:r>
          </a:p>
        </p:txBody>
      </p:sp>
      <p:cxnSp>
        <p:nvCxnSpPr>
          <p:cNvPr id="7" name="Straight Arrow Connector 6"/>
          <p:cNvCxnSpPr>
            <a:stCxn id="18" idx="3"/>
          </p:cNvCxnSpPr>
          <p:nvPr/>
        </p:nvCxnSpPr>
        <p:spPr bwMode="auto">
          <a:xfrm>
            <a:off x="4306522" y="3772606"/>
            <a:ext cx="891604" cy="15389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Arrow Connector 23"/>
          <p:cNvCxnSpPr>
            <a:stCxn id="11" idx="3"/>
            <a:endCxn id="12" idx="1"/>
          </p:cNvCxnSpPr>
          <p:nvPr/>
        </p:nvCxnSpPr>
        <p:spPr bwMode="auto">
          <a:xfrm>
            <a:off x="2291548" y="4219286"/>
            <a:ext cx="2906578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Arrow Connector 26"/>
          <p:cNvCxnSpPr>
            <a:stCxn id="5" idx="3"/>
            <a:endCxn id="10" idx="1"/>
          </p:cNvCxnSpPr>
          <p:nvPr/>
        </p:nvCxnSpPr>
        <p:spPr bwMode="auto">
          <a:xfrm>
            <a:off x="2915115" y="4688534"/>
            <a:ext cx="2283011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Arrow Connector 30"/>
          <p:cNvCxnSpPr>
            <a:stCxn id="13" idx="3"/>
            <a:endCxn id="14" idx="1"/>
          </p:cNvCxnSpPr>
          <p:nvPr/>
        </p:nvCxnSpPr>
        <p:spPr bwMode="auto">
          <a:xfrm>
            <a:off x="3142742" y="5151378"/>
            <a:ext cx="2055384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Arrow Connector 33"/>
          <p:cNvCxnSpPr>
            <a:stCxn id="15" idx="3"/>
            <a:endCxn id="16" idx="1"/>
          </p:cNvCxnSpPr>
          <p:nvPr/>
        </p:nvCxnSpPr>
        <p:spPr bwMode="auto">
          <a:xfrm>
            <a:off x="3796447" y="5623405"/>
            <a:ext cx="1401679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Arrow Connector 36"/>
          <p:cNvCxnSpPr>
            <a:stCxn id="20" idx="3"/>
            <a:endCxn id="21" idx="1"/>
          </p:cNvCxnSpPr>
          <p:nvPr/>
        </p:nvCxnSpPr>
        <p:spPr bwMode="auto">
          <a:xfrm>
            <a:off x="2976029" y="6131405"/>
            <a:ext cx="2222097" cy="0"/>
          </a:xfrm>
          <a:prstGeom prst="straightConnector1">
            <a:avLst/>
          </a:prstGeom>
          <a:solidFill>
            <a:srgbClr val="5CA1FB"/>
          </a:solidFill>
          <a:ln w="3810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306" y="1780722"/>
            <a:ext cx="3807172" cy="1088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0770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255" y="1674945"/>
            <a:ext cx="3287207" cy="4303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Developing a Schedule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472540"/>
            <a:ext cx="33023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800" dirty="0" smtClean="0"/>
              <a:t>Read the instructions.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Complete the exercise in </a:t>
            </a:r>
            <a:br>
              <a:rPr lang="en-US" sz="1800" dirty="0" smtClean="0"/>
            </a:br>
            <a:r>
              <a:rPr lang="en-US" sz="1800" dirty="0" smtClean="0"/>
              <a:t>20 minutes.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 smtClean="0"/>
              <a:t>Be prepared to share your results.</a:t>
            </a:r>
          </a:p>
          <a:p>
            <a:pPr marL="285750" indent="-285750">
              <a:spcBef>
                <a:spcPts val="1200"/>
              </a:spcBef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718830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1295400"/>
            <a:ext cx="7653338" cy="4953000"/>
          </a:xfrm>
        </p:spPr>
        <p:txBody>
          <a:bodyPr/>
          <a:lstStyle/>
          <a:p>
            <a:r>
              <a:rPr lang="en-US" dirty="0" smtClean="0"/>
              <a:t>Overview: TSP Planning Process</a:t>
            </a:r>
          </a:p>
          <a:p>
            <a:r>
              <a:rPr lang="en-US" dirty="0" smtClean="0"/>
              <a:t>Defining the requirements</a:t>
            </a:r>
          </a:p>
          <a:p>
            <a:r>
              <a:rPr lang="en-US" dirty="0" smtClean="0"/>
              <a:t>Developing a conceptual design</a:t>
            </a:r>
          </a:p>
          <a:p>
            <a:r>
              <a:rPr lang="en-US" dirty="0" smtClean="0"/>
              <a:t>Estimating size and effort</a:t>
            </a:r>
          </a:p>
          <a:p>
            <a:pPr marL="339725" lvl="1" indent="0">
              <a:buNone/>
            </a:pPr>
            <a:r>
              <a:rPr lang="en-US" dirty="0" smtClean="0"/>
              <a:t>Task time is used as the effort estimate</a:t>
            </a:r>
          </a:p>
          <a:p>
            <a:pPr marL="339725" lvl="1" indent="0">
              <a:buNone/>
            </a:pPr>
            <a:r>
              <a:rPr lang="en-US" dirty="0" smtClean="0"/>
              <a:t>Selecting a measure for product size</a:t>
            </a:r>
          </a:p>
          <a:p>
            <a:pPr marL="339725" lvl="1" indent="0">
              <a:buNone/>
            </a:pPr>
            <a:r>
              <a:rPr lang="en-US" dirty="0" smtClean="0"/>
              <a:t>TSP approach to estimation</a:t>
            </a:r>
          </a:p>
          <a:p>
            <a:pPr marL="55562"/>
            <a:r>
              <a:rPr lang="en-US" dirty="0" smtClean="0"/>
              <a:t>Developing the project schedule</a:t>
            </a:r>
          </a:p>
          <a:p>
            <a:pPr marL="55562"/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15870"/>
            <a:ext cx="2375606" cy="1792124"/>
          </a:xfrm>
          <a:prstGeom prst="rect">
            <a:avLst/>
          </a:prstGeom>
        </p:spPr>
      </p:pic>
      <p:sp>
        <p:nvSpPr>
          <p:cNvPr id="5" name="Isosceles Triangle 4"/>
          <p:cNvSpPr/>
          <p:nvPr/>
        </p:nvSpPr>
        <p:spPr bwMode="auto">
          <a:xfrm rot="5400000">
            <a:off x="789693" y="4517435"/>
            <a:ext cx="288093" cy="248356"/>
          </a:xfrm>
          <a:prstGeom prst="triangle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92226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Planning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870" y="1346200"/>
            <a:ext cx="1484702" cy="584775"/>
          </a:xfrm>
          <a:prstGeom prst="rect">
            <a:avLst/>
          </a:prstGeom>
          <a:solidFill>
            <a:srgbClr val="D8E7EA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Define</a:t>
            </a:r>
            <a:br>
              <a:rPr lang="en-US" sz="1600" b="1" dirty="0" smtClean="0"/>
            </a:br>
            <a:r>
              <a:rPr lang="en-US" sz="1600" b="1" dirty="0" smtClean="0"/>
              <a:t>requirements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5870" y="2162643"/>
            <a:ext cx="1446943" cy="830997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conceptual</a:t>
            </a:r>
            <a:br>
              <a:rPr lang="en-US" sz="1600" b="1" dirty="0" smtClean="0"/>
            </a:br>
            <a:r>
              <a:rPr lang="en-US" sz="1600" b="1" dirty="0" smtClean="0"/>
              <a:t>design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5869" y="3225308"/>
            <a:ext cx="1446943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size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5870" y="4041751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effort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5870" y="4858194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Determine</a:t>
            </a:r>
            <a:br>
              <a:rPr lang="en-US" sz="1600" b="1" dirty="0" smtClean="0"/>
            </a:br>
            <a:r>
              <a:rPr lang="en-US" sz="1600" b="1" dirty="0" smtClean="0"/>
              <a:t>tasks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870" y="5674638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schedule</a:t>
            </a:r>
            <a:endParaRPr lang="en-US" sz="1600" b="1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947995" y="19309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947995" y="299551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947995" y="381008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947995" y="462464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947995" y="543921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05124" y="1469310"/>
            <a:ext cx="3381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First, understand the requirements.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905124" y="2285754"/>
            <a:ext cx="4860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Decompose the problem into smaller work products</a:t>
            </a:r>
            <a:br>
              <a:rPr lang="en-US" sz="1600" dirty="0" smtClean="0"/>
            </a:br>
            <a:r>
              <a:rPr lang="en-US" sz="1600" dirty="0" smtClean="0"/>
              <a:t>or services.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2905124" y="3225308"/>
            <a:ext cx="4386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Estimate the size of each of the work products</a:t>
            </a:r>
            <a:br>
              <a:rPr lang="en-US" sz="1600" dirty="0" smtClean="0"/>
            </a:br>
            <a:r>
              <a:rPr lang="en-US" sz="1600" dirty="0" smtClean="0"/>
              <a:t>or services.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2905124" y="4041751"/>
            <a:ext cx="5201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Using size, estimate the effort required to develop each</a:t>
            </a:r>
            <a:br>
              <a:rPr lang="en-US" sz="1600" dirty="0" smtClean="0"/>
            </a:br>
            <a:r>
              <a:rPr lang="en-US" sz="1600" dirty="0" smtClean="0"/>
              <a:t>of the work products or services.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2905124" y="4858194"/>
            <a:ext cx="5320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Identify the tasks needed to complete each work product</a:t>
            </a:r>
            <a:br>
              <a:rPr lang="en-US" sz="1600" dirty="0" smtClean="0"/>
            </a:br>
            <a:r>
              <a:rPr lang="en-US" sz="1600" dirty="0" smtClean="0"/>
              <a:t>or service.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905124" y="5797748"/>
            <a:ext cx="5655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Determine available effort hours and define milestone dates.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06604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Planning Framework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96327" y="1378030"/>
            <a:ext cx="1157689" cy="461665"/>
          </a:xfrm>
          <a:prstGeom prst="rect">
            <a:avLst/>
          </a:prstGeom>
          <a:solidFill>
            <a:srgbClr val="D8E7EA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Define</a:t>
            </a:r>
            <a:br>
              <a:rPr lang="en-US" sz="1200" b="1" dirty="0" smtClean="0"/>
            </a:br>
            <a:r>
              <a:rPr lang="en-US" sz="1200" b="1" dirty="0" smtClean="0"/>
              <a:t>requirements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96328" y="2070294"/>
            <a:ext cx="1175910" cy="646331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Produce</a:t>
            </a:r>
            <a:br>
              <a:rPr lang="en-US" sz="1200" b="1" dirty="0" smtClean="0"/>
            </a:br>
            <a:r>
              <a:rPr lang="en-US" sz="1200" b="1" dirty="0" smtClean="0"/>
              <a:t>conceptual</a:t>
            </a:r>
            <a:br>
              <a:rPr lang="en-US" sz="1200" b="1" dirty="0" smtClean="0"/>
            </a:br>
            <a:r>
              <a:rPr lang="en-US" sz="1200" b="1" dirty="0" smtClean="0"/>
              <a:t>design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96326" y="2941046"/>
            <a:ext cx="1175911" cy="46166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Estimate</a:t>
            </a:r>
            <a:br>
              <a:rPr lang="en-US" sz="1200" b="1" dirty="0" smtClean="0"/>
            </a:br>
            <a:r>
              <a:rPr lang="en-US" sz="1200" b="1" dirty="0" smtClean="0"/>
              <a:t>size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96327" y="3633310"/>
            <a:ext cx="1175911" cy="46166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Estimate</a:t>
            </a:r>
            <a:br>
              <a:rPr lang="en-US" sz="1200" b="1" dirty="0" smtClean="0"/>
            </a:br>
            <a:r>
              <a:rPr lang="en-US" sz="1200" b="1" dirty="0" smtClean="0"/>
              <a:t>effort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96327" y="4325574"/>
            <a:ext cx="1175911" cy="46166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Determine</a:t>
            </a:r>
            <a:br>
              <a:rPr lang="en-US" sz="1200" b="1" dirty="0" smtClean="0"/>
            </a:br>
            <a:r>
              <a:rPr lang="en-US" sz="1200" b="1" dirty="0" smtClean="0"/>
              <a:t>tasks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96327" y="5017839"/>
            <a:ext cx="1175911" cy="46166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Produce</a:t>
            </a:r>
            <a:br>
              <a:rPr lang="en-US" sz="1200" b="1" dirty="0" smtClean="0"/>
            </a:br>
            <a:r>
              <a:rPr lang="en-US" sz="1200" b="1" dirty="0" smtClean="0"/>
              <a:t>schedule</a:t>
            </a:r>
            <a:endParaRPr lang="en-US" sz="1200" b="1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2608452" y="1838626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2608452" y="2711256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2608452" y="3401642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608452" y="409202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2608452" y="4782414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396327" y="5708031"/>
            <a:ext cx="1175911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Develop</a:t>
            </a:r>
            <a:br>
              <a:rPr lang="en-US" sz="1200" b="1" dirty="0" smtClean="0"/>
            </a:br>
            <a:r>
              <a:rPr lang="en-US" sz="1200" b="1" dirty="0" smtClean="0"/>
              <a:t>product</a:t>
            </a:r>
            <a:endParaRPr lang="en-US" sz="1200" b="1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2608452" y="5472606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Oval 16"/>
          <p:cNvSpPr/>
          <p:nvPr/>
        </p:nvSpPr>
        <p:spPr bwMode="auto">
          <a:xfrm>
            <a:off x="3973693" y="2895300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Size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database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973693" y="3595959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Productivity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database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973693" y="4279828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Process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phases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973693" y="4972093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Resources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available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22" name="Straight Arrow Connector 21"/>
          <p:cNvCxnSpPr>
            <a:stCxn id="18" idx="2"/>
            <a:endCxn id="7" idx="3"/>
          </p:cNvCxnSpPr>
          <p:nvPr/>
        </p:nvCxnSpPr>
        <p:spPr bwMode="auto">
          <a:xfrm flipH="1" flipV="1">
            <a:off x="3572238" y="3864143"/>
            <a:ext cx="401455" cy="8394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973692" y="5708031"/>
            <a:ext cx="1456268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Size, resource, &amp;</a:t>
            </a:r>
            <a:br>
              <a:rPr lang="en-US" sz="1200" b="1" dirty="0" smtClean="0"/>
            </a:br>
            <a:r>
              <a:rPr lang="en-US" sz="1200" b="1" dirty="0" smtClean="0"/>
              <a:t>schedule data</a:t>
            </a:r>
            <a:endParaRPr lang="en-US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847647" y="5708031"/>
            <a:ext cx="891823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Process</a:t>
            </a:r>
            <a:br>
              <a:rPr lang="en-US" sz="1200" b="1" dirty="0" smtClean="0"/>
            </a:br>
            <a:r>
              <a:rPr lang="en-US" sz="1200" b="1" dirty="0" smtClean="0"/>
              <a:t>analysis</a:t>
            </a:r>
            <a:endParaRPr lang="en-US" sz="1200" b="1" dirty="0"/>
          </a:p>
        </p:txBody>
      </p:sp>
      <p:sp>
        <p:nvSpPr>
          <p:cNvPr id="27" name="Oval 26"/>
          <p:cNvSpPr/>
          <p:nvPr/>
        </p:nvSpPr>
        <p:spPr bwMode="auto">
          <a:xfrm>
            <a:off x="7143749" y="5662285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Tracking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reports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75223" y="5662285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Work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delivery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29" name="Straight Arrow Connector 28"/>
          <p:cNvCxnSpPr>
            <a:stCxn id="15" idx="1"/>
            <a:endCxn id="28" idx="6"/>
          </p:cNvCxnSpPr>
          <p:nvPr/>
        </p:nvCxnSpPr>
        <p:spPr bwMode="auto">
          <a:xfrm flipH="1" flipV="1">
            <a:off x="2131489" y="5938863"/>
            <a:ext cx="264838" cy="1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Oval 31"/>
          <p:cNvSpPr/>
          <p:nvPr/>
        </p:nvSpPr>
        <p:spPr bwMode="auto">
          <a:xfrm>
            <a:off x="675223" y="1332284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Customer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need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15" y="3048411"/>
            <a:ext cx="1054281" cy="105124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95422" y="3494810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Customer</a:t>
            </a:r>
          </a:p>
        </p:txBody>
      </p:sp>
      <p:cxnSp>
        <p:nvCxnSpPr>
          <p:cNvPr id="30" name="Straight Arrow Connector 29"/>
          <p:cNvCxnSpPr>
            <a:stCxn id="28" idx="0"/>
            <a:endCxn id="3" idx="2"/>
          </p:cNvCxnSpPr>
          <p:nvPr/>
        </p:nvCxnSpPr>
        <p:spPr bwMode="auto">
          <a:xfrm flipV="1">
            <a:off x="1403356" y="4099654"/>
            <a:ext cx="0" cy="1562631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3" idx="0"/>
            <a:endCxn id="32" idx="4"/>
          </p:cNvCxnSpPr>
          <p:nvPr/>
        </p:nvCxnSpPr>
        <p:spPr bwMode="auto">
          <a:xfrm flipV="1">
            <a:off x="1403356" y="1885440"/>
            <a:ext cx="0" cy="1162971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>
            <a:stCxn id="32" idx="6"/>
            <a:endCxn id="4" idx="1"/>
          </p:cNvCxnSpPr>
          <p:nvPr/>
        </p:nvCxnSpPr>
        <p:spPr bwMode="auto">
          <a:xfrm>
            <a:off x="2131489" y="1608862"/>
            <a:ext cx="264838" cy="1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>
            <a:stCxn id="17" idx="2"/>
            <a:endCxn id="6" idx="3"/>
          </p:cNvCxnSpPr>
          <p:nvPr/>
        </p:nvCxnSpPr>
        <p:spPr bwMode="auto">
          <a:xfrm flipH="1">
            <a:off x="3572237" y="3171878"/>
            <a:ext cx="401456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19" idx="2"/>
            <a:endCxn id="8" idx="3"/>
          </p:cNvCxnSpPr>
          <p:nvPr/>
        </p:nvCxnSpPr>
        <p:spPr bwMode="auto">
          <a:xfrm flipH="1">
            <a:off x="3572238" y="4556406"/>
            <a:ext cx="401455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20" idx="2"/>
            <a:endCxn id="9" idx="3"/>
          </p:cNvCxnSpPr>
          <p:nvPr/>
        </p:nvCxnSpPr>
        <p:spPr bwMode="auto">
          <a:xfrm flipH="1">
            <a:off x="3572238" y="5248671"/>
            <a:ext cx="401455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3"/>
            <a:endCxn id="25" idx="1"/>
          </p:cNvCxnSpPr>
          <p:nvPr/>
        </p:nvCxnSpPr>
        <p:spPr bwMode="auto">
          <a:xfrm>
            <a:off x="3572238" y="5938864"/>
            <a:ext cx="401454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5" idx="3"/>
            <a:endCxn id="26" idx="1"/>
          </p:cNvCxnSpPr>
          <p:nvPr/>
        </p:nvCxnSpPr>
        <p:spPr bwMode="auto">
          <a:xfrm>
            <a:off x="5429960" y="5938864"/>
            <a:ext cx="417687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stCxn id="26" idx="3"/>
            <a:endCxn id="27" idx="2"/>
          </p:cNvCxnSpPr>
          <p:nvPr/>
        </p:nvCxnSpPr>
        <p:spPr bwMode="auto">
          <a:xfrm flipV="1">
            <a:off x="6739470" y="5938863"/>
            <a:ext cx="404279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6" name="Picture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32311" y="4149115"/>
            <a:ext cx="1054281" cy="1051243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7333260" y="5110172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Management</a:t>
            </a:r>
          </a:p>
        </p:txBody>
      </p:sp>
      <p:cxnSp>
        <p:nvCxnSpPr>
          <p:cNvPr id="58" name="Straight Arrow Connector 57"/>
          <p:cNvCxnSpPr>
            <a:endCxn id="26" idx="0"/>
          </p:cNvCxnSpPr>
          <p:nvPr/>
        </p:nvCxnSpPr>
        <p:spPr bwMode="auto">
          <a:xfrm>
            <a:off x="6293559" y="3171878"/>
            <a:ext cx="0" cy="2536153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Arrow Connector 61"/>
          <p:cNvCxnSpPr>
            <a:endCxn id="17" idx="6"/>
          </p:cNvCxnSpPr>
          <p:nvPr/>
        </p:nvCxnSpPr>
        <p:spPr bwMode="auto">
          <a:xfrm flipH="1" flipV="1">
            <a:off x="5429959" y="3171878"/>
            <a:ext cx="863600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>
            <a:endCxn id="18" idx="6"/>
          </p:cNvCxnSpPr>
          <p:nvPr/>
        </p:nvCxnSpPr>
        <p:spPr bwMode="auto">
          <a:xfrm flipH="1">
            <a:off x="5429959" y="3872537"/>
            <a:ext cx="8636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 flipH="1">
            <a:off x="5429960" y="4556406"/>
            <a:ext cx="8636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 flipH="1">
            <a:off x="5415847" y="5248671"/>
            <a:ext cx="8636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>
            <a:stCxn id="27" idx="0"/>
            <a:endCxn id="57" idx="2"/>
          </p:cNvCxnSpPr>
          <p:nvPr/>
        </p:nvCxnSpPr>
        <p:spPr bwMode="auto">
          <a:xfrm flipV="1">
            <a:off x="7871882" y="5387171"/>
            <a:ext cx="949" cy="275114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>
            <a:stCxn id="57" idx="1"/>
          </p:cNvCxnSpPr>
          <p:nvPr/>
        </p:nvCxnSpPr>
        <p:spPr bwMode="auto">
          <a:xfrm flipH="1">
            <a:off x="6293560" y="5248672"/>
            <a:ext cx="10397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7378769" y="946693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Legend</a:t>
            </a:r>
          </a:p>
        </p:txBody>
      </p:sp>
      <p:sp>
        <p:nvSpPr>
          <p:cNvPr id="85" name="Oval 84"/>
          <p:cNvSpPr/>
          <p:nvPr/>
        </p:nvSpPr>
        <p:spPr bwMode="auto">
          <a:xfrm>
            <a:off x="6941609" y="1402776"/>
            <a:ext cx="728133" cy="27657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872831" y="1378030"/>
            <a:ext cx="5132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Items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993196" y="1821313"/>
            <a:ext cx="624957" cy="27699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endParaRPr lang="en-US" sz="12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7872831" y="1839044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Tasks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6739470" y="1208303"/>
            <a:ext cx="1860545" cy="100608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6739470" y="942057"/>
            <a:ext cx="1860545" cy="271243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26613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lumMod val="7000"/>
                <a:lumOff val="9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Planning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870" y="1346200"/>
            <a:ext cx="1484702" cy="584775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Define</a:t>
            </a:r>
            <a:br>
              <a:rPr lang="en-US" dirty="0"/>
            </a:br>
            <a:r>
              <a:rPr lang="en-US" dirty="0"/>
              <a:t>requirements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870" y="2162643"/>
            <a:ext cx="1446943" cy="830997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conceptual</a:t>
            </a:r>
            <a:br>
              <a:rPr lang="en-US" sz="1600" b="1" dirty="0" smtClean="0"/>
            </a:br>
            <a:r>
              <a:rPr lang="en-US" sz="1600" b="1" dirty="0" smtClean="0"/>
              <a:t>design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5869" y="3225308"/>
            <a:ext cx="1446943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size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5870" y="4041751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Estimate</a:t>
            </a:r>
            <a:br>
              <a:rPr lang="en-US" sz="1600" b="1" dirty="0" smtClean="0"/>
            </a:br>
            <a:r>
              <a:rPr lang="en-US" sz="1600" b="1" dirty="0" smtClean="0"/>
              <a:t>effort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5870" y="4858194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Determine</a:t>
            </a:r>
            <a:br>
              <a:rPr lang="en-US" sz="1600" b="1" dirty="0" smtClean="0"/>
            </a:br>
            <a:r>
              <a:rPr lang="en-US" sz="1600" b="1" dirty="0" smtClean="0"/>
              <a:t>tasks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870" y="5674638"/>
            <a:ext cx="1446942" cy="584775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/>
              <a:t>Produce</a:t>
            </a:r>
            <a:br>
              <a:rPr lang="en-US" sz="1600" b="1" dirty="0" smtClean="0"/>
            </a:br>
            <a:r>
              <a:rPr lang="en-US" sz="1600" b="1" dirty="0" smtClean="0"/>
              <a:t>schedule</a:t>
            </a:r>
            <a:endParaRPr lang="en-US" sz="1600" b="1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947995" y="19309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947995" y="299551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947995" y="381008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947995" y="462464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947995" y="5439213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905124" y="1469310"/>
            <a:ext cx="3381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First, understand the requirements.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05112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>
            <a:lumMod val="40000"/>
            <a:lumOff val="60000"/>
          </a:schemeClr>
        </a:soli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82880" tIns="182880" rIns="182880" bIns="182880" numCol="1" rtlCol="0" anchor="ctr" anchorCtr="0" compatLnSpc="1">
        <a:prstTxWarp prst="textNoShape">
          <a:avLst/>
        </a:prstTxWarp>
      </a:bodyPr>
      <a:lstStyle>
        <a:defPPr marL="0" marR="0" indent="0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40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buNone/>
          <a:defRPr sz="1800"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31EDE602-3596-4998-B48B-6C4A7259D03D}"/>
    </a:ext>
  </a:extLst>
</a:theme>
</file>

<file path=ppt/theme/theme3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1181808F-1760-4A00-8F37-D01785FA2BBD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18342</TotalTime>
  <Pages>7</Pages>
  <Words>4424</Words>
  <Application>Microsoft Office PowerPoint</Application>
  <PresentationFormat>Letter Paper (8.5x11 in)</PresentationFormat>
  <Paragraphs>1311</Paragraphs>
  <Slides>88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100" baseType="lpstr">
      <vt:lpstr>MS PGothic</vt:lpstr>
      <vt:lpstr>Arial</vt:lpstr>
      <vt:lpstr>Arial Rounded MT Bold</vt:lpstr>
      <vt:lpstr>Calibri</vt:lpstr>
      <vt:lpstr>Cambria Math</vt:lpstr>
      <vt:lpstr>Courier New</vt:lpstr>
      <vt:lpstr>Times</vt:lpstr>
      <vt:lpstr>Times New Roman</vt:lpstr>
      <vt:lpstr>courseware</vt:lpstr>
      <vt:lpstr>1_courseware</vt:lpstr>
      <vt:lpstr>2_courseware</vt:lpstr>
      <vt:lpstr>Chart</vt:lpstr>
      <vt:lpstr>PowerPoint Presentation</vt:lpstr>
      <vt:lpstr>PowerPoint Presentation</vt:lpstr>
      <vt:lpstr>Module Topics</vt:lpstr>
      <vt:lpstr>PowerPoint Presentation</vt:lpstr>
      <vt:lpstr>The Need for Plans</vt:lpstr>
      <vt:lpstr>TSP Planning Principles</vt:lpstr>
      <vt:lpstr>The TSP Planning Process</vt:lpstr>
      <vt:lpstr>Module Topics</vt:lpstr>
      <vt:lpstr>The TSP Planning Process</vt:lpstr>
      <vt:lpstr>Define Requirements</vt:lpstr>
      <vt:lpstr>Module Topics</vt:lpstr>
      <vt:lpstr>The TSP Planning Process</vt:lpstr>
      <vt:lpstr>The Conceptual Design</vt:lpstr>
      <vt:lpstr>Conceptual Design Concept</vt:lpstr>
      <vt:lpstr>Example: Conceptual Design</vt:lpstr>
      <vt:lpstr>Conceptual Design Will Improve Size Estimation Accuracy</vt:lpstr>
      <vt:lpstr>Example: Size Estimation Accuracy</vt:lpstr>
      <vt:lpstr>Example: Size Estimation Accuracy</vt:lpstr>
      <vt:lpstr>Example: Size Estimation Accuracy</vt:lpstr>
      <vt:lpstr>Example: Size Estimation Accuracy</vt:lpstr>
      <vt:lpstr>Example: Size Estimation Accuracy</vt:lpstr>
      <vt:lpstr>Example: Size Estimation Accuracy</vt:lpstr>
      <vt:lpstr>Example: Size Estimation Accuracy</vt:lpstr>
      <vt:lpstr>Summary: Produce Conceptual Design</vt:lpstr>
      <vt:lpstr>Module Topics</vt:lpstr>
      <vt:lpstr>The TSP Planning Process</vt:lpstr>
      <vt:lpstr>PowerPoint Presentation</vt:lpstr>
      <vt:lpstr>Approaches to Estimating</vt:lpstr>
      <vt:lpstr>PowerPoint Presentation</vt:lpstr>
      <vt:lpstr>TSP Approach to Effort Estimation</vt:lpstr>
      <vt:lpstr>Module Topics</vt:lpstr>
      <vt:lpstr>The Effort Measure</vt:lpstr>
      <vt:lpstr>Task Time and the Value Chain</vt:lpstr>
      <vt:lpstr>Module Topics</vt:lpstr>
      <vt:lpstr>Criteria for a Valid Size Measure</vt:lpstr>
      <vt:lpstr>Size Measure Must Be Useful for Planning</vt:lpstr>
      <vt:lpstr>Size Measure Must Be Precise</vt:lpstr>
      <vt:lpstr>Size Measure Must Be Measurable</vt:lpstr>
      <vt:lpstr>Exercise: Selecting Potential Size Measures</vt:lpstr>
      <vt:lpstr>Selecting a Size Measure</vt:lpstr>
      <vt:lpstr>Degrees of Correlation</vt:lpstr>
      <vt:lpstr>Required Correlation Level for Size Measure</vt:lpstr>
      <vt:lpstr>Example: Finding Correlation Using Excel</vt:lpstr>
      <vt:lpstr>How to Find Correlation Using Excel - 1</vt:lpstr>
      <vt:lpstr>How to Find Correlation Using Excel</vt:lpstr>
      <vt:lpstr>How to Find Correlation Using Excel</vt:lpstr>
      <vt:lpstr>How to Find Correlation Using Excel</vt:lpstr>
      <vt:lpstr>How to Find Correlation Using Excel</vt:lpstr>
      <vt:lpstr>If You Can’t Establish a Valid Size Measure</vt:lpstr>
      <vt:lpstr>Exercise: Selecting a Size Measure</vt:lpstr>
      <vt:lpstr>Let’s Review</vt:lpstr>
      <vt:lpstr>Module Topics</vt:lpstr>
      <vt:lpstr>The TSP Planning Process</vt:lpstr>
      <vt:lpstr>Estimation Using a Relative Size Table</vt:lpstr>
      <vt:lpstr>The Builder’s Relative Size Table</vt:lpstr>
      <vt:lpstr>Developing the House Size Estimate</vt:lpstr>
      <vt:lpstr>The TSP Planning Process</vt:lpstr>
      <vt:lpstr>Estimating Effort</vt:lpstr>
      <vt:lpstr>An Example: Estimating With Relative Size Table</vt:lpstr>
      <vt:lpstr>An Example: Estimating With Relative Size Table</vt:lpstr>
      <vt:lpstr>Example, continued</vt:lpstr>
      <vt:lpstr>Constructing a Relative Size Table</vt:lpstr>
      <vt:lpstr>Linear Method: Constructing a Relative Size Table</vt:lpstr>
      <vt:lpstr>Example: Linear Method</vt:lpstr>
      <vt:lpstr>Statistical Method: Constructing a Relative Size Table</vt:lpstr>
      <vt:lpstr>Example: Statistical Method</vt:lpstr>
      <vt:lpstr>Exercise: Constructing a Relative Size Table</vt:lpstr>
      <vt:lpstr>Module Topics</vt:lpstr>
      <vt:lpstr>The TSP Planning Process</vt:lpstr>
      <vt:lpstr>The TSP Planning Process</vt:lpstr>
      <vt:lpstr>How Are Products Developed?</vt:lpstr>
      <vt:lpstr>PowerPoint Presentation</vt:lpstr>
      <vt:lpstr>The TSP Planning Process</vt:lpstr>
      <vt:lpstr>Developing A Schedule</vt:lpstr>
      <vt:lpstr>Planning the Tasks</vt:lpstr>
      <vt:lpstr>Recall: The Relative Size Table Approach to Estimation</vt:lpstr>
      <vt:lpstr>Planning the Tasks</vt:lpstr>
      <vt:lpstr>Earned Value Management System</vt:lpstr>
      <vt:lpstr>Planned Value</vt:lpstr>
      <vt:lpstr>Developing the Schedule</vt:lpstr>
      <vt:lpstr>Earned Value</vt:lpstr>
      <vt:lpstr>Tracking the Schedule</vt:lpstr>
      <vt:lpstr>Example: Tracking the Schedule</vt:lpstr>
      <vt:lpstr>The Value Of Earned Value Method</vt:lpstr>
      <vt:lpstr>Exercise: Developing a Schedule</vt:lpstr>
      <vt:lpstr>Module Topics</vt:lpstr>
      <vt:lpstr>The TSP Planning Process</vt:lpstr>
      <vt:lpstr>TSP Planning Framework</vt:lpstr>
    </vt:vector>
  </TitlesOfParts>
  <Company>The 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Stacy Mitchell</dc:creator>
  <cp:lastModifiedBy>wrn_loc_adm</cp:lastModifiedBy>
  <cp:revision>433</cp:revision>
  <cp:lastPrinted>2012-09-07T08:43:46Z</cp:lastPrinted>
  <dcterms:created xsi:type="dcterms:W3CDTF">2001-03-28T15:45:23Z</dcterms:created>
  <dcterms:modified xsi:type="dcterms:W3CDTF">2018-09-06T00:15:36Z</dcterms:modified>
</cp:coreProperties>
</file>