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4" r:id="rId1"/>
    <p:sldMasterId id="2147483817" r:id="rId2"/>
    <p:sldMasterId id="2147483826" r:id="rId3"/>
  </p:sldMasterIdLst>
  <p:notesMasterIdLst>
    <p:notesMasterId r:id="rId56"/>
  </p:notesMasterIdLst>
  <p:handoutMasterIdLst>
    <p:handoutMasterId r:id="rId57"/>
  </p:handoutMasterIdLst>
  <p:sldIdLst>
    <p:sldId id="256" r:id="rId4"/>
    <p:sldId id="573" r:id="rId5"/>
    <p:sldId id="432" r:id="rId6"/>
    <p:sldId id="492" r:id="rId7"/>
    <p:sldId id="493" r:id="rId8"/>
    <p:sldId id="504" r:id="rId9"/>
    <p:sldId id="506" r:id="rId10"/>
    <p:sldId id="523" r:id="rId11"/>
    <p:sldId id="566" r:id="rId12"/>
    <p:sldId id="509" r:id="rId13"/>
    <p:sldId id="510" r:id="rId14"/>
    <p:sldId id="476" r:id="rId15"/>
    <p:sldId id="477" r:id="rId16"/>
    <p:sldId id="567" r:id="rId17"/>
    <p:sldId id="505" r:id="rId18"/>
    <p:sldId id="520" r:id="rId19"/>
    <p:sldId id="511" r:id="rId20"/>
    <p:sldId id="534" r:id="rId21"/>
    <p:sldId id="563" r:id="rId22"/>
    <p:sldId id="535" r:id="rId23"/>
    <p:sldId id="570" r:id="rId24"/>
    <p:sldId id="568" r:id="rId25"/>
    <p:sldId id="517" r:id="rId26"/>
    <p:sldId id="569" r:id="rId27"/>
    <p:sldId id="519" r:id="rId28"/>
    <p:sldId id="538" r:id="rId29"/>
    <p:sldId id="539" r:id="rId30"/>
    <p:sldId id="542" r:id="rId31"/>
    <p:sldId id="540" r:id="rId32"/>
    <p:sldId id="545" r:id="rId33"/>
    <p:sldId id="544" r:id="rId34"/>
    <p:sldId id="561" r:id="rId35"/>
    <p:sldId id="554" r:id="rId36"/>
    <p:sldId id="571" r:id="rId37"/>
    <p:sldId id="449" r:id="rId38"/>
    <p:sldId id="546" r:id="rId39"/>
    <p:sldId id="537" r:id="rId40"/>
    <p:sldId id="564" r:id="rId41"/>
    <p:sldId id="547" r:id="rId42"/>
    <p:sldId id="536" r:id="rId43"/>
    <p:sldId id="548" r:id="rId44"/>
    <p:sldId id="549" r:id="rId45"/>
    <p:sldId id="551" r:id="rId46"/>
    <p:sldId id="550" r:id="rId47"/>
    <p:sldId id="552" r:id="rId48"/>
    <p:sldId id="553" r:id="rId49"/>
    <p:sldId id="556" r:id="rId50"/>
    <p:sldId id="541" r:id="rId51"/>
    <p:sldId id="557" r:id="rId52"/>
    <p:sldId id="572" r:id="rId53"/>
    <p:sldId id="559" r:id="rId54"/>
    <p:sldId id="565" r:id="rId55"/>
  </p:sldIdLst>
  <p:sldSz cx="9144000" cy="6858000" type="letter"/>
  <p:notesSz cx="7010400" cy="9296400"/>
  <p:defaultTextStyle>
    <a:defPPr>
      <a:defRPr lang="en-US"/>
    </a:defPPr>
    <a:lvl1pPr algn="l" rtl="0" fontAlgn="base">
      <a:spcBef>
        <a:spcPct val="0"/>
      </a:spcBef>
      <a:spcAft>
        <a:spcPct val="0"/>
      </a:spcAft>
      <a:buChar char="•"/>
      <a:defRPr sz="2000" kern="1200">
        <a:solidFill>
          <a:schemeClr val="tx1"/>
        </a:solidFill>
        <a:latin typeface="Arial" charset="0"/>
        <a:ea typeface="+mn-ea"/>
        <a:cs typeface="+mn-cs"/>
      </a:defRPr>
    </a:lvl1pPr>
    <a:lvl2pPr marL="457200" algn="l" rtl="0" fontAlgn="base">
      <a:spcBef>
        <a:spcPct val="0"/>
      </a:spcBef>
      <a:spcAft>
        <a:spcPct val="0"/>
      </a:spcAft>
      <a:buChar char="•"/>
      <a:defRPr sz="2000" kern="1200">
        <a:solidFill>
          <a:schemeClr val="tx1"/>
        </a:solidFill>
        <a:latin typeface="Arial" charset="0"/>
        <a:ea typeface="+mn-ea"/>
        <a:cs typeface="+mn-cs"/>
      </a:defRPr>
    </a:lvl2pPr>
    <a:lvl3pPr marL="914400" algn="l" rtl="0" fontAlgn="base">
      <a:spcBef>
        <a:spcPct val="0"/>
      </a:spcBef>
      <a:spcAft>
        <a:spcPct val="0"/>
      </a:spcAft>
      <a:buChar char="•"/>
      <a:defRPr sz="2000" kern="1200">
        <a:solidFill>
          <a:schemeClr val="tx1"/>
        </a:solidFill>
        <a:latin typeface="Arial" charset="0"/>
        <a:ea typeface="+mn-ea"/>
        <a:cs typeface="+mn-cs"/>
      </a:defRPr>
    </a:lvl3pPr>
    <a:lvl4pPr marL="1371600" algn="l" rtl="0" fontAlgn="base">
      <a:spcBef>
        <a:spcPct val="0"/>
      </a:spcBef>
      <a:spcAft>
        <a:spcPct val="0"/>
      </a:spcAft>
      <a:buChar char="•"/>
      <a:defRPr sz="2000" kern="1200">
        <a:solidFill>
          <a:schemeClr val="tx1"/>
        </a:solidFill>
        <a:latin typeface="Arial" charset="0"/>
        <a:ea typeface="+mn-ea"/>
        <a:cs typeface="+mn-cs"/>
      </a:defRPr>
    </a:lvl4pPr>
    <a:lvl5pPr marL="1828800" algn="l" rtl="0" fontAlgn="base">
      <a:spcBef>
        <a:spcPct val="0"/>
      </a:spcBef>
      <a:spcAft>
        <a:spcPct val="0"/>
      </a:spcAft>
      <a:buChar char="•"/>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201">
          <p15:clr>
            <a:srgbClr val="A4A3A4"/>
          </p15:clr>
        </p15:guide>
        <p15:guide id="2" orient="horz" pos="1352">
          <p15:clr>
            <a:srgbClr val="A4A3A4"/>
          </p15:clr>
        </p15:guide>
        <p15:guide id="3" orient="horz" pos="3785">
          <p15:clr>
            <a:srgbClr val="A4A3A4"/>
          </p15:clr>
        </p15:guide>
        <p15:guide id="4" orient="horz" pos="920">
          <p15:clr>
            <a:srgbClr val="A4A3A4"/>
          </p15:clr>
        </p15:guide>
        <p15:guide id="5" pos="365">
          <p15:clr>
            <a:srgbClr val="A4A3A4"/>
          </p15:clr>
        </p15:guide>
        <p15:guide id="6" pos="2877">
          <p15:clr>
            <a:srgbClr val="A4A3A4"/>
          </p15:clr>
        </p15:guide>
        <p15:guide id="7" pos="1500">
          <p15:clr>
            <a:srgbClr val="A4A3A4"/>
          </p15:clr>
        </p15:guide>
      </p15:sldGuideLst>
    </p:ext>
    <p:ext uri="{2D200454-40CA-4A62-9FC3-DE9A4176ACB9}">
      <p15:notesGuideLst xmlns:p15="http://schemas.microsoft.com/office/powerpoint/2012/main">
        <p15:guide id="1" orient="horz" pos="5675">
          <p15:clr>
            <a:srgbClr val="A4A3A4"/>
          </p15:clr>
        </p15:guide>
        <p15:guide id="2" pos="221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kasunic" initials="kaz"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B0F0"/>
    <a:srgbClr val="D8E7EA"/>
    <a:srgbClr val="99CCFF"/>
    <a:srgbClr val="E6F0F2"/>
    <a:srgbClr val="FF9900"/>
    <a:srgbClr val="0070C0"/>
    <a:srgbClr val="87ABB9"/>
    <a:srgbClr val="60177D"/>
    <a:srgbClr val="3B106E"/>
    <a:srgbClr val="EFED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98" autoAdjust="0"/>
    <p:restoredTop sz="85319" autoAdjust="0"/>
  </p:normalViewPr>
  <p:slideViewPr>
    <p:cSldViewPr snapToGrid="0">
      <p:cViewPr varScale="1">
        <p:scale>
          <a:sx n="71" d="100"/>
          <a:sy n="71" d="100"/>
        </p:scale>
        <p:origin x="35" y="304"/>
      </p:cViewPr>
      <p:guideLst>
        <p:guide orient="horz" pos="2201"/>
        <p:guide orient="horz" pos="1352"/>
        <p:guide orient="horz" pos="3785"/>
        <p:guide orient="horz" pos="920"/>
        <p:guide pos="365"/>
        <p:guide pos="2877"/>
        <p:guide pos="150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36" d="100"/>
        <a:sy n="136" d="100"/>
      </p:scale>
      <p:origin x="0" y="23784"/>
    </p:cViewPr>
  </p:sorterViewPr>
  <p:notesViewPr>
    <p:cSldViewPr snapToGrid="0">
      <p:cViewPr varScale="1">
        <p:scale>
          <a:sx n="80" d="100"/>
          <a:sy n="80" d="100"/>
        </p:scale>
        <p:origin x="-1938" y="-78"/>
      </p:cViewPr>
      <p:guideLst>
        <p:guide orient="horz" pos="5675"/>
        <p:guide pos="221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commentAuthors" Target="commentAuthors.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a:spLocks noChangeArrowheads="1"/>
          </p:cNvSpPr>
          <p:nvPr/>
        </p:nvSpPr>
        <p:spPr bwMode="auto">
          <a:xfrm>
            <a:off x="6634403" y="9177399"/>
            <a:ext cx="288445" cy="192506"/>
          </a:xfrm>
          <a:prstGeom prst="rect">
            <a:avLst/>
          </a:prstGeom>
          <a:noFill/>
          <a:ln w="12700">
            <a:noFill/>
            <a:miter lim="800000"/>
            <a:headEnd/>
            <a:tailEnd/>
          </a:ln>
          <a:effectLst/>
        </p:spPr>
        <p:txBody>
          <a:bodyPr wrap="none" lIns="80915" tIns="40458" rIns="80915" bIns="40458">
            <a:spAutoFit/>
          </a:bodyPr>
          <a:lstStyle>
            <a:defPPr>
              <a:defRPr lang="en-US"/>
            </a:defPPr>
            <a:lvl1pPr algn="l" rtl="0" fontAlgn="base">
              <a:spcBef>
                <a:spcPct val="0"/>
              </a:spcBef>
              <a:spcAft>
                <a:spcPct val="0"/>
              </a:spcAft>
              <a:buChar char="•"/>
              <a:defRPr sz="2000" kern="1200">
                <a:solidFill>
                  <a:schemeClr val="tx1"/>
                </a:solidFill>
                <a:latin typeface="Arial" pitchFamily="34" charset="0"/>
                <a:ea typeface="+mn-ea"/>
                <a:cs typeface="+mn-cs"/>
              </a:defRPr>
            </a:lvl1pPr>
            <a:lvl2pPr marL="457200" algn="l" rtl="0" fontAlgn="base">
              <a:spcBef>
                <a:spcPct val="0"/>
              </a:spcBef>
              <a:spcAft>
                <a:spcPct val="0"/>
              </a:spcAft>
              <a:buChar char="•"/>
              <a:defRPr sz="2000" kern="1200">
                <a:solidFill>
                  <a:schemeClr val="tx1"/>
                </a:solidFill>
                <a:latin typeface="Arial" pitchFamily="34" charset="0"/>
                <a:ea typeface="+mn-ea"/>
                <a:cs typeface="+mn-cs"/>
              </a:defRPr>
            </a:lvl2pPr>
            <a:lvl3pPr marL="914400" algn="l" rtl="0" fontAlgn="base">
              <a:spcBef>
                <a:spcPct val="0"/>
              </a:spcBef>
              <a:spcAft>
                <a:spcPct val="0"/>
              </a:spcAft>
              <a:buChar char="•"/>
              <a:defRPr sz="2000" kern="1200">
                <a:solidFill>
                  <a:schemeClr val="tx1"/>
                </a:solidFill>
                <a:latin typeface="Arial" pitchFamily="34" charset="0"/>
                <a:ea typeface="+mn-ea"/>
                <a:cs typeface="+mn-cs"/>
              </a:defRPr>
            </a:lvl3pPr>
            <a:lvl4pPr marL="1371600" algn="l" rtl="0" fontAlgn="base">
              <a:spcBef>
                <a:spcPct val="0"/>
              </a:spcBef>
              <a:spcAft>
                <a:spcPct val="0"/>
              </a:spcAft>
              <a:buChar char="•"/>
              <a:defRPr sz="2000" kern="1200">
                <a:solidFill>
                  <a:schemeClr val="tx1"/>
                </a:solidFill>
                <a:latin typeface="Arial" pitchFamily="34" charset="0"/>
                <a:ea typeface="+mn-ea"/>
                <a:cs typeface="+mn-cs"/>
              </a:defRPr>
            </a:lvl4pPr>
            <a:lvl5pPr marL="1828800" algn="l" rtl="0" fontAlgn="base">
              <a:spcBef>
                <a:spcPct val="0"/>
              </a:spcBef>
              <a:spcAft>
                <a:spcPct val="0"/>
              </a:spcAft>
              <a:buChar char="•"/>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defTabSz="106363" eaLnBrk="0" hangingPunct="0">
              <a:lnSpc>
                <a:spcPct val="90000"/>
              </a:lnSpc>
              <a:buFontTx/>
              <a:buNone/>
              <a:defRPr/>
            </a:pPr>
            <a:fld id="{3D7FF467-DCEA-4E82-BE0C-6348FEE2A0D1}" type="slidenum">
              <a:rPr lang="en-US" sz="800">
                <a:solidFill>
                  <a:schemeClr val="tx2"/>
                </a:solidFill>
                <a:latin typeface="Arial" charset="0"/>
              </a:rPr>
              <a:pPr defTabSz="106363" eaLnBrk="0" hangingPunct="0">
                <a:lnSpc>
                  <a:spcPct val="90000"/>
                </a:lnSpc>
                <a:buFontTx/>
                <a:buNone/>
                <a:defRPr/>
              </a:pPr>
              <a:t>‹#›</a:t>
            </a:fld>
            <a:endParaRPr lang="en-US" sz="800" dirty="0">
              <a:solidFill>
                <a:schemeClr val="tx2"/>
              </a:solidFill>
              <a:latin typeface="Arial"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553" y="21496"/>
            <a:ext cx="4041775" cy="241376"/>
          </a:xfrm>
          <a:prstGeom prst="rect">
            <a:avLst/>
          </a:prstGeom>
        </p:spPr>
      </p:pic>
      <p:sp>
        <p:nvSpPr>
          <p:cNvPr id="5" name="TextBox 2"/>
          <p:cNvSpPr txBox="1"/>
          <p:nvPr/>
        </p:nvSpPr>
        <p:spPr>
          <a:xfrm>
            <a:off x="87553" y="9139073"/>
            <a:ext cx="1778051" cy="215444"/>
          </a:xfrm>
          <a:prstGeom prst="rect">
            <a:avLst/>
          </a:prstGeom>
          <a:noFill/>
        </p:spPr>
        <p:txBody>
          <a:bodyPr wrap="none" rtlCol="0">
            <a:spAutoFit/>
          </a:bodyPr>
          <a:lstStyle>
            <a:defPPr>
              <a:defRPr lang="en-US"/>
            </a:defPPr>
            <a:lvl1pPr algn="l" rtl="0" fontAlgn="base">
              <a:spcBef>
                <a:spcPct val="0"/>
              </a:spcBef>
              <a:spcAft>
                <a:spcPct val="0"/>
              </a:spcAft>
              <a:buChar char="•"/>
              <a:defRPr sz="2000" kern="1200">
                <a:solidFill>
                  <a:schemeClr val="tx1"/>
                </a:solidFill>
                <a:latin typeface="Arial" pitchFamily="34" charset="0"/>
                <a:ea typeface="+mn-ea"/>
                <a:cs typeface="+mn-cs"/>
              </a:defRPr>
            </a:lvl1pPr>
            <a:lvl2pPr marL="457200" algn="l" rtl="0" fontAlgn="base">
              <a:spcBef>
                <a:spcPct val="0"/>
              </a:spcBef>
              <a:spcAft>
                <a:spcPct val="0"/>
              </a:spcAft>
              <a:buChar char="•"/>
              <a:defRPr sz="2000" kern="1200">
                <a:solidFill>
                  <a:schemeClr val="tx1"/>
                </a:solidFill>
                <a:latin typeface="Arial" pitchFamily="34" charset="0"/>
                <a:ea typeface="+mn-ea"/>
                <a:cs typeface="+mn-cs"/>
              </a:defRPr>
            </a:lvl2pPr>
            <a:lvl3pPr marL="914400" algn="l" rtl="0" fontAlgn="base">
              <a:spcBef>
                <a:spcPct val="0"/>
              </a:spcBef>
              <a:spcAft>
                <a:spcPct val="0"/>
              </a:spcAft>
              <a:buChar char="•"/>
              <a:defRPr sz="2000" kern="1200">
                <a:solidFill>
                  <a:schemeClr val="tx1"/>
                </a:solidFill>
                <a:latin typeface="Arial" pitchFamily="34" charset="0"/>
                <a:ea typeface="+mn-ea"/>
                <a:cs typeface="+mn-cs"/>
              </a:defRPr>
            </a:lvl3pPr>
            <a:lvl4pPr marL="1371600" algn="l" rtl="0" fontAlgn="base">
              <a:spcBef>
                <a:spcPct val="0"/>
              </a:spcBef>
              <a:spcAft>
                <a:spcPct val="0"/>
              </a:spcAft>
              <a:buChar char="•"/>
              <a:defRPr sz="2000" kern="1200">
                <a:solidFill>
                  <a:schemeClr val="tx1"/>
                </a:solidFill>
                <a:latin typeface="Arial" pitchFamily="34" charset="0"/>
                <a:ea typeface="+mn-ea"/>
                <a:cs typeface="+mn-cs"/>
              </a:defRPr>
            </a:lvl4pPr>
            <a:lvl5pPr marL="1828800" algn="l" rtl="0" fontAlgn="base">
              <a:spcBef>
                <a:spcPct val="0"/>
              </a:spcBef>
              <a:spcAft>
                <a:spcPct val="0"/>
              </a:spcAft>
              <a:buChar char="•"/>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buNone/>
            </a:pPr>
            <a:r>
              <a:rPr lang="en-US" sz="800" dirty="0" smtClean="0"/>
              <a:t>© 2013 Carnegie Mellon University</a:t>
            </a:r>
            <a:endParaRPr lang="en-US" sz="800" dirty="0"/>
          </a:p>
        </p:txBody>
      </p:sp>
    </p:spTree>
    <p:extLst>
      <p:ext uri="{BB962C8B-B14F-4D97-AF65-F5344CB8AC3E}">
        <p14:creationId xmlns:p14="http://schemas.microsoft.com/office/powerpoint/2010/main" val="1412823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57" y="-4686"/>
            <a:ext cx="3041369" cy="468570"/>
          </a:xfrm>
          <a:prstGeom prst="rect">
            <a:avLst/>
          </a:prstGeom>
          <a:noFill/>
          <a:ln w="9525">
            <a:noFill/>
            <a:miter lim="800000"/>
            <a:headEnd/>
            <a:tailEnd/>
          </a:ln>
          <a:effectLst/>
        </p:spPr>
        <p:txBody>
          <a:bodyPr vert="horz" wrap="square" lIns="19083" tIns="0" rIns="19083" bIns="0" numCol="1" anchor="t" anchorCtr="0" compatLnSpc="1">
            <a:prstTxWarp prst="textNoShape">
              <a:avLst/>
            </a:prstTxWarp>
          </a:bodyPr>
          <a:lstStyle>
            <a:lvl1pPr defTabSz="957570" eaLnBrk="0" hangingPunct="0">
              <a:buFontTx/>
              <a:buNone/>
              <a:defRPr sz="1000" i="1">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970589" y="-4686"/>
            <a:ext cx="3041368" cy="468570"/>
          </a:xfrm>
          <a:prstGeom prst="rect">
            <a:avLst/>
          </a:prstGeom>
          <a:noFill/>
          <a:ln w="9525">
            <a:noFill/>
            <a:miter lim="800000"/>
            <a:headEnd/>
            <a:tailEnd/>
          </a:ln>
          <a:effectLst/>
        </p:spPr>
        <p:txBody>
          <a:bodyPr vert="horz" wrap="square" lIns="19083" tIns="0" rIns="19083" bIns="0" numCol="1" anchor="t" anchorCtr="0" compatLnSpc="1">
            <a:prstTxWarp prst="textNoShape">
              <a:avLst/>
            </a:prstTxWarp>
          </a:bodyPr>
          <a:lstStyle>
            <a:lvl1pPr algn="r" defTabSz="957570" eaLnBrk="0" hangingPunct="0">
              <a:buFontTx/>
              <a:buNone/>
              <a:defRPr sz="1000" i="1">
                <a:latin typeface="Times New Roman" pitchFamily="18" charset="0"/>
              </a:defRPr>
            </a:lvl1pPr>
          </a:lstStyle>
          <a:p>
            <a:pPr>
              <a:defRPr/>
            </a:pPr>
            <a:endParaRPr lang="en-US"/>
          </a:p>
        </p:txBody>
      </p:sp>
      <p:sp>
        <p:nvSpPr>
          <p:cNvPr id="2052" name="Rectangle 4"/>
          <p:cNvSpPr>
            <a:spLocks noGrp="1" noChangeArrowheads="1"/>
          </p:cNvSpPr>
          <p:nvPr>
            <p:ph type="ftr" sz="quarter" idx="4"/>
          </p:nvPr>
        </p:nvSpPr>
        <p:spPr bwMode="auto">
          <a:xfrm>
            <a:off x="-1557" y="8830955"/>
            <a:ext cx="3041369" cy="468569"/>
          </a:xfrm>
          <a:prstGeom prst="rect">
            <a:avLst/>
          </a:prstGeom>
          <a:noFill/>
          <a:ln w="9525">
            <a:noFill/>
            <a:miter lim="800000"/>
            <a:headEnd/>
            <a:tailEnd/>
          </a:ln>
          <a:effectLst/>
        </p:spPr>
        <p:txBody>
          <a:bodyPr vert="horz" wrap="square" lIns="19083" tIns="0" rIns="19083" bIns="0" numCol="1" anchor="b" anchorCtr="0" compatLnSpc="1">
            <a:prstTxWarp prst="textNoShape">
              <a:avLst/>
            </a:prstTxWarp>
          </a:bodyPr>
          <a:lstStyle>
            <a:lvl1pPr defTabSz="957570" eaLnBrk="0" hangingPunct="0">
              <a:buFontTx/>
              <a:buNone/>
              <a:defRPr sz="1000" i="1">
                <a:latin typeface="Times New Roman" pitchFamily="18" charset="0"/>
              </a:defRPr>
            </a:lvl1pPr>
          </a:lstStyle>
          <a:p>
            <a:pPr>
              <a:defRPr/>
            </a:pPr>
            <a:endParaRPr lang="en-US"/>
          </a:p>
        </p:txBody>
      </p:sp>
      <p:sp>
        <p:nvSpPr>
          <p:cNvPr id="2053" name="Rectangle 5"/>
          <p:cNvSpPr>
            <a:spLocks noGrp="1" noChangeArrowheads="1"/>
          </p:cNvSpPr>
          <p:nvPr>
            <p:ph type="sldNum" sz="quarter" idx="5"/>
          </p:nvPr>
        </p:nvSpPr>
        <p:spPr bwMode="auto">
          <a:xfrm>
            <a:off x="3970589" y="8830955"/>
            <a:ext cx="3041368" cy="468569"/>
          </a:xfrm>
          <a:prstGeom prst="rect">
            <a:avLst/>
          </a:prstGeom>
          <a:noFill/>
          <a:ln w="9525">
            <a:noFill/>
            <a:miter lim="800000"/>
            <a:headEnd/>
            <a:tailEnd/>
          </a:ln>
          <a:effectLst/>
        </p:spPr>
        <p:txBody>
          <a:bodyPr vert="horz" wrap="square" lIns="19083" tIns="0" rIns="19083" bIns="0" numCol="1" anchor="b" anchorCtr="0" compatLnSpc="1">
            <a:prstTxWarp prst="textNoShape">
              <a:avLst/>
            </a:prstTxWarp>
          </a:bodyPr>
          <a:lstStyle>
            <a:lvl1pPr algn="r" defTabSz="957570" eaLnBrk="0" hangingPunct="0">
              <a:buFontTx/>
              <a:buNone/>
              <a:defRPr sz="1000" i="1">
                <a:latin typeface="Times New Roman" pitchFamily="18" charset="0"/>
              </a:defRPr>
            </a:lvl1pPr>
          </a:lstStyle>
          <a:p>
            <a:pPr>
              <a:defRPr/>
            </a:pPr>
            <a:fld id="{A9A29A4A-37DF-4935-970A-FFBDD66217AF}" type="slidenum">
              <a:rPr lang="en-US"/>
              <a:pPr>
                <a:defRPr/>
              </a:pPr>
              <a:t>‹#›</a:t>
            </a:fld>
            <a:endParaRPr lang="en-US"/>
          </a:p>
        </p:txBody>
      </p:sp>
      <p:sp>
        <p:nvSpPr>
          <p:cNvPr id="2054" name="Rectangle 6"/>
          <p:cNvSpPr>
            <a:spLocks noChangeArrowheads="1"/>
          </p:cNvSpPr>
          <p:nvPr/>
        </p:nvSpPr>
        <p:spPr bwMode="auto">
          <a:xfrm>
            <a:off x="3120347" y="8852822"/>
            <a:ext cx="768150" cy="256121"/>
          </a:xfrm>
          <a:prstGeom prst="rect">
            <a:avLst/>
          </a:prstGeom>
          <a:noFill/>
          <a:ln w="9525">
            <a:noFill/>
            <a:miter lim="800000"/>
            <a:headEnd/>
            <a:tailEnd/>
          </a:ln>
          <a:effectLst/>
        </p:spPr>
        <p:txBody>
          <a:bodyPr wrap="none" lIns="89054" tIns="44526" rIns="89054" bIns="44526">
            <a:spAutoFit/>
          </a:bodyPr>
          <a:lstStyle/>
          <a:p>
            <a:pPr algn="ctr" defTabSz="909224" eaLnBrk="0" hangingPunct="0">
              <a:lnSpc>
                <a:spcPct val="90000"/>
              </a:lnSpc>
              <a:buFontTx/>
              <a:buNone/>
              <a:defRPr/>
            </a:pPr>
            <a:r>
              <a:rPr lang="en-US" sz="1200"/>
              <a:t>Page </a:t>
            </a:r>
            <a:fld id="{C8B8D056-B5DD-4FBA-B0EB-62E78F8B8333}" type="slidenum">
              <a:rPr lang="en-US" sz="1200"/>
              <a:pPr algn="ctr" defTabSz="909224" eaLnBrk="0" hangingPunct="0">
                <a:lnSpc>
                  <a:spcPct val="90000"/>
                </a:lnSpc>
                <a:buFontTx/>
                <a:buNone/>
                <a:defRPr/>
              </a:pPr>
              <a:t>‹#›</a:t>
            </a:fld>
            <a:endParaRPr lang="en-US" sz="1200"/>
          </a:p>
        </p:txBody>
      </p:sp>
      <p:sp>
        <p:nvSpPr>
          <p:cNvPr id="35847" name="Rectangle 7"/>
          <p:cNvSpPr>
            <a:spLocks noGrp="1" noRot="1" noChangeAspect="1" noChangeArrowheads="1" noTextEdit="1"/>
          </p:cNvSpPr>
          <p:nvPr>
            <p:ph type="sldImg" idx="2"/>
          </p:nvPr>
        </p:nvSpPr>
        <p:spPr bwMode="auto">
          <a:xfrm>
            <a:off x="1192213" y="706438"/>
            <a:ext cx="4624387" cy="34702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6" name="Rectangle 8"/>
          <p:cNvSpPr>
            <a:spLocks noGrp="1" noChangeArrowheads="1"/>
          </p:cNvSpPr>
          <p:nvPr>
            <p:ph type="body" sz="quarter" idx="3"/>
          </p:nvPr>
        </p:nvSpPr>
        <p:spPr bwMode="auto">
          <a:xfrm>
            <a:off x="933890" y="4415479"/>
            <a:ext cx="5142620" cy="4181193"/>
          </a:xfrm>
          <a:prstGeom prst="rect">
            <a:avLst/>
          </a:prstGeom>
          <a:noFill/>
          <a:ln w="9525">
            <a:noFill/>
            <a:miter lim="800000"/>
            <a:headEnd/>
            <a:tailEnd/>
          </a:ln>
          <a:effectLst/>
        </p:spPr>
        <p:txBody>
          <a:bodyPr vert="horz" wrap="square" lIns="93824" tIns="47706" rIns="93824" bIns="47706"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2931963221"/>
      </p:ext>
    </p:extLst>
  </p:cSld>
  <p:clrMap bg1="lt1" tx1="dk1" bg2="lt2" tx2="dk2" accent1="accent1" accent2="accent2" accent3="accent3" accent4="accent4" accent5="accent5" accent6="accent6" hlink="hlink" folHlink="folHlink"/>
  <p:notesStyle>
    <a:lvl1pPr algn="l" defTabSz="957263" rtl="0" eaLnBrk="0" fontAlgn="base" hangingPunct="0">
      <a:lnSpc>
        <a:spcPct val="89000"/>
      </a:lnSpc>
      <a:spcBef>
        <a:spcPct val="40000"/>
      </a:spcBef>
      <a:spcAft>
        <a:spcPct val="0"/>
      </a:spcAft>
      <a:defRPr sz="1100" kern="1200">
        <a:solidFill>
          <a:schemeClr val="tx1"/>
        </a:solidFill>
        <a:latin typeface="Arial" charset="0"/>
        <a:ea typeface="+mn-ea"/>
        <a:cs typeface="+mn-cs"/>
      </a:defRPr>
    </a:lvl1pPr>
    <a:lvl2pPr marL="466725" algn="l" defTabSz="957263" rtl="0" eaLnBrk="0" fontAlgn="base" hangingPunct="0">
      <a:lnSpc>
        <a:spcPct val="89000"/>
      </a:lnSpc>
      <a:spcBef>
        <a:spcPct val="40000"/>
      </a:spcBef>
      <a:spcAft>
        <a:spcPct val="0"/>
      </a:spcAft>
      <a:defRPr sz="1100" kern="1200">
        <a:solidFill>
          <a:schemeClr val="tx1"/>
        </a:solidFill>
        <a:latin typeface="Arial" charset="0"/>
        <a:ea typeface="+mn-ea"/>
        <a:cs typeface="+mn-cs"/>
      </a:defRPr>
    </a:lvl2pPr>
    <a:lvl3pPr marL="936625" algn="l" defTabSz="957263" rtl="0" eaLnBrk="0" fontAlgn="base" hangingPunct="0">
      <a:lnSpc>
        <a:spcPct val="89000"/>
      </a:lnSpc>
      <a:spcBef>
        <a:spcPct val="40000"/>
      </a:spcBef>
      <a:spcAft>
        <a:spcPct val="0"/>
      </a:spcAft>
      <a:defRPr sz="1100" kern="1200">
        <a:solidFill>
          <a:schemeClr val="tx1"/>
        </a:solidFill>
        <a:latin typeface="Arial" charset="0"/>
        <a:ea typeface="+mn-ea"/>
        <a:cs typeface="+mn-cs"/>
      </a:defRPr>
    </a:lvl3pPr>
    <a:lvl4pPr marL="1403350" algn="l" defTabSz="957263" rtl="0" eaLnBrk="0" fontAlgn="base" hangingPunct="0">
      <a:lnSpc>
        <a:spcPct val="89000"/>
      </a:lnSpc>
      <a:spcBef>
        <a:spcPct val="40000"/>
      </a:spcBef>
      <a:spcAft>
        <a:spcPct val="0"/>
      </a:spcAft>
      <a:defRPr sz="1100" kern="1200">
        <a:solidFill>
          <a:schemeClr val="tx1"/>
        </a:solidFill>
        <a:latin typeface="Arial" charset="0"/>
        <a:ea typeface="+mn-ea"/>
        <a:cs typeface="+mn-cs"/>
      </a:defRPr>
    </a:lvl4pPr>
    <a:lvl5pPr marL="1870075" algn="l" defTabSz="957263" rtl="0" eaLnBrk="0" fontAlgn="base" hangingPunct="0">
      <a:lnSpc>
        <a:spcPct val="89000"/>
      </a:lnSpc>
      <a:spcBef>
        <a:spcPct val="4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DD5F80D7-4498-4E4D-9283-1E7A1455C7B3}" type="slidenum">
              <a:rPr lang="en-US" sz="1000">
                <a:latin typeface="Times New Roman" pitchFamily="18" charset="0"/>
              </a:rPr>
              <a:pPr/>
              <a:t>1</a:t>
            </a:fld>
            <a:endParaRPr lang="en-US" sz="1000">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3381078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74D8A40-BFBD-458A-B5C0-55A6769ED1CA}" type="slidenum">
              <a:rPr lang="en-US" sz="1000">
                <a:latin typeface="Times New Roman" pitchFamily="18" charset="0"/>
              </a:rPr>
              <a:pPr/>
              <a:t>14</a:t>
            </a:fld>
            <a:endParaRPr lang="en-US" sz="1000">
              <a:latin typeface="Times New Roman" pitchFamily="18" charset="0"/>
            </a:endParaRPr>
          </a:p>
        </p:txBody>
      </p:sp>
      <p:sp>
        <p:nvSpPr>
          <p:cNvPr id="37891" name="Rectangle 2"/>
          <p:cNvSpPr>
            <a:spLocks noGrp="1" noRot="1" noChangeAspect="1" noChangeArrowheads="1" noTextEdit="1"/>
          </p:cNvSpPr>
          <p:nvPr>
            <p:ph type="sldImg"/>
          </p:nvPr>
        </p:nvSpPr>
        <p:spPr>
          <a:xfrm>
            <a:off x="1192213" y="703263"/>
            <a:ext cx="4630737" cy="3473450"/>
          </a:xfrm>
          <a:solidFill>
            <a:srgbClr val="FFFFFF"/>
          </a:solidFill>
          <a:ln/>
        </p:spPr>
      </p:sp>
      <p:sp>
        <p:nvSpPr>
          <p:cNvPr id="37892" name="Rectangle 3"/>
          <p:cNvSpPr>
            <a:spLocks noGrp="1" noChangeArrowheads="1"/>
          </p:cNvSpPr>
          <p:nvPr>
            <p:ph type="body" idx="1"/>
          </p:nvPr>
        </p:nvSpPr>
        <p:spPr>
          <a:xfrm>
            <a:off x="935447" y="4980884"/>
            <a:ext cx="5139507" cy="3617349"/>
          </a:xfrm>
          <a:solidFill>
            <a:srgbClr val="FFFFFF"/>
          </a:solidFill>
          <a:ln>
            <a:solidFill>
              <a:srgbClr val="000000"/>
            </a:solidFill>
          </a:ln>
        </p:spPr>
        <p:txBody>
          <a:bodyPr lIns="89879" tIns="44939" rIns="89879" bIns="44939"/>
          <a:lstStyle/>
          <a:p>
            <a:pPr eaLnBrk="1" hangingPunct="1"/>
            <a:endParaRPr lang="en-US" smtClean="0"/>
          </a:p>
        </p:txBody>
      </p:sp>
    </p:spTree>
    <p:extLst>
      <p:ext uri="{BB962C8B-B14F-4D97-AF65-F5344CB8AC3E}">
        <p14:creationId xmlns:p14="http://schemas.microsoft.com/office/powerpoint/2010/main" val="478097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917" eaLnBrk="0" hangingPunct="0">
              <a:defRPr sz="1000">
                <a:solidFill>
                  <a:schemeClr val="tx1"/>
                </a:solidFill>
                <a:latin typeface="Arial" charset="0"/>
                <a:ea typeface="ＭＳ Ｐゴシック" pitchFamily="1" charset="-128"/>
              </a:defRPr>
            </a:lvl1pPr>
            <a:lvl2pPr marL="749362" indent="-288217" defTabSz="955917" eaLnBrk="0" hangingPunct="0">
              <a:defRPr sz="1000">
                <a:solidFill>
                  <a:schemeClr val="tx1"/>
                </a:solidFill>
                <a:latin typeface="Arial" charset="0"/>
                <a:ea typeface="ＭＳ Ｐゴシック" pitchFamily="1" charset="-128"/>
              </a:defRPr>
            </a:lvl2pPr>
            <a:lvl3pPr marL="1152864" indent="-230573" defTabSz="955917" eaLnBrk="0" hangingPunct="0">
              <a:defRPr sz="1000">
                <a:solidFill>
                  <a:schemeClr val="tx1"/>
                </a:solidFill>
                <a:latin typeface="Arial" charset="0"/>
                <a:ea typeface="ＭＳ Ｐゴシック" pitchFamily="1" charset="-128"/>
              </a:defRPr>
            </a:lvl3pPr>
            <a:lvl4pPr marL="1614010" indent="-230573" defTabSz="955917" eaLnBrk="0" hangingPunct="0">
              <a:defRPr sz="1000">
                <a:solidFill>
                  <a:schemeClr val="tx1"/>
                </a:solidFill>
                <a:latin typeface="Arial" charset="0"/>
                <a:ea typeface="ＭＳ Ｐゴシック" pitchFamily="1" charset="-128"/>
              </a:defRPr>
            </a:lvl4pPr>
            <a:lvl5pPr marL="2075156" indent="-230573" defTabSz="955917" eaLnBrk="0" hangingPunct="0">
              <a:defRPr sz="1000">
                <a:solidFill>
                  <a:schemeClr val="tx1"/>
                </a:solidFill>
                <a:latin typeface="Arial" charset="0"/>
                <a:ea typeface="ＭＳ Ｐゴシック" pitchFamily="1" charset="-128"/>
              </a:defRPr>
            </a:lvl5pPr>
            <a:lvl6pPr marL="2536301"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6pPr>
            <a:lvl7pPr marL="2997447"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7pPr>
            <a:lvl8pPr marL="3458592"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8pPr>
            <a:lvl9pPr marL="3919739"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sz="900" i="0"/>
              <a:t>© 2007 Carnegie Mellon University</a:t>
            </a:r>
          </a:p>
          <a:p>
            <a:pPr algn="l" eaLnBrk="1" hangingPunct="1"/>
            <a:r>
              <a:rPr lang="en-US" sz="800">
                <a:latin typeface="Times New Roman" pitchFamily="18" charset="0"/>
              </a:rPr>
              <a:t>  </a:t>
            </a:r>
          </a:p>
        </p:txBody>
      </p:sp>
      <p:sp>
        <p:nvSpPr>
          <p:cNvPr id="33795" name="Rectangle 12"/>
          <p:cNvSpPr>
            <a:spLocks noGrp="1" noChangeArrowheads="1"/>
          </p:cNvSpPr>
          <p:nvPr>
            <p:ph type="hdr" sz="quarter" idx="4294967295"/>
          </p:nvPr>
        </p:nvSpPr>
        <p:spPr bwMode="auto">
          <a:xfrm>
            <a:off x="579387" y="300503"/>
            <a:ext cx="2733221" cy="468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22" tIns="44911" rIns="89822" bIns="44911"/>
          <a:lstStyle>
            <a:lvl1pPr eaLnBrk="0" hangingPunct="0">
              <a:defRPr sz="1000">
                <a:solidFill>
                  <a:schemeClr val="tx1"/>
                </a:solidFill>
                <a:latin typeface="Arial" charset="0"/>
                <a:ea typeface="ＭＳ Ｐゴシック" pitchFamily="1" charset="-128"/>
              </a:defRPr>
            </a:lvl1pPr>
            <a:lvl2pPr marL="749362" indent="-288217" eaLnBrk="0" hangingPunct="0">
              <a:defRPr sz="1000">
                <a:solidFill>
                  <a:schemeClr val="tx1"/>
                </a:solidFill>
                <a:latin typeface="Arial" charset="0"/>
                <a:ea typeface="ＭＳ Ｐゴシック" pitchFamily="1" charset="-128"/>
              </a:defRPr>
            </a:lvl2pPr>
            <a:lvl3pPr marL="1152864" indent="-230573" eaLnBrk="0" hangingPunct="0">
              <a:defRPr sz="1000">
                <a:solidFill>
                  <a:schemeClr val="tx1"/>
                </a:solidFill>
                <a:latin typeface="Arial" charset="0"/>
                <a:ea typeface="ＭＳ Ｐゴシック" pitchFamily="1" charset="-128"/>
              </a:defRPr>
            </a:lvl3pPr>
            <a:lvl4pPr marL="1614010" indent="-230573" eaLnBrk="0" hangingPunct="0">
              <a:defRPr sz="1000">
                <a:solidFill>
                  <a:schemeClr val="tx1"/>
                </a:solidFill>
                <a:latin typeface="Arial" charset="0"/>
                <a:ea typeface="ＭＳ Ｐゴシック" pitchFamily="1" charset="-128"/>
              </a:defRPr>
            </a:lvl4pPr>
            <a:lvl5pPr marL="2075156" indent="-230573" eaLnBrk="0" hangingPunct="0">
              <a:defRPr sz="1000">
                <a:solidFill>
                  <a:schemeClr val="tx1"/>
                </a:solidFill>
                <a:latin typeface="Arial" charset="0"/>
                <a:ea typeface="ＭＳ Ｐゴシック" pitchFamily="1" charset="-128"/>
              </a:defRPr>
            </a:lvl5pPr>
            <a:lvl6pPr marL="2536301" indent="-230573" eaLnBrk="0" fontAlgn="base" hangingPunct="0">
              <a:spcBef>
                <a:spcPct val="30000"/>
              </a:spcBef>
              <a:spcAft>
                <a:spcPct val="0"/>
              </a:spcAft>
              <a:defRPr sz="1000">
                <a:solidFill>
                  <a:schemeClr val="tx1"/>
                </a:solidFill>
                <a:latin typeface="Arial" charset="0"/>
                <a:ea typeface="ＭＳ Ｐゴシック" pitchFamily="1" charset="-128"/>
              </a:defRPr>
            </a:lvl6pPr>
            <a:lvl7pPr marL="2997447" indent="-230573" eaLnBrk="0" fontAlgn="base" hangingPunct="0">
              <a:spcBef>
                <a:spcPct val="30000"/>
              </a:spcBef>
              <a:spcAft>
                <a:spcPct val="0"/>
              </a:spcAft>
              <a:defRPr sz="1000">
                <a:solidFill>
                  <a:schemeClr val="tx1"/>
                </a:solidFill>
                <a:latin typeface="Arial" charset="0"/>
                <a:ea typeface="ＭＳ Ｐゴシック" pitchFamily="1" charset="-128"/>
              </a:defRPr>
            </a:lvl7pPr>
            <a:lvl8pPr marL="3458592" indent="-230573" eaLnBrk="0" fontAlgn="base" hangingPunct="0">
              <a:spcBef>
                <a:spcPct val="30000"/>
              </a:spcBef>
              <a:spcAft>
                <a:spcPct val="0"/>
              </a:spcAft>
              <a:defRPr sz="1000">
                <a:solidFill>
                  <a:schemeClr val="tx1"/>
                </a:solidFill>
                <a:latin typeface="Arial" charset="0"/>
                <a:ea typeface="ＭＳ Ｐゴシック" pitchFamily="1" charset="-128"/>
              </a:defRPr>
            </a:lvl8pPr>
            <a:lvl9pPr marL="3919739" indent="-230573"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a:t>Team Leader</a:t>
            </a:r>
          </a:p>
        </p:txBody>
      </p:sp>
      <p:sp>
        <p:nvSpPr>
          <p:cNvPr id="33796" name="Rectangle 2"/>
          <p:cNvSpPr>
            <a:spLocks noGrp="1" noRot="1" noChangeAspect="1" noChangeArrowheads="1" noTextEdit="1"/>
          </p:cNvSpPr>
          <p:nvPr>
            <p:ph type="sldImg"/>
          </p:nvPr>
        </p:nvSpPr>
        <p:spPr>
          <a:xfrm>
            <a:off x="1192213" y="706438"/>
            <a:ext cx="4624387" cy="3470275"/>
          </a:xfrm>
          <a:ln/>
        </p:spPr>
      </p:sp>
      <p:sp>
        <p:nvSpPr>
          <p:cNvPr id="33797" name="Rectangle 3"/>
          <p:cNvSpPr>
            <a:spLocks noGrp="1" noChangeArrowheads="1"/>
          </p:cNvSpPr>
          <p:nvPr>
            <p:ph type="body" idx="1"/>
          </p:nvPr>
        </p:nvSpPr>
        <p:spPr>
          <a:xfrm>
            <a:off x="932474" y="4414831"/>
            <a:ext cx="5145454" cy="41814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1576278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Grp="1" noChangeArrowheads="1"/>
          </p:cNvSpPr>
          <p:nvPr>
            <p:ph type="ftr" sz="quarter" idx="4"/>
          </p:nvPr>
        </p:nvSpPr>
        <p:spPr>
          <a:ln/>
        </p:spPr>
        <p:txBody>
          <a:bodyPr/>
          <a:lstStyle/>
          <a:p>
            <a:pPr algn="r"/>
            <a:r>
              <a:rPr lang="en-US" i="0" dirty="0">
                <a:latin typeface="Arial" pitchFamily="34" charset="0"/>
              </a:rPr>
              <a:t>© 2009 Carnegie Mellon University</a:t>
            </a:r>
          </a:p>
          <a:p>
            <a:r>
              <a:rPr lang="en-US" dirty="0"/>
              <a:t>  </a:t>
            </a:r>
          </a:p>
        </p:txBody>
      </p:sp>
      <p:sp>
        <p:nvSpPr>
          <p:cNvPr id="5" name="Rectangle 12"/>
          <p:cNvSpPr>
            <a:spLocks noGrp="1" noChangeArrowheads="1"/>
          </p:cNvSpPr>
          <p:nvPr>
            <p:ph type="hdr" sz="quarter"/>
          </p:nvPr>
        </p:nvSpPr>
        <p:spPr>
          <a:ln/>
        </p:spPr>
        <p:txBody>
          <a:bodyPr/>
          <a:lstStyle/>
          <a:p>
            <a:r>
              <a:rPr lang="en-US"/>
              <a:t>TSP Overview</a:t>
            </a:r>
          </a:p>
        </p:txBody>
      </p:sp>
      <p:sp>
        <p:nvSpPr>
          <p:cNvPr id="1327106" name="Rectangle 2"/>
          <p:cNvSpPr>
            <a:spLocks noGrp="1" noRot="1" noChangeAspect="1" noChangeArrowheads="1" noTextEdit="1"/>
          </p:cNvSpPr>
          <p:nvPr>
            <p:ph type="sldImg"/>
          </p:nvPr>
        </p:nvSpPr>
        <p:spPr>
          <a:ln/>
        </p:spPr>
      </p:sp>
      <p:sp>
        <p:nvSpPr>
          <p:cNvPr id="1327107" name="Rectangle 3"/>
          <p:cNvSpPr>
            <a:spLocks noGrp="1" noChangeArrowheads="1"/>
          </p:cNvSpPr>
          <p:nvPr>
            <p:ph type="body" idx="1"/>
          </p:nvPr>
        </p:nvSpPr>
        <p:spPr>
          <a:xfrm>
            <a:off x="933451" y="4416427"/>
            <a:ext cx="5143499" cy="4181476"/>
          </a:xfrm>
        </p:spPr>
        <p:txBody>
          <a:bodyPr/>
          <a:lstStyle/>
          <a:p>
            <a:endParaRPr lang="en-US" dirty="0"/>
          </a:p>
        </p:txBody>
      </p:sp>
    </p:spTree>
    <p:extLst>
      <p:ext uri="{BB962C8B-B14F-4D97-AF65-F5344CB8AC3E}">
        <p14:creationId xmlns:p14="http://schemas.microsoft.com/office/powerpoint/2010/main" val="2465991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74D8A40-BFBD-458A-B5C0-55A6769ED1CA}" type="slidenum">
              <a:rPr lang="en-US" sz="1000">
                <a:latin typeface="Times New Roman" pitchFamily="18" charset="0"/>
              </a:rPr>
              <a:pPr/>
              <a:t>22</a:t>
            </a:fld>
            <a:endParaRPr lang="en-US" sz="1000">
              <a:latin typeface="Times New Roman" pitchFamily="18" charset="0"/>
            </a:endParaRPr>
          </a:p>
        </p:txBody>
      </p:sp>
      <p:sp>
        <p:nvSpPr>
          <p:cNvPr id="37891" name="Rectangle 2"/>
          <p:cNvSpPr>
            <a:spLocks noGrp="1" noRot="1" noChangeAspect="1" noChangeArrowheads="1" noTextEdit="1"/>
          </p:cNvSpPr>
          <p:nvPr>
            <p:ph type="sldImg"/>
          </p:nvPr>
        </p:nvSpPr>
        <p:spPr>
          <a:xfrm>
            <a:off x="1192213" y="703263"/>
            <a:ext cx="4630737" cy="3473450"/>
          </a:xfrm>
          <a:solidFill>
            <a:srgbClr val="FFFFFF"/>
          </a:solidFill>
          <a:ln/>
        </p:spPr>
      </p:sp>
      <p:sp>
        <p:nvSpPr>
          <p:cNvPr id="37892" name="Rectangle 3"/>
          <p:cNvSpPr>
            <a:spLocks noGrp="1" noChangeArrowheads="1"/>
          </p:cNvSpPr>
          <p:nvPr>
            <p:ph type="body" idx="1"/>
          </p:nvPr>
        </p:nvSpPr>
        <p:spPr>
          <a:xfrm>
            <a:off x="935447" y="4980884"/>
            <a:ext cx="5139507" cy="3617349"/>
          </a:xfrm>
          <a:solidFill>
            <a:srgbClr val="FFFFFF"/>
          </a:solidFill>
          <a:ln>
            <a:solidFill>
              <a:srgbClr val="000000"/>
            </a:solidFill>
          </a:ln>
        </p:spPr>
        <p:txBody>
          <a:bodyPr lIns="89879" tIns="44939" rIns="89879" bIns="44939"/>
          <a:lstStyle/>
          <a:p>
            <a:pPr eaLnBrk="1" hangingPunct="1"/>
            <a:endParaRPr lang="en-US" smtClean="0"/>
          </a:p>
        </p:txBody>
      </p:sp>
    </p:spTree>
    <p:extLst>
      <p:ext uri="{BB962C8B-B14F-4D97-AF65-F5344CB8AC3E}">
        <p14:creationId xmlns:p14="http://schemas.microsoft.com/office/powerpoint/2010/main" val="2761874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74D8A40-BFBD-458A-B5C0-55A6769ED1CA}" type="slidenum">
              <a:rPr lang="en-US" sz="1000">
                <a:latin typeface="Times New Roman" pitchFamily="18" charset="0"/>
              </a:rPr>
              <a:pPr/>
              <a:t>24</a:t>
            </a:fld>
            <a:endParaRPr lang="en-US" sz="1000">
              <a:latin typeface="Times New Roman" pitchFamily="18" charset="0"/>
            </a:endParaRPr>
          </a:p>
        </p:txBody>
      </p:sp>
      <p:sp>
        <p:nvSpPr>
          <p:cNvPr id="37891" name="Rectangle 2"/>
          <p:cNvSpPr>
            <a:spLocks noGrp="1" noRot="1" noChangeAspect="1" noChangeArrowheads="1" noTextEdit="1"/>
          </p:cNvSpPr>
          <p:nvPr>
            <p:ph type="sldImg"/>
          </p:nvPr>
        </p:nvSpPr>
        <p:spPr>
          <a:xfrm>
            <a:off x="1192213" y="703263"/>
            <a:ext cx="4630737" cy="3473450"/>
          </a:xfrm>
          <a:solidFill>
            <a:srgbClr val="FFFFFF"/>
          </a:solidFill>
          <a:ln/>
        </p:spPr>
      </p:sp>
      <p:sp>
        <p:nvSpPr>
          <p:cNvPr id="37892" name="Rectangle 3"/>
          <p:cNvSpPr>
            <a:spLocks noGrp="1" noChangeArrowheads="1"/>
          </p:cNvSpPr>
          <p:nvPr>
            <p:ph type="body" idx="1"/>
          </p:nvPr>
        </p:nvSpPr>
        <p:spPr>
          <a:xfrm>
            <a:off x="935447" y="4980884"/>
            <a:ext cx="5139507" cy="3617349"/>
          </a:xfrm>
          <a:solidFill>
            <a:srgbClr val="FFFFFF"/>
          </a:solidFill>
          <a:ln>
            <a:solidFill>
              <a:srgbClr val="000000"/>
            </a:solidFill>
          </a:ln>
        </p:spPr>
        <p:txBody>
          <a:bodyPr lIns="89879" tIns="44939" rIns="89879" bIns="44939"/>
          <a:lstStyle/>
          <a:p>
            <a:pPr eaLnBrk="1" hangingPunct="1"/>
            <a:endParaRPr lang="en-US" smtClean="0"/>
          </a:p>
        </p:txBody>
      </p:sp>
    </p:spTree>
    <p:extLst>
      <p:ext uri="{BB962C8B-B14F-4D97-AF65-F5344CB8AC3E}">
        <p14:creationId xmlns:p14="http://schemas.microsoft.com/office/powerpoint/2010/main" val="1562352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FB5FE439-F368-41D7-8A1F-AB0990B9CABE}" type="slidenum">
              <a:rPr lang="en-US" sz="1000">
                <a:latin typeface="Times New Roman" pitchFamily="18" charset="0"/>
              </a:rPr>
              <a:pPr/>
              <a:t>35</a:t>
            </a:fld>
            <a:endParaRPr lang="en-US" sz="1000">
              <a:latin typeface="Times New Roman" pitchFamily="18" charset="0"/>
            </a:endParaRPr>
          </a:p>
        </p:txBody>
      </p:sp>
      <p:sp>
        <p:nvSpPr>
          <p:cNvPr id="54275" name="Rectangle 2"/>
          <p:cNvSpPr>
            <a:spLocks noGrp="1" noRot="1" noChangeAspect="1" noChangeArrowheads="1" noTextEdit="1"/>
          </p:cNvSpPr>
          <p:nvPr>
            <p:ph type="sldImg"/>
          </p:nvPr>
        </p:nvSpPr>
        <p:spPr>
          <a:xfrm>
            <a:off x="1192213" y="703263"/>
            <a:ext cx="4630737" cy="3473450"/>
          </a:xfrm>
          <a:ln/>
        </p:spPr>
      </p:sp>
      <p:sp>
        <p:nvSpPr>
          <p:cNvPr id="54276" name="Rectangle 3"/>
          <p:cNvSpPr>
            <a:spLocks noGrp="1" noChangeArrowheads="1"/>
          </p:cNvSpPr>
          <p:nvPr>
            <p:ph type="body" idx="1"/>
          </p:nvPr>
        </p:nvSpPr>
        <p:spPr>
          <a:xfrm>
            <a:off x="935447" y="4413916"/>
            <a:ext cx="5139507" cy="41843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918" tIns="49459" rIns="98918" bIns="49459"/>
          <a:lstStyle/>
          <a:p>
            <a:pPr eaLnBrk="1" hangingPunct="1"/>
            <a:endParaRPr lang="en-US" smtClean="0"/>
          </a:p>
        </p:txBody>
      </p:sp>
    </p:spTree>
    <p:extLst>
      <p:ext uri="{BB962C8B-B14F-4D97-AF65-F5344CB8AC3E}">
        <p14:creationId xmlns:p14="http://schemas.microsoft.com/office/powerpoint/2010/main" val="2938693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10ACD4A6-6438-48DC-9745-96A0F461C15A}" type="slidenum">
              <a:rPr lang="en-US" sz="1000">
                <a:latin typeface="Times New Roman" pitchFamily="18" charset="0"/>
              </a:rPr>
              <a:pPr/>
              <a:t>38</a:t>
            </a:fld>
            <a:endParaRPr lang="en-US" sz="1000">
              <a:latin typeface="Times New Roman"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3833816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A29A4A-37DF-4935-970A-FFBDD66217AF}" type="slidenum">
              <a:rPr lang="en-US" smtClean="0"/>
              <a:pPr>
                <a:defRPr/>
              </a:pPr>
              <a:t>40</a:t>
            </a:fld>
            <a:endParaRPr lang="en-US"/>
          </a:p>
        </p:txBody>
      </p:sp>
    </p:spTree>
    <p:extLst>
      <p:ext uri="{BB962C8B-B14F-4D97-AF65-F5344CB8AC3E}">
        <p14:creationId xmlns:p14="http://schemas.microsoft.com/office/powerpoint/2010/main" val="3564416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solidFill>
                  <a:prstClr val="black"/>
                </a:solidFill>
              </a:rPr>
              <a:t>© 2007 Carnegie Mellon University</a:t>
            </a:r>
          </a:p>
          <a:p>
            <a:pPr>
              <a:defRPr/>
            </a:pPr>
            <a:r>
              <a:rPr lang="en-US" smtClean="0">
                <a:solidFill>
                  <a:prstClr val="black"/>
                </a:solidFill>
              </a:rPr>
              <a:t>  </a:t>
            </a:r>
            <a:endParaRPr lang="en-US">
              <a:solidFill>
                <a:prstClr val="black"/>
              </a:solidFill>
            </a:endParaRPr>
          </a:p>
        </p:txBody>
      </p:sp>
      <p:sp>
        <p:nvSpPr>
          <p:cNvPr id="5" name="Header Placeholder 4"/>
          <p:cNvSpPr>
            <a:spLocks noGrp="1"/>
          </p:cNvSpPr>
          <p:nvPr>
            <p:ph type="hdr" sz="quarter" idx="11"/>
          </p:nvPr>
        </p:nvSpPr>
        <p:spPr/>
        <p:txBody>
          <a:bodyPr/>
          <a:lstStyle/>
          <a:p>
            <a:pPr>
              <a:defRPr/>
            </a:pPr>
            <a:r>
              <a:rPr lang="en-US" smtClean="0">
                <a:solidFill>
                  <a:prstClr val="black"/>
                </a:solidFill>
              </a:rPr>
              <a:t>Reporting to Management</a:t>
            </a:r>
            <a:endParaRPr lang="en-US">
              <a:solidFill>
                <a:prstClr val="black"/>
              </a:solidFill>
            </a:endParaRPr>
          </a:p>
        </p:txBody>
      </p:sp>
    </p:spTree>
    <p:extLst>
      <p:ext uri="{BB962C8B-B14F-4D97-AF65-F5344CB8AC3E}">
        <p14:creationId xmlns:p14="http://schemas.microsoft.com/office/powerpoint/2010/main" val="3074902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solidFill>
                  <a:prstClr val="black"/>
                </a:solidFill>
              </a:rPr>
              <a:t>© 2007 Carnegie Mellon University</a:t>
            </a:r>
          </a:p>
          <a:p>
            <a:pPr>
              <a:defRPr/>
            </a:pPr>
            <a:r>
              <a:rPr lang="en-US" smtClean="0">
                <a:solidFill>
                  <a:prstClr val="black"/>
                </a:solidFill>
              </a:rPr>
              <a:t>  </a:t>
            </a:r>
            <a:endParaRPr lang="en-US">
              <a:solidFill>
                <a:prstClr val="black"/>
              </a:solidFill>
            </a:endParaRPr>
          </a:p>
        </p:txBody>
      </p:sp>
      <p:sp>
        <p:nvSpPr>
          <p:cNvPr id="5" name="Header Placeholder 4"/>
          <p:cNvSpPr>
            <a:spLocks noGrp="1"/>
          </p:cNvSpPr>
          <p:nvPr>
            <p:ph type="hdr" sz="quarter" idx="11"/>
          </p:nvPr>
        </p:nvSpPr>
        <p:spPr/>
        <p:txBody>
          <a:bodyPr/>
          <a:lstStyle/>
          <a:p>
            <a:pPr>
              <a:defRPr/>
            </a:pPr>
            <a:r>
              <a:rPr lang="en-US" smtClean="0">
                <a:solidFill>
                  <a:prstClr val="black"/>
                </a:solidFill>
              </a:rPr>
              <a:t>Reporting to Management</a:t>
            </a:r>
            <a:endParaRPr lang="en-US">
              <a:solidFill>
                <a:prstClr val="black"/>
              </a:solidFill>
            </a:endParaRPr>
          </a:p>
        </p:txBody>
      </p:sp>
    </p:spTree>
    <p:extLst>
      <p:ext uri="{BB962C8B-B14F-4D97-AF65-F5344CB8AC3E}">
        <p14:creationId xmlns:p14="http://schemas.microsoft.com/office/powerpoint/2010/main" val="3630890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74D8A40-BFBD-458A-B5C0-55A6769ED1CA}" type="slidenum">
              <a:rPr lang="en-US" sz="1000">
                <a:latin typeface="Times New Roman" pitchFamily="18" charset="0"/>
              </a:rPr>
              <a:pPr/>
              <a:t>3</a:t>
            </a:fld>
            <a:endParaRPr lang="en-US" sz="1000">
              <a:latin typeface="Times New Roman" pitchFamily="18" charset="0"/>
            </a:endParaRPr>
          </a:p>
        </p:txBody>
      </p:sp>
      <p:sp>
        <p:nvSpPr>
          <p:cNvPr id="37891" name="Rectangle 2"/>
          <p:cNvSpPr>
            <a:spLocks noGrp="1" noRot="1" noChangeAspect="1" noChangeArrowheads="1" noTextEdit="1"/>
          </p:cNvSpPr>
          <p:nvPr>
            <p:ph type="sldImg"/>
          </p:nvPr>
        </p:nvSpPr>
        <p:spPr>
          <a:xfrm>
            <a:off x="1192213" y="703263"/>
            <a:ext cx="4630737" cy="3473450"/>
          </a:xfrm>
          <a:solidFill>
            <a:srgbClr val="FFFFFF"/>
          </a:solidFill>
          <a:ln/>
        </p:spPr>
      </p:sp>
      <p:sp>
        <p:nvSpPr>
          <p:cNvPr id="37892" name="Rectangle 3"/>
          <p:cNvSpPr>
            <a:spLocks noGrp="1" noChangeArrowheads="1"/>
          </p:cNvSpPr>
          <p:nvPr>
            <p:ph type="body" idx="1"/>
          </p:nvPr>
        </p:nvSpPr>
        <p:spPr>
          <a:xfrm>
            <a:off x="935447" y="4980884"/>
            <a:ext cx="5139507" cy="3617349"/>
          </a:xfrm>
          <a:solidFill>
            <a:srgbClr val="FFFFFF"/>
          </a:solidFill>
          <a:ln>
            <a:solidFill>
              <a:srgbClr val="000000"/>
            </a:solidFill>
          </a:ln>
        </p:spPr>
        <p:txBody>
          <a:bodyPr lIns="89879" tIns="44939" rIns="89879" bIns="44939"/>
          <a:lstStyle/>
          <a:p>
            <a:pPr eaLnBrk="1" hangingPunct="1"/>
            <a:endParaRPr lang="en-US" smtClean="0"/>
          </a:p>
        </p:txBody>
      </p:sp>
    </p:spTree>
    <p:extLst>
      <p:ext uri="{BB962C8B-B14F-4D97-AF65-F5344CB8AC3E}">
        <p14:creationId xmlns:p14="http://schemas.microsoft.com/office/powerpoint/2010/main" val="101371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534" eaLnBrk="0" hangingPunct="0">
              <a:defRPr sz="1000">
                <a:solidFill>
                  <a:schemeClr val="tx1"/>
                </a:solidFill>
                <a:latin typeface="Arial" charset="0"/>
                <a:ea typeface="ＭＳ Ｐゴシック" pitchFamily="34" charset="-128"/>
              </a:defRPr>
            </a:lvl1pPr>
            <a:lvl2pPr marL="742063" indent="-285409" defTabSz="954534" eaLnBrk="0" hangingPunct="0">
              <a:defRPr sz="1000">
                <a:solidFill>
                  <a:schemeClr val="tx1"/>
                </a:solidFill>
                <a:latin typeface="Arial" charset="0"/>
                <a:ea typeface="ＭＳ Ｐゴシック" pitchFamily="34" charset="-128"/>
              </a:defRPr>
            </a:lvl2pPr>
            <a:lvl3pPr marL="1141635" indent="-228327" defTabSz="954534" eaLnBrk="0" hangingPunct="0">
              <a:defRPr sz="1000">
                <a:solidFill>
                  <a:schemeClr val="tx1"/>
                </a:solidFill>
                <a:latin typeface="Arial" charset="0"/>
                <a:ea typeface="ＭＳ Ｐゴシック" pitchFamily="34" charset="-128"/>
              </a:defRPr>
            </a:lvl3pPr>
            <a:lvl4pPr marL="1598289" indent="-228327" defTabSz="954534" eaLnBrk="0" hangingPunct="0">
              <a:defRPr sz="1000">
                <a:solidFill>
                  <a:schemeClr val="tx1"/>
                </a:solidFill>
                <a:latin typeface="Arial" charset="0"/>
                <a:ea typeface="ＭＳ Ｐゴシック" pitchFamily="34" charset="-128"/>
              </a:defRPr>
            </a:lvl4pPr>
            <a:lvl5pPr marL="2054944" indent="-228327" defTabSz="954534" eaLnBrk="0" hangingPunct="0">
              <a:defRPr sz="1000">
                <a:solidFill>
                  <a:schemeClr val="tx1"/>
                </a:solidFill>
                <a:latin typeface="Arial" charset="0"/>
                <a:ea typeface="ＭＳ Ｐゴシック" pitchFamily="34" charset="-128"/>
              </a:defRPr>
            </a:lvl5pPr>
            <a:lvl6pPr marL="2511598" indent="-228327" defTabSz="954534" eaLnBrk="0" fontAlgn="base" hangingPunct="0">
              <a:spcBef>
                <a:spcPct val="30000"/>
              </a:spcBef>
              <a:spcAft>
                <a:spcPct val="0"/>
              </a:spcAft>
              <a:defRPr sz="1000">
                <a:solidFill>
                  <a:schemeClr val="tx1"/>
                </a:solidFill>
                <a:latin typeface="Arial" charset="0"/>
                <a:ea typeface="ＭＳ Ｐゴシック" pitchFamily="34" charset="-128"/>
              </a:defRPr>
            </a:lvl6pPr>
            <a:lvl7pPr marL="2968252" indent="-228327" defTabSz="954534" eaLnBrk="0" fontAlgn="base" hangingPunct="0">
              <a:spcBef>
                <a:spcPct val="30000"/>
              </a:spcBef>
              <a:spcAft>
                <a:spcPct val="0"/>
              </a:spcAft>
              <a:defRPr sz="1000">
                <a:solidFill>
                  <a:schemeClr val="tx1"/>
                </a:solidFill>
                <a:latin typeface="Arial" charset="0"/>
                <a:ea typeface="ＭＳ Ｐゴシック" pitchFamily="34" charset="-128"/>
              </a:defRPr>
            </a:lvl7pPr>
            <a:lvl8pPr marL="3424906" indent="-228327" defTabSz="954534" eaLnBrk="0" fontAlgn="base" hangingPunct="0">
              <a:spcBef>
                <a:spcPct val="30000"/>
              </a:spcBef>
              <a:spcAft>
                <a:spcPct val="0"/>
              </a:spcAft>
              <a:defRPr sz="1000">
                <a:solidFill>
                  <a:schemeClr val="tx1"/>
                </a:solidFill>
                <a:latin typeface="Arial" charset="0"/>
                <a:ea typeface="ＭＳ Ｐゴシック" pitchFamily="34" charset="-128"/>
              </a:defRPr>
            </a:lvl8pPr>
            <a:lvl9pPr marL="3881561" indent="-228327" defTabSz="954534" eaLnBrk="0" fontAlgn="base" hangingPunct="0">
              <a:spcBef>
                <a:spcPct val="30000"/>
              </a:spcBef>
              <a:spcAft>
                <a:spcPct val="0"/>
              </a:spcAft>
              <a:defRPr sz="1000">
                <a:solidFill>
                  <a:schemeClr val="tx1"/>
                </a:solidFill>
                <a:latin typeface="Arial" charset="0"/>
                <a:ea typeface="ＭＳ Ｐゴシック" pitchFamily="34" charset="-128"/>
              </a:defRPr>
            </a:lvl9pPr>
          </a:lstStyle>
          <a:p>
            <a:pPr eaLnBrk="1" hangingPunct="1"/>
            <a:r>
              <a:rPr lang="en-US" sz="900" i="0"/>
              <a:t>© 2007 Carnegie Mellon University</a:t>
            </a:r>
          </a:p>
          <a:p>
            <a:pPr algn="l" eaLnBrk="1" hangingPunct="1"/>
            <a:r>
              <a:rPr lang="en-US" sz="800">
                <a:latin typeface="Times New Roman" pitchFamily="18" charset="0"/>
              </a:rPr>
              <a:t>  </a:t>
            </a:r>
          </a:p>
        </p:txBody>
      </p:sp>
      <p:sp>
        <p:nvSpPr>
          <p:cNvPr id="43011" name="Rectangle 12"/>
          <p:cNvSpPr>
            <a:spLocks noGrp="1" noChangeArrowheads="1"/>
          </p:cNvSpPr>
          <p:nvPr>
            <p:ph type="hdr" sz="quarter" idx="4294967295"/>
          </p:nvPr>
        </p:nvSpPr>
        <p:spPr bwMode="auto">
          <a:xfrm>
            <a:off x="578914" y="301215"/>
            <a:ext cx="2734374" cy="4676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11" tIns="44906" rIns="89811" bIns="44906"/>
          <a:lstStyle>
            <a:lvl1pPr eaLnBrk="0" hangingPunct="0">
              <a:defRPr sz="1000">
                <a:solidFill>
                  <a:schemeClr val="tx1"/>
                </a:solidFill>
                <a:latin typeface="Arial" charset="0"/>
                <a:ea typeface="ＭＳ Ｐゴシック" pitchFamily="34" charset="-128"/>
              </a:defRPr>
            </a:lvl1pPr>
            <a:lvl2pPr marL="742063" indent="-285409" eaLnBrk="0" hangingPunct="0">
              <a:defRPr sz="1000">
                <a:solidFill>
                  <a:schemeClr val="tx1"/>
                </a:solidFill>
                <a:latin typeface="Arial" charset="0"/>
                <a:ea typeface="ＭＳ Ｐゴシック" pitchFamily="34" charset="-128"/>
              </a:defRPr>
            </a:lvl2pPr>
            <a:lvl3pPr marL="1141635" indent="-228327" eaLnBrk="0" hangingPunct="0">
              <a:defRPr sz="1000">
                <a:solidFill>
                  <a:schemeClr val="tx1"/>
                </a:solidFill>
                <a:latin typeface="Arial" charset="0"/>
                <a:ea typeface="ＭＳ Ｐゴシック" pitchFamily="34" charset="-128"/>
              </a:defRPr>
            </a:lvl3pPr>
            <a:lvl4pPr marL="1598289" indent="-228327" eaLnBrk="0" hangingPunct="0">
              <a:defRPr sz="1000">
                <a:solidFill>
                  <a:schemeClr val="tx1"/>
                </a:solidFill>
                <a:latin typeface="Arial" charset="0"/>
                <a:ea typeface="ＭＳ Ｐゴシック" pitchFamily="34" charset="-128"/>
              </a:defRPr>
            </a:lvl4pPr>
            <a:lvl5pPr marL="2054944" indent="-228327" eaLnBrk="0" hangingPunct="0">
              <a:defRPr sz="1000">
                <a:solidFill>
                  <a:schemeClr val="tx1"/>
                </a:solidFill>
                <a:latin typeface="Arial" charset="0"/>
                <a:ea typeface="ＭＳ Ｐゴシック" pitchFamily="34" charset="-128"/>
              </a:defRPr>
            </a:lvl5pPr>
            <a:lvl6pPr marL="2511598" indent="-228327" eaLnBrk="0" fontAlgn="base" hangingPunct="0">
              <a:spcBef>
                <a:spcPct val="30000"/>
              </a:spcBef>
              <a:spcAft>
                <a:spcPct val="0"/>
              </a:spcAft>
              <a:defRPr sz="1000">
                <a:solidFill>
                  <a:schemeClr val="tx1"/>
                </a:solidFill>
                <a:latin typeface="Arial" charset="0"/>
                <a:ea typeface="ＭＳ Ｐゴシック" pitchFamily="34" charset="-128"/>
              </a:defRPr>
            </a:lvl6pPr>
            <a:lvl7pPr marL="2968252" indent="-228327" eaLnBrk="0" fontAlgn="base" hangingPunct="0">
              <a:spcBef>
                <a:spcPct val="30000"/>
              </a:spcBef>
              <a:spcAft>
                <a:spcPct val="0"/>
              </a:spcAft>
              <a:defRPr sz="1000">
                <a:solidFill>
                  <a:schemeClr val="tx1"/>
                </a:solidFill>
                <a:latin typeface="Arial" charset="0"/>
                <a:ea typeface="ＭＳ Ｐゴシック" pitchFamily="34" charset="-128"/>
              </a:defRPr>
            </a:lvl7pPr>
            <a:lvl8pPr marL="3424906" indent="-228327" eaLnBrk="0" fontAlgn="base" hangingPunct="0">
              <a:spcBef>
                <a:spcPct val="30000"/>
              </a:spcBef>
              <a:spcAft>
                <a:spcPct val="0"/>
              </a:spcAft>
              <a:defRPr sz="1000">
                <a:solidFill>
                  <a:schemeClr val="tx1"/>
                </a:solidFill>
                <a:latin typeface="Arial" charset="0"/>
                <a:ea typeface="ＭＳ Ｐゴシック" pitchFamily="34" charset="-128"/>
              </a:defRPr>
            </a:lvl8pPr>
            <a:lvl9pPr marL="3881561" indent="-228327" eaLnBrk="0" fontAlgn="base" hangingPunct="0">
              <a:spcBef>
                <a:spcPct val="30000"/>
              </a:spcBef>
              <a:spcAft>
                <a:spcPct val="0"/>
              </a:spcAft>
              <a:defRPr sz="1000">
                <a:solidFill>
                  <a:schemeClr val="tx1"/>
                </a:solidFill>
                <a:latin typeface="Arial" charset="0"/>
                <a:ea typeface="ＭＳ Ｐゴシック" pitchFamily="34" charset="-128"/>
              </a:defRPr>
            </a:lvl9pPr>
          </a:lstStyle>
          <a:p>
            <a:pPr eaLnBrk="1" hangingPunct="1"/>
            <a:r>
              <a:rPr lang="en-US"/>
              <a:t>Team Leader</a:t>
            </a:r>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360465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917" eaLnBrk="0" hangingPunct="0">
              <a:defRPr sz="1000">
                <a:solidFill>
                  <a:schemeClr val="tx1"/>
                </a:solidFill>
                <a:latin typeface="Arial" charset="0"/>
                <a:ea typeface="ＭＳ Ｐゴシック" pitchFamily="1" charset="-128"/>
              </a:defRPr>
            </a:lvl1pPr>
            <a:lvl2pPr marL="749362" indent="-288217" defTabSz="955917" eaLnBrk="0" hangingPunct="0">
              <a:defRPr sz="1000">
                <a:solidFill>
                  <a:schemeClr val="tx1"/>
                </a:solidFill>
                <a:latin typeface="Arial" charset="0"/>
                <a:ea typeface="ＭＳ Ｐゴシック" pitchFamily="1" charset="-128"/>
              </a:defRPr>
            </a:lvl2pPr>
            <a:lvl3pPr marL="1152864" indent="-230573" defTabSz="955917" eaLnBrk="0" hangingPunct="0">
              <a:defRPr sz="1000">
                <a:solidFill>
                  <a:schemeClr val="tx1"/>
                </a:solidFill>
                <a:latin typeface="Arial" charset="0"/>
                <a:ea typeface="ＭＳ Ｐゴシック" pitchFamily="1" charset="-128"/>
              </a:defRPr>
            </a:lvl3pPr>
            <a:lvl4pPr marL="1614010" indent="-230573" defTabSz="955917" eaLnBrk="0" hangingPunct="0">
              <a:defRPr sz="1000">
                <a:solidFill>
                  <a:schemeClr val="tx1"/>
                </a:solidFill>
                <a:latin typeface="Arial" charset="0"/>
                <a:ea typeface="ＭＳ Ｐゴシック" pitchFamily="1" charset="-128"/>
              </a:defRPr>
            </a:lvl4pPr>
            <a:lvl5pPr marL="2075156" indent="-230573" defTabSz="955917" eaLnBrk="0" hangingPunct="0">
              <a:defRPr sz="1000">
                <a:solidFill>
                  <a:schemeClr val="tx1"/>
                </a:solidFill>
                <a:latin typeface="Arial" charset="0"/>
                <a:ea typeface="ＭＳ Ｐゴシック" pitchFamily="1" charset="-128"/>
              </a:defRPr>
            </a:lvl5pPr>
            <a:lvl6pPr marL="2536301"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6pPr>
            <a:lvl7pPr marL="2997447"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7pPr>
            <a:lvl8pPr marL="3458592"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8pPr>
            <a:lvl9pPr marL="3919739" indent="-230573" defTabSz="955917"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sz="900" i="0"/>
              <a:t>© 2007 Carnegie Mellon University</a:t>
            </a:r>
          </a:p>
          <a:p>
            <a:pPr algn="l" eaLnBrk="1" hangingPunct="1"/>
            <a:r>
              <a:rPr lang="en-US" sz="800">
                <a:latin typeface="Times New Roman" pitchFamily="18" charset="0"/>
              </a:rPr>
              <a:t>  </a:t>
            </a:r>
          </a:p>
        </p:txBody>
      </p:sp>
      <p:sp>
        <p:nvSpPr>
          <p:cNvPr id="32771" name="Rectangle 12"/>
          <p:cNvSpPr>
            <a:spLocks noGrp="1" noChangeArrowheads="1"/>
          </p:cNvSpPr>
          <p:nvPr>
            <p:ph type="hdr" sz="quarter" idx="4294967295"/>
          </p:nvPr>
        </p:nvSpPr>
        <p:spPr bwMode="auto">
          <a:xfrm>
            <a:off x="579387" y="300503"/>
            <a:ext cx="2733221" cy="468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22" tIns="44911" rIns="89822" bIns="44911"/>
          <a:lstStyle>
            <a:lvl1pPr eaLnBrk="0" hangingPunct="0">
              <a:defRPr sz="1000">
                <a:solidFill>
                  <a:schemeClr val="tx1"/>
                </a:solidFill>
                <a:latin typeface="Arial" charset="0"/>
                <a:ea typeface="ＭＳ Ｐゴシック" pitchFamily="1" charset="-128"/>
              </a:defRPr>
            </a:lvl1pPr>
            <a:lvl2pPr marL="749362" indent="-288217" eaLnBrk="0" hangingPunct="0">
              <a:defRPr sz="1000">
                <a:solidFill>
                  <a:schemeClr val="tx1"/>
                </a:solidFill>
                <a:latin typeface="Arial" charset="0"/>
                <a:ea typeface="ＭＳ Ｐゴシック" pitchFamily="1" charset="-128"/>
              </a:defRPr>
            </a:lvl2pPr>
            <a:lvl3pPr marL="1152864" indent="-230573" eaLnBrk="0" hangingPunct="0">
              <a:defRPr sz="1000">
                <a:solidFill>
                  <a:schemeClr val="tx1"/>
                </a:solidFill>
                <a:latin typeface="Arial" charset="0"/>
                <a:ea typeface="ＭＳ Ｐゴシック" pitchFamily="1" charset="-128"/>
              </a:defRPr>
            </a:lvl3pPr>
            <a:lvl4pPr marL="1614010" indent="-230573" eaLnBrk="0" hangingPunct="0">
              <a:defRPr sz="1000">
                <a:solidFill>
                  <a:schemeClr val="tx1"/>
                </a:solidFill>
                <a:latin typeface="Arial" charset="0"/>
                <a:ea typeface="ＭＳ Ｐゴシック" pitchFamily="1" charset="-128"/>
              </a:defRPr>
            </a:lvl4pPr>
            <a:lvl5pPr marL="2075156" indent="-230573" eaLnBrk="0" hangingPunct="0">
              <a:defRPr sz="1000">
                <a:solidFill>
                  <a:schemeClr val="tx1"/>
                </a:solidFill>
                <a:latin typeface="Arial" charset="0"/>
                <a:ea typeface="ＭＳ Ｐゴシック" pitchFamily="1" charset="-128"/>
              </a:defRPr>
            </a:lvl5pPr>
            <a:lvl6pPr marL="2536301" indent="-230573" eaLnBrk="0" fontAlgn="base" hangingPunct="0">
              <a:spcBef>
                <a:spcPct val="30000"/>
              </a:spcBef>
              <a:spcAft>
                <a:spcPct val="0"/>
              </a:spcAft>
              <a:defRPr sz="1000">
                <a:solidFill>
                  <a:schemeClr val="tx1"/>
                </a:solidFill>
                <a:latin typeface="Arial" charset="0"/>
                <a:ea typeface="ＭＳ Ｐゴシック" pitchFamily="1" charset="-128"/>
              </a:defRPr>
            </a:lvl6pPr>
            <a:lvl7pPr marL="2997447" indent="-230573" eaLnBrk="0" fontAlgn="base" hangingPunct="0">
              <a:spcBef>
                <a:spcPct val="30000"/>
              </a:spcBef>
              <a:spcAft>
                <a:spcPct val="0"/>
              </a:spcAft>
              <a:defRPr sz="1000">
                <a:solidFill>
                  <a:schemeClr val="tx1"/>
                </a:solidFill>
                <a:latin typeface="Arial" charset="0"/>
                <a:ea typeface="ＭＳ Ｐゴシック" pitchFamily="1" charset="-128"/>
              </a:defRPr>
            </a:lvl7pPr>
            <a:lvl8pPr marL="3458592" indent="-230573" eaLnBrk="0" fontAlgn="base" hangingPunct="0">
              <a:spcBef>
                <a:spcPct val="30000"/>
              </a:spcBef>
              <a:spcAft>
                <a:spcPct val="0"/>
              </a:spcAft>
              <a:defRPr sz="1000">
                <a:solidFill>
                  <a:schemeClr val="tx1"/>
                </a:solidFill>
                <a:latin typeface="Arial" charset="0"/>
                <a:ea typeface="ＭＳ Ｐゴシック" pitchFamily="1" charset="-128"/>
              </a:defRPr>
            </a:lvl8pPr>
            <a:lvl9pPr marL="3919739" indent="-230573"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a:t>Team Leader</a:t>
            </a:r>
          </a:p>
        </p:txBody>
      </p:sp>
      <p:sp>
        <p:nvSpPr>
          <p:cNvPr id="32772" name="Rectangle 2"/>
          <p:cNvSpPr>
            <a:spLocks noGrp="1" noRot="1" noChangeAspect="1" noChangeArrowheads="1" noTextEdit="1"/>
          </p:cNvSpPr>
          <p:nvPr>
            <p:ph type="sldImg"/>
          </p:nvPr>
        </p:nvSpPr>
        <p:spPr>
          <a:xfrm>
            <a:off x="1192213" y="703263"/>
            <a:ext cx="4629150" cy="3473450"/>
          </a:xfrm>
          <a:ln/>
        </p:spPr>
      </p:sp>
      <p:sp>
        <p:nvSpPr>
          <p:cNvPr id="32773" name="Rectangle 3"/>
          <p:cNvSpPr>
            <a:spLocks noGrp="1" noChangeArrowheads="1"/>
          </p:cNvSpPr>
          <p:nvPr>
            <p:ph type="body" idx="1"/>
          </p:nvPr>
        </p:nvSpPr>
        <p:spPr>
          <a:xfrm>
            <a:off x="935684" y="4980672"/>
            <a:ext cx="5139034" cy="361722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56" tIns="44926" rIns="89856" bIns="44926"/>
          <a:lstStyle/>
          <a:p>
            <a:pPr eaLnBrk="1" hangingPunct="1"/>
            <a:r>
              <a:rPr lang="en-US" smtClean="0"/>
              <a:t>Watts Humphrey pointed out that for knowledge workers to manage themselves, they must know how to manage. That is the fundamental reason for the extensive focus on management topics in PSP training.</a:t>
            </a:r>
          </a:p>
        </p:txBody>
      </p:sp>
    </p:spTree>
    <p:extLst>
      <p:ext uri="{BB962C8B-B14F-4D97-AF65-F5344CB8AC3E}">
        <p14:creationId xmlns:p14="http://schemas.microsoft.com/office/powerpoint/2010/main" val="2622955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quote from Shakespeare</a:t>
            </a:r>
            <a:r>
              <a:rPr lang="en-US" baseline="0" dirty="0" smtClean="0"/>
              <a:t> is </a:t>
            </a:r>
            <a:r>
              <a:rPr lang="en-US" baseline="0" dirty="0" err="1" smtClean="0"/>
              <a:t>meenat</a:t>
            </a:r>
            <a:r>
              <a:rPr lang="en-US" baseline="0" dirty="0" smtClean="0"/>
              <a:t> to say that the names of things do not matter, only what things are.</a:t>
            </a:r>
            <a:endParaRPr lang="en-US" dirty="0"/>
          </a:p>
        </p:txBody>
      </p:sp>
      <p:sp>
        <p:nvSpPr>
          <p:cNvPr id="4" name="Slide Number Placeholder 3"/>
          <p:cNvSpPr>
            <a:spLocks noGrp="1"/>
          </p:cNvSpPr>
          <p:nvPr>
            <p:ph type="sldNum" sz="quarter" idx="10"/>
          </p:nvPr>
        </p:nvSpPr>
        <p:spPr/>
        <p:txBody>
          <a:bodyPr/>
          <a:lstStyle/>
          <a:p>
            <a:pPr>
              <a:defRPr/>
            </a:pPr>
            <a:fld id="{A9A29A4A-37DF-4935-970A-FFBDD66217AF}" type="slidenum">
              <a:rPr lang="en-US" smtClean="0"/>
              <a:pPr>
                <a:defRPr/>
              </a:pPr>
              <a:t>7</a:t>
            </a:fld>
            <a:endParaRPr lang="en-US"/>
          </a:p>
        </p:txBody>
      </p:sp>
    </p:spTree>
    <p:extLst>
      <p:ext uri="{BB962C8B-B14F-4D97-AF65-F5344CB8AC3E}">
        <p14:creationId xmlns:p14="http://schemas.microsoft.com/office/powerpoint/2010/main" val="3250947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27F9DC0-CB0B-4996-B475-EAE02B5A7B58}" type="slidenum">
              <a:rPr lang="en-US" sz="1000">
                <a:latin typeface="Times New Roman" pitchFamily="18" charset="0"/>
              </a:rPr>
              <a:pPr/>
              <a:t>8</a:t>
            </a:fld>
            <a:endParaRPr lang="en-US" sz="1000">
              <a:latin typeface="Times New Roman" pitchFamily="18" charset="0"/>
            </a:endParaRPr>
          </a:p>
        </p:txBody>
      </p:sp>
      <p:sp>
        <p:nvSpPr>
          <p:cNvPr id="46083" name="Rectangle 2"/>
          <p:cNvSpPr>
            <a:spLocks noGrp="1" noRot="1" noChangeAspect="1" noChangeArrowheads="1" noTextEdit="1"/>
          </p:cNvSpPr>
          <p:nvPr>
            <p:ph type="sldImg"/>
          </p:nvPr>
        </p:nvSpPr>
        <p:spPr>
          <a:xfrm>
            <a:off x="1192213" y="703263"/>
            <a:ext cx="4630737" cy="3473450"/>
          </a:xfrm>
          <a:ln/>
        </p:spPr>
      </p:sp>
      <p:sp>
        <p:nvSpPr>
          <p:cNvPr id="46084" name="Rectangle 3"/>
          <p:cNvSpPr>
            <a:spLocks noGrp="1" noChangeArrowheads="1"/>
          </p:cNvSpPr>
          <p:nvPr>
            <p:ph type="body" idx="1"/>
          </p:nvPr>
        </p:nvSpPr>
        <p:spPr>
          <a:xfrm>
            <a:off x="1176701" y="5329187"/>
            <a:ext cx="4121567" cy="277236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09" tIns="45804" rIns="91609" bIns="45804"/>
          <a:lstStyle/>
          <a:p>
            <a:pPr eaLnBrk="1" hangingPunct="1"/>
            <a:endParaRPr lang="en-US" dirty="0" smtClean="0"/>
          </a:p>
        </p:txBody>
      </p:sp>
    </p:spTree>
    <p:extLst>
      <p:ext uri="{BB962C8B-B14F-4D97-AF65-F5344CB8AC3E}">
        <p14:creationId xmlns:p14="http://schemas.microsoft.com/office/powerpoint/2010/main" val="3153758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274D8A40-BFBD-458A-B5C0-55A6769ED1CA}" type="slidenum">
              <a:rPr lang="en-US" sz="1000">
                <a:latin typeface="Times New Roman" pitchFamily="18" charset="0"/>
              </a:rPr>
              <a:pPr/>
              <a:t>9</a:t>
            </a:fld>
            <a:endParaRPr lang="en-US" sz="1000">
              <a:latin typeface="Times New Roman" pitchFamily="18" charset="0"/>
            </a:endParaRPr>
          </a:p>
        </p:txBody>
      </p:sp>
      <p:sp>
        <p:nvSpPr>
          <p:cNvPr id="37891" name="Rectangle 2"/>
          <p:cNvSpPr>
            <a:spLocks noGrp="1" noRot="1" noChangeAspect="1" noChangeArrowheads="1" noTextEdit="1"/>
          </p:cNvSpPr>
          <p:nvPr>
            <p:ph type="sldImg"/>
          </p:nvPr>
        </p:nvSpPr>
        <p:spPr>
          <a:xfrm>
            <a:off x="1192213" y="703263"/>
            <a:ext cx="4630737" cy="3473450"/>
          </a:xfrm>
          <a:solidFill>
            <a:srgbClr val="FFFFFF"/>
          </a:solidFill>
          <a:ln/>
        </p:spPr>
      </p:sp>
      <p:sp>
        <p:nvSpPr>
          <p:cNvPr id="37892" name="Rectangle 3"/>
          <p:cNvSpPr>
            <a:spLocks noGrp="1" noChangeArrowheads="1"/>
          </p:cNvSpPr>
          <p:nvPr>
            <p:ph type="body" idx="1"/>
          </p:nvPr>
        </p:nvSpPr>
        <p:spPr>
          <a:xfrm>
            <a:off x="935447" y="4980884"/>
            <a:ext cx="5139507" cy="3617349"/>
          </a:xfrm>
          <a:solidFill>
            <a:srgbClr val="FFFFFF"/>
          </a:solidFill>
          <a:ln>
            <a:solidFill>
              <a:srgbClr val="000000"/>
            </a:solidFill>
          </a:ln>
        </p:spPr>
        <p:txBody>
          <a:bodyPr lIns="89879" tIns="44939" rIns="89879" bIns="44939"/>
          <a:lstStyle/>
          <a:p>
            <a:pPr eaLnBrk="1" hangingPunct="1"/>
            <a:endParaRPr lang="en-US" smtClean="0"/>
          </a:p>
        </p:txBody>
      </p:sp>
    </p:spTree>
    <p:extLst>
      <p:ext uri="{BB962C8B-B14F-4D97-AF65-F5344CB8AC3E}">
        <p14:creationId xmlns:p14="http://schemas.microsoft.com/office/powerpoint/2010/main" val="1075308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0DBAC0DE-4400-4924-88E2-CA1CD75C991B}" type="slidenum">
              <a:rPr lang="en-US" sz="1000">
                <a:latin typeface="Times New Roman" pitchFamily="18" charset="0"/>
              </a:rPr>
              <a:pPr/>
              <a:t>12</a:t>
            </a:fld>
            <a:endParaRPr lang="en-US" sz="1000">
              <a:latin typeface="Times New Roman" pitchFamily="18" charset="0"/>
            </a:endParaRPr>
          </a:p>
        </p:txBody>
      </p:sp>
      <p:sp>
        <p:nvSpPr>
          <p:cNvPr id="62467" name="Rectangle 2"/>
          <p:cNvSpPr>
            <a:spLocks noGrp="1" noRot="1" noChangeAspect="1" noChangeArrowheads="1" noTextEdit="1"/>
          </p:cNvSpPr>
          <p:nvPr>
            <p:ph type="sldImg"/>
          </p:nvPr>
        </p:nvSpPr>
        <p:spPr>
          <a:xfrm>
            <a:off x="1192213" y="703263"/>
            <a:ext cx="4630737" cy="3473450"/>
          </a:xfrm>
          <a:ln/>
        </p:spPr>
      </p:sp>
      <p:sp>
        <p:nvSpPr>
          <p:cNvPr id="62468" name="Rectangle 3"/>
          <p:cNvSpPr>
            <a:spLocks noGrp="1" noChangeArrowheads="1"/>
          </p:cNvSpPr>
          <p:nvPr>
            <p:ph type="body" idx="1"/>
          </p:nvPr>
        </p:nvSpPr>
        <p:spPr>
          <a:xfrm>
            <a:off x="1176702" y="5329187"/>
            <a:ext cx="4120011" cy="277236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09" tIns="45804" rIns="91609" bIns="45804"/>
          <a:lstStyle/>
          <a:p>
            <a:pPr eaLnBrk="1" hangingPunct="1"/>
            <a:endParaRPr lang="en-US" smtClean="0"/>
          </a:p>
        </p:txBody>
      </p:sp>
    </p:spTree>
    <p:extLst>
      <p:ext uri="{BB962C8B-B14F-4D97-AF65-F5344CB8AC3E}">
        <p14:creationId xmlns:p14="http://schemas.microsoft.com/office/powerpoint/2010/main" val="2779334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570" eaLnBrk="0" hangingPunct="0">
              <a:defRPr sz="2000">
                <a:solidFill>
                  <a:schemeClr val="tx1"/>
                </a:solidFill>
                <a:latin typeface="Arial" charset="0"/>
              </a:defRPr>
            </a:lvl1pPr>
            <a:lvl2pPr marL="729874" indent="-280721" defTabSz="957570" eaLnBrk="0" hangingPunct="0">
              <a:defRPr sz="2000">
                <a:solidFill>
                  <a:schemeClr val="tx1"/>
                </a:solidFill>
                <a:latin typeface="Arial" charset="0"/>
              </a:defRPr>
            </a:lvl2pPr>
            <a:lvl3pPr marL="1122883" indent="-224577" defTabSz="957570" eaLnBrk="0" hangingPunct="0">
              <a:defRPr sz="2000">
                <a:solidFill>
                  <a:schemeClr val="tx1"/>
                </a:solidFill>
                <a:latin typeface="Arial" charset="0"/>
              </a:defRPr>
            </a:lvl3pPr>
            <a:lvl4pPr marL="1572036" indent="-224577" defTabSz="957570" eaLnBrk="0" hangingPunct="0">
              <a:defRPr sz="2000">
                <a:solidFill>
                  <a:schemeClr val="tx1"/>
                </a:solidFill>
                <a:latin typeface="Arial" charset="0"/>
              </a:defRPr>
            </a:lvl4pPr>
            <a:lvl5pPr marL="2021190" indent="-224577" defTabSz="957570" eaLnBrk="0" hangingPunct="0">
              <a:defRPr sz="2000">
                <a:solidFill>
                  <a:schemeClr val="tx1"/>
                </a:solidFill>
                <a:latin typeface="Arial" charset="0"/>
              </a:defRPr>
            </a:lvl5pPr>
            <a:lvl6pPr marL="2470343" indent="-224577" defTabSz="957570" eaLnBrk="0" fontAlgn="base" hangingPunct="0">
              <a:spcBef>
                <a:spcPct val="0"/>
              </a:spcBef>
              <a:spcAft>
                <a:spcPct val="0"/>
              </a:spcAft>
              <a:buChar char="•"/>
              <a:defRPr sz="2000">
                <a:solidFill>
                  <a:schemeClr val="tx1"/>
                </a:solidFill>
                <a:latin typeface="Arial" charset="0"/>
              </a:defRPr>
            </a:lvl6pPr>
            <a:lvl7pPr marL="2919496" indent="-224577" defTabSz="957570" eaLnBrk="0" fontAlgn="base" hangingPunct="0">
              <a:spcBef>
                <a:spcPct val="0"/>
              </a:spcBef>
              <a:spcAft>
                <a:spcPct val="0"/>
              </a:spcAft>
              <a:buChar char="•"/>
              <a:defRPr sz="2000">
                <a:solidFill>
                  <a:schemeClr val="tx1"/>
                </a:solidFill>
                <a:latin typeface="Arial" charset="0"/>
              </a:defRPr>
            </a:lvl7pPr>
            <a:lvl8pPr marL="3368650" indent="-224577" defTabSz="957570" eaLnBrk="0" fontAlgn="base" hangingPunct="0">
              <a:spcBef>
                <a:spcPct val="0"/>
              </a:spcBef>
              <a:spcAft>
                <a:spcPct val="0"/>
              </a:spcAft>
              <a:buChar char="•"/>
              <a:defRPr sz="2000">
                <a:solidFill>
                  <a:schemeClr val="tx1"/>
                </a:solidFill>
                <a:latin typeface="Arial" charset="0"/>
              </a:defRPr>
            </a:lvl8pPr>
            <a:lvl9pPr marL="3817803" indent="-224577" defTabSz="957570" eaLnBrk="0" fontAlgn="base" hangingPunct="0">
              <a:spcBef>
                <a:spcPct val="0"/>
              </a:spcBef>
              <a:spcAft>
                <a:spcPct val="0"/>
              </a:spcAft>
              <a:buChar char="•"/>
              <a:defRPr sz="2000">
                <a:solidFill>
                  <a:schemeClr val="tx1"/>
                </a:solidFill>
                <a:latin typeface="Arial" charset="0"/>
              </a:defRPr>
            </a:lvl9pPr>
          </a:lstStyle>
          <a:p>
            <a:fld id="{3D2E0F70-F8A0-458D-80D6-B24377AC2687}" type="slidenum">
              <a:rPr lang="en-US" sz="1000">
                <a:latin typeface="Times New Roman" pitchFamily="18" charset="0"/>
              </a:rPr>
              <a:pPr/>
              <a:t>13</a:t>
            </a:fld>
            <a:endParaRPr lang="en-US" sz="1000">
              <a:latin typeface="Times New Roman" pitchFamily="18" charset="0"/>
            </a:endParaRPr>
          </a:p>
        </p:txBody>
      </p:sp>
      <p:sp>
        <p:nvSpPr>
          <p:cNvPr id="63491" name="Rectangle 3"/>
          <p:cNvSpPr>
            <a:spLocks noGrp="1" noChangeArrowheads="1"/>
          </p:cNvSpPr>
          <p:nvPr>
            <p:ph type="body" idx="1"/>
          </p:nvPr>
        </p:nvSpPr>
        <p:spPr>
          <a:xfrm>
            <a:off x="600803" y="4338945"/>
            <a:ext cx="5819691" cy="4376430"/>
          </a:xfrm>
          <a:noFill/>
          <a:ln w="57150" cap="flat" cmpd="tri">
            <a:solidFill>
              <a:schemeClr val="tx1"/>
            </a:solidFill>
            <a:prstDash val="dash"/>
          </a:ln>
          <a:extLst>
            <a:ext uri="{909E8E84-426E-40DD-AFC4-6F175D3DCCD1}">
              <a14:hiddenFill xmlns:a14="http://schemas.microsoft.com/office/drawing/2010/main">
                <a:solidFill>
                  <a:srgbClr val="FFFFFF"/>
                </a:solidFill>
              </a14:hiddenFill>
            </a:ext>
          </a:extLst>
        </p:spPr>
        <p:txBody>
          <a:bodyPr lIns="92151" tIns="45265" rIns="92151" bIns="45265"/>
          <a:lstStyle/>
          <a:p>
            <a:pPr defTabSz="879592" eaLnBrk="1" hangingPunct="1"/>
            <a:endParaRPr lang="en-US" smtClean="0"/>
          </a:p>
        </p:txBody>
      </p:sp>
      <p:sp>
        <p:nvSpPr>
          <p:cNvPr id="63492" name="Rectangle 2"/>
          <p:cNvSpPr>
            <a:spLocks noGrp="1" noRot="1" noChangeAspect="1" noChangeArrowheads="1" noTextEdit="1"/>
          </p:cNvSpPr>
          <p:nvPr>
            <p:ph type="sldImg"/>
          </p:nvPr>
        </p:nvSpPr>
        <p:spPr>
          <a:xfrm>
            <a:off x="1106488" y="496888"/>
            <a:ext cx="4852987" cy="3640137"/>
          </a:xfrm>
          <a:ln>
            <a:noFill/>
          </a:ln>
          <a:extLst>
            <a:ext uri="{91240B29-F687-4F45-9708-019B960494DF}">
              <a14:hiddenLine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837147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193" name="Picture 121" descr="SEI_CMU_1Line_Blk2"/>
          <p:cNvPicPr>
            <a:picLocks noChangeAspect="1" noChangeArrowheads="1"/>
          </p:cNvPicPr>
          <p:nvPr userDrawn="1"/>
        </p:nvPicPr>
        <p:blipFill>
          <a:blip r:embed="rId2" cstate="print"/>
          <a:srcRect/>
          <a:stretch>
            <a:fillRect/>
          </a:stretch>
        </p:blipFill>
        <p:spPr bwMode="auto">
          <a:xfrm>
            <a:off x="3733800" y="1143000"/>
            <a:ext cx="5098074" cy="304800"/>
          </a:xfrm>
          <a:prstGeom prst="rect">
            <a:avLst/>
          </a:prstGeom>
          <a:noFill/>
        </p:spPr>
      </p:pic>
      <p:sp>
        <p:nvSpPr>
          <p:cNvPr id="22" name="Rectangle 54"/>
          <p:cNvSpPr>
            <a:spLocks noChangeArrowheads="1"/>
          </p:cNvSpPr>
          <p:nvPr userDrawn="1"/>
        </p:nvSpPr>
        <p:spPr bwMode="auto">
          <a:xfrm>
            <a:off x="7315200" y="6410325"/>
            <a:ext cx="1665287" cy="212879"/>
          </a:xfrm>
          <a:prstGeom prst="rect">
            <a:avLst/>
          </a:prstGeom>
          <a:noFill/>
          <a:ln w="9525">
            <a:noFill/>
            <a:miter lim="800000"/>
            <a:headEnd/>
            <a:tailEnd/>
          </a:ln>
          <a:effectLst/>
        </p:spPr>
        <p:txBody>
          <a:bodyPr lIns="0" tIns="0">
            <a:spAutoFit/>
          </a:bodyPr>
          <a:lstStyle/>
          <a:p>
            <a:pPr algn="l" eaLnBrk="0" hangingPunct="0">
              <a:lnSpc>
                <a:spcPts val="1300"/>
              </a:lnSpc>
              <a:spcBef>
                <a:spcPct val="0"/>
              </a:spcBef>
              <a:buNone/>
            </a:pPr>
            <a:r>
              <a:rPr lang="en-US" sz="700" dirty="0">
                <a:solidFill>
                  <a:srgbClr val="000000"/>
                </a:solidFill>
              </a:rPr>
              <a:t>© </a:t>
            </a:r>
            <a:r>
              <a:rPr lang="en-US" sz="700" dirty="0" smtClean="0">
                <a:solidFill>
                  <a:srgbClr val="000000"/>
                </a:solidFill>
              </a:rPr>
              <a:t>2013 </a:t>
            </a:r>
            <a:r>
              <a:rPr lang="en-US" sz="700" dirty="0">
                <a:solidFill>
                  <a:srgbClr val="000000"/>
                </a:solidFill>
              </a:rPr>
              <a:t>Carnegie Mellon University</a:t>
            </a:r>
          </a:p>
        </p:txBody>
      </p:sp>
      <p:grpSp>
        <p:nvGrpSpPr>
          <p:cNvPr id="24" name="Group 57"/>
          <p:cNvGrpSpPr>
            <a:grpSpLocks/>
          </p:cNvGrpSpPr>
          <p:nvPr userDrawn="1"/>
        </p:nvGrpSpPr>
        <p:grpSpPr bwMode="auto">
          <a:xfrm>
            <a:off x="20638" y="23813"/>
            <a:ext cx="4076700" cy="6124575"/>
            <a:chOff x="13" y="15"/>
            <a:chExt cx="2741" cy="3858"/>
          </a:xfrm>
        </p:grpSpPr>
        <p:sp>
          <p:nvSpPr>
            <p:cNvPr id="25" name="Freeform 58"/>
            <p:cNvSpPr>
              <a:spLocks noChangeAspect="1"/>
            </p:cNvSpPr>
            <p:nvPr userDrawn="1"/>
          </p:nvSpPr>
          <p:spPr bwMode="auto">
            <a:xfrm>
              <a:off x="13" y="2190"/>
              <a:ext cx="1009"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C4F82"/>
            </a:solidFill>
            <a:ln w="14351">
              <a:noFill/>
              <a:prstDash val="solid"/>
              <a:round/>
              <a:headEnd/>
              <a:tailEnd/>
            </a:ln>
          </p:spPr>
          <p:txBody>
            <a:bodyPr/>
            <a:lstStyle/>
            <a:p>
              <a:endParaRPr lang="en-US"/>
            </a:p>
          </p:txBody>
        </p:sp>
        <p:sp>
          <p:nvSpPr>
            <p:cNvPr id="26" name="Freeform 59"/>
            <p:cNvSpPr>
              <a:spLocks noChangeAspect="1"/>
            </p:cNvSpPr>
            <p:nvPr userDrawn="1"/>
          </p:nvSpPr>
          <p:spPr bwMode="auto">
            <a:xfrm>
              <a:off x="13" y="1016"/>
              <a:ext cx="411"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C4F82"/>
            </a:solidFill>
            <a:ln w="14351">
              <a:noFill/>
              <a:prstDash val="solid"/>
              <a:round/>
              <a:headEnd/>
              <a:tailEnd/>
            </a:ln>
          </p:spPr>
          <p:txBody>
            <a:bodyPr/>
            <a:lstStyle/>
            <a:p>
              <a:endParaRPr lang="en-US"/>
            </a:p>
          </p:txBody>
        </p:sp>
        <p:sp>
          <p:nvSpPr>
            <p:cNvPr id="27" name="Freeform 60"/>
            <p:cNvSpPr>
              <a:spLocks noChangeAspect="1"/>
            </p:cNvSpPr>
            <p:nvPr userDrawn="1"/>
          </p:nvSpPr>
          <p:spPr bwMode="auto">
            <a:xfrm>
              <a:off x="13" y="2789"/>
              <a:ext cx="420"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C4F82"/>
            </a:solidFill>
            <a:ln w="14351">
              <a:noFill/>
              <a:prstDash val="solid"/>
              <a:round/>
              <a:headEnd/>
              <a:tailEnd/>
            </a:ln>
          </p:spPr>
          <p:txBody>
            <a:bodyPr/>
            <a:lstStyle/>
            <a:p>
              <a:endParaRPr lang="en-US"/>
            </a:p>
          </p:txBody>
        </p:sp>
        <p:sp>
          <p:nvSpPr>
            <p:cNvPr id="28" name="Freeform 61"/>
            <p:cNvSpPr>
              <a:spLocks noChangeAspect="1"/>
            </p:cNvSpPr>
            <p:nvPr userDrawn="1"/>
          </p:nvSpPr>
          <p:spPr bwMode="auto">
            <a:xfrm>
              <a:off x="13" y="1599"/>
              <a:ext cx="1009"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C4F82"/>
            </a:solidFill>
            <a:ln w="14351">
              <a:noFill/>
              <a:prstDash val="solid"/>
              <a:round/>
              <a:headEnd/>
              <a:tailEnd/>
            </a:ln>
          </p:spPr>
          <p:txBody>
            <a:bodyPr/>
            <a:lstStyle/>
            <a:p>
              <a:endParaRPr lang="en-US"/>
            </a:p>
          </p:txBody>
        </p:sp>
        <p:sp>
          <p:nvSpPr>
            <p:cNvPr id="29" name="Freeform 62"/>
            <p:cNvSpPr>
              <a:spLocks noChangeAspect="1"/>
            </p:cNvSpPr>
            <p:nvPr userDrawn="1"/>
          </p:nvSpPr>
          <p:spPr bwMode="auto">
            <a:xfrm>
              <a:off x="13" y="1222"/>
              <a:ext cx="2277" cy="286"/>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0" name="Freeform 63"/>
            <p:cNvSpPr>
              <a:spLocks noChangeAspect="1"/>
            </p:cNvSpPr>
            <p:nvPr userDrawn="1"/>
          </p:nvSpPr>
          <p:spPr bwMode="auto">
            <a:xfrm>
              <a:off x="13" y="2395"/>
              <a:ext cx="2286" cy="286"/>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1" name="Freeform 64"/>
            <p:cNvSpPr>
              <a:spLocks noChangeAspect="1"/>
            </p:cNvSpPr>
            <p:nvPr userDrawn="1"/>
          </p:nvSpPr>
          <p:spPr bwMode="auto">
            <a:xfrm>
              <a:off x="13" y="1805"/>
              <a:ext cx="2741" cy="286"/>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C4F82"/>
            </a:solidFill>
            <a:ln w="14351">
              <a:noFill/>
              <a:prstDash val="solid"/>
              <a:round/>
              <a:headEnd/>
              <a:tailEnd/>
            </a:ln>
          </p:spPr>
          <p:txBody>
            <a:bodyPr/>
            <a:lstStyle/>
            <a:p>
              <a:endParaRPr lang="en-US"/>
            </a:p>
          </p:txBody>
        </p:sp>
        <p:sp>
          <p:nvSpPr>
            <p:cNvPr id="32" name="Freeform 65"/>
            <p:cNvSpPr>
              <a:spLocks noChangeAspect="1"/>
            </p:cNvSpPr>
            <p:nvPr userDrawn="1"/>
          </p:nvSpPr>
          <p:spPr bwMode="auto">
            <a:xfrm>
              <a:off x="13" y="2994"/>
              <a:ext cx="1679" cy="286"/>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3" name="Freeform 66"/>
            <p:cNvSpPr>
              <a:spLocks noChangeAspect="1"/>
            </p:cNvSpPr>
            <p:nvPr userDrawn="1"/>
          </p:nvSpPr>
          <p:spPr bwMode="auto">
            <a:xfrm>
              <a:off x="13" y="3588"/>
              <a:ext cx="1071"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C4F82"/>
            </a:solidFill>
            <a:ln w="14351">
              <a:noFill/>
              <a:prstDash val="solid"/>
              <a:round/>
              <a:headEnd/>
              <a:tailEnd/>
            </a:ln>
          </p:spPr>
          <p:txBody>
            <a:bodyPr/>
            <a:lstStyle/>
            <a:p>
              <a:endParaRPr lang="en-US"/>
            </a:p>
          </p:txBody>
        </p:sp>
        <p:sp>
          <p:nvSpPr>
            <p:cNvPr id="34" name="Freeform 67"/>
            <p:cNvSpPr>
              <a:spLocks noChangeAspect="1"/>
            </p:cNvSpPr>
            <p:nvPr userDrawn="1"/>
          </p:nvSpPr>
          <p:spPr bwMode="auto">
            <a:xfrm>
              <a:off x="13" y="15"/>
              <a:ext cx="1089" cy="286"/>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5" name="Freeform 68"/>
            <p:cNvSpPr>
              <a:spLocks noChangeAspect="1"/>
            </p:cNvSpPr>
            <p:nvPr userDrawn="1"/>
          </p:nvSpPr>
          <p:spPr bwMode="auto">
            <a:xfrm>
              <a:off x="13" y="614"/>
              <a:ext cx="1688" cy="286"/>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C4F82"/>
            </a:solidFill>
            <a:ln w="14351">
              <a:noFill/>
              <a:prstDash val="solid"/>
              <a:round/>
              <a:headEnd/>
              <a:tailEnd/>
            </a:ln>
          </p:spPr>
          <p:txBody>
            <a:bodyPr/>
            <a:lstStyle/>
            <a:p>
              <a:endParaRPr lang="en-US"/>
            </a:p>
          </p:txBody>
        </p:sp>
      </p:grpSp>
      <p:sp>
        <p:nvSpPr>
          <p:cNvPr id="36" name="Line 56"/>
          <p:cNvSpPr>
            <a:spLocks noChangeShapeType="1"/>
          </p:cNvSpPr>
          <p:nvPr userDrawn="1"/>
        </p:nvSpPr>
        <p:spPr bwMode="auto">
          <a:xfrm>
            <a:off x="0" y="6175375"/>
            <a:ext cx="9144000" cy="1588"/>
          </a:xfrm>
          <a:prstGeom prst="line">
            <a:avLst/>
          </a:prstGeom>
          <a:noFill/>
          <a:ln w="6350">
            <a:solidFill>
              <a:srgbClr val="808080"/>
            </a:solidFill>
            <a:round/>
            <a:headEnd/>
            <a:tailEnd/>
          </a:ln>
          <a:effectLst/>
        </p:spPr>
        <p:txBody>
          <a:bodyPr wrap="none" lIns="0" tIns="0" anchor="ctr"/>
          <a:lstStyle/>
          <a:p>
            <a:endParaRPr lang="en-US"/>
          </a:p>
        </p:txBody>
      </p:sp>
      <p:sp>
        <p:nvSpPr>
          <p:cNvPr id="17" name="Rectangle 54"/>
          <p:cNvSpPr>
            <a:spLocks noChangeArrowheads="1"/>
          </p:cNvSpPr>
          <p:nvPr userDrawn="1"/>
        </p:nvSpPr>
        <p:spPr bwMode="auto">
          <a:xfrm>
            <a:off x="447483" y="6410325"/>
            <a:ext cx="1665287" cy="191656"/>
          </a:xfrm>
          <a:prstGeom prst="rect">
            <a:avLst/>
          </a:prstGeom>
          <a:noFill/>
          <a:ln w="9525">
            <a:noFill/>
            <a:miter lim="800000"/>
            <a:headEnd/>
            <a:tailEnd/>
          </a:ln>
          <a:effectLst/>
        </p:spPr>
        <p:txBody>
          <a:bodyPr lIns="0" tIns="0">
            <a:spAutoFit/>
          </a:bodyPr>
          <a:lstStyle/>
          <a:p>
            <a:pPr algn="l" eaLnBrk="0" hangingPunct="0">
              <a:lnSpc>
                <a:spcPts val="1300"/>
              </a:lnSpc>
              <a:spcBef>
                <a:spcPct val="0"/>
              </a:spcBef>
              <a:buNone/>
            </a:pPr>
            <a:r>
              <a:rPr lang="en-US" sz="700" dirty="0" smtClean="0">
                <a:solidFill>
                  <a:srgbClr val="000000"/>
                </a:solidFill>
              </a:rPr>
              <a:t>04-2013</a:t>
            </a:r>
            <a:endParaRPr lang="en-US" sz="700" dirty="0">
              <a:solidFill>
                <a:srgbClr val="000000"/>
              </a:solidFill>
            </a:endParaRPr>
          </a:p>
        </p:txBody>
      </p:sp>
    </p:spTree>
    <p:extLst>
      <p:ext uri="{BB962C8B-B14F-4D97-AF65-F5344CB8AC3E}">
        <p14:creationId xmlns:p14="http://schemas.microsoft.com/office/powerpoint/2010/main" val="25114739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35950" cy="8382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533400" y="1295400"/>
            <a:ext cx="4041775" cy="4953000"/>
          </a:xfrm>
        </p:spPr>
        <p:txBody>
          <a:bodyPr/>
          <a:lstStyle/>
          <a:p>
            <a:r>
              <a:rPr lang="en-US" smtClean="0"/>
              <a:t>Click icon to add chart</a:t>
            </a:r>
            <a:endParaRPr lang="en-US"/>
          </a:p>
        </p:txBody>
      </p:sp>
      <p:sp>
        <p:nvSpPr>
          <p:cNvPr id="4" name="Text Placeholder 3"/>
          <p:cNvSpPr>
            <a:spLocks noGrp="1"/>
          </p:cNvSpPr>
          <p:nvPr>
            <p:ph type="body" sz="half" idx="2"/>
          </p:nvPr>
        </p:nvSpPr>
        <p:spPr>
          <a:xfrm>
            <a:off x="4727575" y="1295400"/>
            <a:ext cx="4043363"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074793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07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6926203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121" descr="SEI_CMU_1Line_Blk2"/>
          <p:cNvPicPr>
            <a:picLocks noChangeAspect="1" noChangeArrowheads="1"/>
          </p:cNvPicPr>
          <p:nvPr/>
        </p:nvPicPr>
        <p:blipFill>
          <a:blip r:embed="rId2" cstate="print"/>
          <a:srcRect/>
          <a:stretch>
            <a:fillRect/>
          </a:stretch>
        </p:blipFill>
        <p:spPr bwMode="auto">
          <a:xfrm>
            <a:off x="3733800" y="1143000"/>
            <a:ext cx="5098074" cy="304800"/>
          </a:xfrm>
          <a:prstGeom prst="rect">
            <a:avLst/>
          </a:prstGeom>
          <a:noFill/>
        </p:spPr>
      </p:pic>
      <p:sp>
        <p:nvSpPr>
          <p:cNvPr id="4" name="Rectangle 54"/>
          <p:cNvSpPr>
            <a:spLocks noChangeArrowheads="1"/>
          </p:cNvSpPr>
          <p:nvPr/>
        </p:nvSpPr>
        <p:spPr bwMode="auto">
          <a:xfrm>
            <a:off x="7315200" y="6410325"/>
            <a:ext cx="1665287" cy="212879"/>
          </a:xfrm>
          <a:prstGeom prst="rect">
            <a:avLst/>
          </a:prstGeom>
          <a:noFill/>
          <a:ln w="9525">
            <a:noFill/>
            <a:miter lim="800000"/>
            <a:headEnd/>
            <a:tailEnd/>
          </a:ln>
          <a:effectLst/>
        </p:spPr>
        <p:txBody>
          <a:bodyPr lIns="0" tIns="0">
            <a:spAutoFit/>
          </a:bodyPr>
          <a:lstStyle/>
          <a:p>
            <a:pPr algn="l" eaLnBrk="0" hangingPunct="0">
              <a:lnSpc>
                <a:spcPts val="1300"/>
              </a:lnSpc>
              <a:spcBef>
                <a:spcPct val="0"/>
              </a:spcBef>
              <a:buNone/>
            </a:pPr>
            <a:r>
              <a:rPr lang="en-US" sz="700" dirty="0" smtClean="0">
                <a:solidFill>
                  <a:srgbClr val="000000"/>
                </a:solidFill>
              </a:rPr>
              <a:t>2013 </a:t>
            </a:r>
            <a:r>
              <a:rPr lang="en-US" sz="700" dirty="0">
                <a:solidFill>
                  <a:srgbClr val="000000"/>
                </a:solidFill>
              </a:rPr>
              <a:t>Carnegie Mellon University</a:t>
            </a:r>
          </a:p>
        </p:txBody>
      </p:sp>
      <p:grpSp>
        <p:nvGrpSpPr>
          <p:cNvPr id="6" name="Group 57"/>
          <p:cNvGrpSpPr>
            <a:grpSpLocks/>
          </p:cNvGrpSpPr>
          <p:nvPr/>
        </p:nvGrpSpPr>
        <p:grpSpPr bwMode="auto">
          <a:xfrm>
            <a:off x="20638" y="23813"/>
            <a:ext cx="4076700" cy="6124575"/>
            <a:chOff x="13" y="15"/>
            <a:chExt cx="2741" cy="3858"/>
          </a:xfrm>
        </p:grpSpPr>
        <p:sp>
          <p:nvSpPr>
            <p:cNvPr id="7" name="Freeform 58"/>
            <p:cNvSpPr>
              <a:spLocks noChangeAspect="1"/>
            </p:cNvSpPr>
            <p:nvPr userDrawn="1"/>
          </p:nvSpPr>
          <p:spPr bwMode="auto">
            <a:xfrm>
              <a:off x="13" y="2190"/>
              <a:ext cx="1009"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C4F82"/>
            </a:solidFill>
            <a:ln w="14351">
              <a:noFill/>
              <a:prstDash val="solid"/>
              <a:round/>
              <a:headEnd/>
              <a:tailEnd/>
            </a:ln>
          </p:spPr>
          <p:txBody>
            <a:bodyPr/>
            <a:lstStyle/>
            <a:p>
              <a:endParaRPr lang="en-US"/>
            </a:p>
          </p:txBody>
        </p:sp>
        <p:sp>
          <p:nvSpPr>
            <p:cNvPr id="8" name="Freeform 59"/>
            <p:cNvSpPr>
              <a:spLocks noChangeAspect="1"/>
            </p:cNvSpPr>
            <p:nvPr userDrawn="1"/>
          </p:nvSpPr>
          <p:spPr bwMode="auto">
            <a:xfrm>
              <a:off x="13" y="1016"/>
              <a:ext cx="411"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C4F82"/>
            </a:solidFill>
            <a:ln w="14351">
              <a:noFill/>
              <a:prstDash val="solid"/>
              <a:round/>
              <a:headEnd/>
              <a:tailEnd/>
            </a:ln>
          </p:spPr>
          <p:txBody>
            <a:bodyPr/>
            <a:lstStyle/>
            <a:p>
              <a:endParaRPr lang="en-US"/>
            </a:p>
          </p:txBody>
        </p:sp>
        <p:sp>
          <p:nvSpPr>
            <p:cNvPr id="9" name="Freeform 60"/>
            <p:cNvSpPr>
              <a:spLocks noChangeAspect="1"/>
            </p:cNvSpPr>
            <p:nvPr userDrawn="1"/>
          </p:nvSpPr>
          <p:spPr bwMode="auto">
            <a:xfrm>
              <a:off x="13" y="2789"/>
              <a:ext cx="420"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C4F82"/>
            </a:solidFill>
            <a:ln w="14351">
              <a:noFill/>
              <a:prstDash val="solid"/>
              <a:round/>
              <a:headEnd/>
              <a:tailEnd/>
            </a:ln>
          </p:spPr>
          <p:txBody>
            <a:bodyPr/>
            <a:lstStyle/>
            <a:p>
              <a:endParaRPr lang="en-US"/>
            </a:p>
          </p:txBody>
        </p:sp>
        <p:sp>
          <p:nvSpPr>
            <p:cNvPr id="10" name="Freeform 61"/>
            <p:cNvSpPr>
              <a:spLocks noChangeAspect="1"/>
            </p:cNvSpPr>
            <p:nvPr userDrawn="1"/>
          </p:nvSpPr>
          <p:spPr bwMode="auto">
            <a:xfrm>
              <a:off x="13" y="1599"/>
              <a:ext cx="1009"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C4F82"/>
            </a:solidFill>
            <a:ln w="14351">
              <a:noFill/>
              <a:prstDash val="solid"/>
              <a:round/>
              <a:headEnd/>
              <a:tailEnd/>
            </a:ln>
          </p:spPr>
          <p:txBody>
            <a:bodyPr/>
            <a:lstStyle/>
            <a:p>
              <a:endParaRPr lang="en-US"/>
            </a:p>
          </p:txBody>
        </p:sp>
        <p:sp>
          <p:nvSpPr>
            <p:cNvPr id="11" name="Freeform 62"/>
            <p:cNvSpPr>
              <a:spLocks noChangeAspect="1"/>
            </p:cNvSpPr>
            <p:nvPr userDrawn="1"/>
          </p:nvSpPr>
          <p:spPr bwMode="auto">
            <a:xfrm>
              <a:off x="13" y="1222"/>
              <a:ext cx="2277" cy="286"/>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12" name="Freeform 63"/>
            <p:cNvSpPr>
              <a:spLocks noChangeAspect="1"/>
            </p:cNvSpPr>
            <p:nvPr userDrawn="1"/>
          </p:nvSpPr>
          <p:spPr bwMode="auto">
            <a:xfrm>
              <a:off x="13" y="2395"/>
              <a:ext cx="2286" cy="286"/>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13" name="Freeform 64"/>
            <p:cNvSpPr>
              <a:spLocks noChangeAspect="1"/>
            </p:cNvSpPr>
            <p:nvPr userDrawn="1"/>
          </p:nvSpPr>
          <p:spPr bwMode="auto">
            <a:xfrm>
              <a:off x="13" y="1805"/>
              <a:ext cx="2741" cy="286"/>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C4F82"/>
            </a:solidFill>
            <a:ln w="14351">
              <a:noFill/>
              <a:prstDash val="solid"/>
              <a:round/>
              <a:headEnd/>
              <a:tailEnd/>
            </a:ln>
          </p:spPr>
          <p:txBody>
            <a:bodyPr/>
            <a:lstStyle/>
            <a:p>
              <a:endParaRPr lang="en-US"/>
            </a:p>
          </p:txBody>
        </p:sp>
        <p:sp>
          <p:nvSpPr>
            <p:cNvPr id="14" name="Freeform 65"/>
            <p:cNvSpPr>
              <a:spLocks noChangeAspect="1"/>
            </p:cNvSpPr>
            <p:nvPr userDrawn="1"/>
          </p:nvSpPr>
          <p:spPr bwMode="auto">
            <a:xfrm>
              <a:off x="13" y="2994"/>
              <a:ext cx="1679" cy="286"/>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15" name="Freeform 66"/>
            <p:cNvSpPr>
              <a:spLocks noChangeAspect="1"/>
            </p:cNvSpPr>
            <p:nvPr userDrawn="1"/>
          </p:nvSpPr>
          <p:spPr bwMode="auto">
            <a:xfrm>
              <a:off x="13" y="3588"/>
              <a:ext cx="1071"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C4F82"/>
            </a:solidFill>
            <a:ln w="14351">
              <a:noFill/>
              <a:prstDash val="solid"/>
              <a:round/>
              <a:headEnd/>
              <a:tailEnd/>
            </a:ln>
          </p:spPr>
          <p:txBody>
            <a:bodyPr/>
            <a:lstStyle/>
            <a:p>
              <a:endParaRPr lang="en-US"/>
            </a:p>
          </p:txBody>
        </p:sp>
        <p:sp>
          <p:nvSpPr>
            <p:cNvPr id="16" name="Freeform 67"/>
            <p:cNvSpPr>
              <a:spLocks noChangeAspect="1"/>
            </p:cNvSpPr>
            <p:nvPr userDrawn="1"/>
          </p:nvSpPr>
          <p:spPr bwMode="auto">
            <a:xfrm>
              <a:off x="13" y="15"/>
              <a:ext cx="1089" cy="286"/>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17" name="Freeform 68"/>
            <p:cNvSpPr>
              <a:spLocks noChangeAspect="1"/>
            </p:cNvSpPr>
            <p:nvPr userDrawn="1"/>
          </p:nvSpPr>
          <p:spPr bwMode="auto">
            <a:xfrm>
              <a:off x="13" y="614"/>
              <a:ext cx="1688" cy="286"/>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C4F82"/>
            </a:solidFill>
            <a:ln w="14351">
              <a:noFill/>
              <a:prstDash val="solid"/>
              <a:round/>
              <a:headEnd/>
              <a:tailEnd/>
            </a:ln>
          </p:spPr>
          <p:txBody>
            <a:bodyPr/>
            <a:lstStyle/>
            <a:p>
              <a:endParaRPr lang="en-US"/>
            </a:p>
          </p:txBody>
        </p:sp>
      </p:grpSp>
      <p:sp>
        <p:nvSpPr>
          <p:cNvPr id="18" name="Line 56"/>
          <p:cNvSpPr>
            <a:spLocks noChangeShapeType="1"/>
          </p:cNvSpPr>
          <p:nvPr/>
        </p:nvSpPr>
        <p:spPr bwMode="auto">
          <a:xfrm>
            <a:off x="0" y="6175375"/>
            <a:ext cx="9144000" cy="1588"/>
          </a:xfrm>
          <a:prstGeom prst="line">
            <a:avLst/>
          </a:prstGeom>
          <a:noFill/>
          <a:ln w="6350">
            <a:solidFill>
              <a:srgbClr val="808080"/>
            </a:solidFill>
            <a:round/>
            <a:headEnd/>
            <a:tailEnd/>
          </a:ln>
          <a:effectLst/>
        </p:spPr>
        <p:txBody>
          <a:bodyPr wrap="none" lIns="0" tIns="0" anchor="ctr"/>
          <a:lstStyle/>
          <a:p>
            <a:endParaRPr lang="en-US"/>
          </a:p>
        </p:txBody>
      </p:sp>
    </p:spTree>
    <p:extLst>
      <p:ext uri="{BB962C8B-B14F-4D97-AF65-F5344CB8AC3E}">
        <p14:creationId xmlns:p14="http://schemas.microsoft.com/office/powerpoint/2010/main" val="620819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386769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94021489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17588" y="1709738"/>
            <a:ext cx="7413625" cy="4592637"/>
          </a:xfrm>
        </p:spPr>
        <p:txBody>
          <a:bodyPr/>
          <a:lstStyle/>
          <a:p>
            <a:pPr lvl="0"/>
            <a:r>
              <a:rPr lang="en-US" noProof="0" smtClean="0"/>
              <a:t>Click icon to add table</a:t>
            </a:r>
            <a:endParaRPr lang="en-US" noProof="0" smtClean="0"/>
          </a:p>
        </p:txBody>
      </p:sp>
    </p:spTree>
    <p:extLst>
      <p:ext uri="{BB962C8B-B14F-4D97-AF65-F5344CB8AC3E}">
        <p14:creationId xmlns:p14="http://schemas.microsoft.com/office/powerpoint/2010/main" val="640258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1174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17588" y="1709738"/>
            <a:ext cx="3630612"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8012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1200799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95000"/>
                    <a:lumOff val="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spcBef>
                <a:spcPts val="12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6107093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3193" name="Picture 121" descr="SEI_CMU_1Line_Blk2"/>
          <p:cNvPicPr>
            <a:picLocks noChangeAspect="1" noChangeArrowheads="1"/>
          </p:cNvPicPr>
          <p:nvPr userDrawn="1"/>
        </p:nvPicPr>
        <p:blipFill>
          <a:blip r:embed="rId2" cstate="print"/>
          <a:srcRect/>
          <a:stretch>
            <a:fillRect/>
          </a:stretch>
        </p:blipFill>
        <p:spPr bwMode="auto">
          <a:xfrm>
            <a:off x="3733800" y="1143000"/>
            <a:ext cx="5098074" cy="304800"/>
          </a:xfrm>
          <a:prstGeom prst="rect">
            <a:avLst/>
          </a:prstGeom>
          <a:noFill/>
        </p:spPr>
      </p:pic>
      <p:sp>
        <p:nvSpPr>
          <p:cNvPr id="22" name="Rectangle 54"/>
          <p:cNvSpPr>
            <a:spLocks noChangeArrowheads="1"/>
          </p:cNvSpPr>
          <p:nvPr userDrawn="1"/>
        </p:nvSpPr>
        <p:spPr bwMode="auto">
          <a:xfrm>
            <a:off x="7315200" y="6410325"/>
            <a:ext cx="1665287" cy="212879"/>
          </a:xfrm>
          <a:prstGeom prst="rect">
            <a:avLst/>
          </a:prstGeom>
          <a:noFill/>
          <a:ln w="9525">
            <a:noFill/>
            <a:miter lim="800000"/>
            <a:headEnd/>
            <a:tailEnd/>
          </a:ln>
          <a:effectLst/>
        </p:spPr>
        <p:txBody>
          <a:bodyPr lIns="0" tIns="0">
            <a:spAutoFit/>
          </a:bodyPr>
          <a:lstStyle/>
          <a:p>
            <a:pPr algn="l" eaLnBrk="0" hangingPunct="0">
              <a:lnSpc>
                <a:spcPts val="1300"/>
              </a:lnSpc>
              <a:spcBef>
                <a:spcPct val="0"/>
              </a:spcBef>
              <a:buNone/>
            </a:pPr>
            <a:r>
              <a:rPr lang="en-US" sz="700" dirty="0">
                <a:solidFill>
                  <a:srgbClr val="000000"/>
                </a:solidFill>
              </a:rPr>
              <a:t>© </a:t>
            </a:r>
            <a:r>
              <a:rPr lang="en-US" sz="700" dirty="0" smtClean="0">
                <a:solidFill>
                  <a:srgbClr val="000000"/>
                </a:solidFill>
              </a:rPr>
              <a:t>2013 </a:t>
            </a:r>
            <a:r>
              <a:rPr lang="en-US" sz="700" dirty="0">
                <a:solidFill>
                  <a:srgbClr val="000000"/>
                </a:solidFill>
              </a:rPr>
              <a:t>Carnegie Mellon University</a:t>
            </a:r>
          </a:p>
        </p:txBody>
      </p:sp>
      <p:grpSp>
        <p:nvGrpSpPr>
          <p:cNvPr id="24" name="Group 57"/>
          <p:cNvGrpSpPr>
            <a:grpSpLocks/>
          </p:cNvGrpSpPr>
          <p:nvPr userDrawn="1"/>
        </p:nvGrpSpPr>
        <p:grpSpPr bwMode="auto">
          <a:xfrm>
            <a:off x="20638" y="23813"/>
            <a:ext cx="4076700" cy="6124575"/>
            <a:chOff x="13" y="15"/>
            <a:chExt cx="2741" cy="3858"/>
          </a:xfrm>
        </p:grpSpPr>
        <p:sp>
          <p:nvSpPr>
            <p:cNvPr id="25" name="Freeform 58"/>
            <p:cNvSpPr>
              <a:spLocks noChangeAspect="1"/>
            </p:cNvSpPr>
            <p:nvPr userDrawn="1"/>
          </p:nvSpPr>
          <p:spPr bwMode="auto">
            <a:xfrm>
              <a:off x="13" y="2190"/>
              <a:ext cx="1009"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C4F82"/>
            </a:solidFill>
            <a:ln w="14351">
              <a:noFill/>
              <a:prstDash val="solid"/>
              <a:round/>
              <a:headEnd/>
              <a:tailEnd/>
            </a:ln>
          </p:spPr>
          <p:txBody>
            <a:bodyPr/>
            <a:lstStyle/>
            <a:p>
              <a:endParaRPr lang="en-US"/>
            </a:p>
          </p:txBody>
        </p:sp>
        <p:sp>
          <p:nvSpPr>
            <p:cNvPr id="26" name="Freeform 59"/>
            <p:cNvSpPr>
              <a:spLocks noChangeAspect="1"/>
            </p:cNvSpPr>
            <p:nvPr userDrawn="1"/>
          </p:nvSpPr>
          <p:spPr bwMode="auto">
            <a:xfrm>
              <a:off x="13" y="1016"/>
              <a:ext cx="411"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C4F82"/>
            </a:solidFill>
            <a:ln w="14351">
              <a:noFill/>
              <a:prstDash val="solid"/>
              <a:round/>
              <a:headEnd/>
              <a:tailEnd/>
            </a:ln>
          </p:spPr>
          <p:txBody>
            <a:bodyPr/>
            <a:lstStyle/>
            <a:p>
              <a:endParaRPr lang="en-US"/>
            </a:p>
          </p:txBody>
        </p:sp>
        <p:sp>
          <p:nvSpPr>
            <p:cNvPr id="27" name="Freeform 60"/>
            <p:cNvSpPr>
              <a:spLocks noChangeAspect="1"/>
            </p:cNvSpPr>
            <p:nvPr userDrawn="1"/>
          </p:nvSpPr>
          <p:spPr bwMode="auto">
            <a:xfrm>
              <a:off x="13" y="2789"/>
              <a:ext cx="420"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C4F82"/>
            </a:solidFill>
            <a:ln w="14351">
              <a:noFill/>
              <a:prstDash val="solid"/>
              <a:round/>
              <a:headEnd/>
              <a:tailEnd/>
            </a:ln>
          </p:spPr>
          <p:txBody>
            <a:bodyPr/>
            <a:lstStyle/>
            <a:p>
              <a:endParaRPr lang="en-US"/>
            </a:p>
          </p:txBody>
        </p:sp>
        <p:sp>
          <p:nvSpPr>
            <p:cNvPr id="28" name="Freeform 61"/>
            <p:cNvSpPr>
              <a:spLocks noChangeAspect="1"/>
            </p:cNvSpPr>
            <p:nvPr userDrawn="1"/>
          </p:nvSpPr>
          <p:spPr bwMode="auto">
            <a:xfrm>
              <a:off x="13" y="1599"/>
              <a:ext cx="1009"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C4F82"/>
            </a:solidFill>
            <a:ln w="14351">
              <a:noFill/>
              <a:prstDash val="solid"/>
              <a:round/>
              <a:headEnd/>
              <a:tailEnd/>
            </a:ln>
          </p:spPr>
          <p:txBody>
            <a:bodyPr/>
            <a:lstStyle/>
            <a:p>
              <a:endParaRPr lang="en-US"/>
            </a:p>
          </p:txBody>
        </p:sp>
        <p:sp>
          <p:nvSpPr>
            <p:cNvPr id="29" name="Freeform 62"/>
            <p:cNvSpPr>
              <a:spLocks noChangeAspect="1"/>
            </p:cNvSpPr>
            <p:nvPr userDrawn="1"/>
          </p:nvSpPr>
          <p:spPr bwMode="auto">
            <a:xfrm>
              <a:off x="13" y="1222"/>
              <a:ext cx="2277" cy="286"/>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0" name="Freeform 63"/>
            <p:cNvSpPr>
              <a:spLocks noChangeAspect="1"/>
            </p:cNvSpPr>
            <p:nvPr userDrawn="1"/>
          </p:nvSpPr>
          <p:spPr bwMode="auto">
            <a:xfrm>
              <a:off x="13" y="2395"/>
              <a:ext cx="2286" cy="286"/>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1" name="Freeform 64"/>
            <p:cNvSpPr>
              <a:spLocks noChangeAspect="1"/>
            </p:cNvSpPr>
            <p:nvPr userDrawn="1"/>
          </p:nvSpPr>
          <p:spPr bwMode="auto">
            <a:xfrm>
              <a:off x="13" y="1805"/>
              <a:ext cx="2741" cy="286"/>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C4F82"/>
            </a:solidFill>
            <a:ln w="14351">
              <a:noFill/>
              <a:prstDash val="solid"/>
              <a:round/>
              <a:headEnd/>
              <a:tailEnd/>
            </a:ln>
          </p:spPr>
          <p:txBody>
            <a:bodyPr/>
            <a:lstStyle/>
            <a:p>
              <a:endParaRPr lang="en-US"/>
            </a:p>
          </p:txBody>
        </p:sp>
        <p:sp>
          <p:nvSpPr>
            <p:cNvPr id="32" name="Freeform 65"/>
            <p:cNvSpPr>
              <a:spLocks noChangeAspect="1"/>
            </p:cNvSpPr>
            <p:nvPr userDrawn="1"/>
          </p:nvSpPr>
          <p:spPr bwMode="auto">
            <a:xfrm>
              <a:off x="13" y="2994"/>
              <a:ext cx="1679" cy="286"/>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3" name="Freeform 66"/>
            <p:cNvSpPr>
              <a:spLocks noChangeAspect="1"/>
            </p:cNvSpPr>
            <p:nvPr userDrawn="1"/>
          </p:nvSpPr>
          <p:spPr bwMode="auto">
            <a:xfrm>
              <a:off x="13" y="3588"/>
              <a:ext cx="1071"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C4F82"/>
            </a:solidFill>
            <a:ln w="14351">
              <a:noFill/>
              <a:prstDash val="solid"/>
              <a:round/>
              <a:headEnd/>
              <a:tailEnd/>
            </a:ln>
          </p:spPr>
          <p:txBody>
            <a:bodyPr/>
            <a:lstStyle/>
            <a:p>
              <a:endParaRPr lang="en-US"/>
            </a:p>
          </p:txBody>
        </p:sp>
        <p:sp>
          <p:nvSpPr>
            <p:cNvPr id="34" name="Freeform 67"/>
            <p:cNvSpPr>
              <a:spLocks noChangeAspect="1"/>
            </p:cNvSpPr>
            <p:nvPr userDrawn="1"/>
          </p:nvSpPr>
          <p:spPr bwMode="auto">
            <a:xfrm>
              <a:off x="13" y="15"/>
              <a:ext cx="1089" cy="286"/>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C4F82"/>
            </a:solidFill>
            <a:ln w="14351">
              <a:noFill/>
              <a:prstDash val="solid"/>
              <a:round/>
              <a:headEnd/>
              <a:tailEnd/>
            </a:ln>
          </p:spPr>
          <p:txBody>
            <a:bodyPr/>
            <a:lstStyle/>
            <a:p>
              <a:endParaRPr lang="en-US"/>
            </a:p>
          </p:txBody>
        </p:sp>
        <p:sp>
          <p:nvSpPr>
            <p:cNvPr id="35" name="Freeform 68"/>
            <p:cNvSpPr>
              <a:spLocks noChangeAspect="1"/>
            </p:cNvSpPr>
            <p:nvPr userDrawn="1"/>
          </p:nvSpPr>
          <p:spPr bwMode="auto">
            <a:xfrm>
              <a:off x="13" y="614"/>
              <a:ext cx="1688" cy="286"/>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C4F82"/>
            </a:solidFill>
            <a:ln w="14351">
              <a:noFill/>
              <a:prstDash val="solid"/>
              <a:round/>
              <a:headEnd/>
              <a:tailEnd/>
            </a:ln>
          </p:spPr>
          <p:txBody>
            <a:bodyPr/>
            <a:lstStyle/>
            <a:p>
              <a:endParaRPr lang="en-US"/>
            </a:p>
          </p:txBody>
        </p:sp>
      </p:grpSp>
      <p:sp>
        <p:nvSpPr>
          <p:cNvPr id="36" name="Line 56"/>
          <p:cNvSpPr>
            <a:spLocks noChangeShapeType="1"/>
          </p:cNvSpPr>
          <p:nvPr userDrawn="1"/>
        </p:nvSpPr>
        <p:spPr bwMode="auto">
          <a:xfrm>
            <a:off x="0" y="6175375"/>
            <a:ext cx="9144000" cy="1588"/>
          </a:xfrm>
          <a:prstGeom prst="line">
            <a:avLst/>
          </a:prstGeom>
          <a:noFill/>
          <a:ln w="6350">
            <a:solidFill>
              <a:srgbClr val="808080"/>
            </a:solidFill>
            <a:round/>
            <a:headEnd/>
            <a:tailEnd/>
          </a:ln>
          <a:effectLst/>
        </p:spPr>
        <p:txBody>
          <a:bodyPr wrap="none" lIns="0" tIns="0" anchor="ctr"/>
          <a:lstStyle/>
          <a:p>
            <a:endParaRPr lang="en-US"/>
          </a:p>
        </p:txBody>
      </p:sp>
      <p:sp>
        <p:nvSpPr>
          <p:cNvPr id="17" name="Rectangle 54"/>
          <p:cNvSpPr>
            <a:spLocks noChangeArrowheads="1"/>
          </p:cNvSpPr>
          <p:nvPr userDrawn="1"/>
        </p:nvSpPr>
        <p:spPr bwMode="auto">
          <a:xfrm>
            <a:off x="447483" y="6410325"/>
            <a:ext cx="1665287" cy="191656"/>
          </a:xfrm>
          <a:prstGeom prst="rect">
            <a:avLst/>
          </a:prstGeom>
          <a:noFill/>
          <a:ln w="9525">
            <a:noFill/>
            <a:miter lim="800000"/>
            <a:headEnd/>
            <a:tailEnd/>
          </a:ln>
          <a:effectLst/>
        </p:spPr>
        <p:txBody>
          <a:bodyPr lIns="0" tIns="0">
            <a:spAutoFit/>
          </a:bodyPr>
          <a:lstStyle/>
          <a:p>
            <a:pPr algn="l" eaLnBrk="0" hangingPunct="0">
              <a:lnSpc>
                <a:spcPts val="1300"/>
              </a:lnSpc>
              <a:spcBef>
                <a:spcPct val="0"/>
              </a:spcBef>
              <a:buNone/>
            </a:pPr>
            <a:r>
              <a:rPr lang="en-US" sz="700" dirty="0" smtClean="0">
                <a:solidFill>
                  <a:srgbClr val="000000"/>
                </a:solidFill>
              </a:rPr>
              <a:t>04-2013</a:t>
            </a:r>
            <a:endParaRPr lang="en-US" sz="700" dirty="0">
              <a:solidFill>
                <a:srgbClr val="000000"/>
              </a:solidFill>
            </a:endParaRPr>
          </a:p>
        </p:txBody>
      </p:sp>
    </p:spTree>
    <p:extLst>
      <p:ext uri="{BB962C8B-B14F-4D97-AF65-F5344CB8AC3E}">
        <p14:creationId xmlns:p14="http://schemas.microsoft.com/office/powerpoint/2010/main" val="262063713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193" name="Picture 121" descr="SEI_CMU_1Line_Blk2"/>
          <p:cNvPicPr>
            <a:picLocks noChangeAspect="1" noChangeArrowheads="1"/>
          </p:cNvPicPr>
          <p:nvPr userDrawn="1"/>
        </p:nvPicPr>
        <p:blipFill>
          <a:blip r:embed="rId2" cstate="print"/>
          <a:srcRect/>
          <a:stretch>
            <a:fillRect/>
          </a:stretch>
        </p:blipFill>
        <p:spPr bwMode="auto">
          <a:xfrm>
            <a:off x="3733800" y="1143000"/>
            <a:ext cx="5098074" cy="304800"/>
          </a:xfrm>
          <a:prstGeom prst="rect">
            <a:avLst/>
          </a:prstGeom>
          <a:noFill/>
        </p:spPr>
      </p:pic>
      <p:sp>
        <p:nvSpPr>
          <p:cNvPr id="22" name="Rectangle 54"/>
          <p:cNvSpPr>
            <a:spLocks noChangeArrowheads="1"/>
          </p:cNvSpPr>
          <p:nvPr userDrawn="1"/>
        </p:nvSpPr>
        <p:spPr bwMode="auto">
          <a:xfrm>
            <a:off x="7315200" y="6410325"/>
            <a:ext cx="1665287" cy="191656"/>
          </a:xfrm>
          <a:prstGeom prst="rect">
            <a:avLst/>
          </a:prstGeom>
          <a:noFill/>
          <a:ln w="9525">
            <a:noFill/>
            <a:miter lim="800000"/>
            <a:headEnd/>
            <a:tailEnd/>
          </a:ln>
          <a:effectLst/>
        </p:spPr>
        <p:txBody>
          <a:bodyPr lIns="0" tIns="0">
            <a:spAutoFit/>
          </a:bodyPr>
          <a:lstStyle/>
          <a:p>
            <a:pPr eaLnBrk="0" hangingPunct="0">
              <a:lnSpc>
                <a:spcPts val="1300"/>
              </a:lnSpc>
              <a:buFontTx/>
              <a:buNone/>
            </a:pPr>
            <a:r>
              <a:rPr lang="en-US" sz="700" dirty="0">
                <a:solidFill>
                  <a:srgbClr val="000000"/>
                </a:solidFill>
                <a:latin typeface="Arial" charset="0"/>
              </a:rPr>
              <a:t>© </a:t>
            </a:r>
            <a:r>
              <a:rPr lang="en-US" sz="700" dirty="0" smtClean="0">
                <a:solidFill>
                  <a:srgbClr val="000000"/>
                </a:solidFill>
                <a:latin typeface="Arial" charset="0"/>
              </a:rPr>
              <a:t>2012 </a:t>
            </a:r>
            <a:r>
              <a:rPr lang="en-US" sz="700" dirty="0">
                <a:solidFill>
                  <a:srgbClr val="000000"/>
                </a:solidFill>
                <a:latin typeface="Arial" charset="0"/>
              </a:rPr>
              <a:t>Carnegie Mellon University</a:t>
            </a:r>
          </a:p>
        </p:txBody>
      </p:sp>
      <p:grpSp>
        <p:nvGrpSpPr>
          <p:cNvPr id="24" name="Group 57"/>
          <p:cNvGrpSpPr>
            <a:grpSpLocks/>
          </p:cNvGrpSpPr>
          <p:nvPr userDrawn="1"/>
        </p:nvGrpSpPr>
        <p:grpSpPr bwMode="auto">
          <a:xfrm>
            <a:off x="20638" y="23813"/>
            <a:ext cx="4076700" cy="6124575"/>
            <a:chOff x="13" y="15"/>
            <a:chExt cx="2741" cy="3858"/>
          </a:xfrm>
        </p:grpSpPr>
        <p:sp>
          <p:nvSpPr>
            <p:cNvPr id="25" name="Freeform 58"/>
            <p:cNvSpPr>
              <a:spLocks noChangeAspect="1"/>
            </p:cNvSpPr>
            <p:nvPr userDrawn="1"/>
          </p:nvSpPr>
          <p:spPr bwMode="auto">
            <a:xfrm>
              <a:off x="13" y="2190"/>
              <a:ext cx="1009"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26" name="Freeform 59"/>
            <p:cNvSpPr>
              <a:spLocks noChangeAspect="1"/>
            </p:cNvSpPr>
            <p:nvPr userDrawn="1"/>
          </p:nvSpPr>
          <p:spPr bwMode="auto">
            <a:xfrm>
              <a:off x="13" y="1016"/>
              <a:ext cx="411"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27" name="Freeform 60"/>
            <p:cNvSpPr>
              <a:spLocks noChangeAspect="1"/>
            </p:cNvSpPr>
            <p:nvPr userDrawn="1"/>
          </p:nvSpPr>
          <p:spPr bwMode="auto">
            <a:xfrm>
              <a:off x="13" y="2789"/>
              <a:ext cx="420"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28" name="Freeform 61"/>
            <p:cNvSpPr>
              <a:spLocks noChangeAspect="1"/>
            </p:cNvSpPr>
            <p:nvPr userDrawn="1"/>
          </p:nvSpPr>
          <p:spPr bwMode="auto">
            <a:xfrm>
              <a:off x="13" y="1599"/>
              <a:ext cx="1009"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29" name="Freeform 62"/>
            <p:cNvSpPr>
              <a:spLocks noChangeAspect="1"/>
            </p:cNvSpPr>
            <p:nvPr userDrawn="1"/>
          </p:nvSpPr>
          <p:spPr bwMode="auto">
            <a:xfrm>
              <a:off x="13" y="1222"/>
              <a:ext cx="2277" cy="286"/>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0" name="Freeform 63"/>
            <p:cNvSpPr>
              <a:spLocks noChangeAspect="1"/>
            </p:cNvSpPr>
            <p:nvPr userDrawn="1"/>
          </p:nvSpPr>
          <p:spPr bwMode="auto">
            <a:xfrm>
              <a:off x="13" y="2395"/>
              <a:ext cx="2286" cy="286"/>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1" name="Freeform 64"/>
            <p:cNvSpPr>
              <a:spLocks noChangeAspect="1"/>
            </p:cNvSpPr>
            <p:nvPr userDrawn="1"/>
          </p:nvSpPr>
          <p:spPr bwMode="auto">
            <a:xfrm>
              <a:off x="13" y="1805"/>
              <a:ext cx="2741" cy="286"/>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2" name="Freeform 65"/>
            <p:cNvSpPr>
              <a:spLocks noChangeAspect="1"/>
            </p:cNvSpPr>
            <p:nvPr userDrawn="1"/>
          </p:nvSpPr>
          <p:spPr bwMode="auto">
            <a:xfrm>
              <a:off x="13" y="2994"/>
              <a:ext cx="1679" cy="286"/>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3" name="Freeform 66"/>
            <p:cNvSpPr>
              <a:spLocks noChangeAspect="1"/>
            </p:cNvSpPr>
            <p:nvPr userDrawn="1"/>
          </p:nvSpPr>
          <p:spPr bwMode="auto">
            <a:xfrm>
              <a:off x="13" y="3588"/>
              <a:ext cx="1071"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4" name="Freeform 67"/>
            <p:cNvSpPr>
              <a:spLocks noChangeAspect="1"/>
            </p:cNvSpPr>
            <p:nvPr userDrawn="1"/>
          </p:nvSpPr>
          <p:spPr bwMode="auto">
            <a:xfrm>
              <a:off x="13" y="15"/>
              <a:ext cx="1089" cy="286"/>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sp>
          <p:nvSpPr>
            <p:cNvPr id="35" name="Freeform 68"/>
            <p:cNvSpPr>
              <a:spLocks noChangeAspect="1"/>
            </p:cNvSpPr>
            <p:nvPr userDrawn="1"/>
          </p:nvSpPr>
          <p:spPr bwMode="auto">
            <a:xfrm>
              <a:off x="13" y="614"/>
              <a:ext cx="1688" cy="286"/>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C4F82"/>
            </a:solidFill>
            <a:ln w="14351">
              <a:noFill/>
              <a:prstDash val="solid"/>
              <a:round/>
              <a:headEnd/>
              <a:tailEnd/>
            </a:ln>
          </p:spPr>
          <p:txBody>
            <a:bodyPr/>
            <a:lstStyle/>
            <a:p>
              <a:endParaRPr lang="en-US">
                <a:solidFill>
                  <a:srgbClr val="000000"/>
                </a:solidFill>
                <a:latin typeface="Arial" charset="0"/>
              </a:endParaRPr>
            </a:p>
          </p:txBody>
        </p:sp>
      </p:grpSp>
      <p:sp>
        <p:nvSpPr>
          <p:cNvPr id="36" name="Line 56"/>
          <p:cNvSpPr>
            <a:spLocks noChangeShapeType="1"/>
          </p:cNvSpPr>
          <p:nvPr userDrawn="1"/>
        </p:nvSpPr>
        <p:spPr bwMode="auto">
          <a:xfrm>
            <a:off x="0" y="6175375"/>
            <a:ext cx="9144000" cy="1588"/>
          </a:xfrm>
          <a:prstGeom prst="line">
            <a:avLst/>
          </a:prstGeom>
          <a:noFill/>
          <a:ln w="6350">
            <a:solidFill>
              <a:srgbClr val="808080"/>
            </a:solidFill>
            <a:round/>
            <a:headEnd/>
            <a:tailEnd/>
          </a:ln>
          <a:effectLst/>
        </p:spPr>
        <p:txBody>
          <a:bodyPr wrap="none" lIns="0" tIns="0" anchor="ctr"/>
          <a:lstStyle/>
          <a:p>
            <a:endParaRPr lang="en-US">
              <a:solidFill>
                <a:srgbClr val="000000"/>
              </a:solidFill>
              <a:latin typeface="Arial" charset="0"/>
            </a:endParaRPr>
          </a:p>
        </p:txBody>
      </p:sp>
    </p:spTree>
    <p:extLst>
      <p:ext uri="{BB962C8B-B14F-4D97-AF65-F5344CB8AC3E}">
        <p14:creationId xmlns:p14="http://schemas.microsoft.com/office/powerpoint/2010/main" val="88203102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95000"/>
                    <a:lumOff val="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spcBef>
                <a:spcPts val="12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748537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95800"/>
            <a:ext cx="7772400" cy="1362075"/>
          </a:xfrm>
        </p:spPr>
        <p:txBody>
          <a:bodyPr/>
          <a:lstStyle>
            <a:lvl1pPr algn="l">
              <a:defRPr sz="2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42779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295400"/>
            <a:ext cx="4041775" cy="4953000"/>
          </a:xfrm>
        </p:spPr>
        <p:txBody>
          <a:bodyPr/>
          <a:lstStyle>
            <a:lvl1pPr>
              <a:defRPr sz="2000">
                <a:latin typeface="+mn-lt"/>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7575" y="1295400"/>
            <a:ext cx="4043363" cy="4953000"/>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9663968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884238"/>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33400" y="1447800"/>
            <a:ext cx="39639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400" y="2174875"/>
            <a:ext cx="39639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47800"/>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76119928"/>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889549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14850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00" b="1"/>
            </a:lvl1pPr>
          </a:lstStyle>
          <a:p>
            <a:r>
              <a:rPr lang="en-US" smtClean="0"/>
              <a:t>Click to edit Master title style</a:t>
            </a:r>
            <a:endParaRPr lang="en-US" dirty="0"/>
          </a:p>
        </p:txBody>
      </p:sp>
      <p:sp>
        <p:nvSpPr>
          <p:cNvPr id="3" name="Content Placeholder 2"/>
          <p:cNvSpPr>
            <a:spLocks noGrp="1"/>
          </p:cNvSpPr>
          <p:nvPr>
            <p:ph idx="1"/>
          </p:nvPr>
        </p:nvSpPr>
        <p:spPr>
          <a:xfrm>
            <a:off x="3575050" y="457200"/>
            <a:ext cx="5111750" cy="5668963"/>
          </a:xfrm>
        </p:spPr>
        <p:txBody>
          <a:bodyPr/>
          <a:lstStyle>
            <a:lvl1pPr>
              <a:defRPr sz="2800" b="1"/>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860117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18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2947978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95800"/>
            <a:ext cx="7772400" cy="1362075"/>
          </a:xfrm>
        </p:spPr>
        <p:txBody>
          <a:bodyPr/>
          <a:lstStyle>
            <a:lvl1pPr algn="l">
              <a:defRPr sz="2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341522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35950" cy="8382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533400" y="1295400"/>
            <a:ext cx="4041775" cy="4953000"/>
          </a:xfrm>
        </p:spPr>
        <p:txBody>
          <a:bodyPr/>
          <a:lstStyle/>
          <a:p>
            <a:r>
              <a:rPr lang="en-US" smtClean="0"/>
              <a:t>Click icon to add chart</a:t>
            </a:r>
            <a:endParaRPr lang="en-US"/>
          </a:p>
        </p:txBody>
      </p:sp>
      <p:sp>
        <p:nvSpPr>
          <p:cNvPr id="4" name="Text Placeholder 3"/>
          <p:cNvSpPr>
            <a:spLocks noGrp="1"/>
          </p:cNvSpPr>
          <p:nvPr>
            <p:ph type="body" sz="half" idx="2"/>
          </p:nvPr>
        </p:nvSpPr>
        <p:spPr>
          <a:xfrm>
            <a:off x="4727575" y="1295400"/>
            <a:ext cx="4043363"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875048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7651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295400"/>
            <a:ext cx="4041775" cy="4953000"/>
          </a:xfrm>
        </p:spPr>
        <p:txBody>
          <a:bodyPr/>
          <a:lstStyle>
            <a:lvl1pPr>
              <a:defRPr sz="2000">
                <a:latin typeface="+mn-lt"/>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7575" y="1295400"/>
            <a:ext cx="4043363" cy="4953000"/>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8062477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884238"/>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33400" y="1447800"/>
            <a:ext cx="39639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400" y="2174875"/>
            <a:ext cx="39639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47800"/>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8202013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32358322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59505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00" b="1"/>
            </a:lvl1pPr>
          </a:lstStyle>
          <a:p>
            <a:r>
              <a:rPr lang="en-US" smtClean="0"/>
              <a:t>Click to edit Master title style</a:t>
            </a:r>
            <a:endParaRPr lang="en-US" dirty="0"/>
          </a:p>
        </p:txBody>
      </p:sp>
      <p:sp>
        <p:nvSpPr>
          <p:cNvPr id="3" name="Content Placeholder 2"/>
          <p:cNvSpPr>
            <a:spLocks noGrp="1"/>
          </p:cNvSpPr>
          <p:nvPr>
            <p:ph idx="1"/>
          </p:nvPr>
        </p:nvSpPr>
        <p:spPr>
          <a:xfrm>
            <a:off x="3575050" y="457200"/>
            <a:ext cx="5111750" cy="5668963"/>
          </a:xfrm>
        </p:spPr>
        <p:txBody>
          <a:bodyPr/>
          <a:lstStyle>
            <a:lvl1pPr>
              <a:defRPr sz="2800" b="1"/>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052106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18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4366604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114" name="Rectangle 90"/>
          <p:cNvSpPr>
            <a:spLocks noGrp="1" noChangeArrowheads="1"/>
          </p:cNvSpPr>
          <p:nvPr>
            <p:ph type="body" idx="1"/>
          </p:nvPr>
        </p:nvSpPr>
        <p:spPr bwMode="gray">
          <a:xfrm>
            <a:off x="533400" y="1295400"/>
            <a:ext cx="8237538"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15" name="Rectangle 91"/>
          <p:cNvSpPr>
            <a:spLocks noGrp="1" noChangeArrowheads="1"/>
          </p:cNvSpPr>
          <p:nvPr>
            <p:ph type="title"/>
          </p:nvPr>
        </p:nvSpPr>
        <p:spPr bwMode="auto">
          <a:xfrm>
            <a:off x="533400" y="533400"/>
            <a:ext cx="8235950" cy="838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119" name="Rectangle 95"/>
          <p:cNvSpPr>
            <a:spLocks noChangeArrowheads="1"/>
          </p:cNvSpPr>
          <p:nvPr/>
        </p:nvSpPr>
        <p:spPr bwMode="auto">
          <a:xfrm>
            <a:off x="8450263" y="6565900"/>
            <a:ext cx="323850" cy="228600"/>
          </a:xfrm>
          <a:prstGeom prst="rect">
            <a:avLst/>
          </a:prstGeom>
          <a:noFill/>
          <a:ln w="6350">
            <a:noFill/>
            <a:miter lim="800000"/>
            <a:headEnd/>
            <a:tailEnd/>
          </a:ln>
          <a:effectLst/>
        </p:spPr>
        <p:txBody>
          <a:bodyPr wrap="none" anchor="ctr">
            <a:spAutoFit/>
          </a:bodyPr>
          <a:lstStyle/>
          <a:p>
            <a:pPr eaLnBrk="0" hangingPunct="0">
              <a:spcBef>
                <a:spcPct val="0"/>
              </a:spcBef>
              <a:buNone/>
            </a:pPr>
            <a:fld id="{B0839839-20DE-4AC0-980C-540449044AAE}" type="slidenum">
              <a:rPr lang="en-US" sz="900"/>
              <a:pPr eaLnBrk="0" hangingPunct="0">
                <a:spcBef>
                  <a:spcPct val="0"/>
                </a:spcBef>
                <a:buNone/>
              </a:pPr>
              <a:t>‹#›</a:t>
            </a:fld>
            <a:endParaRPr lang="en-US" sz="900" dirty="0"/>
          </a:p>
        </p:txBody>
      </p:sp>
      <p:sp>
        <p:nvSpPr>
          <p:cNvPr id="7" name="Rectangle 93"/>
          <p:cNvSpPr>
            <a:spLocks noChangeArrowheads="1"/>
          </p:cNvSpPr>
          <p:nvPr userDrawn="1"/>
        </p:nvSpPr>
        <p:spPr bwMode="ltGray">
          <a:xfrm>
            <a:off x="6054725" y="6580187"/>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buNone/>
            </a:pPr>
            <a:r>
              <a:rPr lang="en-US" sz="800" dirty="0">
                <a:solidFill>
                  <a:schemeClr val="bg1">
                    <a:lumMod val="65000"/>
                  </a:schemeClr>
                </a:solidFill>
              </a:rPr>
              <a:t>© </a:t>
            </a:r>
            <a:r>
              <a:rPr lang="en-US" sz="800" dirty="0" smtClean="0">
                <a:solidFill>
                  <a:schemeClr val="bg1">
                    <a:lumMod val="65000"/>
                  </a:schemeClr>
                </a:solidFill>
              </a:rPr>
              <a:t>2013 </a:t>
            </a:r>
            <a:r>
              <a:rPr lang="en-US" sz="800" dirty="0">
                <a:solidFill>
                  <a:schemeClr val="bg1">
                    <a:lumMod val="65000"/>
                  </a:schemeClr>
                </a:solidFill>
              </a:rPr>
              <a:t>Carnegie Mellon University</a:t>
            </a:r>
            <a:endParaRPr lang="en-US" sz="800" b="0" dirty="0">
              <a:solidFill>
                <a:schemeClr val="bg1">
                  <a:lumMod val="65000"/>
                </a:schemeClr>
              </a:solidFill>
            </a:endParaRPr>
          </a:p>
        </p:txBody>
      </p:sp>
      <p:sp>
        <p:nvSpPr>
          <p:cNvPr id="8" name="Rectangle 94"/>
          <p:cNvSpPr>
            <a:spLocks noChangeArrowheads="1"/>
          </p:cNvSpPr>
          <p:nvPr userDrawn="1"/>
        </p:nvSpPr>
        <p:spPr bwMode="auto">
          <a:xfrm>
            <a:off x="457200" y="6577800"/>
            <a:ext cx="5334000" cy="216700"/>
          </a:xfrm>
          <a:prstGeom prst="rect">
            <a:avLst/>
          </a:prstGeom>
          <a:noFill/>
          <a:ln w="9525">
            <a:noFill/>
            <a:miter lim="800000"/>
            <a:headEnd/>
            <a:tailEnd/>
          </a:ln>
          <a:effectLst/>
        </p:spPr>
        <p:txBody>
          <a:bodyPr lIns="92685" tIns="46342" rIns="92685" bIns="46342">
            <a:spAutoFit/>
          </a:bodyPr>
          <a:lstStyle/>
          <a:p>
            <a:pPr algn="l" defTabSz="811213" eaLnBrk="0" hangingPunct="0">
              <a:spcBef>
                <a:spcPct val="0"/>
              </a:spcBef>
              <a:buNone/>
            </a:pPr>
            <a:r>
              <a:rPr lang="en-US" sz="800" dirty="0" smtClean="0">
                <a:solidFill>
                  <a:schemeClr val="bg1">
                    <a:lumMod val="65000"/>
                  </a:schemeClr>
                </a:solidFill>
              </a:rPr>
              <a:t>04-2013  |</a:t>
            </a:r>
            <a:r>
              <a:rPr lang="en-US" sz="800" baseline="0" dirty="0" smtClean="0">
                <a:solidFill>
                  <a:schemeClr val="bg1">
                    <a:lumMod val="65000"/>
                  </a:schemeClr>
                </a:solidFill>
              </a:rPr>
              <a:t>  </a:t>
            </a:r>
            <a:r>
              <a:rPr lang="en-US" sz="800" dirty="0" smtClean="0">
                <a:solidFill>
                  <a:schemeClr val="bg1">
                    <a:lumMod val="65000"/>
                  </a:schemeClr>
                </a:solidFill>
              </a:rPr>
              <a:t>TSP Team Member Training  |</a:t>
            </a:r>
            <a:r>
              <a:rPr lang="en-US" sz="800" baseline="0" dirty="0" smtClean="0">
                <a:solidFill>
                  <a:schemeClr val="bg1">
                    <a:lumMod val="65000"/>
                  </a:schemeClr>
                </a:solidFill>
              </a:rPr>
              <a:t>  </a:t>
            </a:r>
            <a:r>
              <a:rPr lang="en-US" sz="800" dirty="0" smtClean="0">
                <a:solidFill>
                  <a:schemeClr val="bg1">
                    <a:lumMod val="65000"/>
                  </a:schemeClr>
                </a:solidFill>
              </a:rPr>
              <a:t>Overview of the TSP</a:t>
            </a:r>
            <a:endParaRPr lang="en-US" sz="800" dirty="0">
              <a:solidFill>
                <a:schemeClr val="bg1">
                  <a:lumMod val="65000"/>
                </a:schemeClr>
              </a:solidFill>
            </a:endParaRPr>
          </a:p>
        </p:txBody>
      </p:sp>
      <p:sp>
        <p:nvSpPr>
          <p:cNvPr id="9" name="Rectangle 8"/>
          <p:cNvSpPr/>
          <p:nvPr userDrawn="1"/>
        </p:nvSpPr>
        <p:spPr bwMode="auto">
          <a:xfrm>
            <a:off x="0" y="-10236"/>
            <a:ext cx="91440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defPPr>
              <a:defRPr lang="en-US"/>
            </a:defPPr>
            <a:lvl1pPr algn="l" rtl="0" fontAlgn="base">
              <a:spcBef>
                <a:spcPct val="0"/>
              </a:spcBef>
              <a:spcAft>
                <a:spcPct val="0"/>
              </a:spcAft>
              <a:buChar char="•"/>
              <a:defRPr sz="2000" kern="1200">
                <a:solidFill>
                  <a:schemeClr val="tx1"/>
                </a:solidFill>
                <a:latin typeface="Arial" pitchFamily="34" charset="0"/>
                <a:ea typeface="+mn-ea"/>
                <a:cs typeface="+mn-cs"/>
              </a:defRPr>
            </a:lvl1pPr>
            <a:lvl2pPr marL="457200" algn="l" rtl="0" fontAlgn="base">
              <a:spcBef>
                <a:spcPct val="0"/>
              </a:spcBef>
              <a:spcAft>
                <a:spcPct val="0"/>
              </a:spcAft>
              <a:buChar char="•"/>
              <a:defRPr sz="2000" kern="1200">
                <a:solidFill>
                  <a:schemeClr val="tx1"/>
                </a:solidFill>
                <a:latin typeface="Arial" pitchFamily="34" charset="0"/>
                <a:ea typeface="+mn-ea"/>
                <a:cs typeface="+mn-cs"/>
              </a:defRPr>
            </a:lvl2pPr>
            <a:lvl3pPr marL="914400" algn="l" rtl="0" fontAlgn="base">
              <a:spcBef>
                <a:spcPct val="0"/>
              </a:spcBef>
              <a:spcAft>
                <a:spcPct val="0"/>
              </a:spcAft>
              <a:buChar char="•"/>
              <a:defRPr sz="2000" kern="1200">
                <a:solidFill>
                  <a:schemeClr val="tx1"/>
                </a:solidFill>
                <a:latin typeface="Arial" pitchFamily="34" charset="0"/>
                <a:ea typeface="+mn-ea"/>
                <a:cs typeface="+mn-cs"/>
              </a:defRPr>
            </a:lvl3pPr>
            <a:lvl4pPr marL="1371600" algn="l" rtl="0" fontAlgn="base">
              <a:spcBef>
                <a:spcPct val="0"/>
              </a:spcBef>
              <a:spcAft>
                <a:spcPct val="0"/>
              </a:spcAft>
              <a:buChar char="•"/>
              <a:defRPr sz="2000" kern="1200">
                <a:solidFill>
                  <a:schemeClr val="tx1"/>
                </a:solidFill>
                <a:latin typeface="Arial" pitchFamily="34" charset="0"/>
                <a:ea typeface="+mn-ea"/>
                <a:cs typeface="+mn-cs"/>
              </a:defRPr>
            </a:lvl4pPr>
            <a:lvl5pPr marL="1828800" algn="l" rtl="0" fontAlgn="base">
              <a:spcBef>
                <a:spcPct val="0"/>
              </a:spcBef>
              <a:spcAft>
                <a:spcPct val="0"/>
              </a:spcAft>
              <a:buChar char="•"/>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45278170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ransition/>
  <p:txStyles>
    <p:titleStyle>
      <a:lvl1pPr algn="l" rtl="0" eaLnBrk="1" fontAlgn="base" hangingPunct="1">
        <a:lnSpc>
          <a:spcPct val="80000"/>
        </a:lnSpc>
        <a:spcBef>
          <a:spcPct val="0"/>
        </a:spcBef>
        <a:spcAft>
          <a:spcPct val="0"/>
        </a:spcAft>
        <a:defRPr sz="2800" b="1">
          <a:solidFill>
            <a:schemeClr val="tx1">
              <a:lumMod val="95000"/>
              <a:lumOff val="5000"/>
            </a:schemeClr>
          </a:solidFill>
          <a:latin typeface="+mj-lt"/>
          <a:ea typeface="+mj-ea"/>
          <a:cs typeface="+mj-cs"/>
        </a:defRPr>
      </a:lvl1pPr>
      <a:lvl2pPr algn="l" rtl="0" eaLnBrk="1" fontAlgn="base" hangingPunct="1">
        <a:lnSpc>
          <a:spcPct val="80000"/>
        </a:lnSpc>
        <a:spcBef>
          <a:spcPct val="0"/>
        </a:spcBef>
        <a:spcAft>
          <a:spcPct val="0"/>
        </a:spcAft>
        <a:defRPr sz="2800" b="1">
          <a:solidFill>
            <a:schemeClr val="tx1"/>
          </a:solidFill>
          <a:latin typeface="Arial" charset="0"/>
        </a:defRPr>
      </a:lvl2pPr>
      <a:lvl3pPr algn="l" rtl="0" eaLnBrk="1" fontAlgn="base" hangingPunct="1">
        <a:lnSpc>
          <a:spcPct val="80000"/>
        </a:lnSpc>
        <a:spcBef>
          <a:spcPct val="0"/>
        </a:spcBef>
        <a:spcAft>
          <a:spcPct val="0"/>
        </a:spcAft>
        <a:defRPr sz="2800" b="1">
          <a:solidFill>
            <a:schemeClr val="tx1"/>
          </a:solidFill>
          <a:latin typeface="Arial" charset="0"/>
        </a:defRPr>
      </a:lvl3pPr>
      <a:lvl4pPr algn="l" rtl="0" eaLnBrk="1" fontAlgn="base" hangingPunct="1">
        <a:lnSpc>
          <a:spcPct val="80000"/>
        </a:lnSpc>
        <a:spcBef>
          <a:spcPct val="0"/>
        </a:spcBef>
        <a:spcAft>
          <a:spcPct val="0"/>
        </a:spcAft>
        <a:defRPr sz="2800" b="1">
          <a:solidFill>
            <a:schemeClr val="tx1"/>
          </a:solidFill>
          <a:latin typeface="Arial" charset="0"/>
        </a:defRPr>
      </a:lvl4pPr>
      <a:lvl5pPr algn="l" rtl="0" eaLnBrk="1" fontAlgn="base" hangingPunct="1">
        <a:lnSpc>
          <a:spcPct val="80000"/>
        </a:lnSpc>
        <a:spcBef>
          <a:spcPct val="0"/>
        </a:spcBef>
        <a:spcAft>
          <a:spcPct val="0"/>
        </a:spcAft>
        <a:defRPr sz="2800" b="1">
          <a:solidFill>
            <a:schemeClr val="tx1"/>
          </a:solidFill>
          <a:latin typeface="Arial" charset="0"/>
        </a:defRPr>
      </a:lvl5pPr>
      <a:lvl6pPr marL="457200" algn="l" rtl="0" eaLnBrk="1" fontAlgn="base" hangingPunct="1">
        <a:lnSpc>
          <a:spcPct val="80000"/>
        </a:lnSpc>
        <a:spcBef>
          <a:spcPct val="0"/>
        </a:spcBef>
        <a:spcAft>
          <a:spcPct val="0"/>
        </a:spcAft>
        <a:defRPr sz="2800" b="1">
          <a:solidFill>
            <a:schemeClr val="tx1"/>
          </a:solidFill>
          <a:latin typeface="Arial" charset="0"/>
        </a:defRPr>
      </a:lvl6pPr>
      <a:lvl7pPr marL="914400" algn="l" rtl="0" eaLnBrk="1" fontAlgn="base" hangingPunct="1">
        <a:lnSpc>
          <a:spcPct val="80000"/>
        </a:lnSpc>
        <a:spcBef>
          <a:spcPct val="0"/>
        </a:spcBef>
        <a:spcAft>
          <a:spcPct val="0"/>
        </a:spcAft>
        <a:defRPr sz="2800" b="1">
          <a:solidFill>
            <a:schemeClr val="tx1"/>
          </a:solidFill>
          <a:latin typeface="Arial" charset="0"/>
        </a:defRPr>
      </a:lvl7pPr>
      <a:lvl8pPr marL="1371600" algn="l" rtl="0" eaLnBrk="1" fontAlgn="base" hangingPunct="1">
        <a:lnSpc>
          <a:spcPct val="80000"/>
        </a:lnSpc>
        <a:spcBef>
          <a:spcPct val="0"/>
        </a:spcBef>
        <a:spcAft>
          <a:spcPct val="0"/>
        </a:spcAft>
        <a:defRPr sz="2800" b="1">
          <a:solidFill>
            <a:schemeClr val="tx1"/>
          </a:solidFill>
          <a:latin typeface="Arial" charset="0"/>
        </a:defRPr>
      </a:lvl8pPr>
      <a:lvl9pPr marL="1828800" algn="l" rtl="0" eaLnBrk="1" fontAlgn="base" hangingPunct="1">
        <a:lnSpc>
          <a:spcPct val="80000"/>
        </a:lnSpc>
        <a:spcBef>
          <a:spcPct val="0"/>
        </a:spcBef>
        <a:spcAft>
          <a:spcPct val="0"/>
        </a:spcAft>
        <a:defRPr sz="2800" b="1">
          <a:solidFill>
            <a:schemeClr val="tx1"/>
          </a:solidFill>
          <a:latin typeface="Arial" charset="0"/>
        </a:defRPr>
      </a:lvl9pPr>
    </p:titleStyle>
    <p:bodyStyle>
      <a:lvl1pPr algn="l" rtl="0" eaLnBrk="1" fontAlgn="base" hangingPunct="1">
        <a:lnSpc>
          <a:spcPct val="95000"/>
        </a:lnSpc>
        <a:spcBef>
          <a:spcPct val="0"/>
        </a:spcBef>
        <a:spcAft>
          <a:spcPct val="25000"/>
        </a:spcAft>
        <a:buSzPct val="70000"/>
        <a:defRPr sz="2000">
          <a:solidFill>
            <a:schemeClr val="tx1"/>
          </a:solidFill>
          <a:latin typeface="+mn-lt"/>
          <a:ea typeface="+mn-ea"/>
          <a:cs typeface="+mn-cs"/>
        </a:defRPr>
      </a:lvl1pPr>
      <a:lvl2pPr marL="284163" indent="-169863" algn="l" rtl="0" eaLnBrk="1" fontAlgn="base" hangingPunct="1">
        <a:lnSpc>
          <a:spcPct val="95000"/>
        </a:lnSpc>
        <a:spcBef>
          <a:spcPct val="0"/>
        </a:spcBef>
        <a:spcAft>
          <a:spcPct val="25000"/>
        </a:spcAft>
        <a:buFont typeface="Times" pitchFamily="1" charset="0"/>
        <a:buChar char="•"/>
        <a:defRPr>
          <a:solidFill>
            <a:srgbClr val="3C4F82"/>
          </a:solidFill>
          <a:latin typeface="+mn-lt"/>
        </a:defRPr>
      </a:lvl2pPr>
      <a:lvl3pPr marL="576263" indent="-179388" algn="l" rtl="0" eaLnBrk="1" fontAlgn="base" hangingPunct="1">
        <a:lnSpc>
          <a:spcPct val="95000"/>
        </a:lnSpc>
        <a:spcBef>
          <a:spcPct val="0"/>
        </a:spcBef>
        <a:spcAft>
          <a:spcPct val="25000"/>
        </a:spcAft>
        <a:buFont typeface="Times" pitchFamily="1" charset="0"/>
        <a:buChar char="–"/>
        <a:defRPr>
          <a:solidFill>
            <a:srgbClr val="3C4F82"/>
          </a:solidFill>
          <a:latin typeface="+mn-lt"/>
        </a:defRPr>
      </a:lvl3pPr>
      <a:lvl4pPr marL="858838" indent="-168275" algn="l" rtl="0" eaLnBrk="1" fontAlgn="base" hangingPunct="1">
        <a:lnSpc>
          <a:spcPct val="95000"/>
        </a:lnSpc>
        <a:spcBef>
          <a:spcPct val="0"/>
        </a:spcBef>
        <a:spcAft>
          <a:spcPct val="25000"/>
        </a:spcAft>
        <a:buChar char="•"/>
        <a:defRPr>
          <a:solidFill>
            <a:schemeClr val="bg2"/>
          </a:solidFill>
          <a:latin typeface="+mn-lt"/>
        </a:defRPr>
      </a:lvl4pPr>
      <a:lvl5pPr marL="11430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114" name="Rectangle 90"/>
          <p:cNvSpPr>
            <a:spLocks noGrp="1" noChangeArrowheads="1"/>
          </p:cNvSpPr>
          <p:nvPr>
            <p:ph type="body" idx="1"/>
          </p:nvPr>
        </p:nvSpPr>
        <p:spPr bwMode="gray">
          <a:xfrm>
            <a:off x="533400" y="1295400"/>
            <a:ext cx="8237538"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15" name="Rectangle 91"/>
          <p:cNvSpPr>
            <a:spLocks noGrp="1" noChangeArrowheads="1"/>
          </p:cNvSpPr>
          <p:nvPr>
            <p:ph type="title"/>
          </p:nvPr>
        </p:nvSpPr>
        <p:spPr bwMode="auto">
          <a:xfrm>
            <a:off x="533400" y="533400"/>
            <a:ext cx="8235950" cy="838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US" smtClean="0"/>
          </a:p>
        </p:txBody>
      </p:sp>
      <p:sp>
        <p:nvSpPr>
          <p:cNvPr id="1117" name="Rectangle 93"/>
          <p:cNvSpPr>
            <a:spLocks noChangeArrowheads="1"/>
          </p:cNvSpPr>
          <p:nvPr/>
        </p:nvSpPr>
        <p:spPr bwMode="ltGray">
          <a:xfrm>
            <a:off x="6054725" y="6580187"/>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buNone/>
            </a:pPr>
            <a:r>
              <a:rPr lang="en-US" sz="800" smtClean="0">
                <a:solidFill>
                  <a:schemeClr val="bg1">
                    <a:lumMod val="65000"/>
                  </a:schemeClr>
                </a:solidFill>
              </a:rPr>
              <a:t>2013 </a:t>
            </a:r>
            <a:r>
              <a:rPr lang="en-US" sz="800" dirty="0">
                <a:solidFill>
                  <a:schemeClr val="bg1">
                    <a:lumMod val="65000"/>
                  </a:schemeClr>
                </a:solidFill>
              </a:rPr>
              <a:t>Carnegie Mellon University</a:t>
            </a:r>
            <a:endParaRPr lang="en-US" sz="800" b="0" dirty="0">
              <a:solidFill>
                <a:schemeClr val="bg1">
                  <a:lumMod val="65000"/>
                </a:schemeClr>
              </a:solidFill>
            </a:endParaRPr>
          </a:p>
        </p:txBody>
      </p:sp>
      <p:sp>
        <p:nvSpPr>
          <p:cNvPr id="1118" name="Rectangle 94"/>
          <p:cNvSpPr>
            <a:spLocks noChangeArrowheads="1"/>
          </p:cNvSpPr>
          <p:nvPr/>
        </p:nvSpPr>
        <p:spPr bwMode="auto">
          <a:xfrm>
            <a:off x="457200" y="6577800"/>
            <a:ext cx="5334000" cy="216700"/>
          </a:xfrm>
          <a:prstGeom prst="rect">
            <a:avLst/>
          </a:prstGeom>
          <a:noFill/>
          <a:ln w="9525">
            <a:noFill/>
            <a:miter lim="800000"/>
            <a:headEnd/>
            <a:tailEnd/>
          </a:ln>
          <a:effectLst/>
        </p:spPr>
        <p:txBody>
          <a:bodyPr lIns="92685" tIns="46342" rIns="92685" bIns="46342">
            <a:spAutoFit/>
          </a:bodyPr>
          <a:lstStyle/>
          <a:p>
            <a:pPr algn="l" defTabSz="811213" eaLnBrk="0" hangingPunct="0">
              <a:spcBef>
                <a:spcPct val="0"/>
              </a:spcBef>
              <a:buNone/>
            </a:pPr>
            <a:r>
              <a:rPr lang="en-US" sz="800" dirty="0" smtClean="0">
                <a:solidFill>
                  <a:schemeClr val="bg1">
                    <a:lumMod val="65000"/>
                  </a:schemeClr>
                </a:solidFill>
              </a:rPr>
              <a:t>04-2013  |</a:t>
            </a:r>
            <a:r>
              <a:rPr lang="en-US" sz="800" baseline="0" dirty="0" smtClean="0">
                <a:solidFill>
                  <a:schemeClr val="bg1">
                    <a:lumMod val="65000"/>
                  </a:schemeClr>
                </a:solidFill>
              </a:rPr>
              <a:t>  </a:t>
            </a:r>
            <a:r>
              <a:rPr lang="en-US" sz="800" dirty="0" smtClean="0">
                <a:solidFill>
                  <a:schemeClr val="bg1">
                    <a:lumMod val="65000"/>
                  </a:schemeClr>
                </a:solidFill>
              </a:rPr>
              <a:t>TSP Team Member</a:t>
            </a:r>
            <a:r>
              <a:rPr lang="en-US" sz="800" baseline="0" dirty="0" smtClean="0">
                <a:solidFill>
                  <a:schemeClr val="bg1">
                    <a:lumMod val="65000"/>
                  </a:schemeClr>
                </a:solidFill>
              </a:rPr>
              <a:t> </a:t>
            </a:r>
            <a:r>
              <a:rPr lang="en-US" sz="800" dirty="0" smtClean="0">
                <a:solidFill>
                  <a:schemeClr val="bg1">
                    <a:lumMod val="65000"/>
                  </a:schemeClr>
                </a:solidFill>
              </a:rPr>
              <a:t>Training  |</a:t>
            </a:r>
            <a:r>
              <a:rPr lang="en-US" sz="800" baseline="0" dirty="0" smtClean="0">
                <a:solidFill>
                  <a:schemeClr val="bg1">
                    <a:lumMod val="65000"/>
                  </a:schemeClr>
                </a:solidFill>
              </a:rPr>
              <a:t>  </a:t>
            </a:r>
            <a:r>
              <a:rPr lang="en-US" sz="800" dirty="0" smtClean="0">
                <a:solidFill>
                  <a:schemeClr val="bg1">
                    <a:lumMod val="65000"/>
                  </a:schemeClr>
                </a:solidFill>
              </a:rPr>
              <a:t>Introduction</a:t>
            </a:r>
            <a:endParaRPr lang="en-US" sz="800" dirty="0">
              <a:solidFill>
                <a:schemeClr val="bg1">
                  <a:lumMod val="65000"/>
                </a:schemeClr>
              </a:solidFill>
            </a:endParaRPr>
          </a:p>
        </p:txBody>
      </p:sp>
      <p:sp>
        <p:nvSpPr>
          <p:cNvPr id="1119" name="Rectangle 95"/>
          <p:cNvSpPr>
            <a:spLocks noChangeArrowheads="1"/>
          </p:cNvSpPr>
          <p:nvPr/>
        </p:nvSpPr>
        <p:spPr bwMode="auto">
          <a:xfrm>
            <a:off x="8450263" y="6565900"/>
            <a:ext cx="323850" cy="228600"/>
          </a:xfrm>
          <a:prstGeom prst="rect">
            <a:avLst/>
          </a:prstGeom>
          <a:noFill/>
          <a:ln w="6350">
            <a:noFill/>
            <a:miter lim="800000"/>
            <a:headEnd/>
            <a:tailEnd/>
          </a:ln>
          <a:effectLst/>
        </p:spPr>
        <p:txBody>
          <a:bodyPr wrap="none" anchor="ctr">
            <a:spAutoFit/>
          </a:bodyPr>
          <a:lstStyle/>
          <a:p>
            <a:pPr eaLnBrk="0" hangingPunct="0">
              <a:spcBef>
                <a:spcPct val="0"/>
              </a:spcBef>
              <a:buNone/>
            </a:pPr>
            <a:fld id="{B0839839-20DE-4AC0-980C-540449044AAE}" type="slidenum">
              <a:rPr lang="en-US" sz="900"/>
              <a:pPr eaLnBrk="0" hangingPunct="0">
                <a:spcBef>
                  <a:spcPct val="0"/>
                </a:spcBef>
                <a:buNone/>
              </a:pPr>
              <a:t>‹#›</a:t>
            </a:fld>
            <a:endParaRPr lang="en-US" sz="900" dirty="0"/>
          </a:p>
        </p:txBody>
      </p:sp>
      <p:sp>
        <p:nvSpPr>
          <p:cNvPr id="7" name="Rectangle 6"/>
          <p:cNvSpPr/>
          <p:nvPr/>
        </p:nvSpPr>
        <p:spPr bwMode="auto">
          <a:xfrm>
            <a:off x="0" y="0"/>
            <a:ext cx="91440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defPPr>
              <a:defRPr lang="en-US"/>
            </a:defPPr>
            <a:lvl1pPr algn="l" rtl="0" fontAlgn="base">
              <a:spcBef>
                <a:spcPct val="30000"/>
              </a:spcBef>
              <a:spcAft>
                <a:spcPct val="0"/>
              </a:spcAft>
              <a:defRPr sz="1000" kern="1200">
                <a:solidFill>
                  <a:schemeClr val="tx1"/>
                </a:solidFill>
                <a:latin typeface="Arial" charset="0"/>
                <a:ea typeface="ＭＳ Ｐゴシック"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charset="-128"/>
                <a:cs typeface="+mn-cs"/>
              </a:defRPr>
            </a:lvl5pPr>
            <a:lvl6pPr marL="2286000" algn="l" defTabSz="914400" rtl="0" eaLnBrk="1" latinLnBrk="0" hangingPunct="1">
              <a:defRPr sz="1000" kern="1200">
                <a:solidFill>
                  <a:schemeClr val="tx1"/>
                </a:solidFill>
                <a:latin typeface="Arial" charset="0"/>
                <a:ea typeface="ＭＳ Ｐゴシック" charset="-128"/>
                <a:cs typeface="+mn-cs"/>
              </a:defRPr>
            </a:lvl6pPr>
            <a:lvl7pPr marL="2743200" algn="l" defTabSz="914400" rtl="0" eaLnBrk="1" latinLnBrk="0" hangingPunct="1">
              <a:defRPr sz="1000" kern="1200">
                <a:solidFill>
                  <a:schemeClr val="tx1"/>
                </a:solidFill>
                <a:latin typeface="Arial" charset="0"/>
                <a:ea typeface="ＭＳ Ｐゴシック" charset="-128"/>
                <a:cs typeface="+mn-cs"/>
              </a:defRPr>
            </a:lvl7pPr>
            <a:lvl8pPr marL="3200400" algn="l" defTabSz="914400" rtl="0" eaLnBrk="1" latinLnBrk="0" hangingPunct="1">
              <a:defRPr sz="1000" kern="1200">
                <a:solidFill>
                  <a:schemeClr val="tx1"/>
                </a:solidFill>
                <a:latin typeface="Arial" charset="0"/>
                <a:ea typeface="ＭＳ Ｐゴシック" charset="-128"/>
                <a:cs typeface="+mn-cs"/>
              </a:defRPr>
            </a:lvl8pPr>
            <a:lvl9pPr marL="3657600" algn="l" defTabSz="914400" rtl="0" eaLnBrk="1" latinLnBrk="0" hangingPunct="1">
              <a:defRPr sz="1000" kern="1200">
                <a:solidFill>
                  <a:schemeClr val="tx1"/>
                </a:solidFill>
                <a:latin typeface="Arial" charset="0"/>
                <a:ea typeface="ＭＳ Ｐゴシック" charset="-128"/>
                <a:cs typeface="+mn-cs"/>
              </a:defRPr>
            </a:lvl9p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 name="Rectangle 93"/>
          <p:cNvSpPr>
            <a:spLocks noChangeArrowheads="1"/>
          </p:cNvSpPr>
          <p:nvPr userDrawn="1"/>
        </p:nvSpPr>
        <p:spPr bwMode="ltGray">
          <a:xfrm>
            <a:off x="6054725" y="6580187"/>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buNone/>
            </a:pPr>
            <a:r>
              <a:rPr lang="en-US" sz="800" dirty="0">
                <a:solidFill>
                  <a:schemeClr val="bg1">
                    <a:lumMod val="65000"/>
                  </a:schemeClr>
                </a:solidFill>
              </a:rPr>
              <a:t>© </a:t>
            </a:r>
            <a:r>
              <a:rPr lang="en-US" sz="800" dirty="0" smtClean="0">
                <a:solidFill>
                  <a:schemeClr val="bg1">
                    <a:lumMod val="65000"/>
                  </a:schemeClr>
                </a:solidFill>
              </a:rPr>
              <a:t>2013 </a:t>
            </a:r>
            <a:r>
              <a:rPr lang="en-US" sz="800" dirty="0">
                <a:solidFill>
                  <a:schemeClr val="bg1">
                    <a:lumMod val="65000"/>
                  </a:schemeClr>
                </a:solidFill>
              </a:rPr>
              <a:t>Carnegie Mellon University</a:t>
            </a:r>
            <a:endParaRPr lang="en-US" sz="800" b="0" dirty="0">
              <a:solidFill>
                <a:schemeClr val="bg1">
                  <a:lumMod val="65000"/>
                </a:schemeClr>
              </a:solidFill>
            </a:endParaRPr>
          </a:p>
        </p:txBody>
      </p:sp>
      <p:sp>
        <p:nvSpPr>
          <p:cNvPr id="9" name="Rectangle 94"/>
          <p:cNvSpPr>
            <a:spLocks noChangeArrowheads="1"/>
          </p:cNvSpPr>
          <p:nvPr userDrawn="1"/>
        </p:nvSpPr>
        <p:spPr bwMode="auto">
          <a:xfrm>
            <a:off x="457200" y="6577800"/>
            <a:ext cx="5334000" cy="216700"/>
          </a:xfrm>
          <a:prstGeom prst="rect">
            <a:avLst/>
          </a:prstGeom>
          <a:noFill/>
          <a:ln w="9525">
            <a:noFill/>
            <a:miter lim="800000"/>
            <a:headEnd/>
            <a:tailEnd/>
          </a:ln>
          <a:effectLst/>
        </p:spPr>
        <p:txBody>
          <a:bodyPr lIns="92685" tIns="46342" rIns="92685" bIns="46342">
            <a:spAutoFit/>
          </a:bodyPr>
          <a:lstStyle/>
          <a:p>
            <a:pPr algn="l" defTabSz="811213" eaLnBrk="0" hangingPunct="0">
              <a:spcBef>
                <a:spcPct val="0"/>
              </a:spcBef>
              <a:buNone/>
            </a:pPr>
            <a:r>
              <a:rPr lang="en-US" sz="800" dirty="0" smtClean="0">
                <a:solidFill>
                  <a:schemeClr val="bg1">
                    <a:lumMod val="65000"/>
                  </a:schemeClr>
                </a:solidFill>
              </a:rPr>
              <a:t>04-2013  |</a:t>
            </a:r>
            <a:r>
              <a:rPr lang="en-US" sz="800" baseline="0" dirty="0" smtClean="0">
                <a:solidFill>
                  <a:schemeClr val="bg1">
                    <a:lumMod val="65000"/>
                  </a:schemeClr>
                </a:solidFill>
              </a:rPr>
              <a:t>  </a:t>
            </a:r>
            <a:r>
              <a:rPr lang="en-US" sz="800" dirty="0" smtClean="0">
                <a:solidFill>
                  <a:schemeClr val="bg1">
                    <a:lumMod val="65000"/>
                  </a:schemeClr>
                </a:solidFill>
              </a:rPr>
              <a:t>TSP Team Member Training  |</a:t>
            </a:r>
            <a:r>
              <a:rPr lang="en-US" sz="800" baseline="0" dirty="0" smtClean="0">
                <a:solidFill>
                  <a:schemeClr val="bg1">
                    <a:lumMod val="65000"/>
                  </a:schemeClr>
                </a:solidFill>
              </a:rPr>
              <a:t>  </a:t>
            </a:r>
            <a:r>
              <a:rPr lang="en-US" sz="800" dirty="0" smtClean="0">
                <a:solidFill>
                  <a:schemeClr val="bg1">
                    <a:lumMod val="65000"/>
                  </a:schemeClr>
                </a:solidFill>
              </a:rPr>
              <a:t>Overview of the TSP</a:t>
            </a:r>
            <a:endParaRPr lang="en-US" sz="800" dirty="0">
              <a:solidFill>
                <a:schemeClr val="bg1">
                  <a:lumMod val="65000"/>
                </a:schemeClr>
              </a:solidFill>
            </a:endParaRPr>
          </a:p>
        </p:txBody>
      </p:sp>
      <p:sp>
        <p:nvSpPr>
          <p:cNvPr id="10" name="Rectangle 9"/>
          <p:cNvSpPr/>
          <p:nvPr userDrawn="1"/>
        </p:nvSpPr>
        <p:spPr bwMode="auto">
          <a:xfrm>
            <a:off x="0" y="-10236"/>
            <a:ext cx="91440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defPPr>
              <a:defRPr lang="en-US"/>
            </a:defPPr>
            <a:lvl1pPr algn="l" rtl="0" fontAlgn="base">
              <a:spcBef>
                <a:spcPct val="0"/>
              </a:spcBef>
              <a:spcAft>
                <a:spcPct val="0"/>
              </a:spcAft>
              <a:buChar char="•"/>
              <a:defRPr sz="2000" kern="1200">
                <a:solidFill>
                  <a:schemeClr val="tx1"/>
                </a:solidFill>
                <a:latin typeface="Arial" pitchFamily="34" charset="0"/>
                <a:ea typeface="+mn-ea"/>
                <a:cs typeface="+mn-cs"/>
              </a:defRPr>
            </a:lvl1pPr>
            <a:lvl2pPr marL="457200" algn="l" rtl="0" fontAlgn="base">
              <a:spcBef>
                <a:spcPct val="0"/>
              </a:spcBef>
              <a:spcAft>
                <a:spcPct val="0"/>
              </a:spcAft>
              <a:buChar char="•"/>
              <a:defRPr sz="2000" kern="1200">
                <a:solidFill>
                  <a:schemeClr val="tx1"/>
                </a:solidFill>
                <a:latin typeface="Arial" pitchFamily="34" charset="0"/>
                <a:ea typeface="+mn-ea"/>
                <a:cs typeface="+mn-cs"/>
              </a:defRPr>
            </a:lvl2pPr>
            <a:lvl3pPr marL="914400" algn="l" rtl="0" fontAlgn="base">
              <a:spcBef>
                <a:spcPct val="0"/>
              </a:spcBef>
              <a:spcAft>
                <a:spcPct val="0"/>
              </a:spcAft>
              <a:buChar char="•"/>
              <a:defRPr sz="2000" kern="1200">
                <a:solidFill>
                  <a:schemeClr val="tx1"/>
                </a:solidFill>
                <a:latin typeface="Arial" pitchFamily="34" charset="0"/>
                <a:ea typeface="+mn-ea"/>
                <a:cs typeface="+mn-cs"/>
              </a:defRPr>
            </a:lvl3pPr>
            <a:lvl4pPr marL="1371600" algn="l" rtl="0" fontAlgn="base">
              <a:spcBef>
                <a:spcPct val="0"/>
              </a:spcBef>
              <a:spcAft>
                <a:spcPct val="0"/>
              </a:spcAft>
              <a:buChar char="•"/>
              <a:defRPr sz="2000" kern="1200">
                <a:solidFill>
                  <a:schemeClr val="tx1"/>
                </a:solidFill>
                <a:latin typeface="Arial" pitchFamily="34" charset="0"/>
                <a:ea typeface="+mn-ea"/>
                <a:cs typeface="+mn-cs"/>
              </a:defRPr>
            </a:lvl4pPr>
            <a:lvl5pPr marL="1828800" algn="l" rtl="0" fontAlgn="base">
              <a:spcBef>
                <a:spcPct val="0"/>
              </a:spcBef>
              <a:spcAft>
                <a:spcPct val="0"/>
              </a:spcAft>
              <a:buChar char="•"/>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884061338"/>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Lst>
  <p:transition/>
  <p:txStyles>
    <p:titleStyle>
      <a:lvl1pPr algn="l" rtl="0" eaLnBrk="1" fontAlgn="base" hangingPunct="1">
        <a:lnSpc>
          <a:spcPct val="80000"/>
        </a:lnSpc>
        <a:spcBef>
          <a:spcPct val="0"/>
        </a:spcBef>
        <a:spcAft>
          <a:spcPct val="0"/>
        </a:spcAft>
        <a:defRPr sz="2800" b="1">
          <a:solidFill>
            <a:schemeClr val="tx1"/>
          </a:solidFill>
          <a:latin typeface="+mj-lt"/>
          <a:ea typeface="+mj-ea"/>
          <a:cs typeface="+mj-cs"/>
        </a:defRPr>
      </a:lvl1pPr>
      <a:lvl2pPr algn="l" rtl="0" eaLnBrk="1" fontAlgn="base" hangingPunct="1">
        <a:lnSpc>
          <a:spcPct val="80000"/>
        </a:lnSpc>
        <a:spcBef>
          <a:spcPct val="0"/>
        </a:spcBef>
        <a:spcAft>
          <a:spcPct val="0"/>
        </a:spcAft>
        <a:defRPr sz="2800" b="1">
          <a:solidFill>
            <a:schemeClr val="tx1"/>
          </a:solidFill>
          <a:latin typeface="Arial" charset="0"/>
        </a:defRPr>
      </a:lvl2pPr>
      <a:lvl3pPr algn="l" rtl="0" eaLnBrk="1" fontAlgn="base" hangingPunct="1">
        <a:lnSpc>
          <a:spcPct val="80000"/>
        </a:lnSpc>
        <a:spcBef>
          <a:spcPct val="0"/>
        </a:spcBef>
        <a:spcAft>
          <a:spcPct val="0"/>
        </a:spcAft>
        <a:defRPr sz="2800" b="1">
          <a:solidFill>
            <a:schemeClr val="tx1"/>
          </a:solidFill>
          <a:latin typeface="Arial" charset="0"/>
        </a:defRPr>
      </a:lvl3pPr>
      <a:lvl4pPr algn="l" rtl="0" eaLnBrk="1" fontAlgn="base" hangingPunct="1">
        <a:lnSpc>
          <a:spcPct val="80000"/>
        </a:lnSpc>
        <a:spcBef>
          <a:spcPct val="0"/>
        </a:spcBef>
        <a:spcAft>
          <a:spcPct val="0"/>
        </a:spcAft>
        <a:defRPr sz="2800" b="1">
          <a:solidFill>
            <a:schemeClr val="tx1"/>
          </a:solidFill>
          <a:latin typeface="Arial" charset="0"/>
        </a:defRPr>
      </a:lvl4pPr>
      <a:lvl5pPr algn="l" rtl="0" eaLnBrk="1" fontAlgn="base" hangingPunct="1">
        <a:lnSpc>
          <a:spcPct val="80000"/>
        </a:lnSpc>
        <a:spcBef>
          <a:spcPct val="0"/>
        </a:spcBef>
        <a:spcAft>
          <a:spcPct val="0"/>
        </a:spcAft>
        <a:defRPr sz="2800" b="1">
          <a:solidFill>
            <a:schemeClr val="tx1"/>
          </a:solidFill>
          <a:latin typeface="Arial" charset="0"/>
        </a:defRPr>
      </a:lvl5pPr>
      <a:lvl6pPr marL="457200" algn="l" rtl="0" eaLnBrk="1" fontAlgn="base" hangingPunct="1">
        <a:lnSpc>
          <a:spcPct val="80000"/>
        </a:lnSpc>
        <a:spcBef>
          <a:spcPct val="0"/>
        </a:spcBef>
        <a:spcAft>
          <a:spcPct val="0"/>
        </a:spcAft>
        <a:defRPr sz="2800" b="1">
          <a:solidFill>
            <a:schemeClr val="tx1"/>
          </a:solidFill>
          <a:latin typeface="Arial" charset="0"/>
        </a:defRPr>
      </a:lvl6pPr>
      <a:lvl7pPr marL="914400" algn="l" rtl="0" eaLnBrk="1" fontAlgn="base" hangingPunct="1">
        <a:lnSpc>
          <a:spcPct val="80000"/>
        </a:lnSpc>
        <a:spcBef>
          <a:spcPct val="0"/>
        </a:spcBef>
        <a:spcAft>
          <a:spcPct val="0"/>
        </a:spcAft>
        <a:defRPr sz="2800" b="1">
          <a:solidFill>
            <a:schemeClr val="tx1"/>
          </a:solidFill>
          <a:latin typeface="Arial" charset="0"/>
        </a:defRPr>
      </a:lvl7pPr>
      <a:lvl8pPr marL="1371600" algn="l" rtl="0" eaLnBrk="1" fontAlgn="base" hangingPunct="1">
        <a:lnSpc>
          <a:spcPct val="80000"/>
        </a:lnSpc>
        <a:spcBef>
          <a:spcPct val="0"/>
        </a:spcBef>
        <a:spcAft>
          <a:spcPct val="0"/>
        </a:spcAft>
        <a:defRPr sz="2800" b="1">
          <a:solidFill>
            <a:schemeClr val="tx1"/>
          </a:solidFill>
          <a:latin typeface="Arial" charset="0"/>
        </a:defRPr>
      </a:lvl8pPr>
      <a:lvl9pPr marL="1828800" algn="l" rtl="0" eaLnBrk="1" fontAlgn="base" hangingPunct="1">
        <a:lnSpc>
          <a:spcPct val="80000"/>
        </a:lnSpc>
        <a:spcBef>
          <a:spcPct val="0"/>
        </a:spcBef>
        <a:spcAft>
          <a:spcPct val="0"/>
        </a:spcAft>
        <a:defRPr sz="2800" b="1">
          <a:solidFill>
            <a:schemeClr val="tx1"/>
          </a:solidFill>
          <a:latin typeface="Arial" charset="0"/>
        </a:defRPr>
      </a:lvl9pPr>
    </p:titleStyle>
    <p:bodyStyle>
      <a:lvl1pPr algn="l" rtl="0" eaLnBrk="1" fontAlgn="base" hangingPunct="1">
        <a:lnSpc>
          <a:spcPct val="95000"/>
        </a:lnSpc>
        <a:spcBef>
          <a:spcPct val="0"/>
        </a:spcBef>
        <a:spcAft>
          <a:spcPct val="25000"/>
        </a:spcAft>
        <a:buSzPct val="70000"/>
        <a:defRPr sz="2000">
          <a:solidFill>
            <a:schemeClr val="tx1"/>
          </a:solidFill>
          <a:latin typeface="+mn-lt"/>
          <a:ea typeface="+mn-ea"/>
          <a:cs typeface="+mn-cs"/>
        </a:defRPr>
      </a:lvl1pPr>
      <a:lvl2pPr marL="284163" indent="-169863" algn="l" rtl="0" eaLnBrk="1" fontAlgn="base" hangingPunct="1">
        <a:lnSpc>
          <a:spcPct val="95000"/>
        </a:lnSpc>
        <a:spcBef>
          <a:spcPct val="0"/>
        </a:spcBef>
        <a:spcAft>
          <a:spcPct val="25000"/>
        </a:spcAft>
        <a:buFont typeface="Times" pitchFamily="1" charset="0"/>
        <a:buChar char="•"/>
        <a:defRPr>
          <a:solidFill>
            <a:srgbClr val="3C4F82"/>
          </a:solidFill>
          <a:latin typeface="+mn-lt"/>
        </a:defRPr>
      </a:lvl2pPr>
      <a:lvl3pPr marL="576263" indent="-179388" algn="l" rtl="0" eaLnBrk="1" fontAlgn="base" hangingPunct="1">
        <a:lnSpc>
          <a:spcPct val="95000"/>
        </a:lnSpc>
        <a:spcBef>
          <a:spcPct val="0"/>
        </a:spcBef>
        <a:spcAft>
          <a:spcPct val="25000"/>
        </a:spcAft>
        <a:buFont typeface="Times" pitchFamily="1" charset="0"/>
        <a:buChar char="–"/>
        <a:defRPr>
          <a:solidFill>
            <a:srgbClr val="3C4F82"/>
          </a:solidFill>
          <a:latin typeface="+mn-lt"/>
        </a:defRPr>
      </a:lvl3pPr>
      <a:lvl4pPr marL="858838" indent="-168275" algn="l" rtl="0" eaLnBrk="1" fontAlgn="base" hangingPunct="1">
        <a:lnSpc>
          <a:spcPct val="95000"/>
        </a:lnSpc>
        <a:spcBef>
          <a:spcPct val="0"/>
        </a:spcBef>
        <a:spcAft>
          <a:spcPct val="25000"/>
        </a:spcAft>
        <a:buChar char="•"/>
        <a:defRPr>
          <a:solidFill>
            <a:schemeClr val="bg2"/>
          </a:solidFill>
          <a:latin typeface="+mn-lt"/>
        </a:defRPr>
      </a:lvl4pPr>
      <a:lvl5pPr marL="11430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114" name="Rectangle 90"/>
          <p:cNvSpPr>
            <a:spLocks noGrp="1" noChangeArrowheads="1"/>
          </p:cNvSpPr>
          <p:nvPr>
            <p:ph type="body" idx="1"/>
          </p:nvPr>
        </p:nvSpPr>
        <p:spPr bwMode="gray">
          <a:xfrm>
            <a:off x="533400" y="1295400"/>
            <a:ext cx="8237538"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15" name="Rectangle 91"/>
          <p:cNvSpPr>
            <a:spLocks noGrp="1" noChangeArrowheads="1"/>
          </p:cNvSpPr>
          <p:nvPr>
            <p:ph type="title"/>
          </p:nvPr>
        </p:nvSpPr>
        <p:spPr bwMode="auto">
          <a:xfrm>
            <a:off x="533400" y="533400"/>
            <a:ext cx="8235950" cy="838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1117" name="Rectangle 93"/>
          <p:cNvSpPr>
            <a:spLocks noChangeArrowheads="1"/>
          </p:cNvSpPr>
          <p:nvPr/>
        </p:nvSpPr>
        <p:spPr bwMode="ltGray">
          <a:xfrm>
            <a:off x="6054725" y="6571928"/>
            <a:ext cx="2355850" cy="230832"/>
          </a:xfrm>
          <a:prstGeom prst="rect">
            <a:avLst/>
          </a:prstGeom>
          <a:noFill/>
          <a:ln w="9525">
            <a:noFill/>
            <a:miter lim="800000"/>
            <a:headEnd/>
            <a:tailEnd/>
          </a:ln>
          <a:effectLst/>
        </p:spPr>
        <p:txBody>
          <a:bodyPr lIns="45720" rIns="45720" anchor="ctr">
            <a:spAutoFit/>
          </a:bodyPr>
          <a:lstStyle/>
          <a:p>
            <a:pPr algn="r" eaLnBrk="0" hangingPunct="0">
              <a:buFontTx/>
              <a:buNone/>
            </a:pPr>
            <a:r>
              <a:rPr lang="en-US" sz="900" dirty="0">
                <a:solidFill>
                  <a:srgbClr val="FFFFFF">
                    <a:lumMod val="50000"/>
                  </a:srgbClr>
                </a:solidFill>
                <a:latin typeface="Arial" charset="0"/>
              </a:rPr>
              <a:t>© </a:t>
            </a:r>
            <a:r>
              <a:rPr lang="en-US" sz="900" dirty="0" smtClean="0">
                <a:solidFill>
                  <a:srgbClr val="FFFFFF">
                    <a:lumMod val="50000"/>
                  </a:srgbClr>
                </a:solidFill>
                <a:latin typeface="Arial" charset="0"/>
              </a:rPr>
              <a:t>2012 </a:t>
            </a:r>
            <a:r>
              <a:rPr lang="en-US" sz="900" dirty="0">
                <a:solidFill>
                  <a:srgbClr val="FFFFFF">
                    <a:lumMod val="50000"/>
                  </a:srgbClr>
                </a:solidFill>
                <a:latin typeface="Arial" charset="0"/>
              </a:rPr>
              <a:t>Carnegie Mellon University</a:t>
            </a:r>
          </a:p>
        </p:txBody>
      </p:sp>
      <p:sp>
        <p:nvSpPr>
          <p:cNvPr id="1118" name="Rectangle 94"/>
          <p:cNvSpPr>
            <a:spLocks noChangeArrowheads="1"/>
          </p:cNvSpPr>
          <p:nvPr/>
        </p:nvSpPr>
        <p:spPr bwMode="auto">
          <a:xfrm>
            <a:off x="457200" y="6577800"/>
            <a:ext cx="5334000" cy="232089"/>
          </a:xfrm>
          <a:prstGeom prst="rect">
            <a:avLst/>
          </a:prstGeom>
          <a:noFill/>
          <a:ln w="9525">
            <a:noFill/>
            <a:miter lim="800000"/>
            <a:headEnd/>
            <a:tailEnd/>
          </a:ln>
          <a:effectLst/>
        </p:spPr>
        <p:txBody>
          <a:bodyPr lIns="92685" tIns="46342" rIns="92685" bIns="46342">
            <a:spAutoFit/>
          </a:bodyPr>
          <a:lstStyle/>
          <a:p>
            <a:pPr defTabSz="811213" eaLnBrk="0" hangingPunct="0">
              <a:buFontTx/>
              <a:buNone/>
            </a:pPr>
            <a:r>
              <a:rPr lang="en-US" sz="900" dirty="0">
                <a:solidFill>
                  <a:srgbClr val="FFFFFF">
                    <a:lumMod val="50000"/>
                  </a:srgbClr>
                </a:solidFill>
                <a:latin typeface="Arial" charset="0"/>
              </a:rPr>
              <a:t>Course Title | Part X, Module X</a:t>
            </a:r>
          </a:p>
        </p:txBody>
      </p:sp>
      <p:sp>
        <p:nvSpPr>
          <p:cNvPr id="1119" name="Rectangle 95"/>
          <p:cNvSpPr>
            <a:spLocks noChangeArrowheads="1"/>
          </p:cNvSpPr>
          <p:nvPr/>
        </p:nvSpPr>
        <p:spPr bwMode="auto">
          <a:xfrm>
            <a:off x="8450263" y="6565900"/>
            <a:ext cx="323850" cy="228600"/>
          </a:xfrm>
          <a:prstGeom prst="rect">
            <a:avLst/>
          </a:prstGeom>
          <a:noFill/>
          <a:ln w="6350">
            <a:noFill/>
            <a:miter lim="800000"/>
            <a:headEnd/>
            <a:tailEnd/>
          </a:ln>
          <a:effectLst/>
        </p:spPr>
        <p:txBody>
          <a:bodyPr wrap="none" anchor="ctr">
            <a:spAutoFit/>
          </a:bodyPr>
          <a:lstStyle/>
          <a:p>
            <a:pPr eaLnBrk="0" hangingPunct="0">
              <a:buFontTx/>
              <a:buNone/>
            </a:pPr>
            <a:fld id="{B0839839-20DE-4AC0-980C-540449044AAE}" type="slidenum">
              <a:rPr lang="en-US" sz="900">
                <a:solidFill>
                  <a:srgbClr val="000000"/>
                </a:solidFill>
                <a:latin typeface="Arial" charset="0"/>
              </a:rPr>
              <a:pPr eaLnBrk="0" hangingPunct="0">
                <a:buFontTx/>
                <a:buNone/>
              </a:pPr>
              <a:t>‹#›</a:t>
            </a:fld>
            <a:endParaRPr lang="en-US" sz="900" dirty="0">
              <a:solidFill>
                <a:srgbClr val="000000"/>
              </a:solidFill>
              <a:latin typeface="Arial" charset="0"/>
            </a:endParaRPr>
          </a:p>
        </p:txBody>
      </p:sp>
    </p:spTree>
    <p:extLst>
      <p:ext uri="{BB962C8B-B14F-4D97-AF65-F5344CB8AC3E}">
        <p14:creationId xmlns:p14="http://schemas.microsoft.com/office/powerpoint/2010/main" val="1865572934"/>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ransition/>
  <p:txStyles>
    <p:titleStyle>
      <a:lvl1pPr algn="l" rtl="0" eaLnBrk="1" fontAlgn="base" hangingPunct="1">
        <a:lnSpc>
          <a:spcPct val="80000"/>
        </a:lnSpc>
        <a:spcBef>
          <a:spcPct val="0"/>
        </a:spcBef>
        <a:spcAft>
          <a:spcPct val="0"/>
        </a:spcAft>
        <a:defRPr sz="2800" b="1">
          <a:solidFill>
            <a:schemeClr val="tx1">
              <a:lumMod val="95000"/>
              <a:lumOff val="5000"/>
            </a:schemeClr>
          </a:solidFill>
          <a:latin typeface="+mj-lt"/>
          <a:ea typeface="+mj-ea"/>
          <a:cs typeface="+mj-cs"/>
        </a:defRPr>
      </a:lvl1pPr>
      <a:lvl2pPr algn="l" rtl="0" eaLnBrk="1" fontAlgn="base" hangingPunct="1">
        <a:lnSpc>
          <a:spcPct val="80000"/>
        </a:lnSpc>
        <a:spcBef>
          <a:spcPct val="0"/>
        </a:spcBef>
        <a:spcAft>
          <a:spcPct val="0"/>
        </a:spcAft>
        <a:defRPr sz="2800" b="1">
          <a:solidFill>
            <a:schemeClr val="tx1"/>
          </a:solidFill>
          <a:latin typeface="Arial" charset="0"/>
        </a:defRPr>
      </a:lvl2pPr>
      <a:lvl3pPr algn="l" rtl="0" eaLnBrk="1" fontAlgn="base" hangingPunct="1">
        <a:lnSpc>
          <a:spcPct val="80000"/>
        </a:lnSpc>
        <a:spcBef>
          <a:spcPct val="0"/>
        </a:spcBef>
        <a:spcAft>
          <a:spcPct val="0"/>
        </a:spcAft>
        <a:defRPr sz="2800" b="1">
          <a:solidFill>
            <a:schemeClr val="tx1"/>
          </a:solidFill>
          <a:latin typeface="Arial" charset="0"/>
        </a:defRPr>
      </a:lvl3pPr>
      <a:lvl4pPr algn="l" rtl="0" eaLnBrk="1" fontAlgn="base" hangingPunct="1">
        <a:lnSpc>
          <a:spcPct val="80000"/>
        </a:lnSpc>
        <a:spcBef>
          <a:spcPct val="0"/>
        </a:spcBef>
        <a:spcAft>
          <a:spcPct val="0"/>
        </a:spcAft>
        <a:defRPr sz="2800" b="1">
          <a:solidFill>
            <a:schemeClr val="tx1"/>
          </a:solidFill>
          <a:latin typeface="Arial" charset="0"/>
        </a:defRPr>
      </a:lvl4pPr>
      <a:lvl5pPr algn="l" rtl="0" eaLnBrk="1" fontAlgn="base" hangingPunct="1">
        <a:lnSpc>
          <a:spcPct val="80000"/>
        </a:lnSpc>
        <a:spcBef>
          <a:spcPct val="0"/>
        </a:spcBef>
        <a:spcAft>
          <a:spcPct val="0"/>
        </a:spcAft>
        <a:defRPr sz="2800" b="1">
          <a:solidFill>
            <a:schemeClr val="tx1"/>
          </a:solidFill>
          <a:latin typeface="Arial" charset="0"/>
        </a:defRPr>
      </a:lvl5pPr>
      <a:lvl6pPr marL="457200" algn="l" rtl="0" eaLnBrk="1" fontAlgn="base" hangingPunct="1">
        <a:lnSpc>
          <a:spcPct val="80000"/>
        </a:lnSpc>
        <a:spcBef>
          <a:spcPct val="0"/>
        </a:spcBef>
        <a:spcAft>
          <a:spcPct val="0"/>
        </a:spcAft>
        <a:defRPr sz="2800" b="1">
          <a:solidFill>
            <a:schemeClr val="tx1"/>
          </a:solidFill>
          <a:latin typeface="Arial" charset="0"/>
        </a:defRPr>
      </a:lvl6pPr>
      <a:lvl7pPr marL="914400" algn="l" rtl="0" eaLnBrk="1" fontAlgn="base" hangingPunct="1">
        <a:lnSpc>
          <a:spcPct val="80000"/>
        </a:lnSpc>
        <a:spcBef>
          <a:spcPct val="0"/>
        </a:spcBef>
        <a:spcAft>
          <a:spcPct val="0"/>
        </a:spcAft>
        <a:defRPr sz="2800" b="1">
          <a:solidFill>
            <a:schemeClr val="tx1"/>
          </a:solidFill>
          <a:latin typeface="Arial" charset="0"/>
        </a:defRPr>
      </a:lvl7pPr>
      <a:lvl8pPr marL="1371600" algn="l" rtl="0" eaLnBrk="1" fontAlgn="base" hangingPunct="1">
        <a:lnSpc>
          <a:spcPct val="80000"/>
        </a:lnSpc>
        <a:spcBef>
          <a:spcPct val="0"/>
        </a:spcBef>
        <a:spcAft>
          <a:spcPct val="0"/>
        </a:spcAft>
        <a:defRPr sz="2800" b="1">
          <a:solidFill>
            <a:schemeClr val="tx1"/>
          </a:solidFill>
          <a:latin typeface="Arial" charset="0"/>
        </a:defRPr>
      </a:lvl8pPr>
      <a:lvl9pPr marL="1828800" algn="l" rtl="0" eaLnBrk="1" fontAlgn="base" hangingPunct="1">
        <a:lnSpc>
          <a:spcPct val="80000"/>
        </a:lnSpc>
        <a:spcBef>
          <a:spcPct val="0"/>
        </a:spcBef>
        <a:spcAft>
          <a:spcPct val="0"/>
        </a:spcAft>
        <a:defRPr sz="2800" b="1">
          <a:solidFill>
            <a:schemeClr val="tx1"/>
          </a:solidFill>
          <a:latin typeface="Arial" charset="0"/>
        </a:defRPr>
      </a:lvl9pPr>
    </p:titleStyle>
    <p:bodyStyle>
      <a:lvl1pPr algn="l" rtl="0" eaLnBrk="1" fontAlgn="base" hangingPunct="1">
        <a:lnSpc>
          <a:spcPct val="95000"/>
        </a:lnSpc>
        <a:spcBef>
          <a:spcPct val="0"/>
        </a:spcBef>
        <a:spcAft>
          <a:spcPct val="25000"/>
        </a:spcAft>
        <a:buSzPct val="70000"/>
        <a:defRPr sz="2000">
          <a:solidFill>
            <a:schemeClr val="tx1"/>
          </a:solidFill>
          <a:latin typeface="+mn-lt"/>
          <a:ea typeface="+mn-ea"/>
          <a:cs typeface="+mn-cs"/>
        </a:defRPr>
      </a:lvl1pPr>
      <a:lvl2pPr marL="284163" indent="-169863" algn="l" rtl="0" eaLnBrk="1" fontAlgn="base" hangingPunct="1">
        <a:lnSpc>
          <a:spcPct val="95000"/>
        </a:lnSpc>
        <a:spcBef>
          <a:spcPct val="0"/>
        </a:spcBef>
        <a:spcAft>
          <a:spcPct val="25000"/>
        </a:spcAft>
        <a:buFont typeface="Times" pitchFamily="1" charset="0"/>
        <a:buChar char="•"/>
        <a:defRPr>
          <a:solidFill>
            <a:srgbClr val="3C4F82"/>
          </a:solidFill>
          <a:latin typeface="+mn-lt"/>
        </a:defRPr>
      </a:lvl2pPr>
      <a:lvl3pPr marL="576263" indent="-179388" algn="l" rtl="0" eaLnBrk="1" fontAlgn="base" hangingPunct="1">
        <a:lnSpc>
          <a:spcPct val="95000"/>
        </a:lnSpc>
        <a:spcBef>
          <a:spcPct val="0"/>
        </a:spcBef>
        <a:spcAft>
          <a:spcPct val="25000"/>
        </a:spcAft>
        <a:buFont typeface="Times" pitchFamily="1" charset="0"/>
        <a:buChar char="–"/>
        <a:defRPr>
          <a:solidFill>
            <a:srgbClr val="3C4F82"/>
          </a:solidFill>
          <a:latin typeface="+mn-lt"/>
        </a:defRPr>
      </a:lvl3pPr>
      <a:lvl4pPr marL="858838" indent="-168275" algn="l" rtl="0" eaLnBrk="1" fontAlgn="base" hangingPunct="1">
        <a:lnSpc>
          <a:spcPct val="95000"/>
        </a:lnSpc>
        <a:spcBef>
          <a:spcPct val="0"/>
        </a:spcBef>
        <a:spcAft>
          <a:spcPct val="25000"/>
        </a:spcAft>
        <a:buChar char="•"/>
        <a:defRPr>
          <a:solidFill>
            <a:schemeClr val="bg2"/>
          </a:solidFill>
          <a:latin typeface="+mn-lt"/>
        </a:defRPr>
      </a:lvl4pPr>
      <a:lvl5pPr marL="11430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4.xml"/><Relationship Id="rId5" Type="http://schemas.openxmlformats.org/officeDocument/2006/relationships/image" Target="../media/image43.jpeg"/><Relationship Id="rId4" Type="http://schemas.openxmlformats.org/officeDocument/2006/relationships/image" Target="../media/image42.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4.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jpeg"/><Relationship Id="rId1" Type="http://schemas.openxmlformats.org/officeDocument/2006/relationships/slideLayout" Target="../slideLayouts/slideLayout14.xml"/><Relationship Id="rId4" Type="http://schemas.openxmlformats.org/officeDocument/2006/relationships/image" Target="../media/image54.wmf"/></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25915" y="5735515"/>
            <a:ext cx="3915752" cy="353943"/>
          </a:xfrm>
          <a:prstGeom prst="rect">
            <a:avLst/>
          </a:prstGeom>
          <a:noFill/>
        </p:spPr>
        <p:txBody>
          <a:bodyPr wrap="none" rtlCol="0">
            <a:spAutoFit/>
          </a:bodyPr>
          <a:lstStyle/>
          <a:p>
            <a:pPr>
              <a:buNone/>
            </a:pPr>
            <a:r>
              <a:rPr lang="en-US" sz="1700" dirty="0" smtClean="0"/>
              <a:t>TSP Team Member Training, Module 2</a:t>
            </a:r>
            <a:endParaRPr lang="en-US" sz="1700" dirty="0"/>
          </a:p>
        </p:txBody>
      </p:sp>
      <p:sp>
        <p:nvSpPr>
          <p:cNvPr id="22" name="TextBox 21"/>
          <p:cNvSpPr txBox="1"/>
          <p:nvPr/>
        </p:nvSpPr>
        <p:spPr>
          <a:xfrm>
            <a:off x="4363915" y="2816473"/>
            <a:ext cx="3472361" cy="523220"/>
          </a:xfrm>
          <a:prstGeom prst="rect">
            <a:avLst/>
          </a:prstGeom>
          <a:noFill/>
        </p:spPr>
        <p:txBody>
          <a:bodyPr wrap="none" rtlCol="0">
            <a:spAutoFit/>
          </a:bodyPr>
          <a:lstStyle/>
          <a:p>
            <a:pPr>
              <a:buNone/>
            </a:pPr>
            <a:r>
              <a:rPr lang="en-US" sz="2800" dirty="0" smtClean="0"/>
              <a:t>Overview of the TSP</a:t>
            </a:r>
            <a:endParaRPr lang="en-US" sz="2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Management Models</a:t>
            </a:r>
            <a:endParaRPr lang="en-US" dirty="0"/>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229"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515"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801"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086"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0371"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801" y="284575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a:stCxn id="14" idx="2"/>
            <a:endCxn id="10" idx="0"/>
          </p:cNvCxnSpPr>
          <p:nvPr/>
        </p:nvCxnSpPr>
        <p:spPr bwMode="auto">
          <a:xfrm flipH="1">
            <a:off x="1983673" y="3323645"/>
            <a:ext cx="459286"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cxnSp>
        <p:nvCxnSpPr>
          <p:cNvPr id="17" name="Straight Arrow Connector 16"/>
          <p:cNvCxnSpPr>
            <a:stCxn id="14" idx="2"/>
            <a:endCxn id="9" idx="0"/>
          </p:cNvCxnSpPr>
          <p:nvPr/>
        </p:nvCxnSpPr>
        <p:spPr bwMode="auto">
          <a:xfrm flipH="1">
            <a:off x="1524387" y="3323645"/>
            <a:ext cx="918572"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cxnSp>
        <p:nvCxnSpPr>
          <p:cNvPr id="22" name="Straight Arrow Connector 21"/>
          <p:cNvCxnSpPr>
            <a:stCxn id="14" idx="2"/>
            <a:endCxn id="11" idx="0"/>
          </p:cNvCxnSpPr>
          <p:nvPr/>
        </p:nvCxnSpPr>
        <p:spPr bwMode="auto">
          <a:xfrm>
            <a:off x="2442959" y="3323645"/>
            <a:ext cx="0"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cxnSp>
        <p:nvCxnSpPr>
          <p:cNvPr id="25" name="Straight Arrow Connector 24"/>
          <p:cNvCxnSpPr>
            <a:stCxn id="14" idx="2"/>
            <a:endCxn id="12" idx="0"/>
          </p:cNvCxnSpPr>
          <p:nvPr/>
        </p:nvCxnSpPr>
        <p:spPr bwMode="auto">
          <a:xfrm>
            <a:off x="2442959" y="3323645"/>
            <a:ext cx="459285"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cxnSp>
        <p:nvCxnSpPr>
          <p:cNvPr id="28" name="Straight Arrow Connector 27"/>
          <p:cNvCxnSpPr>
            <a:stCxn id="14" idx="2"/>
            <a:endCxn id="13" idx="0"/>
          </p:cNvCxnSpPr>
          <p:nvPr/>
        </p:nvCxnSpPr>
        <p:spPr bwMode="auto">
          <a:xfrm>
            <a:off x="2442959" y="3323645"/>
            <a:ext cx="918570"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sp>
        <p:nvSpPr>
          <p:cNvPr id="29" name="TextBox 28"/>
          <p:cNvSpPr txBox="1"/>
          <p:nvPr/>
        </p:nvSpPr>
        <p:spPr>
          <a:xfrm>
            <a:off x="1598015" y="2458589"/>
            <a:ext cx="1689886" cy="338554"/>
          </a:xfrm>
          <a:prstGeom prst="rect">
            <a:avLst/>
          </a:prstGeom>
          <a:noFill/>
        </p:spPr>
        <p:txBody>
          <a:bodyPr wrap="none" rtlCol="0">
            <a:spAutoFit/>
          </a:bodyPr>
          <a:lstStyle/>
          <a:p>
            <a:pPr>
              <a:buNone/>
            </a:pPr>
            <a:r>
              <a:rPr lang="en-US" sz="1600" dirty="0" smtClean="0">
                <a:solidFill>
                  <a:srgbClr val="0070C0"/>
                </a:solidFill>
              </a:rPr>
              <a:t>Project Manager</a:t>
            </a:r>
          </a:p>
        </p:txBody>
      </p:sp>
      <p:sp>
        <p:nvSpPr>
          <p:cNvPr id="32" name="TextBox 31"/>
          <p:cNvSpPr txBox="1"/>
          <p:nvPr/>
        </p:nvSpPr>
        <p:spPr>
          <a:xfrm>
            <a:off x="1524387" y="4263331"/>
            <a:ext cx="1868910" cy="338554"/>
          </a:xfrm>
          <a:prstGeom prst="rect">
            <a:avLst/>
          </a:prstGeom>
          <a:noFill/>
        </p:spPr>
        <p:txBody>
          <a:bodyPr wrap="none" rtlCol="0">
            <a:spAutoFit/>
          </a:bodyPr>
          <a:lstStyle/>
          <a:p>
            <a:pPr>
              <a:buNone/>
            </a:pPr>
            <a:r>
              <a:rPr lang="en-US" sz="1600" dirty="0" smtClean="0">
                <a:solidFill>
                  <a:srgbClr val="0070C0"/>
                </a:solidFill>
              </a:rPr>
              <a:t>Development Staff</a:t>
            </a:r>
          </a:p>
        </p:txBody>
      </p:sp>
      <p:pic>
        <p:nvPicPr>
          <p:cNvPr id="3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601" y="231347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5741" y="42717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1827" y="3939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4791" y="2593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5766" y="2593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7031" y="3939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172" y="379212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7301" y="378223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484" y="3271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0788" y="3271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5" name="Straight Arrow Connector 44"/>
          <p:cNvCxnSpPr>
            <a:stCxn id="14" idx="2"/>
            <a:endCxn id="42" idx="0"/>
          </p:cNvCxnSpPr>
          <p:nvPr/>
        </p:nvCxnSpPr>
        <p:spPr bwMode="auto">
          <a:xfrm>
            <a:off x="2442959" y="3323645"/>
            <a:ext cx="1365500" cy="458593"/>
          </a:xfrm>
          <a:prstGeom prst="straightConnector1">
            <a:avLst/>
          </a:prstGeom>
          <a:solidFill>
            <a:srgbClr val="5CA1FB"/>
          </a:solidFill>
          <a:ln w="6350" cap="flat" cmpd="sng" algn="ctr">
            <a:solidFill>
              <a:srgbClr val="0070C0"/>
            </a:solidFill>
            <a:prstDash val="solid"/>
            <a:round/>
            <a:headEnd type="none" w="med" len="med"/>
            <a:tailEnd type="arrow"/>
          </a:ln>
          <a:effectLst/>
        </p:spPr>
      </p:cxnSp>
      <p:cxnSp>
        <p:nvCxnSpPr>
          <p:cNvPr id="48" name="Straight Arrow Connector 47"/>
          <p:cNvCxnSpPr>
            <a:stCxn id="14" idx="2"/>
            <a:endCxn id="41" idx="0"/>
          </p:cNvCxnSpPr>
          <p:nvPr/>
        </p:nvCxnSpPr>
        <p:spPr bwMode="auto">
          <a:xfrm flipH="1">
            <a:off x="1063330" y="3323645"/>
            <a:ext cx="1379629" cy="468476"/>
          </a:xfrm>
          <a:prstGeom prst="straightConnector1">
            <a:avLst/>
          </a:prstGeom>
          <a:solidFill>
            <a:srgbClr val="5CA1FB"/>
          </a:solidFill>
          <a:ln w="6350" cap="flat" cmpd="sng" algn="ctr">
            <a:solidFill>
              <a:srgbClr val="0070C0"/>
            </a:solidFill>
            <a:prstDash val="solid"/>
            <a:round/>
            <a:headEnd type="none" w="med" len="med"/>
            <a:tailEnd type="arrow"/>
          </a:ln>
          <a:effectLst/>
        </p:spPr>
      </p:cxnSp>
      <p:pic>
        <p:nvPicPr>
          <p:cNvPr id="5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092" y="2018716"/>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5303889" y="1752584"/>
            <a:ext cx="1227708" cy="338554"/>
          </a:xfrm>
          <a:prstGeom prst="rect">
            <a:avLst/>
          </a:prstGeom>
          <a:noFill/>
        </p:spPr>
        <p:txBody>
          <a:bodyPr wrap="none" rtlCol="0">
            <a:spAutoFit/>
          </a:bodyPr>
          <a:lstStyle/>
          <a:p>
            <a:pPr>
              <a:buNone/>
            </a:pPr>
            <a:r>
              <a:rPr lang="en-US" sz="1600" dirty="0" smtClean="0">
                <a:solidFill>
                  <a:srgbClr val="0070C0"/>
                </a:solidFill>
              </a:rPr>
              <a:t>TSP Coach</a:t>
            </a:r>
          </a:p>
        </p:txBody>
      </p:sp>
      <p:sp>
        <p:nvSpPr>
          <p:cNvPr id="31" name="Oval 30"/>
          <p:cNvSpPr/>
          <p:nvPr/>
        </p:nvSpPr>
        <p:spPr bwMode="auto">
          <a:xfrm>
            <a:off x="5197033" y="2194663"/>
            <a:ext cx="2627453" cy="2627453"/>
          </a:xfrm>
          <a:prstGeom prst="ellipse">
            <a:avLst/>
          </a:prstGeom>
          <a:noFill/>
          <a:ln w="38100" cap="flat" cmpd="sng" algn="ctr">
            <a:solidFill>
              <a:srgbClr val="0070C0"/>
            </a:solidFill>
            <a:prstDash val="sysDot"/>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2066" name="TextBox 2065"/>
          <p:cNvSpPr txBox="1"/>
          <p:nvPr/>
        </p:nvSpPr>
        <p:spPr>
          <a:xfrm>
            <a:off x="1333009" y="4974516"/>
            <a:ext cx="2243050" cy="400110"/>
          </a:xfrm>
          <a:prstGeom prst="rect">
            <a:avLst/>
          </a:prstGeom>
          <a:noFill/>
        </p:spPr>
        <p:txBody>
          <a:bodyPr wrap="none" rtlCol="0">
            <a:spAutoFit/>
          </a:bodyPr>
          <a:lstStyle/>
          <a:p>
            <a:pPr>
              <a:buNone/>
            </a:pPr>
            <a:r>
              <a:rPr lang="en-US" dirty="0" smtClean="0"/>
              <a:t>Traditional Project</a:t>
            </a:r>
          </a:p>
        </p:txBody>
      </p:sp>
      <p:sp>
        <p:nvSpPr>
          <p:cNvPr id="78" name="TextBox 77"/>
          <p:cNvSpPr txBox="1"/>
          <p:nvPr/>
        </p:nvSpPr>
        <p:spPr>
          <a:xfrm>
            <a:off x="5011397" y="4974516"/>
            <a:ext cx="3040448" cy="400110"/>
          </a:xfrm>
          <a:prstGeom prst="rect">
            <a:avLst/>
          </a:prstGeom>
          <a:noFill/>
        </p:spPr>
        <p:txBody>
          <a:bodyPr wrap="none" rtlCol="0">
            <a:spAutoFit/>
          </a:bodyPr>
          <a:lstStyle/>
          <a:p>
            <a:pPr>
              <a:buNone/>
            </a:pPr>
            <a:r>
              <a:rPr lang="en-US" dirty="0" smtClean="0"/>
              <a:t>TSP Self-Managed Team</a:t>
            </a:r>
          </a:p>
        </p:txBody>
      </p:sp>
      <p:sp>
        <p:nvSpPr>
          <p:cNvPr id="46" name="Rectangle 45"/>
          <p:cNvSpPr/>
          <p:nvPr/>
        </p:nvSpPr>
        <p:spPr>
          <a:xfrm>
            <a:off x="741067" y="5344186"/>
            <a:ext cx="3435556" cy="292388"/>
          </a:xfrm>
          <a:prstGeom prst="rect">
            <a:avLst/>
          </a:prstGeom>
        </p:spPr>
        <p:txBody>
          <a:bodyPr wrap="none">
            <a:spAutoFit/>
          </a:bodyPr>
          <a:lstStyle/>
          <a:p>
            <a:pPr lvl="0" algn="ctr">
              <a:buNone/>
            </a:pPr>
            <a:r>
              <a:rPr lang="en-US" sz="1300" dirty="0">
                <a:solidFill>
                  <a:srgbClr val="000000"/>
                </a:solidFill>
              </a:rPr>
              <a:t>The </a:t>
            </a:r>
            <a:r>
              <a:rPr lang="en-US" sz="1300" dirty="0" smtClean="0">
                <a:solidFill>
                  <a:srgbClr val="000000"/>
                </a:solidFill>
              </a:rPr>
              <a:t>PM plans</a:t>
            </a:r>
            <a:r>
              <a:rPr lang="en-US" sz="1300" dirty="0">
                <a:solidFill>
                  <a:srgbClr val="000000"/>
                </a:solidFill>
              </a:rPr>
              <a:t>, directs, and tracks the work. </a:t>
            </a:r>
          </a:p>
        </p:txBody>
      </p:sp>
      <p:sp>
        <p:nvSpPr>
          <p:cNvPr id="47" name="Rectangle 46"/>
          <p:cNvSpPr/>
          <p:nvPr/>
        </p:nvSpPr>
        <p:spPr>
          <a:xfrm>
            <a:off x="4958434" y="5344186"/>
            <a:ext cx="3146374" cy="292388"/>
          </a:xfrm>
          <a:prstGeom prst="rect">
            <a:avLst/>
          </a:prstGeom>
        </p:spPr>
        <p:txBody>
          <a:bodyPr wrap="none">
            <a:spAutoFit/>
          </a:bodyPr>
          <a:lstStyle/>
          <a:p>
            <a:pPr lvl="0" algn="ctr">
              <a:buNone/>
            </a:pPr>
            <a:r>
              <a:rPr lang="en-US" sz="1300" dirty="0">
                <a:solidFill>
                  <a:srgbClr val="000000"/>
                </a:solidFill>
              </a:rPr>
              <a:t>The </a:t>
            </a:r>
            <a:r>
              <a:rPr lang="en-US" sz="1300" dirty="0" smtClean="0">
                <a:solidFill>
                  <a:srgbClr val="000000"/>
                </a:solidFill>
              </a:rPr>
              <a:t>Team </a:t>
            </a:r>
            <a:r>
              <a:rPr lang="en-US" sz="1300" dirty="0">
                <a:solidFill>
                  <a:srgbClr val="000000"/>
                </a:solidFill>
              </a:rPr>
              <a:t>directs, and tracks the work. </a:t>
            </a:r>
          </a:p>
        </p:txBody>
      </p:sp>
      <p:sp>
        <p:nvSpPr>
          <p:cNvPr id="35" name="TextBox 34"/>
          <p:cNvSpPr txBox="1"/>
          <p:nvPr/>
        </p:nvSpPr>
        <p:spPr>
          <a:xfrm>
            <a:off x="6167716" y="2738870"/>
            <a:ext cx="686085" cy="584775"/>
          </a:xfrm>
          <a:prstGeom prst="rect">
            <a:avLst/>
          </a:prstGeom>
          <a:noFill/>
        </p:spPr>
        <p:txBody>
          <a:bodyPr wrap="none" rtlCol="0">
            <a:spAutoFit/>
          </a:bodyPr>
          <a:lstStyle/>
          <a:p>
            <a:pPr algn="ctr">
              <a:buNone/>
            </a:pPr>
            <a:r>
              <a:rPr lang="en-US" sz="1600" dirty="0" smtClean="0">
                <a:solidFill>
                  <a:srgbClr val="0070C0"/>
                </a:solidFill>
              </a:rPr>
              <a:t>Team</a:t>
            </a:r>
            <a:br>
              <a:rPr lang="en-US" sz="1600" dirty="0" smtClean="0">
                <a:solidFill>
                  <a:srgbClr val="0070C0"/>
                </a:solidFill>
              </a:rPr>
            </a:br>
            <a:r>
              <a:rPr lang="en-US" sz="1600" dirty="0" smtClean="0">
                <a:solidFill>
                  <a:srgbClr val="0070C0"/>
                </a:solidFill>
              </a:rPr>
              <a:t>Lead</a:t>
            </a:r>
          </a:p>
        </p:txBody>
      </p:sp>
    </p:spTree>
    <p:extLst>
      <p:ext uri="{BB962C8B-B14F-4D97-AF65-F5344CB8AC3E}">
        <p14:creationId xmlns:p14="http://schemas.microsoft.com/office/powerpoint/2010/main" val="16171344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Activities Are Shared</a:t>
            </a:r>
            <a:endParaRPr lang="en-US" dirty="0"/>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7658" y="237647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3798" y="43347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884" y="4002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2848" y="2656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3823" y="2656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5088" y="4002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8541" y="3334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8845" y="3334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6149" y="2081716"/>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2432295" y="1743162"/>
            <a:ext cx="1227708" cy="338554"/>
          </a:xfrm>
          <a:prstGeom prst="rect">
            <a:avLst/>
          </a:prstGeom>
          <a:noFill/>
        </p:spPr>
        <p:txBody>
          <a:bodyPr wrap="none" rtlCol="0">
            <a:spAutoFit/>
          </a:bodyPr>
          <a:lstStyle/>
          <a:p>
            <a:pPr>
              <a:buNone/>
            </a:pPr>
            <a:r>
              <a:rPr lang="en-US" sz="1600" dirty="0" smtClean="0">
                <a:solidFill>
                  <a:srgbClr val="0070C0"/>
                </a:solidFill>
              </a:rPr>
              <a:t>TSP Coach</a:t>
            </a:r>
          </a:p>
        </p:txBody>
      </p:sp>
      <p:sp>
        <p:nvSpPr>
          <p:cNvPr id="13" name="Oval 12"/>
          <p:cNvSpPr/>
          <p:nvPr/>
        </p:nvSpPr>
        <p:spPr bwMode="auto">
          <a:xfrm>
            <a:off x="3010765" y="2181673"/>
            <a:ext cx="2816104" cy="2779434"/>
          </a:xfrm>
          <a:prstGeom prst="ellipse">
            <a:avLst/>
          </a:prstGeom>
          <a:noFill/>
          <a:ln w="38100" cap="flat" cmpd="sng" algn="ctr">
            <a:solidFill>
              <a:srgbClr val="0070C0"/>
            </a:solidFill>
            <a:prstDash val="sysDot"/>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20" name="Rectangular Callout 19"/>
          <p:cNvSpPr/>
          <p:nvPr/>
        </p:nvSpPr>
        <p:spPr bwMode="auto">
          <a:xfrm>
            <a:off x="5377404" y="1371600"/>
            <a:ext cx="3202392" cy="949063"/>
          </a:xfrm>
          <a:prstGeom prst="wedgeRectCallout">
            <a:avLst>
              <a:gd name="adj1" fmla="val -49536"/>
              <a:gd name="adj2" fmla="val 99812"/>
            </a:avLst>
          </a:prstGeom>
          <a:solidFill>
            <a:schemeClr val="bg1">
              <a:lumMod val="95000"/>
            </a:schemeClr>
          </a:solidFill>
          <a:ln w="38100" cap="flat" cmpd="sng" algn="ctr">
            <a:noFill/>
            <a:prstDash val="solid"/>
            <a:round/>
            <a:headEnd type="none" w="med" len="med"/>
            <a:tailEnd type="none" w="med" len="med"/>
          </a:ln>
          <a:effectLst/>
        </p:spPr>
        <p:txBody>
          <a:bodyPr vert="horz" wrap="square" lIns="228600" tIns="0" rIns="228600" bIns="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t>Team Lead</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solidFill>
                  <a:srgbClr val="0070C0"/>
                </a:solidFill>
              </a:rPr>
              <a:t>Leads</a:t>
            </a:r>
            <a:r>
              <a:rPr lang="en-US" sz="1400" kern="0" dirty="0">
                <a:solidFill>
                  <a:srgbClr val="0070C0"/>
                </a:solidFill>
              </a:rPr>
              <a:t>, motivates, and protects the </a:t>
            </a:r>
            <a:r>
              <a:rPr lang="en-US" sz="1400" kern="0" dirty="0" smtClean="0">
                <a:solidFill>
                  <a:srgbClr val="0070C0"/>
                </a:solidFill>
              </a:rPr>
              <a:t/>
            </a:r>
            <a:br>
              <a:rPr lang="en-US" sz="1400" kern="0" dirty="0" smtClean="0">
                <a:solidFill>
                  <a:srgbClr val="0070C0"/>
                </a:solidFill>
              </a:rPr>
            </a:br>
            <a:r>
              <a:rPr lang="en-US" sz="1400" kern="0" dirty="0" smtClean="0">
                <a:solidFill>
                  <a:srgbClr val="0070C0"/>
                </a:solidFill>
              </a:rPr>
              <a:t>team. Represents </a:t>
            </a:r>
            <a:r>
              <a:rPr lang="en-US" sz="1400" kern="0" dirty="0">
                <a:solidFill>
                  <a:srgbClr val="0070C0"/>
                </a:solidFill>
              </a:rPr>
              <a:t>team to </a:t>
            </a:r>
            <a:r>
              <a:rPr lang="en-US" sz="1400" kern="0" dirty="0" smtClean="0">
                <a:solidFill>
                  <a:srgbClr val="0070C0"/>
                </a:solidFill>
              </a:rPr>
              <a:t>management.</a:t>
            </a:r>
            <a:endParaRPr lang="en-US" sz="1400" kern="0" dirty="0">
              <a:solidFill>
                <a:srgbClr val="0070C0"/>
              </a:solidFill>
            </a:endParaRPr>
          </a:p>
        </p:txBody>
      </p:sp>
      <p:sp>
        <p:nvSpPr>
          <p:cNvPr id="22" name="Rectangular Callout 21"/>
          <p:cNvSpPr/>
          <p:nvPr/>
        </p:nvSpPr>
        <p:spPr bwMode="auto">
          <a:xfrm>
            <a:off x="5826869" y="4316977"/>
            <a:ext cx="2947480" cy="1223089"/>
          </a:xfrm>
          <a:prstGeom prst="wedgeRectCallout">
            <a:avLst>
              <a:gd name="adj1" fmla="val -65708"/>
              <a:gd name="adj2" fmla="val -49711"/>
            </a:avLst>
          </a:prstGeom>
          <a:solidFill>
            <a:schemeClr val="bg1">
              <a:lumMod val="95000"/>
            </a:schemeClr>
          </a:solidFill>
          <a:ln w="38100" cap="flat" cmpd="sng" algn="ctr">
            <a:noFill/>
            <a:prstDash val="solid"/>
            <a:round/>
            <a:headEnd type="none" w="med" len="med"/>
            <a:tailEnd type="none" w="med" len="med"/>
          </a:ln>
          <a:effectLst/>
        </p:spPr>
        <p:txBody>
          <a:bodyPr vert="horz" wrap="square" lIns="228600" tIns="0" rIns="228600" bIns="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t>Customer Interface Manager</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a:solidFill>
                  <a:srgbClr val="0070C0"/>
                </a:solidFill>
              </a:rPr>
              <a:t>Coordinates with customer and/or </a:t>
            </a:r>
            <a:r>
              <a:rPr lang="en-US" sz="1400" kern="0" dirty="0" smtClean="0">
                <a:solidFill>
                  <a:srgbClr val="0070C0"/>
                </a:solidFill>
              </a:rPr>
              <a:t>stakeholders. Keeps communication channels </a:t>
            </a:r>
            <a:r>
              <a:rPr lang="en-US" sz="1400" kern="0" dirty="0">
                <a:solidFill>
                  <a:srgbClr val="0070C0"/>
                </a:solidFill>
              </a:rPr>
              <a:t>open and </a:t>
            </a:r>
            <a:r>
              <a:rPr lang="en-US" sz="1400" kern="0" dirty="0" smtClean="0">
                <a:solidFill>
                  <a:srgbClr val="0070C0"/>
                </a:solidFill>
              </a:rPr>
              <a:t>active.</a:t>
            </a:r>
            <a:endParaRPr lang="en-US" sz="1400" kern="0" dirty="0">
              <a:solidFill>
                <a:srgbClr val="0070C0"/>
              </a:solidFill>
            </a:endParaRPr>
          </a:p>
        </p:txBody>
      </p:sp>
      <p:sp>
        <p:nvSpPr>
          <p:cNvPr id="23" name="Rectangular Callout 22"/>
          <p:cNvSpPr/>
          <p:nvPr/>
        </p:nvSpPr>
        <p:spPr bwMode="auto">
          <a:xfrm>
            <a:off x="666525" y="5064953"/>
            <a:ext cx="2947480" cy="1223089"/>
          </a:xfrm>
          <a:prstGeom prst="wedgeRectCallout">
            <a:avLst>
              <a:gd name="adj1" fmla="val 44853"/>
              <a:gd name="adj2" fmla="val -111747"/>
            </a:avLst>
          </a:prstGeom>
          <a:solidFill>
            <a:schemeClr val="bg1">
              <a:lumMod val="95000"/>
            </a:schemeClr>
          </a:solidFill>
          <a:ln w="38100" cap="flat" cmpd="sng" algn="ctr">
            <a:noFill/>
            <a:prstDash val="solid"/>
            <a:round/>
            <a:headEnd type="none" w="med" len="med"/>
            <a:tailEnd type="none" w="med" len="med"/>
          </a:ln>
          <a:effectLst/>
        </p:spPr>
        <p:txBody>
          <a:bodyPr vert="horz" wrap="square" lIns="228600" tIns="0" rIns="228600" bIns="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t>Planning Manager</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a:solidFill>
                  <a:srgbClr val="0070C0"/>
                </a:solidFill>
              </a:rPr>
              <a:t>Tracks the team’s plan</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a:solidFill>
                  <a:srgbClr val="0070C0"/>
                </a:solidFill>
              </a:rPr>
              <a:t>On the lookout for schedule and commitment course </a:t>
            </a:r>
            <a:r>
              <a:rPr lang="en-US" sz="1400" kern="0" dirty="0" smtClean="0">
                <a:solidFill>
                  <a:srgbClr val="0070C0"/>
                </a:solidFill>
              </a:rPr>
              <a:t>corrections.</a:t>
            </a:r>
            <a:endParaRPr lang="en-US" sz="1400" kern="0" dirty="0">
              <a:solidFill>
                <a:srgbClr val="0070C0"/>
              </a:solidFill>
            </a:endParaRPr>
          </a:p>
        </p:txBody>
      </p:sp>
      <p:sp>
        <p:nvSpPr>
          <p:cNvPr id="24" name="Rectangular Callout 23"/>
          <p:cNvSpPr/>
          <p:nvPr/>
        </p:nvSpPr>
        <p:spPr bwMode="auto">
          <a:xfrm>
            <a:off x="389106" y="2421109"/>
            <a:ext cx="2305456" cy="1226763"/>
          </a:xfrm>
          <a:prstGeom prst="wedgeRectCallout">
            <a:avLst>
              <a:gd name="adj1" fmla="val 69346"/>
              <a:gd name="adj2" fmla="val 32510"/>
            </a:avLst>
          </a:prstGeom>
          <a:solidFill>
            <a:schemeClr val="bg1">
              <a:lumMod val="95000"/>
            </a:schemeClr>
          </a:solidFill>
          <a:ln w="38100" cap="flat" cmpd="sng" algn="ctr">
            <a:noFill/>
            <a:prstDash val="solid"/>
            <a:round/>
            <a:headEnd type="none" w="med" len="med"/>
            <a:tailEnd type="none" w="med" len="med"/>
          </a:ln>
          <a:effectLst/>
        </p:spPr>
        <p:txBody>
          <a:bodyPr vert="horz" wrap="square" lIns="228600" tIns="0" rIns="228600" bIns="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t>Quality Manager</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a:solidFill>
                  <a:srgbClr val="0070C0"/>
                </a:solidFill>
              </a:rPr>
              <a:t>Tracks the team’s quality </a:t>
            </a:r>
            <a:r>
              <a:rPr lang="en-US" sz="1400" kern="0" dirty="0" smtClean="0">
                <a:solidFill>
                  <a:srgbClr val="0070C0"/>
                </a:solidFill>
              </a:rPr>
              <a:t>plan. Alerts team when there are quality issues.</a:t>
            </a:r>
            <a:endParaRPr lang="en-US" sz="1400" kern="0" dirty="0">
              <a:solidFill>
                <a:srgbClr val="0070C0"/>
              </a:solidFill>
            </a:endParaRPr>
          </a:p>
        </p:txBody>
      </p:sp>
      <p:sp>
        <p:nvSpPr>
          <p:cNvPr id="25" name="TextBox 24"/>
          <p:cNvSpPr txBox="1"/>
          <p:nvPr/>
        </p:nvSpPr>
        <p:spPr>
          <a:xfrm>
            <a:off x="5470002" y="5875506"/>
            <a:ext cx="2970685" cy="584775"/>
          </a:xfrm>
          <a:prstGeom prst="rect">
            <a:avLst/>
          </a:prstGeom>
          <a:noFill/>
        </p:spPr>
        <p:txBody>
          <a:bodyPr wrap="none" rtlCol="0">
            <a:spAutoFit/>
          </a:bodyPr>
          <a:lstStyle/>
          <a:p>
            <a:pPr>
              <a:buNone/>
            </a:pPr>
            <a:r>
              <a:rPr lang="en-US" sz="1600" dirty="0" smtClean="0"/>
              <a:t>Other team management roles</a:t>
            </a:r>
            <a:br>
              <a:rPr lang="en-US" sz="1600" dirty="0" smtClean="0"/>
            </a:br>
            <a:r>
              <a:rPr lang="en-US" sz="1600" dirty="0" smtClean="0"/>
              <a:t>assigned on as-needed basis.</a:t>
            </a:r>
          </a:p>
        </p:txBody>
      </p:sp>
      <p:sp>
        <p:nvSpPr>
          <p:cNvPr id="26" name="Rectangular Callout 25"/>
          <p:cNvSpPr/>
          <p:nvPr/>
        </p:nvSpPr>
        <p:spPr bwMode="auto">
          <a:xfrm>
            <a:off x="6233944" y="2703601"/>
            <a:ext cx="2436719" cy="1352424"/>
          </a:xfrm>
          <a:prstGeom prst="wedgeRectCallout">
            <a:avLst>
              <a:gd name="adj1" fmla="val -69958"/>
              <a:gd name="adj2" fmla="val 9628"/>
            </a:avLst>
          </a:prstGeom>
          <a:solidFill>
            <a:schemeClr val="bg1">
              <a:lumMod val="95000"/>
            </a:schemeClr>
          </a:solidFill>
          <a:ln w="38100" cap="flat" cmpd="sng" algn="ctr">
            <a:noFill/>
            <a:prstDash val="solid"/>
            <a:round/>
            <a:headEnd type="none" w="med" len="med"/>
            <a:tailEnd type="none" w="med" len="med"/>
          </a:ln>
          <a:effectLst/>
        </p:spPr>
        <p:txBody>
          <a:bodyPr vert="horz" wrap="square" lIns="228600" tIns="0" rIns="228600" bIns="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t>Process Manager</a:t>
            </a:r>
          </a:p>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smtClean="0">
                <a:solidFill>
                  <a:srgbClr val="0070C0"/>
                </a:solidFill>
              </a:rPr>
              <a:t>Ensures that team’s processes are properly</a:t>
            </a:r>
            <a:br>
              <a:rPr lang="en-US" sz="1400" kern="0" dirty="0" smtClean="0">
                <a:solidFill>
                  <a:srgbClr val="0070C0"/>
                </a:solidFill>
              </a:rPr>
            </a:br>
            <a:r>
              <a:rPr lang="en-US" sz="1400" kern="0" dirty="0" smtClean="0">
                <a:solidFill>
                  <a:srgbClr val="0070C0"/>
                </a:solidFill>
              </a:rPr>
              <a:t>defined and used. Coordinates process change requests.</a:t>
            </a:r>
            <a:endParaRPr lang="en-US" sz="1400" kern="0" dirty="0">
              <a:solidFill>
                <a:srgbClr val="0070C0"/>
              </a:solidFill>
            </a:endParaRPr>
          </a:p>
        </p:txBody>
      </p:sp>
    </p:spTree>
    <p:extLst>
      <p:ext uri="{BB962C8B-B14F-4D97-AF65-F5344CB8AC3E}">
        <p14:creationId xmlns:p14="http://schemas.microsoft.com/office/powerpoint/2010/main" val="199775737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Team Member Management Roles</a:t>
            </a:r>
          </a:p>
        </p:txBody>
      </p:sp>
      <p:sp>
        <p:nvSpPr>
          <p:cNvPr id="28675" name="Rectangle 3"/>
          <p:cNvSpPr>
            <a:spLocks noGrp="1" noChangeArrowheads="1"/>
          </p:cNvSpPr>
          <p:nvPr>
            <p:ph idx="1"/>
          </p:nvPr>
        </p:nvSpPr>
        <p:spPr>
          <a:xfrm>
            <a:off x="681257" y="1508289"/>
            <a:ext cx="7842633" cy="4592637"/>
          </a:xfrm>
        </p:spPr>
        <p:txBody>
          <a:bodyPr/>
          <a:lstStyle/>
          <a:p>
            <a:pPr marL="0" indent="0" eaLnBrk="1" hangingPunct="1"/>
            <a:r>
              <a:rPr lang="en-US" dirty="0" smtClean="0"/>
              <a:t>Each team member takes on one of the team’s management roles.</a:t>
            </a:r>
          </a:p>
          <a:p>
            <a:pPr marL="0" indent="0" eaLnBrk="1" hangingPunct="1"/>
            <a:r>
              <a:rPr lang="en-US" dirty="0" smtClean="0"/>
              <a:t>The team discusses and establishes the roles. Then, team members select their own role.</a:t>
            </a:r>
          </a:p>
          <a:p>
            <a:pPr marL="0" indent="0" eaLnBrk="1" hangingPunct="1"/>
            <a:r>
              <a:rPr lang="en-US" dirty="0" smtClean="0"/>
              <a:t>Roles can be swapped during the project when project re-planning occurs.</a:t>
            </a:r>
          </a:p>
          <a:p>
            <a:pPr marL="0" indent="0" eaLnBrk="1" hangingPunct="1"/>
            <a:r>
              <a:rPr lang="en-US" dirty="0" smtClean="0"/>
              <a:t>After an initial learning curve, the role responsibilities for each team member should not take longer than 1-2 hours per week.</a:t>
            </a:r>
          </a:p>
          <a:p>
            <a:pPr marL="0" indent="0" eaLnBrk="1" hangingPunct="1"/>
            <a:r>
              <a:rPr lang="en-US" dirty="0" smtClean="0"/>
              <a:t>The team management role is typically a coordination role. Other team members can help to implement specific actions that may result from recommendations that have been discussed and approved by the team.</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The Team Leader’s Role</a:t>
            </a:r>
          </a:p>
        </p:txBody>
      </p:sp>
      <p:sp>
        <p:nvSpPr>
          <p:cNvPr id="29699" name="Rectangle 3"/>
          <p:cNvSpPr>
            <a:spLocks noGrp="1" noChangeArrowheads="1"/>
          </p:cNvSpPr>
          <p:nvPr>
            <p:ph idx="1"/>
          </p:nvPr>
        </p:nvSpPr>
        <p:spPr/>
        <p:txBody>
          <a:bodyPr/>
          <a:lstStyle/>
          <a:p>
            <a:pPr marL="0" indent="0" eaLnBrk="1" hangingPunct="1"/>
            <a:r>
              <a:rPr lang="en-US" dirty="0" smtClean="0"/>
              <a:t>Except for small teams, the team leader does not take one of the other team management roles.</a:t>
            </a:r>
          </a:p>
          <a:p>
            <a:pPr marL="0" indent="0" eaLnBrk="1" hangingPunct="1"/>
            <a:r>
              <a:rPr lang="en-US" dirty="0" smtClean="0"/>
              <a:t>The team leader’s responsibilities are to </a:t>
            </a:r>
          </a:p>
          <a:p>
            <a:pPr lvl="1"/>
            <a:r>
              <a:rPr lang="en-US" dirty="0"/>
              <a:t>guide the team in doing their work</a:t>
            </a:r>
          </a:p>
          <a:p>
            <a:pPr lvl="1" eaLnBrk="1" hangingPunct="1"/>
            <a:r>
              <a:rPr lang="en-US" dirty="0" smtClean="0"/>
              <a:t>provide management support</a:t>
            </a:r>
          </a:p>
          <a:p>
            <a:pPr lvl="1" eaLnBrk="1" hangingPunct="1"/>
            <a:r>
              <a:rPr lang="en-US" dirty="0" smtClean="0"/>
              <a:t>establish and maintain high standards for the work</a:t>
            </a:r>
          </a:p>
          <a:p>
            <a:pPr lvl="1" eaLnBrk="1" hangingPunct="1"/>
            <a:r>
              <a:rPr lang="en-US" dirty="0" smtClean="0"/>
              <a:t>make the team accountable for problem solving</a:t>
            </a:r>
          </a:p>
          <a:p>
            <a:pPr lvl="1" eaLnBrk="1" hangingPunct="1"/>
            <a:r>
              <a:rPr lang="en-US" dirty="0" smtClean="0"/>
              <a:t>support the self-directed management concept</a:t>
            </a:r>
          </a:p>
        </p:txBody>
      </p:sp>
      <p:sp>
        <p:nvSpPr>
          <p:cNvPr id="2" name="TextBox 1"/>
          <p:cNvSpPr txBox="1"/>
          <p:nvPr/>
        </p:nvSpPr>
        <p:spPr>
          <a:xfrm>
            <a:off x="4130566" y="4834751"/>
            <a:ext cx="4141075" cy="1200329"/>
          </a:xfrm>
          <a:prstGeom prst="rect">
            <a:avLst/>
          </a:prstGeom>
          <a:solidFill>
            <a:schemeClr val="accent1">
              <a:lumMod val="20000"/>
              <a:lumOff val="80000"/>
            </a:schemeClr>
          </a:solidFill>
        </p:spPr>
        <p:txBody>
          <a:bodyPr wrap="square" rtlCol="0">
            <a:spAutoFit/>
          </a:bodyPr>
          <a:lstStyle/>
          <a:p>
            <a:pPr>
              <a:buNone/>
            </a:pPr>
            <a:r>
              <a:rPr lang="en-US" sz="1800" dirty="0" smtClean="0"/>
              <a:t>The shared management concept allows the team leader to focus on the things that a team leader should be focusing on.</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5830" y="4674189"/>
            <a:ext cx="1541189" cy="1521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solidFill>
                  <a:schemeClr val="tx1">
                    <a:lumMod val="95000"/>
                    <a:lumOff val="5000"/>
                  </a:schemeClr>
                </a:solidFill>
              </a:rPr>
              <a:t>Topics</a:t>
            </a:r>
          </a:p>
        </p:txBody>
      </p:sp>
      <p:sp>
        <p:nvSpPr>
          <p:cNvPr id="4099" name="Rectangle 3"/>
          <p:cNvSpPr>
            <a:spLocks noGrp="1" noChangeArrowheads="1"/>
          </p:cNvSpPr>
          <p:nvPr>
            <p:ph idx="1"/>
          </p:nvPr>
        </p:nvSpPr>
        <p:spPr>
          <a:xfrm>
            <a:off x="1043492" y="1295400"/>
            <a:ext cx="7727446" cy="4953000"/>
          </a:xfrm>
        </p:spPr>
        <p:txBody>
          <a:bodyPr/>
          <a:lstStyle/>
          <a:p>
            <a:r>
              <a:rPr lang="en-US" dirty="0" smtClean="0"/>
              <a:t>Knowledge work and the TSP</a:t>
            </a:r>
          </a:p>
          <a:p>
            <a:r>
              <a:rPr lang="en-US" dirty="0" smtClean="0"/>
              <a:t>Key attributes of the TSP</a:t>
            </a:r>
          </a:p>
          <a:p>
            <a:pPr lvl="1">
              <a:spcBef>
                <a:spcPts val="600"/>
              </a:spcBef>
              <a:spcAft>
                <a:spcPts val="0"/>
              </a:spcAft>
            </a:pPr>
            <a:r>
              <a:rPr lang="en-US" dirty="0" smtClean="0"/>
              <a:t>Self-managed teams</a:t>
            </a:r>
          </a:p>
          <a:p>
            <a:pPr lvl="1">
              <a:spcBef>
                <a:spcPts val="600"/>
              </a:spcBef>
              <a:spcAft>
                <a:spcPts val="0"/>
              </a:spcAft>
            </a:pPr>
            <a:r>
              <a:rPr lang="en-US" dirty="0" smtClean="0"/>
              <a:t>Supportive environment</a:t>
            </a:r>
          </a:p>
          <a:p>
            <a:pPr lvl="1">
              <a:spcBef>
                <a:spcPts val="600"/>
              </a:spcBef>
              <a:spcAft>
                <a:spcPts val="0"/>
              </a:spcAft>
            </a:pPr>
            <a:r>
              <a:rPr lang="en-US" dirty="0" smtClean="0"/>
              <a:t>Guidance provided by a defined process and measurement framework</a:t>
            </a:r>
          </a:p>
          <a:p>
            <a:pPr lvl="1">
              <a:spcBef>
                <a:spcPts val="600"/>
              </a:spcBef>
              <a:spcAft>
                <a:spcPts val="0"/>
              </a:spcAft>
            </a:pPr>
            <a:r>
              <a:rPr lang="en-US" dirty="0" smtClean="0"/>
              <a:t>Mechanisms that foster congruent communication</a:t>
            </a:r>
          </a:p>
        </p:txBody>
      </p:sp>
      <p:sp>
        <p:nvSpPr>
          <p:cNvPr id="2" name="Isosceles Triangle 1"/>
          <p:cNvSpPr/>
          <p:nvPr/>
        </p:nvSpPr>
        <p:spPr bwMode="auto">
          <a:xfrm rot="5400000">
            <a:off x="744402" y="2568983"/>
            <a:ext cx="337363" cy="290830"/>
          </a:xfrm>
          <a:prstGeom prst="triangle">
            <a:avLst/>
          </a:prstGeom>
          <a:solidFill>
            <a:srgbClr val="FF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5768" y="4589151"/>
            <a:ext cx="3081522" cy="2044680"/>
          </a:xfrm>
          <a:prstGeom prst="rect">
            <a:avLst/>
          </a:prstGeom>
        </p:spPr>
      </p:pic>
    </p:spTree>
    <p:extLst>
      <p:ext uri="{BB962C8B-B14F-4D97-AF65-F5344CB8AC3E}">
        <p14:creationId xmlns:p14="http://schemas.microsoft.com/office/powerpoint/2010/main" val="329698775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dirty="0" smtClean="0"/>
              <a:t>Team Members Support Each Other</a:t>
            </a:r>
          </a:p>
        </p:txBody>
      </p:sp>
      <p:sp>
        <p:nvSpPr>
          <p:cNvPr id="13315" name="Rectangle 3"/>
          <p:cNvSpPr>
            <a:spLocks noGrp="1" noChangeArrowheads="1"/>
          </p:cNvSpPr>
          <p:nvPr>
            <p:ph idx="1"/>
          </p:nvPr>
        </p:nvSpPr>
        <p:spPr/>
        <p:txBody>
          <a:bodyPr/>
          <a:lstStyle/>
          <a:p>
            <a:pPr marL="0" indent="0" eaLnBrk="1" hangingPunct="1"/>
            <a:r>
              <a:rPr lang="en-US" dirty="0" smtClean="0"/>
              <a:t>The characteristics of a self-managed team are that members </a:t>
            </a:r>
          </a:p>
          <a:p>
            <a:pPr lvl="1" eaLnBrk="1" hangingPunct="1"/>
            <a:r>
              <a:rPr lang="en-US" dirty="0" smtClean="0"/>
              <a:t>have a sense of membership and belonging</a:t>
            </a:r>
          </a:p>
          <a:p>
            <a:pPr lvl="1" eaLnBrk="1" hangingPunct="1"/>
            <a:r>
              <a:rPr lang="en-US" dirty="0" smtClean="0"/>
              <a:t>are committed to a common goal</a:t>
            </a:r>
          </a:p>
          <a:p>
            <a:pPr lvl="1" eaLnBrk="1" hangingPunct="1"/>
            <a:r>
              <a:rPr lang="en-US" dirty="0" smtClean="0"/>
              <a:t>own the process and plan</a:t>
            </a:r>
          </a:p>
          <a:p>
            <a:pPr lvl="1" eaLnBrk="1" hangingPunct="1"/>
            <a:r>
              <a:rPr lang="en-US" dirty="0" smtClean="0"/>
              <a:t>have the skill to plan and the discipline to follow their plan</a:t>
            </a:r>
          </a:p>
          <a:p>
            <a:pPr lvl="1" eaLnBrk="1" hangingPunct="1"/>
            <a:r>
              <a:rPr lang="en-US" dirty="0" smtClean="0"/>
              <a:t>are dedicated to excellence</a:t>
            </a:r>
          </a:p>
          <a:p>
            <a:pPr lvl="1" eaLnBrk="1" hangingPunct="1"/>
            <a:endParaRPr lang="en-US" dirty="0"/>
          </a:p>
          <a:p>
            <a:r>
              <a:rPr lang="en-US" dirty="0"/>
              <a:t>When teams are trained in the TSP, </a:t>
            </a:r>
            <a:r>
              <a:rPr lang="en-US" dirty="0" smtClean="0"/>
              <a:t/>
            </a:r>
            <a:br>
              <a:rPr lang="en-US" dirty="0" smtClean="0"/>
            </a:br>
            <a:r>
              <a:rPr lang="en-US" dirty="0" smtClean="0"/>
              <a:t>they </a:t>
            </a:r>
            <a:r>
              <a:rPr lang="en-US" dirty="0"/>
              <a:t>know how to manage themselves</a:t>
            </a:r>
            <a:r>
              <a:rPr lang="en-US" dirty="0" smtClean="0"/>
              <a:t>.</a:t>
            </a:r>
            <a:br>
              <a:rPr lang="en-US" dirty="0" smtClean="0"/>
            </a:br>
            <a:r>
              <a:rPr lang="en-US" dirty="0" smtClean="0"/>
              <a:t>They</a:t>
            </a:r>
          </a:p>
          <a:p>
            <a:pPr lvl="1">
              <a:defRPr/>
            </a:pPr>
            <a:r>
              <a:rPr lang="en-US" dirty="0"/>
              <a:t>meet their commitments</a:t>
            </a:r>
          </a:p>
          <a:p>
            <a:pPr lvl="1">
              <a:defRPr/>
            </a:pPr>
            <a:r>
              <a:rPr lang="en-US" dirty="0"/>
              <a:t>are more productive</a:t>
            </a:r>
          </a:p>
          <a:p>
            <a:pPr lvl="1">
              <a:defRPr/>
            </a:pPr>
            <a:r>
              <a:rPr lang="en-US" dirty="0"/>
              <a:t>produce higher quality products at </a:t>
            </a:r>
            <a:br>
              <a:rPr lang="en-US" dirty="0"/>
            </a:br>
            <a:r>
              <a:rPr lang="en-US" dirty="0"/>
              <a:t>lower cost</a:t>
            </a:r>
          </a:p>
          <a:p>
            <a:endParaRPr lang="en-US" dirty="0" smtClean="0"/>
          </a:p>
          <a:p>
            <a:endParaRPr lang="en-US" sz="1400" dirty="0"/>
          </a:p>
          <a:p>
            <a:pPr lvl="1" eaLnBrk="1" hangingPunct="1"/>
            <a:endParaRPr lang="en-US" dirty="0" smtClean="0"/>
          </a:p>
        </p:txBody>
      </p:sp>
      <p:pic>
        <p:nvPicPr>
          <p:cNvPr id="5" name="Picture 5" descr="C:\Users\mkasunic\Desktop\iStock_000016072820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2484" y="3850119"/>
            <a:ext cx="3231638" cy="2144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7106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TSP Coach</a:t>
            </a:r>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7658" y="2376478"/>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3798" y="43347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884" y="4002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2848" y="2656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3823" y="2656694"/>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5088" y="4002431"/>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8541" y="3334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8845" y="3334207"/>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6149" y="2081716"/>
            <a:ext cx="382315" cy="4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2432295" y="1743162"/>
            <a:ext cx="1227708" cy="338554"/>
          </a:xfrm>
          <a:prstGeom prst="rect">
            <a:avLst/>
          </a:prstGeom>
          <a:noFill/>
        </p:spPr>
        <p:txBody>
          <a:bodyPr wrap="none" rtlCol="0">
            <a:spAutoFit/>
          </a:bodyPr>
          <a:lstStyle/>
          <a:p>
            <a:pPr>
              <a:buNone/>
            </a:pPr>
            <a:r>
              <a:rPr lang="en-US" sz="1600" dirty="0" smtClean="0">
                <a:solidFill>
                  <a:srgbClr val="0070C0"/>
                </a:solidFill>
              </a:rPr>
              <a:t>TSP Coach</a:t>
            </a:r>
          </a:p>
        </p:txBody>
      </p:sp>
      <p:sp>
        <p:nvSpPr>
          <p:cNvPr id="15" name="Oval 14"/>
          <p:cNvSpPr/>
          <p:nvPr/>
        </p:nvSpPr>
        <p:spPr bwMode="auto">
          <a:xfrm>
            <a:off x="3010765" y="2181673"/>
            <a:ext cx="2816104" cy="2779434"/>
          </a:xfrm>
          <a:prstGeom prst="ellipse">
            <a:avLst/>
          </a:prstGeom>
          <a:noFill/>
          <a:ln w="38100" cap="flat" cmpd="sng" algn="ctr">
            <a:solidFill>
              <a:srgbClr val="0070C0"/>
            </a:solidFill>
            <a:prstDash val="sysDot"/>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86283412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082" name="Rectangle 2"/>
          <p:cNvSpPr>
            <a:spLocks noGrp="1" noChangeArrowheads="1"/>
          </p:cNvSpPr>
          <p:nvPr>
            <p:ph type="title"/>
          </p:nvPr>
        </p:nvSpPr>
        <p:spPr/>
        <p:txBody>
          <a:bodyPr/>
          <a:lstStyle/>
          <a:p>
            <a:r>
              <a:rPr lang="en-US"/>
              <a:t>The TSP Coaching Role</a:t>
            </a:r>
          </a:p>
        </p:txBody>
      </p:sp>
      <p:sp>
        <p:nvSpPr>
          <p:cNvPr id="1326083" name="Rectangle 3"/>
          <p:cNvSpPr>
            <a:spLocks noGrp="1" noChangeArrowheads="1"/>
          </p:cNvSpPr>
          <p:nvPr>
            <p:ph sz="half" idx="1"/>
          </p:nvPr>
        </p:nvSpPr>
        <p:spPr>
          <a:xfrm>
            <a:off x="645268" y="1311613"/>
            <a:ext cx="7097949" cy="1752600"/>
          </a:xfrm>
        </p:spPr>
        <p:txBody>
          <a:bodyPr>
            <a:noAutofit/>
          </a:bodyPr>
          <a:lstStyle/>
          <a:p>
            <a:pPr>
              <a:lnSpc>
                <a:spcPct val="90000"/>
              </a:lnSpc>
            </a:pPr>
            <a:r>
              <a:rPr lang="en-US" sz="1800" dirty="0"/>
              <a:t>The coach </a:t>
            </a:r>
          </a:p>
          <a:p>
            <a:pPr lvl="1">
              <a:lnSpc>
                <a:spcPct val="90000"/>
              </a:lnSpc>
              <a:spcBef>
                <a:spcPts val="1200"/>
              </a:spcBef>
            </a:pPr>
            <a:r>
              <a:rPr lang="en-US" dirty="0" smtClean="0"/>
              <a:t>is an SEI-trained and certified TSP coach</a:t>
            </a:r>
          </a:p>
          <a:p>
            <a:pPr lvl="1">
              <a:lnSpc>
                <a:spcPct val="90000"/>
              </a:lnSpc>
              <a:spcBef>
                <a:spcPts val="1200"/>
              </a:spcBef>
            </a:pPr>
            <a:r>
              <a:rPr lang="en-US" dirty="0" smtClean="0"/>
              <a:t>provides training and </a:t>
            </a:r>
            <a:r>
              <a:rPr lang="en-US" dirty="0"/>
              <a:t>facilitates the adoption of </a:t>
            </a:r>
            <a:r>
              <a:rPr lang="en-US" dirty="0" smtClean="0"/>
              <a:t>TSP</a:t>
            </a:r>
            <a:endParaRPr lang="en-US" dirty="0"/>
          </a:p>
          <a:p>
            <a:pPr lvl="1">
              <a:lnSpc>
                <a:spcPct val="90000"/>
              </a:lnSpc>
              <a:spcBef>
                <a:spcPts val="1200"/>
              </a:spcBef>
            </a:pPr>
            <a:r>
              <a:rPr lang="en-US" dirty="0"/>
              <a:t>works with the team leader to build the </a:t>
            </a:r>
            <a:r>
              <a:rPr lang="en-US" dirty="0" smtClean="0"/>
              <a:t>team</a:t>
            </a:r>
            <a:endParaRPr lang="en-US" dirty="0"/>
          </a:p>
          <a:p>
            <a:pPr lvl="1">
              <a:lnSpc>
                <a:spcPct val="90000"/>
              </a:lnSpc>
              <a:spcBef>
                <a:spcPts val="1200"/>
              </a:spcBef>
            </a:pPr>
            <a:r>
              <a:rPr lang="en-US" dirty="0" smtClean="0"/>
              <a:t>is an objective observer </a:t>
            </a:r>
            <a:r>
              <a:rPr lang="en-US" dirty="0"/>
              <a:t>that guides </a:t>
            </a:r>
            <a:r>
              <a:rPr lang="en-US" dirty="0" smtClean="0"/>
              <a:t/>
            </a:r>
            <a:br>
              <a:rPr lang="en-US" dirty="0" smtClean="0"/>
            </a:br>
            <a:r>
              <a:rPr lang="en-US" dirty="0" smtClean="0"/>
              <a:t>the team</a:t>
            </a:r>
          </a:p>
          <a:p>
            <a:pPr lvl="1">
              <a:lnSpc>
                <a:spcPct val="90000"/>
              </a:lnSpc>
              <a:spcBef>
                <a:spcPts val="1200"/>
              </a:spcBef>
            </a:pPr>
            <a:r>
              <a:rPr lang="en-US" dirty="0" smtClean="0"/>
              <a:t>uses data to ensure that the </a:t>
            </a:r>
            <a:br>
              <a:rPr lang="en-US" dirty="0" smtClean="0"/>
            </a:br>
            <a:r>
              <a:rPr lang="en-US" dirty="0" smtClean="0"/>
              <a:t>process is meeting organizational </a:t>
            </a:r>
            <a:br>
              <a:rPr lang="en-US" dirty="0" smtClean="0"/>
            </a:br>
            <a:r>
              <a:rPr lang="en-US" dirty="0" smtClean="0"/>
              <a:t>objectives  </a:t>
            </a:r>
            <a:endParaRPr lang="en-US" dirty="0"/>
          </a:p>
        </p:txBody>
      </p:sp>
      <p:pic>
        <p:nvPicPr>
          <p:cNvPr id="1326085" name="Picture 5" descr="Tiger Woods and Hank Haney"/>
          <p:cNvPicPr>
            <a:picLocks noChangeAspect="1" noChangeArrowheads="1"/>
          </p:cNvPicPr>
          <p:nvPr/>
        </p:nvPicPr>
        <p:blipFill>
          <a:blip r:embed="rId3" cstate="print"/>
          <a:srcRect t="2994" r="7834" b="4179"/>
          <a:stretch>
            <a:fillRect/>
          </a:stretch>
        </p:blipFill>
        <p:spPr bwMode="auto">
          <a:xfrm>
            <a:off x="4837813" y="3274673"/>
            <a:ext cx="3810000" cy="2362200"/>
          </a:xfrm>
          <a:prstGeom prst="rect">
            <a:avLst/>
          </a:prstGeom>
          <a:noFill/>
        </p:spPr>
      </p:pic>
      <p:sp>
        <p:nvSpPr>
          <p:cNvPr id="1326086" name="Text Box 6"/>
          <p:cNvSpPr txBox="1">
            <a:spLocks noChangeArrowheads="1"/>
          </p:cNvSpPr>
          <p:nvPr/>
        </p:nvSpPr>
        <p:spPr bwMode="auto">
          <a:xfrm>
            <a:off x="4914013" y="5713073"/>
            <a:ext cx="3733800" cy="308653"/>
          </a:xfrm>
          <a:prstGeom prst="rect">
            <a:avLst/>
          </a:prstGeom>
          <a:noFill/>
          <a:ln w="9525">
            <a:noFill/>
            <a:miter lim="800000"/>
            <a:headEnd/>
            <a:tailEnd/>
          </a:ln>
          <a:effectLst/>
        </p:spPr>
        <p:txBody>
          <a:bodyPr lIns="92309" tIns="46154" rIns="92309" bIns="46154">
            <a:spAutoFit/>
          </a:bodyPr>
          <a:lstStyle/>
          <a:p>
            <a:pPr algn="ctr">
              <a:buNone/>
              <a:tabLst>
                <a:tab pos="292100" algn="l"/>
                <a:tab pos="571500" algn="l"/>
              </a:tabLst>
            </a:pPr>
            <a:r>
              <a:rPr lang="en-US" sz="1400" b="1" dirty="0"/>
              <a:t>Tiger Woods and his coach Hank </a:t>
            </a:r>
            <a:r>
              <a:rPr lang="en-US" sz="1400" b="1" dirty="0" smtClean="0"/>
              <a:t>Haney</a:t>
            </a:r>
            <a:endParaRPr lang="en-US" sz="1400" b="1" dirty="0"/>
          </a:p>
        </p:txBody>
      </p:sp>
    </p:spTree>
    <p:extLst>
      <p:ext uri="{BB962C8B-B14F-4D97-AF65-F5344CB8AC3E}">
        <p14:creationId xmlns:p14="http://schemas.microsoft.com/office/powerpoint/2010/main" val="168461406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Support</a:t>
            </a:r>
            <a:endParaRPr lang="en-US" dirty="0"/>
          </a:p>
        </p:txBody>
      </p:sp>
      <p:sp>
        <p:nvSpPr>
          <p:cNvPr id="3" name="Content Placeholder 2"/>
          <p:cNvSpPr>
            <a:spLocks noGrp="1"/>
          </p:cNvSpPr>
          <p:nvPr>
            <p:ph idx="1"/>
          </p:nvPr>
        </p:nvSpPr>
        <p:spPr>
          <a:xfrm>
            <a:off x="533400" y="1295400"/>
            <a:ext cx="8237538" cy="2488324"/>
          </a:xfrm>
        </p:spPr>
        <p:txBody>
          <a:bodyPr/>
          <a:lstStyle/>
          <a:p>
            <a:r>
              <a:rPr lang="en-US" dirty="0" smtClean="0"/>
              <a:t>All members of a team are trained in the TSP.</a:t>
            </a:r>
          </a:p>
          <a:p>
            <a:pPr marL="342900" indent="-342900">
              <a:buBlip>
                <a:blip r:embed="rId2"/>
              </a:buBlip>
            </a:pPr>
            <a:r>
              <a:rPr lang="en-US" dirty="0" smtClean="0"/>
              <a:t>Personal Software Process (PSP) Training</a:t>
            </a:r>
          </a:p>
          <a:p>
            <a:pPr marL="342900" indent="-342900">
              <a:buBlip>
                <a:blip r:embed="rId2"/>
              </a:buBlip>
            </a:pPr>
            <a:r>
              <a:rPr lang="en-US" dirty="0" smtClean="0"/>
              <a:t>TSP </a:t>
            </a:r>
            <a:r>
              <a:rPr lang="en-US" dirty="0"/>
              <a:t>Team Member Training</a:t>
            </a:r>
          </a:p>
          <a:p>
            <a:pPr marL="342900" indent="-342900">
              <a:buBlip>
                <a:blip r:embed="rId2"/>
              </a:buBlip>
            </a:pPr>
            <a:r>
              <a:rPr lang="en-US" dirty="0" smtClean="0"/>
              <a:t>Leading a Development Team</a:t>
            </a:r>
          </a:p>
          <a:p>
            <a:pPr marL="342900" indent="-342900">
              <a:buBlip>
                <a:blip r:embed="rId2"/>
              </a:buBlip>
            </a:pPr>
            <a:r>
              <a:rPr lang="en-US" dirty="0" smtClean="0"/>
              <a:t>TSP </a:t>
            </a:r>
            <a:r>
              <a:rPr lang="en-US" dirty="0"/>
              <a:t>Executive Strategy Seminar</a:t>
            </a:r>
          </a:p>
        </p:txBody>
      </p:sp>
      <p:pic>
        <p:nvPicPr>
          <p:cNvPr id="3074" name="Picture 2" descr="C:\Users\mkasunic\Desktop\iStock_000018835255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8367" y="2600846"/>
            <a:ext cx="3363682" cy="2522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6787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Support</a:t>
            </a:r>
            <a:endParaRPr lang="en-US"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788" y="1120775"/>
            <a:ext cx="53975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3"/>
          <a:srcRect/>
          <a:stretch>
            <a:fillRect/>
          </a:stretch>
        </p:blipFill>
        <p:spPr bwMode="auto">
          <a:xfrm>
            <a:off x="5889625" y="3355975"/>
            <a:ext cx="2992438" cy="229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1" name="Picture 3"/>
          <p:cNvPicPr>
            <a:picLocks noChangeAspect="1" noChangeArrowheads="1"/>
          </p:cNvPicPr>
          <p:nvPr/>
        </p:nvPicPr>
        <p:blipFill>
          <a:blip r:embed="rId4"/>
          <a:srcRect/>
          <a:stretch>
            <a:fillRect/>
          </a:stretch>
        </p:blipFill>
        <p:spPr bwMode="auto">
          <a:xfrm>
            <a:off x="968375" y="4270375"/>
            <a:ext cx="5824538" cy="214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 name="TextBox 4"/>
          <p:cNvSpPr txBox="1">
            <a:spLocks noChangeArrowheads="1"/>
          </p:cNvSpPr>
          <p:nvPr/>
        </p:nvSpPr>
        <p:spPr bwMode="auto">
          <a:xfrm>
            <a:off x="5889625" y="1235075"/>
            <a:ext cx="1917700" cy="400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ea typeface="ＭＳ Ｐゴシック" charset="-128"/>
              </a:defRPr>
            </a:lvl1pPr>
            <a:lvl2pPr marL="742950" indent="-285750" eaLnBrk="0" hangingPunct="0">
              <a:defRPr sz="1000">
                <a:solidFill>
                  <a:schemeClr val="tx1"/>
                </a:solidFill>
                <a:latin typeface="Arial" charset="0"/>
                <a:ea typeface="ＭＳ Ｐゴシック" charset="-128"/>
              </a:defRPr>
            </a:lvl2pPr>
            <a:lvl3pPr marL="1143000" indent="-228600" eaLnBrk="0" hangingPunct="0">
              <a:defRPr sz="1000">
                <a:solidFill>
                  <a:schemeClr val="tx1"/>
                </a:solidFill>
                <a:latin typeface="Arial" charset="0"/>
                <a:ea typeface="ＭＳ Ｐゴシック" charset="-128"/>
              </a:defRPr>
            </a:lvl3pPr>
            <a:lvl4pPr marL="1600200" indent="-228600" eaLnBrk="0" hangingPunct="0">
              <a:defRPr sz="1000">
                <a:solidFill>
                  <a:schemeClr val="tx1"/>
                </a:solidFill>
                <a:latin typeface="Arial" charset="0"/>
                <a:ea typeface="ＭＳ Ｐゴシック" charset="-128"/>
              </a:defRPr>
            </a:lvl4pPr>
            <a:lvl5pPr marL="2057400" indent="-228600" eaLnBrk="0" hangingPunct="0">
              <a:defRPr sz="1000">
                <a:solidFill>
                  <a:schemeClr val="tx1"/>
                </a:solidFill>
                <a:latin typeface="Arial" charset="0"/>
                <a:ea typeface="ＭＳ Ｐゴシック" charset="-128"/>
              </a:defRPr>
            </a:lvl5pPr>
            <a:lvl6pPr marL="2514600" indent="-228600" eaLnBrk="0" fontAlgn="base" hangingPunct="0">
              <a:spcBef>
                <a:spcPct val="30000"/>
              </a:spcBef>
              <a:spcAft>
                <a:spcPct val="0"/>
              </a:spcAft>
              <a:defRPr sz="1000">
                <a:solidFill>
                  <a:schemeClr val="tx1"/>
                </a:solidFill>
                <a:latin typeface="Arial" charset="0"/>
                <a:ea typeface="ＭＳ Ｐゴシック" charset="-128"/>
              </a:defRPr>
            </a:lvl6pPr>
            <a:lvl7pPr marL="2971800" indent="-228600" eaLnBrk="0" fontAlgn="base" hangingPunct="0">
              <a:spcBef>
                <a:spcPct val="30000"/>
              </a:spcBef>
              <a:spcAft>
                <a:spcPct val="0"/>
              </a:spcAft>
              <a:defRPr sz="1000">
                <a:solidFill>
                  <a:schemeClr val="tx1"/>
                </a:solidFill>
                <a:latin typeface="Arial" charset="0"/>
                <a:ea typeface="ＭＳ Ｐゴシック" charset="-128"/>
              </a:defRPr>
            </a:lvl7pPr>
            <a:lvl8pPr marL="3429000" indent="-228600" eaLnBrk="0" fontAlgn="base" hangingPunct="0">
              <a:spcBef>
                <a:spcPct val="30000"/>
              </a:spcBef>
              <a:spcAft>
                <a:spcPct val="0"/>
              </a:spcAft>
              <a:defRPr sz="1000">
                <a:solidFill>
                  <a:schemeClr val="tx1"/>
                </a:solidFill>
                <a:latin typeface="Arial" charset="0"/>
                <a:ea typeface="ＭＳ Ｐゴシック" charset="-128"/>
              </a:defRPr>
            </a:lvl8pPr>
            <a:lvl9pPr marL="3886200" indent="-228600" eaLnBrk="0" fontAlgn="base" hangingPunct="0">
              <a:spcBef>
                <a:spcPct val="30000"/>
              </a:spcBef>
              <a:spcAft>
                <a:spcPct val="0"/>
              </a:spcAft>
              <a:defRPr sz="1000">
                <a:solidFill>
                  <a:schemeClr val="tx1"/>
                </a:solidFill>
                <a:latin typeface="Arial"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B0F0"/>
                </a:solidFill>
                <a:effectLst/>
                <a:uLnTx/>
                <a:uFillTx/>
                <a:latin typeface="Arial" charset="0"/>
                <a:ea typeface="ＭＳ Ｐゴシック" charset="-128"/>
              </a:rPr>
              <a:t>TSP Excel Tool</a:t>
            </a:r>
          </a:p>
        </p:txBody>
      </p:sp>
      <p:sp>
        <p:nvSpPr>
          <p:cNvPr id="13" name="TextBox 7"/>
          <p:cNvSpPr txBox="1">
            <a:spLocks noChangeArrowheads="1"/>
          </p:cNvSpPr>
          <p:nvPr/>
        </p:nvSpPr>
        <p:spPr bwMode="auto">
          <a:xfrm>
            <a:off x="331788" y="3795713"/>
            <a:ext cx="243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ea typeface="ＭＳ Ｐゴシック" charset="-128"/>
              </a:defRPr>
            </a:lvl1pPr>
            <a:lvl2pPr marL="742950" indent="-285750" eaLnBrk="0" hangingPunct="0">
              <a:defRPr sz="1000">
                <a:solidFill>
                  <a:schemeClr val="tx1"/>
                </a:solidFill>
                <a:latin typeface="Arial" charset="0"/>
                <a:ea typeface="ＭＳ Ｐゴシック" charset="-128"/>
              </a:defRPr>
            </a:lvl2pPr>
            <a:lvl3pPr marL="1143000" indent="-228600" eaLnBrk="0" hangingPunct="0">
              <a:defRPr sz="1000">
                <a:solidFill>
                  <a:schemeClr val="tx1"/>
                </a:solidFill>
                <a:latin typeface="Arial" charset="0"/>
                <a:ea typeface="ＭＳ Ｐゴシック" charset="-128"/>
              </a:defRPr>
            </a:lvl3pPr>
            <a:lvl4pPr marL="1600200" indent="-228600" eaLnBrk="0" hangingPunct="0">
              <a:defRPr sz="1000">
                <a:solidFill>
                  <a:schemeClr val="tx1"/>
                </a:solidFill>
                <a:latin typeface="Arial" charset="0"/>
                <a:ea typeface="ＭＳ Ｐゴシック" charset="-128"/>
              </a:defRPr>
            </a:lvl4pPr>
            <a:lvl5pPr marL="2057400" indent="-228600" eaLnBrk="0" hangingPunct="0">
              <a:defRPr sz="1000">
                <a:solidFill>
                  <a:schemeClr val="tx1"/>
                </a:solidFill>
                <a:latin typeface="Arial" charset="0"/>
                <a:ea typeface="ＭＳ Ｐゴシック" charset="-128"/>
              </a:defRPr>
            </a:lvl5pPr>
            <a:lvl6pPr marL="2514600" indent="-228600" eaLnBrk="0" fontAlgn="base" hangingPunct="0">
              <a:spcBef>
                <a:spcPct val="30000"/>
              </a:spcBef>
              <a:spcAft>
                <a:spcPct val="0"/>
              </a:spcAft>
              <a:defRPr sz="1000">
                <a:solidFill>
                  <a:schemeClr val="tx1"/>
                </a:solidFill>
                <a:latin typeface="Arial" charset="0"/>
                <a:ea typeface="ＭＳ Ｐゴシック" charset="-128"/>
              </a:defRPr>
            </a:lvl6pPr>
            <a:lvl7pPr marL="2971800" indent="-228600" eaLnBrk="0" fontAlgn="base" hangingPunct="0">
              <a:spcBef>
                <a:spcPct val="30000"/>
              </a:spcBef>
              <a:spcAft>
                <a:spcPct val="0"/>
              </a:spcAft>
              <a:defRPr sz="1000">
                <a:solidFill>
                  <a:schemeClr val="tx1"/>
                </a:solidFill>
                <a:latin typeface="Arial" charset="0"/>
                <a:ea typeface="ＭＳ Ｐゴシック" charset="-128"/>
              </a:defRPr>
            </a:lvl7pPr>
            <a:lvl8pPr marL="3429000" indent="-228600" eaLnBrk="0" fontAlgn="base" hangingPunct="0">
              <a:spcBef>
                <a:spcPct val="30000"/>
              </a:spcBef>
              <a:spcAft>
                <a:spcPct val="0"/>
              </a:spcAft>
              <a:defRPr sz="1000">
                <a:solidFill>
                  <a:schemeClr val="tx1"/>
                </a:solidFill>
                <a:latin typeface="Arial" charset="0"/>
                <a:ea typeface="ＭＳ Ｐゴシック" charset="-128"/>
              </a:defRPr>
            </a:lvl8pPr>
            <a:lvl9pPr marL="3886200" indent="-228600" eaLnBrk="0" fontAlgn="base" hangingPunct="0">
              <a:spcBef>
                <a:spcPct val="30000"/>
              </a:spcBef>
              <a:spcAft>
                <a:spcPct val="0"/>
              </a:spcAft>
              <a:defRPr sz="1000">
                <a:solidFill>
                  <a:schemeClr val="tx1"/>
                </a:solidFill>
                <a:latin typeface="Arial"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B0F0"/>
                </a:solidFill>
                <a:effectLst/>
                <a:uLnTx/>
                <a:uFillTx/>
                <a:latin typeface="Arial" charset="0"/>
                <a:ea typeface="ＭＳ Ｐゴシック" charset="-128"/>
              </a:rPr>
              <a:t>Process Dashboard</a:t>
            </a:r>
          </a:p>
        </p:txBody>
      </p:sp>
    </p:spTree>
    <p:extLst>
      <p:ext uri="{BB962C8B-B14F-4D97-AF65-F5344CB8AC3E}">
        <p14:creationId xmlns:p14="http://schemas.microsoft.com/office/powerpoint/2010/main" val="338831192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To Support Learning</a:t>
            </a:r>
            <a:endParaRPr lang="en-US" dirty="0"/>
          </a:p>
        </p:txBody>
      </p:sp>
      <p:pic>
        <p:nvPicPr>
          <p:cNvPr id="410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54616" y="3780768"/>
            <a:ext cx="1932712" cy="258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2931" y="1522568"/>
            <a:ext cx="1915346" cy="26713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4818" y="3915600"/>
            <a:ext cx="1887948" cy="2520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91018" y="1443976"/>
            <a:ext cx="1915346" cy="27499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5344" y="1340566"/>
            <a:ext cx="1901222" cy="274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907968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Reports, Presentations, Articles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7258" y="1431546"/>
            <a:ext cx="3653648" cy="4740191"/>
          </a:xfrm>
          <a:prstGeom prst="rect">
            <a:avLst/>
          </a:prstGeom>
          <a:noFill/>
          <a:ln w="9525">
            <a:solidFill>
              <a:schemeClr val="tx1"/>
            </a:solidFill>
            <a:miter lim="800000"/>
            <a:headEnd/>
            <a:tailEnd/>
          </a:ln>
          <a:effectLst>
            <a:glow rad="139700">
              <a:schemeClr val="accent4">
                <a:satMod val="175000"/>
                <a:alpha val="40000"/>
              </a:schemeClr>
            </a:glow>
            <a:outerShdw blurRad="76200" dir="18900000" sy="23000" kx="-1200000" algn="bl" rotWithShape="0">
              <a:prstClr val="black">
                <a:alpha val="2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6904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solidFill>
                  <a:schemeClr val="tx1">
                    <a:lumMod val="95000"/>
                    <a:lumOff val="5000"/>
                  </a:schemeClr>
                </a:solidFill>
              </a:rPr>
              <a:t>Topics</a:t>
            </a:r>
          </a:p>
        </p:txBody>
      </p:sp>
      <p:sp>
        <p:nvSpPr>
          <p:cNvPr id="4099" name="Rectangle 3"/>
          <p:cNvSpPr>
            <a:spLocks noGrp="1" noChangeArrowheads="1"/>
          </p:cNvSpPr>
          <p:nvPr>
            <p:ph idx="1"/>
          </p:nvPr>
        </p:nvSpPr>
        <p:spPr>
          <a:xfrm>
            <a:off x="1043492" y="1295400"/>
            <a:ext cx="7727446" cy="4953000"/>
          </a:xfrm>
        </p:spPr>
        <p:txBody>
          <a:bodyPr/>
          <a:lstStyle/>
          <a:p>
            <a:r>
              <a:rPr lang="en-US" dirty="0" smtClean="0"/>
              <a:t>Knowledge work and the TSP</a:t>
            </a:r>
          </a:p>
          <a:p>
            <a:r>
              <a:rPr lang="en-US" dirty="0" smtClean="0"/>
              <a:t>Key attributes of the TSP</a:t>
            </a:r>
          </a:p>
          <a:p>
            <a:pPr lvl="1">
              <a:spcBef>
                <a:spcPts val="600"/>
              </a:spcBef>
              <a:spcAft>
                <a:spcPts val="0"/>
              </a:spcAft>
            </a:pPr>
            <a:r>
              <a:rPr lang="en-US" dirty="0" smtClean="0"/>
              <a:t>Self-managed teams</a:t>
            </a:r>
          </a:p>
          <a:p>
            <a:pPr lvl="1">
              <a:spcBef>
                <a:spcPts val="600"/>
              </a:spcBef>
              <a:spcAft>
                <a:spcPts val="0"/>
              </a:spcAft>
            </a:pPr>
            <a:r>
              <a:rPr lang="en-US" dirty="0" smtClean="0"/>
              <a:t>Supportive environment</a:t>
            </a:r>
          </a:p>
          <a:p>
            <a:pPr lvl="1">
              <a:spcBef>
                <a:spcPts val="600"/>
              </a:spcBef>
              <a:spcAft>
                <a:spcPts val="0"/>
              </a:spcAft>
            </a:pPr>
            <a:r>
              <a:rPr lang="en-US" dirty="0" smtClean="0"/>
              <a:t>Guidance provided by a defined process  and measurement framework</a:t>
            </a:r>
          </a:p>
          <a:p>
            <a:pPr lvl="1">
              <a:spcBef>
                <a:spcPts val="600"/>
              </a:spcBef>
              <a:spcAft>
                <a:spcPts val="0"/>
              </a:spcAft>
            </a:pPr>
            <a:r>
              <a:rPr lang="en-US" dirty="0" smtClean="0"/>
              <a:t>Mechanisms that foster congruent communication</a:t>
            </a:r>
          </a:p>
        </p:txBody>
      </p:sp>
      <p:sp>
        <p:nvSpPr>
          <p:cNvPr id="2" name="Isosceles Triangle 1"/>
          <p:cNvSpPr/>
          <p:nvPr/>
        </p:nvSpPr>
        <p:spPr bwMode="auto">
          <a:xfrm rot="5400000">
            <a:off x="938046" y="2902481"/>
            <a:ext cx="337363" cy="290830"/>
          </a:xfrm>
          <a:prstGeom prst="triangle">
            <a:avLst/>
          </a:prstGeom>
          <a:solidFill>
            <a:srgbClr val="FF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5768" y="4589151"/>
            <a:ext cx="3081522" cy="2044680"/>
          </a:xfrm>
          <a:prstGeom prst="rect">
            <a:avLst/>
          </a:prstGeom>
        </p:spPr>
      </p:pic>
    </p:spTree>
    <p:extLst>
      <p:ext uri="{BB962C8B-B14F-4D97-AF65-F5344CB8AC3E}">
        <p14:creationId xmlns:p14="http://schemas.microsoft.com/office/powerpoint/2010/main" val="116615924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Process Elements</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8302" y="1513181"/>
            <a:ext cx="816823" cy="1025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594" y="2804330"/>
            <a:ext cx="930238" cy="945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262" y="4030070"/>
            <a:ext cx="1034902" cy="80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9160" y="5205733"/>
            <a:ext cx="1002672" cy="1183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04977" y="1881963"/>
            <a:ext cx="1903085" cy="369332"/>
          </a:xfrm>
          <a:prstGeom prst="rect">
            <a:avLst/>
          </a:prstGeom>
          <a:noFill/>
        </p:spPr>
        <p:txBody>
          <a:bodyPr wrap="none" rtlCol="0">
            <a:spAutoFit/>
          </a:bodyPr>
          <a:lstStyle/>
          <a:p>
            <a:pPr>
              <a:buNone/>
            </a:pPr>
            <a:r>
              <a:rPr lang="en-US" sz="1800" b="1" dirty="0" smtClean="0"/>
              <a:t>Process scripts</a:t>
            </a:r>
          </a:p>
        </p:txBody>
      </p:sp>
      <p:sp>
        <p:nvSpPr>
          <p:cNvPr id="9" name="TextBox 8"/>
          <p:cNvSpPr txBox="1"/>
          <p:nvPr/>
        </p:nvSpPr>
        <p:spPr>
          <a:xfrm>
            <a:off x="5050466" y="1881963"/>
            <a:ext cx="3147015" cy="646331"/>
          </a:xfrm>
          <a:prstGeom prst="rect">
            <a:avLst/>
          </a:prstGeom>
          <a:noFill/>
        </p:spPr>
        <p:txBody>
          <a:bodyPr wrap="none" rtlCol="0">
            <a:spAutoFit/>
          </a:bodyPr>
          <a:lstStyle/>
          <a:p>
            <a:pPr>
              <a:buNone/>
            </a:pPr>
            <a:r>
              <a:rPr lang="en-US" sz="1800" dirty="0" smtClean="0"/>
              <a:t>Provides guidance on how to</a:t>
            </a:r>
            <a:br>
              <a:rPr lang="en-US" sz="1800" dirty="0" smtClean="0"/>
            </a:br>
            <a:r>
              <a:rPr lang="en-US" sz="1800" dirty="0" smtClean="0"/>
              <a:t>use a TSP process.</a:t>
            </a:r>
          </a:p>
        </p:txBody>
      </p:sp>
      <p:sp>
        <p:nvSpPr>
          <p:cNvPr id="10" name="TextBox 9"/>
          <p:cNvSpPr txBox="1"/>
          <p:nvPr/>
        </p:nvSpPr>
        <p:spPr>
          <a:xfrm>
            <a:off x="2604977" y="3077040"/>
            <a:ext cx="1800493" cy="369332"/>
          </a:xfrm>
          <a:prstGeom prst="rect">
            <a:avLst/>
          </a:prstGeom>
          <a:noFill/>
        </p:spPr>
        <p:txBody>
          <a:bodyPr wrap="none" rtlCol="0">
            <a:spAutoFit/>
          </a:bodyPr>
          <a:lstStyle/>
          <a:p>
            <a:pPr>
              <a:buNone/>
            </a:pPr>
            <a:r>
              <a:rPr lang="en-US" sz="1800" b="1" dirty="0" smtClean="0"/>
              <a:t>Measurements</a:t>
            </a:r>
          </a:p>
        </p:txBody>
      </p:sp>
      <p:sp>
        <p:nvSpPr>
          <p:cNvPr id="11" name="TextBox 10"/>
          <p:cNvSpPr txBox="1"/>
          <p:nvPr/>
        </p:nvSpPr>
        <p:spPr>
          <a:xfrm>
            <a:off x="5050464" y="3077040"/>
            <a:ext cx="4093535" cy="646331"/>
          </a:xfrm>
          <a:prstGeom prst="rect">
            <a:avLst/>
          </a:prstGeom>
          <a:noFill/>
        </p:spPr>
        <p:txBody>
          <a:bodyPr wrap="square" rtlCol="0">
            <a:spAutoFit/>
          </a:bodyPr>
          <a:lstStyle/>
          <a:p>
            <a:pPr>
              <a:buNone/>
            </a:pPr>
            <a:r>
              <a:rPr lang="en-US" sz="1800" dirty="0" smtClean="0"/>
              <a:t>Defined measures that provide</a:t>
            </a:r>
            <a:br>
              <a:rPr lang="en-US" sz="1800" dirty="0" smtClean="0"/>
            </a:br>
            <a:r>
              <a:rPr lang="en-US" sz="1800" dirty="0" smtClean="0"/>
              <a:t>helpful feedback about performance.</a:t>
            </a:r>
          </a:p>
        </p:txBody>
      </p:sp>
      <p:sp>
        <p:nvSpPr>
          <p:cNvPr id="12" name="TextBox 11"/>
          <p:cNvSpPr txBox="1"/>
          <p:nvPr/>
        </p:nvSpPr>
        <p:spPr>
          <a:xfrm>
            <a:off x="2604977" y="4232252"/>
            <a:ext cx="889987" cy="369332"/>
          </a:xfrm>
          <a:prstGeom prst="rect">
            <a:avLst/>
          </a:prstGeom>
          <a:noFill/>
        </p:spPr>
        <p:txBody>
          <a:bodyPr wrap="none" rtlCol="0">
            <a:spAutoFit/>
          </a:bodyPr>
          <a:lstStyle/>
          <a:p>
            <a:pPr>
              <a:buNone/>
            </a:pPr>
            <a:r>
              <a:rPr lang="en-US" sz="1800" b="1" dirty="0" smtClean="0"/>
              <a:t>Forms</a:t>
            </a:r>
          </a:p>
        </p:txBody>
      </p:sp>
      <p:sp>
        <p:nvSpPr>
          <p:cNvPr id="13" name="TextBox 12"/>
          <p:cNvSpPr txBox="1"/>
          <p:nvPr/>
        </p:nvSpPr>
        <p:spPr>
          <a:xfrm>
            <a:off x="5050466" y="4232252"/>
            <a:ext cx="3349255" cy="646331"/>
          </a:xfrm>
          <a:prstGeom prst="rect">
            <a:avLst/>
          </a:prstGeom>
          <a:noFill/>
        </p:spPr>
        <p:txBody>
          <a:bodyPr wrap="square" rtlCol="0">
            <a:spAutoFit/>
          </a:bodyPr>
          <a:lstStyle/>
          <a:p>
            <a:pPr>
              <a:buNone/>
            </a:pPr>
            <a:r>
              <a:rPr lang="en-US" sz="1800" dirty="0" smtClean="0"/>
              <a:t>Provides consistency for data collection activities.</a:t>
            </a:r>
            <a:endParaRPr lang="en-US" sz="1800" dirty="0"/>
          </a:p>
        </p:txBody>
      </p:sp>
      <p:sp>
        <p:nvSpPr>
          <p:cNvPr id="14" name="TextBox 13"/>
          <p:cNvSpPr txBox="1"/>
          <p:nvPr/>
        </p:nvSpPr>
        <p:spPr>
          <a:xfrm>
            <a:off x="2604977" y="5612675"/>
            <a:ext cx="1313180" cy="369332"/>
          </a:xfrm>
          <a:prstGeom prst="rect">
            <a:avLst/>
          </a:prstGeom>
          <a:noFill/>
        </p:spPr>
        <p:txBody>
          <a:bodyPr wrap="none" rtlCol="0">
            <a:spAutoFit/>
          </a:bodyPr>
          <a:lstStyle/>
          <a:p>
            <a:pPr>
              <a:buNone/>
            </a:pPr>
            <a:r>
              <a:rPr lang="en-US" sz="1800" b="1" dirty="0" smtClean="0"/>
              <a:t>Standards</a:t>
            </a:r>
          </a:p>
        </p:txBody>
      </p:sp>
      <p:sp>
        <p:nvSpPr>
          <p:cNvPr id="15" name="TextBox 14"/>
          <p:cNvSpPr txBox="1"/>
          <p:nvPr/>
        </p:nvSpPr>
        <p:spPr>
          <a:xfrm>
            <a:off x="5050466" y="5612675"/>
            <a:ext cx="3593804" cy="646331"/>
          </a:xfrm>
          <a:prstGeom prst="rect">
            <a:avLst/>
          </a:prstGeom>
          <a:noFill/>
        </p:spPr>
        <p:txBody>
          <a:bodyPr wrap="square" rtlCol="0">
            <a:spAutoFit/>
          </a:bodyPr>
          <a:lstStyle/>
          <a:p>
            <a:pPr>
              <a:buNone/>
            </a:pPr>
            <a:r>
              <a:rPr lang="en-US" sz="1800" dirty="0" smtClean="0"/>
              <a:t>Operational definitions to support uniform implementation.</a:t>
            </a:r>
            <a:endParaRPr lang="en-US" sz="1800" dirty="0"/>
          </a:p>
        </p:txBody>
      </p:sp>
    </p:spTree>
    <p:extLst>
      <p:ext uri="{BB962C8B-B14F-4D97-AF65-F5344CB8AC3E}">
        <p14:creationId xmlns:p14="http://schemas.microsoft.com/office/powerpoint/2010/main" val="1901073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solidFill>
                  <a:schemeClr val="tx1">
                    <a:lumMod val="95000"/>
                    <a:lumOff val="5000"/>
                  </a:schemeClr>
                </a:solidFill>
              </a:rPr>
              <a:t>Topics</a:t>
            </a:r>
          </a:p>
        </p:txBody>
      </p:sp>
      <p:sp>
        <p:nvSpPr>
          <p:cNvPr id="4099" name="Rectangle 3"/>
          <p:cNvSpPr>
            <a:spLocks noGrp="1" noChangeArrowheads="1"/>
          </p:cNvSpPr>
          <p:nvPr>
            <p:ph idx="1"/>
          </p:nvPr>
        </p:nvSpPr>
        <p:spPr>
          <a:xfrm>
            <a:off x="1043492" y="1295400"/>
            <a:ext cx="7727446" cy="4953000"/>
          </a:xfrm>
        </p:spPr>
        <p:txBody>
          <a:bodyPr/>
          <a:lstStyle/>
          <a:p>
            <a:r>
              <a:rPr lang="en-US" dirty="0" smtClean="0"/>
              <a:t>Knowledge work and the TSP</a:t>
            </a:r>
          </a:p>
          <a:p>
            <a:r>
              <a:rPr lang="en-US" dirty="0" smtClean="0"/>
              <a:t>Key attributes of the TSP</a:t>
            </a:r>
          </a:p>
          <a:p>
            <a:pPr lvl="1">
              <a:spcBef>
                <a:spcPts val="600"/>
              </a:spcBef>
              <a:spcAft>
                <a:spcPts val="0"/>
              </a:spcAft>
            </a:pPr>
            <a:r>
              <a:rPr lang="en-US" dirty="0" smtClean="0"/>
              <a:t>Self-managed teams</a:t>
            </a:r>
          </a:p>
          <a:p>
            <a:pPr lvl="1">
              <a:spcBef>
                <a:spcPts val="600"/>
              </a:spcBef>
              <a:spcAft>
                <a:spcPts val="0"/>
              </a:spcAft>
            </a:pPr>
            <a:r>
              <a:rPr lang="en-US" dirty="0" smtClean="0"/>
              <a:t>Supportive environment</a:t>
            </a:r>
          </a:p>
          <a:p>
            <a:pPr lvl="1">
              <a:spcBef>
                <a:spcPts val="600"/>
              </a:spcBef>
              <a:spcAft>
                <a:spcPts val="0"/>
              </a:spcAft>
            </a:pPr>
            <a:r>
              <a:rPr lang="en-US" dirty="0" smtClean="0"/>
              <a:t>Guidance provided by a defined process framework</a:t>
            </a:r>
          </a:p>
          <a:p>
            <a:pPr lvl="1">
              <a:spcBef>
                <a:spcPts val="600"/>
              </a:spcBef>
              <a:spcAft>
                <a:spcPts val="0"/>
              </a:spcAft>
            </a:pPr>
            <a:r>
              <a:rPr lang="en-US" dirty="0" smtClean="0"/>
              <a:t>Mechanisms that foster congruent communication</a:t>
            </a:r>
          </a:p>
        </p:txBody>
      </p:sp>
      <p:sp>
        <p:nvSpPr>
          <p:cNvPr id="2" name="Isosceles Triangle 1"/>
          <p:cNvSpPr/>
          <p:nvPr/>
        </p:nvSpPr>
        <p:spPr bwMode="auto">
          <a:xfrm rot="5400000">
            <a:off x="938046" y="3246715"/>
            <a:ext cx="337363" cy="290830"/>
          </a:xfrm>
          <a:prstGeom prst="triangle">
            <a:avLst/>
          </a:prstGeom>
          <a:solidFill>
            <a:srgbClr val="FF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5768" y="4589151"/>
            <a:ext cx="3081522" cy="2044680"/>
          </a:xfrm>
          <a:prstGeom prst="rect">
            <a:avLst/>
          </a:prstGeom>
        </p:spPr>
      </p:pic>
    </p:spTree>
    <p:extLst>
      <p:ext uri="{BB962C8B-B14F-4D97-AF65-F5344CB8AC3E}">
        <p14:creationId xmlns:p14="http://schemas.microsoft.com/office/powerpoint/2010/main" val="135388655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Mechanisms that Foster Team Effectiveness</a:t>
            </a:r>
            <a:endParaRPr lang="en-US" dirty="0"/>
          </a:p>
        </p:txBody>
      </p:sp>
      <p:sp>
        <p:nvSpPr>
          <p:cNvPr id="3" name="Content Placeholder 2"/>
          <p:cNvSpPr>
            <a:spLocks noGrp="1"/>
          </p:cNvSpPr>
          <p:nvPr>
            <p:ph idx="1"/>
          </p:nvPr>
        </p:nvSpPr>
        <p:spPr>
          <a:xfrm>
            <a:off x="712070" y="1870840"/>
            <a:ext cx="8237538" cy="4377559"/>
          </a:xfrm>
        </p:spPr>
        <p:txBody>
          <a:bodyPr/>
          <a:lstStyle/>
          <a:p>
            <a:r>
              <a:rPr lang="en-US" dirty="0" smtClean="0"/>
              <a:t>Team Launch</a:t>
            </a:r>
          </a:p>
          <a:p>
            <a:r>
              <a:rPr lang="en-US" dirty="0" smtClean="0"/>
              <a:t>Daily planning and real-time tracking</a:t>
            </a:r>
          </a:p>
          <a:p>
            <a:r>
              <a:rPr lang="en-US" dirty="0" smtClean="0"/>
              <a:t>Weekly team meetings</a:t>
            </a:r>
          </a:p>
          <a:p>
            <a:r>
              <a:rPr lang="en-US" dirty="0" smtClean="0"/>
              <a:t>Reporting to management</a:t>
            </a:r>
          </a:p>
          <a:p>
            <a:r>
              <a:rPr lang="en-US" dirty="0" smtClean="0"/>
              <a:t>Post mortem</a:t>
            </a:r>
          </a:p>
          <a:p>
            <a:endParaRPr lang="en-US" dirty="0" smtClean="0"/>
          </a:p>
          <a:p>
            <a:endParaRPr lang="en-US" dirty="0"/>
          </a:p>
        </p:txBody>
      </p:sp>
      <p:pic>
        <p:nvPicPr>
          <p:cNvPr id="6146" name="Picture 2" descr="C:\Users\mkasunic\Desktop\iStock_00001903099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705" y="3467264"/>
            <a:ext cx="3981450" cy="273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425631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TSP Launch</a:t>
            </a:r>
            <a:endParaRPr lang="en-US" dirty="0"/>
          </a:p>
        </p:txBody>
      </p:sp>
      <p:sp>
        <p:nvSpPr>
          <p:cNvPr id="3" name="Content Placeholder 2"/>
          <p:cNvSpPr>
            <a:spLocks noGrp="1"/>
          </p:cNvSpPr>
          <p:nvPr>
            <p:ph idx="1"/>
          </p:nvPr>
        </p:nvSpPr>
        <p:spPr>
          <a:xfrm>
            <a:off x="533400" y="1152525"/>
            <a:ext cx="8153400" cy="4800600"/>
          </a:xfrm>
        </p:spPr>
        <p:txBody>
          <a:bodyPr/>
          <a:lstStyle/>
          <a:p>
            <a:r>
              <a:rPr lang="en-US" sz="1800" dirty="0" smtClean="0"/>
              <a:t>A TSP launch is a multi-day workshop that builds the team and guides the team through planning a project.</a:t>
            </a:r>
          </a:p>
          <a:p>
            <a:pPr>
              <a:spcBef>
                <a:spcPts val="1200"/>
              </a:spcBef>
              <a:spcAft>
                <a:spcPts val="0"/>
              </a:spcAft>
            </a:pPr>
            <a:r>
              <a:rPr lang="en-US" sz="1800" dirty="0" smtClean="0"/>
              <a:t>During the launch the entire team works together to establish a </a:t>
            </a:r>
            <a:br>
              <a:rPr lang="en-US" sz="1800" dirty="0" smtClean="0"/>
            </a:br>
            <a:r>
              <a:rPr lang="en-US" sz="1800" dirty="0" smtClean="0"/>
              <a:t>common and shared understanding of</a:t>
            </a:r>
          </a:p>
          <a:p>
            <a:pPr marL="336550" lvl="1" indent="-207963" defTabSz="811213">
              <a:spcBef>
                <a:spcPts val="600"/>
              </a:spcBef>
              <a:spcAft>
                <a:spcPts val="0"/>
              </a:spcAft>
            </a:pPr>
            <a:r>
              <a:rPr lang="en-US" dirty="0"/>
              <a:t>management’s goals for the project</a:t>
            </a:r>
          </a:p>
          <a:p>
            <a:pPr marL="336550" lvl="1" indent="-207963" defTabSz="811213">
              <a:spcBef>
                <a:spcPts val="600"/>
              </a:spcBef>
              <a:spcAft>
                <a:spcPts val="0"/>
              </a:spcAft>
            </a:pPr>
            <a:r>
              <a:rPr lang="en-US" dirty="0"/>
              <a:t>team and team members’ goals</a:t>
            </a:r>
          </a:p>
          <a:p>
            <a:pPr marL="336550" lvl="1" indent="-207963" defTabSz="811213">
              <a:spcBef>
                <a:spcPts val="600"/>
              </a:spcBef>
              <a:spcAft>
                <a:spcPts val="0"/>
              </a:spcAft>
            </a:pPr>
            <a:r>
              <a:rPr lang="en-US" dirty="0"/>
              <a:t>development work to be done</a:t>
            </a:r>
          </a:p>
          <a:p>
            <a:pPr marL="336550" lvl="1" indent="-207963" defTabSz="811213">
              <a:spcBef>
                <a:spcPts val="600"/>
              </a:spcBef>
              <a:spcAft>
                <a:spcPts val="0"/>
              </a:spcAft>
            </a:pPr>
            <a:r>
              <a:rPr lang="en-US" dirty="0" smtClean="0"/>
              <a:t>processes </a:t>
            </a:r>
            <a:r>
              <a:rPr lang="en-US" dirty="0"/>
              <a:t>that the team will use</a:t>
            </a:r>
          </a:p>
          <a:p>
            <a:pPr marL="336550" lvl="1" indent="-207963" defTabSz="811213">
              <a:spcBef>
                <a:spcPts val="600"/>
              </a:spcBef>
              <a:spcAft>
                <a:spcPts val="0"/>
              </a:spcAft>
            </a:pPr>
            <a:r>
              <a:rPr lang="en-US" dirty="0"/>
              <a:t>roles that the team members will perform</a:t>
            </a:r>
          </a:p>
          <a:p>
            <a:pPr marL="336550" lvl="1" indent="-207963" defTabSz="811213">
              <a:spcBef>
                <a:spcPts val="600"/>
              </a:spcBef>
              <a:spcAft>
                <a:spcPts val="0"/>
              </a:spcAft>
            </a:pPr>
            <a:r>
              <a:rPr lang="en-US" dirty="0" smtClean="0"/>
              <a:t>plan </a:t>
            </a:r>
            <a:r>
              <a:rPr lang="en-US" dirty="0"/>
              <a:t>for doing the work</a:t>
            </a:r>
          </a:p>
          <a:p>
            <a:pPr marL="336550" lvl="1" indent="-207963" defTabSz="811213">
              <a:spcBef>
                <a:spcPts val="600"/>
              </a:spcBef>
              <a:spcAft>
                <a:spcPts val="0"/>
              </a:spcAft>
            </a:pPr>
            <a:r>
              <a:rPr lang="en-US" dirty="0" smtClean="0"/>
              <a:t>the ongoing </a:t>
            </a:r>
            <a:r>
              <a:rPr lang="en-US" dirty="0"/>
              <a:t>team communication </a:t>
            </a:r>
            <a:r>
              <a:rPr lang="en-US" dirty="0" smtClean="0"/>
              <a:t>process</a:t>
            </a:r>
          </a:p>
          <a:p>
            <a:pPr marL="336550" lvl="1" indent="-207963" defTabSz="811213">
              <a:spcBef>
                <a:spcPts val="600"/>
              </a:spcBef>
              <a:spcAft>
                <a:spcPts val="0"/>
              </a:spcAft>
            </a:pPr>
            <a:r>
              <a:rPr lang="en-US" dirty="0"/>
              <a:t>management and customer reporting system</a:t>
            </a:r>
          </a:p>
          <a:p>
            <a:pPr marL="336550" lvl="1" indent="-207963" defTabSz="811213">
              <a:spcBef>
                <a:spcPts val="600"/>
              </a:spcBef>
              <a:spcAft>
                <a:spcPts val="0"/>
              </a:spcAft>
            </a:pPr>
            <a:endParaRPr lang="en-US" dirty="0"/>
          </a:p>
          <a:p>
            <a:pPr>
              <a:spcBef>
                <a:spcPts val="1200"/>
              </a:spcBef>
              <a:spcAft>
                <a:spcPts val="0"/>
              </a:spcAft>
            </a:pPr>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7575" y="1809749"/>
            <a:ext cx="1438275" cy="4314825"/>
          </a:xfrm>
          <a:prstGeom prst="rect">
            <a:avLst/>
          </a:prstGeom>
        </p:spPr>
      </p:pic>
    </p:spTree>
    <p:extLst>
      <p:ext uri="{BB962C8B-B14F-4D97-AF65-F5344CB8AC3E}">
        <p14:creationId xmlns:p14="http://schemas.microsoft.com/office/powerpoint/2010/main" val="99295045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Launch Process</a:t>
            </a:r>
          </a:p>
        </p:txBody>
      </p:sp>
      <p:sp>
        <p:nvSpPr>
          <p:cNvPr id="7" name="TextBox 6"/>
          <p:cNvSpPr txBox="1"/>
          <p:nvPr/>
        </p:nvSpPr>
        <p:spPr>
          <a:xfrm>
            <a:off x="5286375" y="2819400"/>
            <a:ext cx="327334" cy="400110"/>
          </a:xfrm>
          <a:prstGeom prst="rect">
            <a:avLst/>
          </a:prstGeom>
          <a:noFill/>
        </p:spPr>
        <p:txBody>
          <a:bodyPr wrap="none" rtlCol="0">
            <a:spAutoFit/>
          </a:bodyPr>
          <a:lstStyle/>
          <a:p>
            <a:pPr algn="l">
              <a:buNone/>
            </a:pPr>
            <a:r>
              <a:rPr lang="en-US" dirty="0" smtClean="0"/>
              <a:t>1</a:t>
            </a:r>
          </a:p>
        </p:txBody>
      </p:sp>
      <p:sp>
        <p:nvSpPr>
          <p:cNvPr id="5" name="Rectangle 4"/>
          <p:cNvSpPr/>
          <p:nvPr/>
        </p:nvSpPr>
        <p:spPr bwMode="auto">
          <a:xfrm>
            <a:off x="893908" y="1474788"/>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6" name="TextBox 5"/>
          <p:cNvSpPr txBox="1"/>
          <p:nvPr/>
        </p:nvSpPr>
        <p:spPr>
          <a:xfrm>
            <a:off x="974434" y="1646923"/>
            <a:ext cx="1241045" cy="646331"/>
          </a:xfrm>
          <a:prstGeom prst="rect">
            <a:avLst/>
          </a:prstGeom>
          <a:noFill/>
        </p:spPr>
        <p:txBody>
          <a:bodyPr wrap="none" rtlCol="0">
            <a:spAutoFit/>
          </a:bodyPr>
          <a:lstStyle/>
          <a:p>
            <a:pPr algn="l">
              <a:buNone/>
            </a:pPr>
            <a:r>
              <a:rPr lang="en-US" sz="1200" dirty="0" smtClean="0"/>
              <a:t>Establish </a:t>
            </a:r>
            <a:br>
              <a:rPr lang="en-US" sz="1200" dirty="0" smtClean="0"/>
            </a:br>
            <a:r>
              <a:rPr lang="en-US" sz="1200" dirty="0" smtClean="0"/>
              <a:t>product</a:t>
            </a:r>
            <a:r>
              <a:rPr lang="en-US" sz="1200" dirty="0"/>
              <a:t> </a:t>
            </a:r>
            <a:r>
              <a:rPr lang="en-US" sz="1200" dirty="0" smtClean="0"/>
              <a:t>and </a:t>
            </a:r>
            <a:br>
              <a:rPr lang="en-US" sz="1200" dirty="0" smtClean="0"/>
            </a:br>
            <a:r>
              <a:rPr lang="en-US" sz="1200" dirty="0" smtClean="0"/>
              <a:t>business goals </a:t>
            </a:r>
          </a:p>
        </p:txBody>
      </p:sp>
      <p:sp>
        <p:nvSpPr>
          <p:cNvPr id="8" name="Oval 7"/>
          <p:cNvSpPr/>
          <p:nvPr/>
        </p:nvSpPr>
        <p:spPr bwMode="auto">
          <a:xfrm>
            <a:off x="810767" y="1376740"/>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1</a:t>
            </a:r>
          </a:p>
        </p:txBody>
      </p:sp>
      <p:sp>
        <p:nvSpPr>
          <p:cNvPr id="13" name="Rectangle 12"/>
          <p:cNvSpPr/>
          <p:nvPr/>
        </p:nvSpPr>
        <p:spPr bwMode="auto">
          <a:xfrm>
            <a:off x="893908" y="2934941"/>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14" name="TextBox 13"/>
          <p:cNvSpPr txBox="1"/>
          <p:nvPr/>
        </p:nvSpPr>
        <p:spPr>
          <a:xfrm>
            <a:off x="1079209" y="3107076"/>
            <a:ext cx="1019831" cy="646331"/>
          </a:xfrm>
          <a:prstGeom prst="rect">
            <a:avLst/>
          </a:prstGeom>
          <a:noFill/>
        </p:spPr>
        <p:txBody>
          <a:bodyPr wrap="none" rtlCol="0">
            <a:spAutoFit/>
          </a:bodyPr>
          <a:lstStyle/>
          <a:p>
            <a:pPr algn="l">
              <a:buNone/>
            </a:pPr>
            <a:r>
              <a:rPr lang="en-US" sz="1200" dirty="0" smtClean="0"/>
              <a:t>Assign roles</a:t>
            </a:r>
            <a:br>
              <a:rPr lang="en-US" sz="1200" dirty="0" smtClean="0"/>
            </a:br>
            <a:r>
              <a:rPr lang="en-US" sz="1200" dirty="0" smtClean="0"/>
              <a:t>and define</a:t>
            </a:r>
            <a:br>
              <a:rPr lang="en-US" sz="1200" dirty="0" smtClean="0"/>
            </a:br>
            <a:r>
              <a:rPr lang="en-US" sz="1200" dirty="0" smtClean="0"/>
              <a:t>team goals</a:t>
            </a:r>
          </a:p>
        </p:txBody>
      </p:sp>
      <p:sp>
        <p:nvSpPr>
          <p:cNvPr id="15" name="Oval 14"/>
          <p:cNvSpPr/>
          <p:nvPr/>
        </p:nvSpPr>
        <p:spPr bwMode="auto">
          <a:xfrm>
            <a:off x="810767" y="2836893"/>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2</a:t>
            </a:r>
          </a:p>
        </p:txBody>
      </p:sp>
      <p:sp>
        <p:nvSpPr>
          <p:cNvPr id="17" name="Rectangle 16"/>
          <p:cNvSpPr/>
          <p:nvPr/>
        </p:nvSpPr>
        <p:spPr bwMode="auto">
          <a:xfrm>
            <a:off x="893908" y="4395094"/>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18" name="TextBox 17"/>
          <p:cNvSpPr txBox="1"/>
          <p:nvPr/>
        </p:nvSpPr>
        <p:spPr>
          <a:xfrm>
            <a:off x="1079209" y="4452929"/>
            <a:ext cx="1061509" cy="830997"/>
          </a:xfrm>
          <a:prstGeom prst="rect">
            <a:avLst/>
          </a:prstGeom>
          <a:noFill/>
        </p:spPr>
        <p:txBody>
          <a:bodyPr wrap="none" rtlCol="0">
            <a:spAutoFit/>
          </a:bodyPr>
          <a:lstStyle/>
          <a:p>
            <a:pPr algn="l">
              <a:buNone/>
            </a:pPr>
            <a:r>
              <a:rPr lang="en-US" sz="1200" dirty="0" smtClean="0"/>
              <a:t>Produce</a:t>
            </a:r>
            <a:br>
              <a:rPr lang="en-US" sz="1200" dirty="0" smtClean="0"/>
            </a:br>
            <a:r>
              <a:rPr lang="en-US" sz="1200" dirty="0" smtClean="0"/>
              <a:t>development</a:t>
            </a:r>
            <a:br>
              <a:rPr lang="en-US" sz="1200" dirty="0" smtClean="0"/>
            </a:br>
            <a:r>
              <a:rPr lang="en-US" sz="1200" dirty="0" smtClean="0"/>
              <a:t>strategy &amp;</a:t>
            </a:r>
            <a:br>
              <a:rPr lang="en-US" sz="1200" dirty="0" smtClean="0"/>
            </a:br>
            <a:r>
              <a:rPr lang="en-US" sz="1200" dirty="0" smtClean="0"/>
              <a:t>process</a:t>
            </a:r>
          </a:p>
        </p:txBody>
      </p:sp>
      <p:sp>
        <p:nvSpPr>
          <p:cNvPr id="19" name="Oval 18"/>
          <p:cNvSpPr/>
          <p:nvPr/>
        </p:nvSpPr>
        <p:spPr bwMode="auto">
          <a:xfrm>
            <a:off x="810767" y="4297046"/>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3</a:t>
            </a:r>
          </a:p>
        </p:txBody>
      </p:sp>
      <p:sp>
        <p:nvSpPr>
          <p:cNvPr id="33" name="Rectangle 32"/>
          <p:cNvSpPr/>
          <p:nvPr/>
        </p:nvSpPr>
        <p:spPr bwMode="auto">
          <a:xfrm>
            <a:off x="2846533" y="1457295"/>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34" name="TextBox 33"/>
          <p:cNvSpPr txBox="1"/>
          <p:nvPr/>
        </p:nvSpPr>
        <p:spPr>
          <a:xfrm>
            <a:off x="2955634" y="1629430"/>
            <a:ext cx="1148071" cy="646331"/>
          </a:xfrm>
          <a:prstGeom prst="rect">
            <a:avLst/>
          </a:prstGeom>
          <a:noFill/>
        </p:spPr>
        <p:txBody>
          <a:bodyPr wrap="none" rtlCol="0">
            <a:spAutoFit/>
          </a:bodyPr>
          <a:lstStyle/>
          <a:p>
            <a:pPr algn="l">
              <a:buNone/>
            </a:pPr>
            <a:r>
              <a:rPr lang="en-US" sz="1200" dirty="0" smtClean="0"/>
              <a:t>Build overall</a:t>
            </a:r>
            <a:br>
              <a:rPr lang="en-US" sz="1200" dirty="0" smtClean="0"/>
            </a:br>
            <a:r>
              <a:rPr lang="en-US" sz="1200" dirty="0" smtClean="0"/>
              <a:t>and near-term</a:t>
            </a:r>
            <a:br>
              <a:rPr lang="en-US" sz="1200" dirty="0" smtClean="0"/>
            </a:br>
            <a:r>
              <a:rPr lang="en-US" sz="1200" dirty="0" smtClean="0"/>
              <a:t>plans </a:t>
            </a:r>
          </a:p>
        </p:txBody>
      </p:sp>
      <p:sp>
        <p:nvSpPr>
          <p:cNvPr id="35" name="Oval 34"/>
          <p:cNvSpPr/>
          <p:nvPr/>
        </p:nvSpPr>
        <p:spPr bwMode="auto">
          <a:xfrm>
            <a:off x="2763392" y="1359247"/>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4</a:t>
            </a:r>
          </a:p>
        </p:txBody>
      </p:sp>
      <p:sp>
        <p:nvSpPr>
          <p:cNvPr id="37" name="Rectangle 36"/>
          <p:cNvSpPr/>
          <p:nvPr/>
        </p:nvSpPr>
        <p:spPr bwMode="auto">
          <a:xfrm>
            <a:off x="2846533" y="2917448"/>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38" name="TextBox 37"/>
          <p:cNvSpPr txBox="1"/>
          <p:nvPr/>
        </p:nvSpPr>
        <p:spPr>
          <a:xfrm>
            <a:off x="3022309" y="3165783"/>
            <a:ext cx="1002197" cy="461665"/>
          </a:xfrm>
          <a:prstGeom prst="rect">
            <a:avLst/>
          </a:prstGeom>
          <a:noFill/>
        </p:spPr>
        <p:txBody>
          <a:bodyPr wrap="none" rtlCol="0">
            <a:spAutoFit/>
          </a:bodyPr>
          <a:lstStyle/>
          <a:p>
            <a:pPr algn="l">
              <a:buNone/>
            </a:pPr>
            <a:r>
              <a:rPr lang="en-US" sz="1200" dirty="0" smtClean="0"/>
              <a:t>Develop the</a:t>
            </a:r>
            <a:br>
              <a:rPr lang="en-US" sz="1200" dirty="0" smtClean="0"/>
            </a:br>
            <a:r>
              <a:rPr lang="en-US" sz="1200" dirty="0" smtClean="0"/>
              <a:t>quality plan</a:t>
            </a:r>
          </a:p>
        </p:txBody>
      </p:sp>
      <p:sp>
        <p:nvSpPr>
          <p:cNvPr id="39" name="Oval 38"/>
          <p:cNvSpPr/>
          <p:nvPr/>
        </p:nvSpPr>
        <p:spPr bwMode="auto">
          <a:xfrm>
            <a:off x="2763392" y="2819400"/>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5</a:t>
            </a:r>
          </a:p>
        </p:txBody>
      </p:sp>
      <p:sp>
        <p:nvSpPr>
          <p:cNvPr id="41" name="Rectangle 40"/>
          <p:cNvSpPr/>
          <p:nvPr/>
        </p:nvSpPr>
        <p:spPr bwMode="auto">
          <a:xfrm>
            <a:off x="2846533" y="4377601"/>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2" name="TextBox 41"/>
          <p:cNvSpPr txBox="1"/>
          <p:nvPr/>
        </p:nvSpPr>
        <p:spPr>
          <a:xfrm>
            <a:off x="2927059" y="4549736"/>
            <a:ext cx="1204176" cy="646331"/>
          </a:xfrm>
          <a:prstGeom prst="rect">
            <a:avLst/>
          </a:prstGeom>
          <a:noFill/>
        </p:spPr>
        <p:txBody>
          <a:bodyPr wrap="none" rtlCol="0">
            <a:spAutoFit/>
          </a:bodyPr>
          <a:lstStyle/>
          <a:p>
            <a:pPr algn="l">
              <a:buNone/>
            </a:pPr>
            <a:r>
              <a:rPr lang="en-US" sz="1200" dirty="0" smtClean="0"/>
              <a:t>Build individual</a:t>
            </a:r>
            <a:br>
              <a:rPr lang="en-US" sz="1200" dirty="0" smtClean="0"/>
            </a:br>
            <a:r>
              <a:rPr lang="en-US" sz="1200" dirty="0" smtClean="0"/>
              <a:t>&amp; consolidated</a:t>
            </a:r>
            <a:br>
              <a:rPr lang="en-US" sz="1200" dirty="0" smtClean="0"/>
            </a:br>
            <a:r>
              <a:rPr lang="en-US" sz="1200" dirty="0" smtClean="0"/>
              <a:t>plans</a:t>
            </a:r>
          </a:p>
        </p:txBody>
      </p:sp>
      <p:sp>
        <p:nvSpPr>
          <p:cNvPr id="43" name="Oval 42"/>
          <p:cNvSpPr/>
          <p:nvPr/>
        </p:nvSpPr>
        <p:spPr bwMode="auto">
          <a:xfrm>
            <a:off x="2763392" y="4279553"/>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6</a:t>
            </a:r>
          </a:p>
        </p:txBody>
      </p:sp>
      <p:sp>
        <p:nvSpPr>
          <p:cNvPr id="45" name="Rectangle 44"/>
          <p:cNvSpPr/>
          <p:nvPr/>
        </p:nvSpPr>
        <p:spPr bwMode="auto">
          <a:xfrm>
            <a:off x="4799158" y="1439802"/>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6" name="TextBox 45"/>
          <p:cNvSpPr txBox="1"/>
          <p:nvPr/>
        </p:nvSpPr>
        <p:spPr>
          <a:xfrm>
            <a:off x="4965409" y="1697662"/>
            <a:ext cx="1047082" cy="461665"/>
          </a:xfrm>
          <a:prstGeom prst="rect">
            <a:avLst/>
          </a:prstGeom>
          <a:noFill/>
        </p:spPr>
        <p:txBody>
          <a:bodyPr wrap="none" rtlCol="0">
            <a:spAutoFit/>
          </a:bodyPr>
          <a:lstStyle/>
          <a:p>
            <a:pPr algn="l">
              <a:buNone/>
            </a:pPr>
            <a:r>
              <a:rPr lang="en-US" sz="1200" dirty="0" smtClean="0"/>
              <a:t>Conduct risk</a:t>
            </a:r>
            <a:br>
              <a:rPr lang="en-US" sz="1200" dirty="0" smtClean="0"/>
            </a:br>
            <a:r>
              <a:rPr lang="en-US" sz="1200" dirty="0" smtClean="0"/>
              <a:t>assessment </a:t>
            </a:r>
          </a:p>
        </p:txBody>
      </p:sp>
      <p:sp>
        <p:nvSpPr>
          <p:cNvPr id="47" name="Oval 46"/>
          <p:cNvSpPr/>
          <p:nvPr/>
        </p:nvSpPr>
        <p:spPr bwMode="auto">
          <a:xfrm>
            <a:off x="4716017" y="1341754"/>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7</a:t>
            </a:r>
          </a:p>
        </p:txBody>
      </p:sp>
      <p:sp>
        <p:nvSpPr>
          <p:cNvPr id="49" name="Rectangle 48"/>
          <p:cNvSpPr/>
          <p:nvPr/>
        </p:nvSpPr>
        <p:spPr bwMode="auto">
          <a:xfrm>
            <a:off x="4799158" y="2899955"/>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0" name="TextBox 49"/>
          <p:cNvSpPr txBox="1"/>
          <p:nvPr/>
        </p:nvSpPr>
        <p:spPr>
          <a:xfrm>
            <a:off x="4965409" y="2995890"/>
            <a:ext cx="1079142" cy="830997"/>
          </a:xfrm>
          <a:prstGeom prst="rect">
            <a:avLst/>
          </a:prstGeom>
          <a:noFill/>
        </p:spPr>
        <p:txBody>
          <a:bodyPr wrap="none" rtlCol="0">
            <a:spAutoFit/>
          </a:bodyPr>
          <a:lstStyle/>
          <a:p>
            <a:pPr algn="l">
              <a:buNone/>
            </a:pPr>
            <a:r>
              <a:rPr lang="en-US" sz="1200" dirty="0" smtClean="0"/>
              <a:t>Prepare</a:t>
            </a:r>
            <a:br>
              <a:rPr lang="en-US" sz="1200" dirty="0" smtClean="0"/>
            </a:br>
            <a:r>
              <a:rPr lang="en-US" sz="1200" dirty="0" smtClean="0"/>
              <a:t>management</a:t>
            </a:r>
            <a:br>
              <a:rPr lang="en-US" sz="1200" dirty="0" smtClean="0"/>
            </a:br>
            <a:r>
              <a:rPr lang="en-US" sz="1200" dirty="0" smtClean="0"/>
              <a:t>briefing &amp;</a:t>
            </a:r>
            <a:br>
              <a:rPr lang="en-US" sz="1200" dirty="0" smtClean="0"/>
            </a:br>
            <a:r>
              <a:rPr lang="en-US" sz="1200" dirty="0" smtClean="0"/>
              <a:t>launch report</a:t>
            </a:r>
          </a:p>
        </p:txBody>
      </p:sp>
      <p:sp>
        <p:nvSpPr>
          <p:cNvPr id="51" name="Oval 50"/>
          <p:cNvSpPr/>
          <p:nvPr/>
        </p:nvSpPr>
        <p:spPr bwMode="auto">
          <a:xfrm>
            <a:off x="4716017" y="2801907"/>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8</a:t>
            </a:r>
          </a:p>
        </p:txBody>
      </p:sp>
      <p:sp>
        <p:nvSpPr>
          <p:cNvPr id="57" name="Rectangle 56"/>
          <p:cNvSpPr/>
          <p:nvPr/>
        </p:nvSpPr>
        <p:spPr bwMode="auto">
          <a:xfrm>
            <a:off x="6751783" y="1422309"/>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8" name="TextBox 57"/>
          <p:cNvSpPr txBox="1"/>
          <p:nvPr/>
        </p:nvSpPr>
        <p:spPr>
          <a:xfrm>
            <a:off x="6956134" y="1594444"/>
            <a:ext cx="1079142" cy="646331"/>
          </a:xfrm>
          <a:prstGeom prst="rect">
            <a:avLst/>
          </a:prstGeom>
          <a:noFill/>
        </p:spPr>
        <p:txBody>
          <a:bodyPr wrap="none" rtlCol="0">
            <a:spAutoFit/>
          </a:bodyPr>
          <a:lstStyle/>
          <a:p>
            <a:pPr algn="l">
              <a:buNone/>
            </a:pPr>
            <a:r>
              <a:rPr lang="en-US" sz="1200" dirty="0" smtClean="0"/>
              <a:t>Hold</a:t>
            </a:r>
            <a:br>
              <a:rPr lang="en-US" sz="1200" dirty="0" smtClean="0"/>
            </a:br>
            <a:r>
              <a:rPr lang="en-US" sz="1200" dirty="0" smtClean="0"/>
              <a:t>management</a:t>
            </a:r>
            <a:br>
              <a:rPr lang="en-US" sz="1200" dirty="0" smtClean="0"/>
            </a:br>
            <a:r>
              <a:rPr lang="en-US" sz="1200" dirty="0" smtClean="0"/>
              <a:t>review</a:t>
            </a:r>
          </a:p>
        </p:txBody>
      </p:sp>
      <p:sp>
        <p:nvSpPr>
          <p:cNvPr id="59" name="Oval 58"/>
          <p:cNvSpPr/>
          <p:nvPr/>
        </p:nvSpPr>
        <p:spPr bwMode="auto">
          <a:xfrm>
            <a:off x="6668642" y="1324261"/>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9</a:t>
            </a:r>
          </a:p>
        </p:txBody>
      </p:sp>
      <p:sp>
        <p:nvSpPr>
          <p:cNvPr id="61" name="Rectangle 60"/>
          <p:cNvSpPr/>
          <p:nvPr/>
        </p:nvSpPr>
        <p:spPr bwMode="auto">
          <a:xfrm>
            <a:off x="6751783" y="2882462"/>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62" name="TextBox 61"/>
          <p:cNvSpPr txBox="1"/>
          <p:nvPr/>
        </p:nvSpPr>
        <p:spPr>
          <a:xfrm>
            <a:off x="6832309" y="3054597"/>
            <a:ext cx="995785" cy="461665"/>
          </a:xfrm>
          <a:prstGeom prst="rect">
            <a:avLst/>
          </a:prstGeom>
          <a:noFill/>
        </p:spPr>
        <p:txBody>
          <a:bodyPr wrap="none" rtlCol="0">
            <a:spAutoFit/>
          </a:bodyPr>
          <a:lstStyle/>
          <a:p>
            <a:pPr algn="l">
              <a:buNone/>
            </a:pPr>
            <a:r>
              <a:rPr lang="en-US" sz="1200" dirty="0" smtClean="0"/>
              <a:t>Launch</a:t>
            </a:r>
            <a:br>
              <a:rPr lang="en-US" sz="1200" dirty="0" smtClean="0"/>
            </a:br>
            <a:r>
              <a:rPr lang="en-US" sz="1200" dirty="0" smtClean="0"/>
              <a:t>postmortem</a:t>
            </a:r>
          </a:p>
        </p:txBody>
      </p:sp>
      <p:cxnSp>
        <p:nvCxnSpPr>
          <p:cNvPr id="69" name="Straight Arrow Connector 68"/>
          <p:cNvCxnSpPr>
            <a:stCxn id="5" idx="2"/>
            <a:endCxn id="13" idx="0"/>
          </p:cNvCxnSpPr>
          <p:nvPr/>
        </p:nvCxnSpPr>
        <p:spPr bwMode="auto">
          <a:xfrm>
            <a:off x="1617808" y="2465388"/>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0" name="Straight Arrow Connector 69"/>
          <p:cNvCxnSpPr>
            <a:stCxn id="13" idx="2"/>
            <a:endCxn id="17" idx="0"/>
          </p:cNvCxnSpPr>
          <p:nvPr/>
        </p:nvCxnSpPr>
        <p:spPr bwMode="auto">
          <a:xfrm>
            <a:off x="1617808" y="3925541"/>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4" name="Elbow Connector 73"/>
          <p:cNvCxnSpPr>
            <a:stCxn id="17" idx="2"/>
            <a:endCxn id="33" idx="1"/>
          </p:cNvCxnSpPr>
          <p:nvPr/>
        </p:nvCxnSpPr>
        <p:spPr bwMode="auto">
          <a:xfrm rot="5400000" flipH="1" flipV="1">
            <a:off x="515620" y="3054782"/>
            <a:ext cx="3433099" cy="1228725"/>
          </a:xfrm>
          <a:prstGeom prst="bentConnector4">
            <a:avLst>
              <a:gd name="adj1" fmla="val -6659"/>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6" name="Straight Arrow Connector 75"/>
          <p:cNvCxnSpPr>
            <a:stCxn id="33" idx="2"/>
            <a:endCxn id="37" idx="0"/>
          </p:cNvCxnSpPr>
          <p:nvPr/>
        </p:nvCxnSpPr>
        <p:spPr bwMode="auto">
          <a:xfrm>
            <a:off x="3570433" y="2447895"/>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9" name="Straight Arrow Connector 78"/>
          <p:cNvCxnSpPr/>
          <p:nvPr/>
        </p:nvCxnSpPr>
        <p:spPr bwMode="auto">
          <a:xfrm>
            <a:off x="5523058" y="2430402"/>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0" name="Straight Arrow Connector 79"/>
          <p:cNvCxnSpPr/>
          <p:nvPr/>
        </p:nvCxnSpPr>
        <p:spPr bwMode="auto">
          <a:xfrm>
            <a:off x="7475683" y="2412909"/>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1" name="Straight Arrow Connector 80"/>
          <p:cNvCxnSpPr>
            <a:stCxn id="37" idx="2"/>
            <a:endCxn id="41" idx="0"/>
          </p:cNvCxnSpPr>
          <p:nvPr/>
        </p:nvCxnSpPr>
        <p:spPr bwMode="auto">
          <a:xfrm>
            <a:off x="3570433" y="3908048"/>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4" name="Elbow Connector 83"/>
          <p:cNvCxnSpPr>
            <a:stCxn id="41" idx="2"/>
            <a:endCxn id="45" idx="1"/>
          </p:cNvCxnSpPr>
          <p:nvPr/>
        </p:nvCxnSpPr>
        <p:spPr bwMode="auto">
          <a:xfrm rot="5400000" flipH="1" flipV="1">
            <a:off x="2468245" y="3037289"/>
            <a:ext cx="3433099" cy="1228725"/>
          </a:xfrm>
          <a:prstGeom prst="bentConnector4">
            <a:avLst>
              <a:gd name="adj1" fmla="val -6659"/>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7" name="Elbow Connector 86"/>
          <p:cNvCxnSpPr>
            <a:stCxn id="49" idx="2"/>
            <a:endCxn id="57" idx="1"/>
          </p:cNvCxnSpPr>
          <p:nvPr/>
        </p:nvCxnSpPr>
        <p:spPr bwMode="auto">
          <a:xfrm rot="5400000" flipH="1" flipV="1">
            <a:off x="5150947" y="2289719"/>
            <a:ext cx="1972946" cy="1228725"/>
          </a:xfrm>
          <a:prstGeom prst="bentConnector4">
            <a:avLst>
              <a:gd name="adj1" fmla="val -11587"/>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sp>
        <p:nvSpPr>
          <p:cNvPr id="90" name="TextBox 89"/>
          <p:cNvSpPr txBox="1"/>
          <p:nvPr/>
        </p:nvSpPr>
        <p:spPr>
          <a:xfrm>
            <a:off x="5286375" y="4624380"/>
            <a:ext cx="2959465" cy="523220"/>
          </a:xfrm>
          <a:prstGeom prst="rect">
            <a:avLst/>
          </a:prstGeom>
          <a:noFill/>
        </p:spPr>
        <p:txBody>
          <a:bodyPr wrap="none" rtlCol="0">
            <a:spAutoFit/>
          </a:bodyPr>
          <a:lstStyle/>
          <a:p>
            <a:pPr algn="l">
              <a:buNone/>
            </a:pPr>
            <a:r>
              <a:rPr lang="en-US" sz="1400" b="0" dirty="0" smtClean="0"/>
              <a:t>The launch is organized as a set of</a:t>
            </a:r>
            <a:br>
              <a:rPr lang="en-US" sz="1400" b="0" dirty="0" smtClean="0"/>
            </a:br>
            <a:r>
              <a:rPr lang="en-US" sz="1400" b="0" dirty="0" smtClean="0"/>
              <a:t>nine meetings and a postmortem.</a:t>
            </a:r>
          </a:p>
        </p:txBody>
      </p:sp>
    </p:spTree>
    <p:extLst>
      <p:ext uri="{BB962C8B-B14F-4D97-AF65-F5344CB8AC3E}">
        <p14:creationId xmlns:p14="http://schemas.microsoft.com/office/powerpoint/2010/main" val="259228711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Launch Notebook</a:t>
            </a:r>
            <a:endParaRPr lang="en-US" dirty="0"/>
          </a:p>
        </p:txBody>
      </p:sp>
      <p:sp>
        <p:nvSpPr>
          <p:cNvPr id="3" name="Content Placeholder 2"/>
          <p:cNvSpPr>
            <a:spLocks noGrp="1"/>
          </p:cNvSpPr>
          <p:nvPr>
            <p:ph idx="1"/>
          </p:nvPr>
        </p:nvSpPr>
        <p:spPr/>
        <p:txBody>
          <a:bodyPr/>
          <a:lstStyle/>
          <a:p>
            <a:pPr defTabSz="811213"/>
            <a:r>
              <a:rPr lang="en-US" dirty="0"/>
              <a:t>In the launch workshop notebook are</a:t>
            </a:r>
          </a:p>
          <a:p>
            <a:pPr marL="336550" lvl="1" indent="-207963" defTabSz="811213"/>
            <a:r>
              <a:rPr lang="en-US" dirty="0" smtClean="0"/>
              <a:t>handouts </a:t>
            </a:r>
            <a:r>
              <a:rPr lang="en-US" dirty="0"/>
              <a:t>for each launch meeting</a:t>
            </a:r>
          </a:p>
          <a:p>
            <a:pPr marL="692150" lvl="2" indent="-227013" defTabSz="811213"/>
            <a:r>
              <a:rPr lang="en-US" dirty="0"/>
              <a:t>handout contents </a:t>
            </a:r>
          </a:p>
          <a:p>
            <a:pPr marL="692150" lvl="2" indent="-227013" defTabSz="811213"/>
            <a:r>
              <a:rPr lang="en-US" dirty="0"/>
              <a:t>meeting agenda and meeting script</a:t>
            </a:r>
          </a:p>
          <a:p>
            <a:pPr marL="692150" lvl="2" indent="-227013" defTabSz="811213"/>
            <a:r>
              <a:rPr lang="en-US" dirty="0"/>
              <a:t>launch scripts and </a:t>
            </a:r>
            <a:r>
              <a:rPr lang="en-US" dirty="0" smtClean="0"/>
              <a:t>forms</a:t>
            </a:r>
            <a:endParaRPr lang="en-US" dirty="0"/>
          </a:p>
          <a:p>
            <a:pPr marL="336550" lvl="1" indent="-207963" defTabSz="811213"/>
            <a:r>
              <a:rPr lang="en-US" dirty="0" smtClean="0"/>
              <a:t>planning</a:t>
            </a:r>
            <a:r>
              <a:rPr lang="en-US" dirty="0"/>
              <a:t>, quality, and management briefing guidelines</a:t>
            </a:r>
          </a:p>
          <a:p>
            <a:pPr marL="336550" lvl="1" indent="-207963" defTabSz="811213"/>
            <a:r>
              <a:rPr lang="en-US" dirty="0"/>
              <a:t>role, notebook, status, and summary specifications</a:t>
            </a:r>
          </a:p>
          <a:p>
            <a:pPr marL="336550" lvl="1" indent="-207963" defTabSz="811213"/>
            <a:r>
              <a:rPr lang="en-US" dirty="0"/>
              <a:t>forms, and scripts</a:t>
            </a:r>
          </a:p>
        </p:txBody>
      </p:sp>
      <p:grpSp>
        <p:nvGrpSpPr>
          <p:cNvPr id="5" name="Group 4"/>
          <p:cNvGrpSpPr/>
          <p:nvPr/>
        </p:nvGrpSpPr>
        <p:grpSpPr>
          <a:xfrm>
            <a:off x="6238019" y="3552825"/>
            <a:ext cx="2102095" cy="2157413"/>
            <a:chOff x="6384679" y="3800475"/>
            <a:chExt cx="2102095" cy="2157413"/>
          </a:xfrm>
        </p:grpSpPr>
        <p:pic>
          <p:nvPicPr>
            <p:cNvPr id="1019906" name="Picture 2" descr="C:\Users\mkasunic\Desktop\iStock_000012634295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4679" y="3800475"/>
              <a:ext cx="2102095" cy="21574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724650" y="4324350"/>
              <a:ext cx="1061509" cy="830997"/>
            </a:xfrm>
            <a:prstGeom prst="rect">
              <a:avLst/>
            </a:prstGeom>
            <a:noFill/>
            <a:scene3d>
              <a:camera prst="orthographicFront">
                <a:rot lat="0" lon="2399981" rev="0"/>
              </a:camera>
              <a:lightRig rig="threePt" dir="t"/>
            </a:scene3d>
          </p:spPr>
          <p:txBody>
            <a:bodyPr wrap="none" rtlCol="0">
              <a:spAutoFit/>
            </a:bodyPr>
            <a:lstStyle/>
            <a:p>
              <a:pPr algn="l">
                <a:buNone/>
              </a:pPr>
              <a:r>
                <a:rPr lang="en-US" sz="1600" dirty="0" smtClean="0"/>
                <a:t>TSP</a:t>
              </a:r>
              <a:br>
                <a:rPr lang="en-US" sz="1600" dirty="0" smtClean="0"/>
              </a:br>
              <a:r>
                <a:rPr lang="en-US" sz="1600" dirty="0" smtClean="0"/>
                <a:t>Launch</a:t>
              </a:r>
              <a:br>
                <a:rPr lang="en-US" sz="1600" dirty="0" smtClean="0"/>
              </a:br>
              <a:r>
                <a:rPr lang="en-US" sz="1600" dirty="0" smtClean="0"/>
                <a:t>Notebook</a:t>
              </a:r>
            </a:p>
          </p:txBody>
        </p:sp>
      </p:grpSp>
    </p:spTree>
    <p:extLst>
      <p:ext uri="{BB962C8B-B14F-4D97-AF65-F5344CB8AC3E}">
        <p14:creationId xmlns:p14="http://schemas.microsoft.com/office/powerpoint/2010/main" val="6787569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 Role</a:t>
            </a:r>
            <a:endParaRPr lang="en-US" dirty="0"/>
          </a:p>
        </p:txBody>
      </p:sp>
      <p:sp>
        <p:nvSpPr>
          <p:cNvPr id="10" name="Content Placeholder 2"/>
          <p:cNvSpPr>
            <a:spLocks noGrp="1"/>
          </p:cNvSpPr>
          <p:nvPr>
            <p:ph idx="1"/>
          </p:nvPr>
        </p:nvSpPr>
        <p:spPr bwMode="gray">
          <a:xfrm>
            <a:off x="533400" y="1295400"/>
            <a:ext cx="8153400" cy="4800600"/>
          </a:xfrm>
          <a:prstGeom prst="rect">
            <a:avLst/>
          </a:prstGeom>
          <a:noFill/>
          <a:ln w="9525">
            <a:noFill/>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A TSP coach guides the team</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through a defined process to develop</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its plan and to negotiate that plan with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management.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pic>
        <p:nvPicPr>
          <p:cNvPr id="10209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1825" y="2526442"/>
            <a:ext cx="5484813" cy="3199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42"/>
          <p:cNvSpPr/>
          <p:nvPr/>
        </p:nvSpPr>
        <p:spPr bwMode="auto">
          <a:xfrm>
            <a:off x="2695575" y="2526442"/>
            <a:ext cx="6229350" cy="3375355"/>
          </a:xfrm>
          <a:prstGeom prst="rect">
            <a:avLst/>
          </a:prstGeom>
          <a:solidFill>
            <a:schemeClr val="bg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1020931" name="Picture 3" descr="C:\Users\mkasunic\Desktop\iStock_000016521178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1825" y="2419881"/>
            <a:ext cx="4924424" cy="3306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3218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20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1020931"/>
                                        </p:tgtEl>
                                        <p:attrNameLst>
                                          <p:attrName>style.visibility</p:attrName>
                                        </p:attrNameLst>
                                      </p:cBhvr>
                                      <p:to>
                                        <p:strVal val="visible"/>
                                      </p:to>
                                    </p:set>
                                    <p:animEffect transition="in" filter="fade">
                                      <p:cBhvr>
                                        <p:cTn id="10" dur="2000"/>
                                        <p:tgtEl>
                                          <p:spTgt spid="1020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solidFill>
                  <a:schemeClr val="tx1">
                    <a:lumMod val="95000"/>
                    <a:lumOff val="5000"/>
                  </a:schemeClr>
                </a:solidFill>
              </a:rPr>
              <a:t>Topics</a:t>
            </a:r>
          </a:p>
        </p:txBody>
      </p:sp>
      <p:sp>
        <p:nvSpPr>
          <p:cNvPr id="4099" name="Rectangle 3"/>
          <p:cNvSpPr>
            <a:spLocks noGrp="1" noChangeArrowheads="1"/>
          </p:cNvSpPr>
          <p:nvPr>
            <p:ph idx="1"/>
          </p:nvPr>
        </p:nvSpPr>
        <p:spPr>
          <a:xfrm>
            <a:off x="1043492" y="1295400"/>
            <a:ext cx="7727446" cy="4953000"/>
          </a:xfrm>
        </p:spPr>
        <p:txBody>
          <a:bodyPr/>
          <a:lstStyle/>
          <a:p>
            <a:r>
              <a:rPr lang="en-US" dirty="0" smtClean="0"/>
              <a:t>Knowledge work and the TSP</a:t>
            </a:r>
          </a:p>
          <a:p>
            <a:r>
              <a:rPr lang="en-US" dirty="0" smtClean="0"/>
              <a:t>Key attributes of the TSP</a:t>
            </a:r>
          </a:p>
          <a:p>
            <a:pPr lvl="1">
              <a:spcBef>
                <a:spcPts val="600"/>
              </a:spcBef>
              <a:spcAft>
                <a:spcPts val="0"/>
              </a:spcAft>
            </a:pPr>
            <a:r>
              <a:rPr lang="en-US" dirty="0" smtClean="0"/>
              <a:t>Self-managed teams</a:t>
            </a:r>
          </a:p>
          <a:p>
            <a:pPr lvl="1">
              <a:spcBef>
                <a:spcPts val="600"/>
              </a:spcBef>
              <a:spcAft>
                <a:spcPts val="0"/>
              </a:spcAft>
            </a:pPr>
            <a:r>
              <a:rPr lang="en-US" dirty="0" smtClean="0"/>
              <a:t>Supportive environment</a:t>
            </a:r>
          </a:p>
          <a:p>
            <a:pPr lvl="1">
              <a:spcBef>
                <a:spcPts val="600"/>
              </a:spcBef>
              <a:spcAft>
                <a:spcPts val="0"/>
              </a:spcAft>
            </a:pPr>
            <a:r>
              <a:rPr lang="en-US" dirty="0" smtClean="0"/>
              <a:t>Guidance provided by a defined process framework</a:t>
            </a:r>
          </a:p>
          <a:p>
            <a:pPr lvl="1">
              <a:spcBef>
                <a:spcPts val="600"/>
              </a:spcBef>
              <a:spcAft>
                <a:spcPts val="0"/>
              </a:spcAft>
            </a:pPr>
            <a:r>
              <a:rPr lang="en-US" dirty="0" smtClean="0"/>
              <a:t>Mechanisms that foster congruent communication</a:t>
            </a:r>
          </a:p>
        </p:txBody>
      </p:sp>
      <p:sp>
        <p:nvSpPr>
          <p:cNvPr id="2" name="Isosceles Triangle 1"/>
          <p:cNvSpPr/>
          <p:nvPr/>
        </p:nvSpPr>
        <p:spPr bwMode="auto">
          <a:xfrm rot="5400000">
            <a:off x="636822" y="1288796"/>
            <a:ext cx="337363" cy="290830"/>
          </a:xfrm>
          <a:prstGeom prst="triangle">
            <a:avLst/>
          </a:prstGeom>
          <a:solidFill>
            <a:srgbClr val="FF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8493" y="4072784"/>
            <a:ext cx="3081522" cy="204468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Meeting Mechanics</a:t>
            </a:r>
            <a:endParaRPr lang="en-US" dirty="0"/>
          </a:p>
        </p:txBody>
      </p:sp>
      <p:sp>
        <p:nvSpPr>
          <p:cNvPr id="19" name="Content Placeholder 2"/>
          <p:cNvSpPr>
            <a:spLocks noGrp="1"/>
          </p:cNvSpPr>
          <p:nvPr>
            <p:ph idx="1"/>
          </p:nvPr>
        </p:nvSpPr>
        <p:spPr bwMode="gray">
          <a:xfrm>
            <a:off x="533400" y="1295400"/>
            <a:ext cx="8153400" cy="1743075"/>
          </a:xfrm>
          <a:prstGeom prst="rect">
            <a:avLst/>
          </a:prstGeom>
          <a:noFill/>
          <a:ln w="9525">
            <a:noFill/>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Each meeting </a:t>
            </a: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is guided by an agenda</a:t>
            </a: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has defined meeting roles</a:t>
            </a: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is summarized in a meeting report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Rectangle 10"/>
          <p:cNvSpPr/>
          <p:nvPr/>
        </p:nvSpPr>
        <p:spPr bwMode="auto">
          <a:xfrm>
            <a:off x="762000" y="2809875"/>
            <a:ext cx="7124700" cy="2952750"/>
          </a:xfrm>
          <a:prstGeom prst="rect">
            <a:avLst/>
          </a:prstGeom>
          <a:solidFill>
            <a:srgbClr val="FFFFFF">
              <a:lumMod val="95000"/>
            </a:srgb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50000"/>
              </a:spcBef>
              <a:spcAft>
                <a:spcPct val="0"/>
              </a:spcAft>
              <a:buClrTx/>
              <a:buSzTx/>
              <a:buFontTx/>
              <a:buNone/>
              <a:tabLst/>
              <a:defRPr/>
            </a:pPr>
            <a:endParaRPr kumimoji="0" lang="en-US" sz="2000" b="1" i="0" u="none" strike="noStrike" kern="0" cap="none" spc="0" normalizeH="0" baseline="0" noProof="0" smtClean="0">
              <a:ln>
                <a:noFill/>
              </a:ln>
              <a:solidFill>
                <a:srgbClr val="000000"/>
              </a:solidFill>
              <a:effectLst/>
              <a:uLnTx/>
              <a:uFillTx/>
              <a:latin typeface="Arial" charset="0"/>
              <a:ea typeface="ＭＳ Ｐゴシック" pitchFamily="1" charset="-128"/>
            </a:endParaRPr>
          </a:p>
        </p:txBody>
      </p:sp>
      <p:sp>
        <p:nvSpPr>
          <p:cNvPr id="12" name="TextBox 11"/>
          <p:cNvSpPr txBox="1"/>
          <p:nvPr/>
        </p:nvSpPr>
        <p:spPr>
          <a:xfrm>
            <a:off x="1019175" y="3019425"/>
            <a:ext cx="1790700" cy="338554"/>
          </a:xfrm>
          <a:prstGeom prst="rect">
            <a:avLst/>
          </a:prstGeom>
          <a:solidFill>
            <a:srgbClr val="0066FF">
              <a:lumMod val="20000"/>
              <a:lumOff val="80000"/>
            </a:srgbClr>
          </a:solid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Role</a:t>
            </a:r>
          </a:p>
        </p:txBody>
      </p:sp>
      <p:sp>
        <p:nvSpPr>
          <p:cNvPr id="13" name="TextBox 12"/>
          <p:cNvSpPr txBox="1"/>
          <p:nvPr/>
        </p:nvSpPr>
        <p:spPr>
          <a:xfrm>
            <a:off x="3514724" y="3019425"/>
            <a:ext cx="4003019" cy="338554"/>
          </a:xfrm>
          <a:prstGeom prst="rect">
            <a:avLst/>
          </a:prstGeom>
          <a:solidFill>
            <a:srgbClr val="0066FF">
              <a:lumMod val="20000"/>
              <a:lumOff val="80000"/>
            </a:srgbClr>
          </a:solid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Description</a:t>
            </a:r>
          </a:p>
        </p:txBody>
      </p:sp>
      <p:sp>
        <p:nvSpPr>
          <p:cNvPr id="14" name="TextBox 13"/>
          <p:cNvSpPr txBox="1"/>
          <p:nvPr/>
        </p:nvSpPr>
        <p:spPr>
          <a:xfrm>
            <a:off x="1019175" y="3382208"/>
            <a:ext cx="1540806" cy="1323439"/>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Meeting leader</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Facilitator</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Recorder</a:t>
            </a:r>
          </a:p>
        </p:txBody>
      </p:sp>
      <p:sp>
        <p:nvSpPr>
          <p:cNvPr id="15" name="TextBox 14"/>
          <p:cNvSpPr txBox="1"/>
          <p:nvPr/>
        </p:nvSpPr>
        <p:spPr>
          <a:xfrm>
            <a:off x="3514725" y="3382208"/>
            <a:ext cx="4003019" cy="2215991"/>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Arranges &amp; leads the meeting</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Keeps the team on track</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Records all important decisions, actions &amp;</a:t>
            </a:r>
            <a:br>
              <a:rPr kumimoji="0" lang="en-US" sz="1600" b="0" i="0" u="none" strike="noStrike" kern="0" cap="none" spc="0" normalizeH="0" baseline="0" noProof="0" dirty="0" smtClean="0">
                <a:ln>
                  <a:noFill/>
                </a:ln>
                <a:solidFill>
                  <a:sysClr val="windowText" lastClr="000000"/>
                </a:solidFill>
                <a:effectLst/>
                <a:uLnTx/>
                <a:uFillTx/>
              </a:rPr>
            </a:br>
            <a:r>
              <a:rPr kumimoji="0" lang="en-US" sz="1600" b="0" i="0" u="none" strike="noStrike" kern="0" cap="none" spc="0" normalizeH="0" baseline="0" noProof="0" dirty="0" smtClean="0">
                <a:ln>
                  <a:noFill/>
                </a:ln>
                <a:solidFill>
                  <a:sysClr val="windowText" lastClr="000000"/>
                </a:solidFill>
                <a:effectLst/>
                <a:uLnTx/>
                <a:uFillTx/>
              </a:rPr>
              <a:t>key information</a:t>
            </a:r>
          </a:p>
          <a:p>
            <a:pPr marL="0" marR="0" lvl="0" indent="0" algn="l"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rPr>
              <a:t>Reviews and verifies recorded information</a:t>
            </a:r>
            <a:br>
              <a:rPr kumimoji="0" lang="en-US" sz="1600" b="0" i="0" u="none" strike="noStrike" kern="0" cap="none" spc="0" normalizeH="0" baseline="0" noProof="0" dirty="0" smtClean="0">
                <a:ln>
                  <a:noFill/>
                </a:ln>
                <a:solidFill>
                  <a:sysClr val="windowText" lastClr="000000"/>
                </a:solidFill>
                <a:effectLst/>
                <a:uLnTx/>
                <a:uFillTx/>
              </a:rPr>
            </a:br>
            <a:r>
              <a:rPr kumimoji="0" lang="en-US" sz="1600" b="0" i="0" u="none" strike="noStrike" kern="0" cap="none" spc="0" normalizeH="0" baseline="0" noProof="0" dirty="0" smtClean="0">
                <a:ln>
                  <a:noFill/>
                </a:ln>
                <a:solidFill>
                  <a:sysClr val="windowText" lastClr="000000"/>
                </a:solidFill>
                <a:effectLst/>
                <a:uLnTx/>
                <a:uFillTx/>
              </a:rPr>
              <a:t>at end of the meeting</a:t>
            </a:r>
          </a:p>
        </p:txBody>
      </p:sp>
      <p:cxnSp>
        <p:nvCxnSpPr>
          <p:cNvPr id="16" name="Straight Connector 15"/>
          <p:cNvCxnSpPr/>
          <p:nvPr/>
        </p:nvCxnSpPr>
        <p:spPr bwMode="auto">
          <a:xfrm>
            <a:off x="1019175" y="3800475"/>
            <a:ext cx="6498569" cy="0"/>
          </a:xfrm>
          <a:prstGeom prst="line">
            <a:avLst/>
          </a:prstGeom>
          <a:solidFill>
            <a:srgbClr val="5CA1FB"/>
          </a:solidFill>
          <a:ln w="6350" cap="flat" cmpd="sng" algn="ctr">
            <a:solidFill>
              <a:srgbClr val="0066FF">
                <a:lumMod val="20000"/>
                <a:lumOff val="80000"/>
              </a:srgbClr>
            </a:solidFill>
            <a:prstDash val="solid"/>
            <a:round/>
            <a:headEnd type="none" w="med" len="med"/>
            <a:tailEnd type="none" w="med" len="med"/>
          </a:ln>
          <a:effectLst/>
        </p:spPr>
      </p:cxnSp>
      <p:cxnSp>
        <p:nvCxnSpPr>
          <p:cNvPr id="17" name="Straight Connector 16"/>
          <p:cNvCxnSpPr/>
          <p:nvPr/>
        </p:nvCxnSpPr>
        <p:spPr bwMode="auto">
          <a:xfrm>
            <a:off x="1019175" y="4286250"/>
            <a:ext cx="6498569" cy="0"/>
          </a:xfrm>
          <a:prstGeom prst="line">
            <a:avLst/>
          </a:prstGeom>
          <a:solidFill>
            <a:srgbClr val="5CA1FB"/>
          </a:solidFill>
          <a:ln w="6350" cap="flat" cmpd="sng" algn="ctr">
            <a:solidFill>
              <a:srgbClr val="0066FF">
                <a:lumMod val="20000"/>
                <a:lumOff val="80000"/>
              </a:srgbClr>
            </a:solidFill>
            <a:prstDash val="solid"/>
            <a:round/>
            <a:headEnd type="none" w="med" len="med"/>
            <a:tailEnd type="none" w="med" len="med"/>
          </a:ln>
          <a:effectLst/>
        </p:spPr>
      </p:cxnSp>
    </p:spTree>
    <p:extLst>
      <p:ext uri="{BB962C8B-B14F-4D97-AF65-F5344CB8AC3E}">
        <p14:creationId xmlns:p14="http://schemas.microsoft.com/office/powerpoint/2010/main" val="205308418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Recording the Launch Information</a:t>
            </a:r>
            <a:endParaRPr lang="en-US" dirty="0"/>
          </a:p>
        </p:txBody>
      </p:sp>
      <p:grpSp>
        <p:nvGrpSpPr>
          <p:cNvPr id="12" name="Group 11"/>
          <p:cNvGrpSpPr/>
          <p:nvPr/>
        </p:nvGrpSpPr>
        <p:grpSpPr>
          <a:xfrm>
            <a:off x="775763" y="972339"/>
            <a:ext cx="3491437" cy="3447261"/>
            <a:chOff x="4440309" y="1677249"/>
            <a:chExt cx="3491437" cy="3447261"/>
          </a:xfrm>
        </p:grpSpPr>
        <p:grpSp>
          <p:nvGrpSpPr>
            <p:cNvPr id="9" name="Group 8"/>
            <p:cNvGrpSpPr/>
            <p:nvPr/>
          </p:nvGrpSpPr>
          <p:grpSpPr>
            <a:xfrm>
              <a:off x="4440309" y="1677249"/>
              <a:ext cx="3491437" cy="2945469"/>
              <a:chOff x="4800600" y="1371600"/>
              <a:chExt cx="3853740" cy="3251118"/>
            </a:xfrm>
          </p:grpSpPr>
          <p:pic>
            <p:nvPicPr>
              <p:cNvPr id="8"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55000" y1="50000" x2="55000" y2="50000"/>
                          </a14:backgroundRemoval>
                        </a14:imgEffect>
                      </a14:imgLayer>
                    </a14:imgProps>
                  </a:ext>
                  <a:ext uri="{28A0092B-C50C-407E-A947-70E740481C1C}">
                    <a14:useLocalDpi xmlns:a14="http://schemas.microsoft.com/office/drawing/2010/main" val="0"/>
                  </a:ext>
                </a:extLst>
              </a:blip>
              <a:srcRect/>
              <a:stretch>
                <a:fillRect/>
              </a:stretch>
            </p:blipFill>
            <p:spPr bwMode="auto">
              <a:xfrm>
                <a:off x="7315200" y="1371600"/>
                <a:ext cx="1030165" cy="89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4800600" y="2093830"/>
                <a:ext cx="3853740" cy="2528888"/>
                <a:chOff x="3754265" y="2421593"/>
                <a:chExt cx="4900075" cy="3215510"/>
              </a:xfrm>
            </p:grpSpPr>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4265" y="2421593"/>
                  <a:ext cx="4566360" cy="188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527111"/>
                  <a:ext cx="4234740" cy="2109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10" name="TextBox 9"/>
            <p:cNvSpPr txBox="1"/>
            <p:nvPr/>
          </p:nvSpPr>
          <p:spPr>
            <a:xfrm>
              <a:off x="5181600" y="4724400"/>
              <a:ext cx="1212191" cy="400110"/>
            </a:xfrm>
            <a:prstGeom prst="rect">
              <a:avLst/>
            </a:prstGeom>
            <a:noFill/>
          </p:spPr>
          <p:txBody>
            <a:bodyPr wrap="none" rtlCol="0">
              <a:spAutoFit/>
            </a:bodyPr>
            <a:lstStyle/>
            <a:p>
              <a:pPr algn="l">
                <a:buNone/>
              </a:pPr>
              <a:r>
                <a:rPr lang="en-US" dirty="0" smtClean="0"/>
                <a:t>The Plan</a:t>
              </a:r>
            </a:p>
          </p:txBody>
        </p:sp>
      </p:grpSp>
      <p:grpSp>
        <p:nvGrpSpPr>
          <p:cNvPr id="11" name="Group 10"/>
          <p:cNvGrpSpPr/>
          <p:nvPr/>
        </p:nvGrpSpPr>
        <p:grpSpPr>
          <a:xfrm>
            <a:off x="5029200" y="1981200"/>
            <a:ext cx="2906565" cy="3067110"/>
            <a:chOff x="762000" y="1371600"/>
            <a:chExt cx="2906565" cy="3067110"/>
          </a:xfrm>
        </p:grpSpPr>
        <p:grpSp>
          <p:nvGrpSpPr>
            <p:cNvPr id="4" name="Group 3"/>
            <p:cNvGrpSpPr/>
            <p:nvPr/>
          </p:nvGrpSpPr>
          <p:grpSpPr>
            <a:xfrm>
              <a:off x="1295400" y="1371600"/>
              <a:ext cx="1967790" cy="2506685"/>
              <a:chOff x="762000" y="1254307"/>
              <a:chExt cx="2995613" cy="3815986"/>
            </a:xfrm>
          </p:grpSpPr>
          <p:pic>
            <p:nvPicPr>
              <p:cNvPr id="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4400" y="1254307"/>
                <a:ext cx="2843213" cy="36986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200" y="1330507"/>
                <a:ext cx="2843213" cy="36986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0" y="1371600"/>
                <a:ext cx="2843213" cy="36986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TextBox 13"/>
            <p:cNvSpPr txBox="1"/>
            <p:nvPr/>
          </p:nvSpPr>
          <p:spPr>
            <a:xfrm>
              <a:off x="762000" y="4038600"/>
              <a:ext cx="2906565" cy="400110"/>
            </a:xfrm>
            <a:prstGeom prst="rect">
              <a:avLst/>
            </a:prstGeom>
            <a:noFill/>
          </p:spPr>
          <p:txBody>
            <a:bodyPr wrap="none" rtlCol="0">
              <a:spAutoFit/>
            </a:bodyPr>
            <a:lstStyle/>
            <a:p>
              <a:pPr algn="l">
                <a:buNone/>
              </a:pPr>
              <a:r>
                <a:rPr lang="en-US" dirty="0" smtClean="0"/>
                <a:t>Launch Meeting Record</a:t>
              </a:r>
            </a:p>
          </p:txBody>
        </p:sp>
      </p:grpSp>
    </p:spTree>
    <p:extLst>
      <p:ext uri="{BB962C8B-B14F-4D97-AF65-F5344CB8AC3E}">
        <p14:creationId xmlns:p14="http://schemas.microsoft.com/office/powerpoint/2010/main" val="276633752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091971" y="4027292"/>
            <a:ext cx="935421" cy="767256"/>
            <a:chOff x="4091971" y="4027292"/>
            <a:chExt cx="935421" cy="767256"/>
          </a:xfrm>
        </p:grpSpPr>
        <p:sp>
          <p:nvSpPr>
            <p:cNvPr id="41" name="Rectangle 40"/>
            <p:cNvSpPr/>
            <p:nvPr/>
          </p:nvSpPr>
          <p:spPr bwMode="auto">
            <a:xfrm>
              <a:off x="4091971"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42" name="Straight Connector 41"/>
            <p:cNvCxnSpPr/>
            <p:nvPr/>
          </p:nvCxnSpPr>
          <p:spPr bwMode="auto">
            <a:xfrm>
              <a:off x="409268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44" name="Straight Connector 43"/>
            <p:cNvCxnSpPr/>
            <p:nvPr/>
          </p:nvCxnSpPr>
          <p:spPr bwMode="auto">
            <a:xfrm>
              <a:off x="440271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48" name="Straight Connector 47"/>
            <p:cNvCxnSpPr/>
            <p:nvPr/>
          </p:nvCxnSpPr>
          <p:spPr bwMode="auto">
            <a:xfrm>
              <a:off x="471275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49" name="Straight Connector 48"/>
            <p:cNvCxnSpPr/>
            <p:nvPr/>
          </p:nvCxnSpPr>
          <p:spPr bwMode="auto">
            <a:xfrm>
              <a:off x="5022790"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51" name="Straight Connector 50"/>
            <p:cNvCxnSpPr/>
            <p:nvPr/>
          </p:nvCxnSpPr>
          <p:spPr bwMode="auto">
            <a:xfrm>
              <a:off x="4119950"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53" name="Straight Connector 52"/>
            <p:cNvCxnSpPr/>
            <p:nvPr/>
          </p:nvCxnSpPr>
          <p:spPr bwMode="auto">
            <a:xfrm>
              <a:off x="4119950"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1" name="Straight Connector 60"/>
            <p:cNvCxnSpPr/>
            <p:nvPr/>
          </p:nvCxnSpPr>
          <p:spPr bwMode="auto">
            <a:xfrm>
              <a:off x="4119950"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
        <p:nvSpPr>
          <p:cNvPr id="63" name="Rectangle 62"/>
          <p:cNvSpPr/>
          <p:nvPr/>
        </p:nvSpPr>
        <p:spPr bwMode="auto">
          <a:xfrm>
            <a:off x="6498339"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64" name="Straight Connector 63"/>
          <p:cNvCxnSpPr/>
          <p:nvPr/>
        </p:nvCxnSpPr>
        <p:spPr bwMode="auto">
          <a:xfrm>
            <a:off x="6499048"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a:off x="6631921"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6" name="Straight Connector 65"/>
          <p:cNvCxnSpPr/>
          <p:nvPr/>
        </p:nvCxnSpPr>
        <p:spPr bwMode="auto">
          <a:xfrm>
            <a:off x="676479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a:off x="6897667" y="40301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8" name="Straight Connector 67"/>
          <p:cNvCxnSpPr/>
          <p:nvPr/>
        </p:nvCxnSpPr>
        <p:spPr bwMode="auto">
          <a:xfrm>
            <a:off x="7163413"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9" name="Straight Connector 68"/>
          <p:cNvCxnSpPr/>
          <p:nvPr/>
        </p:nvCxnSpPr>
        <p:spPr bwMode="auto">
          <a:xfrm>
            <a:off x="7296286"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0" name="Straight Connector 69"/>
          <p:cNvCxnSpPr/>
          <p:nvPr/>
        </p:nvCxnSpPr>
        <p:spPr bwMode="auto">
          <a:xfrm>
            <a:off x="703054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1" name="Straight Connector 70"/>
          <p:cNvCxnSpPr/>
          <p:nvPr/>
        </p:nvCxnSpPr>
        <p:spPr bwMode="auto">
          <a:xfrm>
            <a:off x="7429158"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72" name="Straight Connector 71"/>
          <p:cNvCxnSpPr/>
          <p:nvPr/>
        </p:nvCxnSpPr>
        <p:spPr bwMode="auto">
          <a:xfrm>
            <a:off x="6526318" y="4173950"/>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3" name="Straight Connector 72"/>
          <p:cNvCxnSpPr/>
          <p:nvPr/>
        </p:nvCxnSpPr>
        <p:spPr bwMode="auto">
          <a:xfrm>
            <a:off x="6526318"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4" name="Straight Connector 73"/>
          <p:cNvCxnSpPr/>
          <p:nvPr/>
        </p:nvCxnSpPr>
        <p:spPr bwMode="auto">
          <a:xfrm>
            <a:off x="6526318" y="4416072"/>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5" name="Straight Connector 74"/>
          <p:cNvCxnSpPr/>
          <p:nvPr/>
        </p:nvCxnSpPr>
        <p:spPr bwMode="auto">
          <a:xfrm>
            <a:off x="6526318"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76" name="Straight Connector 75"/>
          <p:cNvCxnSpPr/>
          <p:nvPr/>
        </p:nvCxnSpPr>
        <p:spPr bwMode="auto">
          <a:xfrm>
            <a:off x="6526318" y="4658194"/>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0" name="Straight Connector 79"/>
          <p:cNvCxnSpPr/>
          <p:nvPr/>
        </p:nvCxnSpPr>
        <p:spPr bwMode="auto">
          <a:xfrm>
            <a:off x="6526318"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sp>
        <p:nvSpPr>
          <p:cNvPr id="2" name="Title 1"/>
          <p:cNvSpPr>
            <a:spLocks noGrp="1"/>
          </p:cNvSpPr>
          <p:nvPr>
            <p:ph type="title"/>
          </p:nvPr>
        </p:nvSpPr>
        <p:spPr/>
        <p:txBody>
          <a:bodyPr/>
          <a:lstStyle/>
          <a:p>
            <a:r>
              <a:rPr lang="en-US" dirty="0" smtClean="0"/>
              <a:t>Incremental Planning</a:t>
            </a:r>
            <a:endParaRPr lang="en-US" dirty="0"/>
          </a:p>
        </p:txBody>
      </p:sp>
      <p:sp>
        <p:nvSpPr>
          <p:cNvPr id="3" name="Content Placeholder 2"/>
          <p:cNvSpPr>
            <a:spLocks noGrp="1"/>
          </p:cNvSpPr>
          <p:nvPr>
            <p:ph idx="1"/>
          </p:nvPr>
        </p:nvSpPr>
        <p:spPr>
          <a:xfrm>
            <a:off x="533400" y="1788876"/>
            <a:ext cx="8237538" cy="1016876"/>
          </a:xfrm>
        </p:spPr>
        <p:txBody>
          <a:bodyPr/>
          <a:lstStyle/>
          <a:p>
            <a:r>
              <a:rPr lang="en-US" dirty="0" smtClean="0"/>
              <a:t>Large projects are planned incrementally. During the initial launch</a:t>
            </a:r>
          </a:p>
          <a:p>
            <a:pPr marL="627063" lvl="1" indent="-342900">
              <a:buFont typeface="Arial" pitchFamily="34" charset="0"/>
              <a:buChar char="•"/>
            </a:pPr>
            <a:r>
              <a:rPr lang="en-US" dirty="0"/>
              <a:t>n</a:t>
            </a:r>
            <a:r>
              <a:rPr lang="en-US" dirty="0" smtClean="0"/>
              <a:t>ear-term tasks are planned in detail</a:t>
            </a:r>
          </a:p>
          <a:p>
            <a:pPr marL="627063" lvl="1" indent="-342900">
              <a:buFont typeface="Arial" pitchFamily="34" charset="0"/>
              <a:buChar char="•"/>
            </a:pPr>
            <a:r>
              <a:rPr lang="en-US" dirty="0" smtClean="0"/>
              <a:t>distant tasks are planned at a higher-level</a:t>
            </a:r>
          </a:p>
          <a:p>
            <a:pPr marL="627063" lvl="1" indent="-342900">
              <a:buFont typeface="Arial" pitchFamily="34" charset="0"/>
              <a:buChar char="•"/>
            </a:pPr>
            <a:endParaRPr lang="en-US" dirty="0"/>
          </a:p>
        </p:txBody>
      </p:sp>
      <p:sp>
        <p:nvSpPr>
          <p:cNvPr id="9" name="TextBox 8"/>
          <p:cNvSpPr txBox="1"/>
          <p:nvPr/>
        </p:nvSpPr>
        <p:spPr>
          <a:xfrm>
            <a:off x="1631108" y="3652296"/>
            <a:ext cx="954107" cy="369332"/>
          </a:xfrm>
          <a:prstGeom prst="rect">
            <a:avLst/>
          </a:prstGeom>
          <a:noFill/>
        </p:spPr>
        <p:txBody>
          <a:bodyPr wrap="none" rtlCol="0">
            <a:spAutoFit/>
          </a:bodyPr>
          <a:lstStyle/>
          <a:p>
            <a:pPr>
              <a:buNone/>
            </a:pPr>
            <a:r>
              <a:rPr lang="en-US" sz="1800" dirty="0" smtClean="0"/>
              <a:t>Cycle 1</a:t>
            </a:r>
          </a:p>
        </p:txBody>
      </p:sp>
      <p:grpSp>
        <p:nvGrpSpPr>
          <p:cNvPr id="4" name="Group 3"/>
          <p:cNvGrpSpPr/>
          <p:nvPr/>
        </p:nvGrpSpPr>
        <p:grpSpPr>
          <a:xfrm>
            <a:off x="1683196" y="4027292"/>
            <a:ext cx="935421" cy="770105"/>
            <a:chOff x="1683196" y="4027292"/>
            <a:chExt cx="935421" cy="770105"/>
          </a:xfrm>
        </p:grpSpPr>
        <p:sp>
          <p:nvSpPr>
            <p:cNvPr id="12" name="Rectangle 11"/>
            <p:cNvSpPr/>
            <p:nvPr/>
          </p:nvSpPr>
          <p:spPr bwMode="auto">
            <a:xfrm>
              <a:off x="1683196"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15" name="Straight Connector 14"/>
            <p:cNvCxnSpPr/>
            <p:nvPr/>
          </p:nvCxnSpPr>
          <p:spPr bwMode="auto">
            <a:xfrm>
              <a:off x="1683905"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a:off x="1816778"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1949651"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3" name="Straight Connector 22"/>
            <p:cNvCxnSpPr/>
            <p:nvPr/>
          </p:nvCxnSpPr>
          <p:spPr bwMode="auto">
            <a:xfrm>
              <a:off x="2082524" y="40301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234827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2481143"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a:off x="221539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7" name="Straight Connector 26"/>
            <p:cNvCxnSpPr/>
            <p:nvPr/>
          </p:nvCxnSpPr>
          <p:spPr bwMode="auto">
            <a:xfrm>
              <a:off x="2614015"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28" name="Straight Connector 27"/>
            <p:cNvCxnSpPr/>
            <p:nvPr/>
          </p:nvCxnSpPr>
          <p:spPr bwMode="auto">
            <a:xfrm>
              <a:off x="1711175" y="4173950"/>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1711175"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1711175" y="4416072"/>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5" name="Straight Connector 34"/>
            <p:cNvCxnSpPr/>
            <p:nvPr/>
          </p:nvCxnSpPr>
          <p:spPr bwMode="auto">
            <a:xfrm>
              <a:off x="1711175"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1711175" y="4658194"/>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a:off x="1711175"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
        <p:nvSpPr>
          <p:cNvPr id="56" name="Right Arrow 55"/>
          <p:cNvSpPr/>
          <p:nvPr/>
        </p:nvSpPr>
        <p:spPr bwMode="auto">
          <a:xfrm>
            <a:off x="3157999" y="4237279"/>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7" name="Right Arrow 56"/>
          <p:cNvSpPr/>
          <p:nvPr/>
        </p:nvSpPr>
        <p:spPr bwMode="auto">
          <a:xfrm>
            <a:off x="5572615" y="4237279"/>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77" name="Oval 76"/>
          <p:cNvSpPr/>
          <p:nvPr/>
        </p:nvSpPr>
        <p:spPr bwMode="auto">
          <a:xfrm>
            <a:off x="1263698" y="4367581"/>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78" name="TextBox 77"/>
          <p:cNvSpPr txBox="1"/>
          <p:nvPr/>
        </p:nvSpPr>
        <p:spPr>
          <a:xfrm>
            <a:off x="869385" y="3189023"/>
            <a:ext cx="941283" cy="369332"/>
          </a:xfrm>
          <a:prstGeom prst="rect">
            <a:avLst/>
          </a:prstGeom>
          <a:noFill/>
        </p:spPr>
        <p:txBody>
          <a:bodyPr wrap="none" rtlCol="0">
            <a:spAutoFit/>
          </a:bodyPr>
          <a:lstStyle/>
          <a:p>
            <a:pPr>
              <a:buNone/>
            </a:pPr>
            <a:r>
              <a:rPr lang="en-US" sz="1800" dirty="0" smtClean="0"/>
              <a:t>Launch</a:t>
            </a:r>
          </a:p>
        </p:txBody>
      </p:sp>
      <p:cxnSp>
        <p:nvCxnSpPr>
          <p:cNvPr id="79" name="Straight Connector 78"/>
          <p:cNvCxnSpPr/>
          <p:nvPr/>
        </p:nvCxnSpPr>
        <p:spPr bwMode="auto">
          <a:xfrm>
            <a:off x="1340026" y="3600745"/>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nvGrpSpPr>
          <p:cNvPr id="81" name="Group 80"/>
          <p:cNvGrpSpPr/>
          <p:nvPr/>
        </p:nvGrpSpPr>
        <p:grpSpPr>
          <a:xfrm>
            <a:off x="6493737" y="4027292"/>
            <a:ext cx="935421" cy="767256"/>
            <a:chOff x="4091971" y="4027292"/>
            <a:chExt cx="935421" cy="767256"/>
          </a:xfrm>
        </p:grpSpPr>
        <p:sp>
          <p:nvSpPr>
            <p:cNvPr id="82" name="Rectangle 81"/>
            <p:cNvSpPr/>
            <p:nvPr/>
          </p:nvSpPr>
          <p:spPr bwMode="auto">
            <a:xfrm>
              <a:off x="4091971"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83" name="Straight Connector 82"/>
            <p:cNvCxnSpPr/>
            <p:nvPr/>
          </p:nvCxnSpPr>
          <p:spPr bwMode="auto">
            <a:xfrm>
              <a:off x="409268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4" name="Straight Connector 83"/>
            <p:cNvCxnSpPr/>
            <p:nvPr/>
          </p:nvCxnSpPr>
          <p:spPr bwMode="auto">
            <a:xfrm>
              <a:off x="440271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5" name="Straight Connector 84"/>
            <p:cNvCxnSpPr/>
            <p:nvPr/>
          </p:nvCxnSpPr>
          <p:spPr bwMode="auto">
            <a:xfrm>
              <a:off x="471275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6" name="Straight Connector 85"/>
            <p:cNvCxnSpPr/>
            <p:nvPr/>
          </p:nvCxnSpPr>
          <p:spPr bwMode="auto">
            <a:xfrm>
              <a:off x="5022790"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87" name="Straight Connector 86"/>
            <p:cNvCxnSpPr/>
            <p:nvPr/>
          </p:nvCxnSpPr>
          <p:spPr bwMode="auto">
            <a:xfrm>
              <a:off x="4119950"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8" name="Straight Connector 87"/>
            <p:cNvCxnSpPr/>
            <p:nvPr/>
          </p:nvCxnSpPr>
          <p:spPr bwMode="auto">
            <a:xfrm>
              <a:off x="4119950"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89" name="Straight Connector 88"/>
            <p:cNvCxnSpPr/>
            <p:nvPr/>
          </p:nvCxnSpPr>
          <p:spPr bwMode="auto">
            <a:xfrm>
              <a:off x="4119950"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Tree>
    <p:extLst>
      <p:ext uri="{BB962C8B-B14F-4D97-AF65-F5344CB8AC3E}">
        <p14:creationId xmlns:p14="http://schemas.microsoft.com/office/powerpoint/2010/main" val="242581290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90"/>
          <p:cNvGrpSpPr/>
          <p:nvPr/>
        </p:nvGrpSpPr>
        <p:grpSpPr>
          <a:xfrm>
            <a:off x="1909122" y="2613305"/>
            <a:ext cx="967995" cy="1126959"/>
            <a:chOff x="3833014" y="2868540"/>
            <a:chExt cx="967995" cy="1126959"/>
          </a:xfrm>
        </p:grpSpPr>
        <p:sp>
          <p:nvSpPr>
            <p:cNvPr id="92" name="TextBox 91"/>
            <p:cNvSpPr txBox="1"/>
            <p:nvPr/>
          </p:nvSpPr>
          <p:spPr>
            <a:xfrm>
              <a:off x="3833014" y="2868540"/>
              <a:ext cx="954107" cy="369332"/>
            </a:xfrm>
            <a:prstGeom prst="rect">
              <a:avLst/>
            </a:prstGeom>
            <a:noFill/>
          </p:spPr>
          <p:txBody>
            <a:bodyPr wrap="none" rtlCol="0">
              <a:spAutoFit/>
            </a:bodyPr>
            <a:lstStyle/>
            <a:p>
              <a:pPr>
                <a:buNone/>
              </a:pPr>
              <a:r>
                <a:rPr lang="en-US" sz="1800" dirty="0" smtClean="0"/>
                <a:t>Cycle 1</a:t>
              </a:r>
            </a:p>
          </p:txBody>
        </p:sp>
        <p:sp>
          <p:nvSpPr>
            <p:cNvPr id="93" name="Rectangle 92"/>
            <p:cNvSpPr/>
            <p:nvPr/>
          </p:nvSpPr>
          <p:spPr bwMode="auto">
            <a:xfrm>
              <a:off x="3865588" y="3228243"/>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grpSp>
      <p:sp>
        <p:nvSpPr>
          <p:cNvPr id="2" name="Title 1"/>
          <p:cNvSpPr>
            <a:spLocks noGrp="1"/>
          </p:cNvSpPr>
          <p:nvPr>
            <p:ph type="title"/>
          </p:nvPr>
        </p:nvSpPr>
        <p:spPr/>
        <p:txBody>
          <a:bodyPr/>
          <a:lstStyle/>
          <a:p>
            <a:r>
              <a:rPr lang="en-US" dirty="0" smtClean="0"/>
              <a:t>Future Planning Cycles are Preceded by a </a:t>
            </a:r>
            <a:r>
              <a:rPr lang="en-US" dirty="0" err="1" smtClean="0"/>
              <a:t>Relaunch</a:t>
            </a:r>
            <a:endParaRPr lang="en-US" dirty="0"/>
          </a:p>
        </p:txBody>
      </p:sp>
      <p:grpSp>
        <p:nvGrpSpPr>
          <p:cNvPr id="38" name="Group 37"/>
          <p:cNvGrpSpPr/>
          <p:nvPr/>
        </p:nvGrpSpPr>
        <p:grpSpPr>
          <a:xfrm>
            <a:off x="4347247" y="2973008"/>
            <a:ext cx="935421" cy="770105"/>
            <a:chOff x="1776248" y="3699641"/>
            <a:chExt cx="935421" cy="770105"/>
          </a:xfrm>
        </p:grpSpPr>
        <p:sp>
          <p:nvSpPr>
            <p:cNvPr id="12" name="Rectangle 11"/>
            <p:cNvSpPr/>
            <p:nvPr/>
          </p:nvSpPr>
          <p:spPr bwMode="auto">
            <a:xfrm>
              <a:off x="1776248" y="3699641"/>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15" name="Straight Connector 14"/>
            <p:cNvCxnSpPr/>
            <p:nvPr/>
          </p:nvCxnSpPr>
          <p:spPr bwMode="auto">
            <a:xfrm>
              <a:off x="1776957"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a:off x="1909830"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2042703"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3" name="Straight Connector 22"/>
            <p:cNvCxnSpPr/>
            <p:nvPr/>
          </p:nvCxnSpPr>
          <p:spPr bwMode="auto">
            <a:xfrm>
              <a:off x="2175576" y="3702490"/>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2441322"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2574195"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a:off x="2308449"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7" name="Straight Connector 26"/>
            <p:cNvCxnSpPr/>
            <p:nvPr/>
          </p:nvCxnSpPr>
          <p:spPr bwMode="auto">
            <a:xfrm>
              <a:off x="2707067" y="3699641"/>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28" name="Straight Connector 27"/>
            <p:cNvCxnSpPr/>
            <p:nvPr/>
          </p:nvCxnSpPr>
          <p:spPr bwMode="auto">
            <a:xfrm>
              <a:off x="1804227" y="3846299"/>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1804227" y="3967360"/>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1804227" y="408842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5" name="Straight Connector 34"/>
            <p:cNvCxnSpPr/>
            <p:nvPr/>
          </p:nvCxnSpPr>
          <p:spPr bwMode="auto">
            <a:xfrm>
              <a:off x="1804227" y="4209482"/>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1804227" y="433054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a:off x="1804227" y="4451604"/>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
        <p:nvSpPr>
          <p:cNvPr id="10" name="TextBox 9"/>
          <p:cNvSpPr txBox="1"/>
          <p:nvPr/>
        </p:nvSpPr>
        <p:spPr>
          <a:xfrm>
            <a:off x="4314674" y="2598012"/>
            <a:ext cx="954107" cy="369332"/>
          </a:xfrm>
          <a:prstGeom prst="rect">
            <a:avLst/>
          </a:prstGeom>
          <a:noFill/>
        </p:spPr>
        <p:txBody>
          <a:bodyPr wrap="none" rtlCol="0">
            <a:spAutoFit/>
          </a:bodyPr>
          <a:lstStyle/>
          <a:p>
            <a:pPr>
              <a:buNone/>
            </a:pPr>
            <a:r>
              <a:rPr lang="en-US" sz="1800" dirty="0" smtClean="0"/>
              <a:t>Cycle 2</a:t>
            </a:r>
          </a:p>
        </p:txBody>
      </p:sp>
      <p:sp>
        <p:nvSpPr>
          <p:cNvPr id="11" name="TextBox 10"/>
          <p:cNvSpPr txBox="1"/>
          <p:nvPr/>
        </p:nvSpPr>
        <p:spPr>
          <a:xfrm>
            <a:off x="6729290" y="2598012"/>
            <a:ext cx="954107" cy="369332"/>
          </a:xfrm>
          <a:prstGeom prst="rect">
            <a:avLst/>
          </a:prstGeom>
          <a:noFill/>
        </p:spPr>
        <p:txBody>
          <a:bodyPr wrap="none" rtlCol="0">
            <a:spAutoFit/>
          </a:bodyPr>
          <a:lstStyle/>
          <a:p>
            <a:pPr>
              <a:buNone/>
            </a:pPr>
            <a:r>
              <a:rPr lang="en-US" sz="1800" dirty="0" smtClean="0"/>
              <a:t>Cycle 3</a:t>
            </a:r>
          </a:p>
        </p:txBody>
      </p:sp>
      <p:sp>
        <p:nvSpPr>
          <p:cNvPr id="56" name="Right Arrow 55"/>
          <p:cNvSpPr/>
          <p:nvPr/>
        </p:nvSpPr>
        <p:spPr bwMode="auto">
          <a:xfrm>
            <a:off x="3426949" y="3182995"/>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7" name="Right Arrow 56"/>
          <p:cNvSpPr/>
          <p:nvPr/>
        </p:nvSpPr>
        <p:spPr bwMode="auto">
          <a:xfrm>
            <a:off x="5841565" y="3182995"/>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grpSp>
        <p:nvGrpSpPr>
          <p:cNvPr id="80" name="Group 79"/>
          <p:cNvGrpSpPr/>
          <p:nvPr/>
        </p:nvGrpSpPr>
        <p:grpSpPr>
          <a:xfrm>
            <a:off x="1138335" y="2134739"/>
            <a:ext cx="941283" cy="1352730"/>
            <a:chOff x="593619" y="3493817"/>
            <a:chExt cx="941283" cy="1352730"/>
          </a:xfrm>
        </p:grpSpPr>
        <p:sp>
          <p:nvSpPr>
            <p:cNvPr id="77" name="Oval 76"/>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78" name="TextBox 77"/>
            <p:cNvSpPr txBox="1"/>
            <p:nvPr/>
          </p:nvSpPr>
          <p:spPr>
            <a:xfrm>
              <a:off x="593619" y="3493817"/>
              <a:ext cx="941283" cy="369332"/>
            </a:xfrm>
            <a:prstGeom prst="rect">
              <a:avLst/>
            </a:prstGeom>
            <a:noFill/>
          </p:spPr>
          <p:txBody>
            <a:bodyPr wrap="none" rtlCol="0">
              <a:spAutoFit/>
            </a:bodyPr>
            <a:lstStyle/>
            <a:p>
              <a:pPr>
                <a:buNone/>
              </a:pPr>
              <a:r>
                <a:rPr lang="en-US" sz="1800" dirty="0" smtClean="0"/>
                <a:t>Launch</a:t>
              </a:r>
            </a:p>
          </p:txBody>
        </p:sp>
        <p:cxnSp>
          <p:nvCxnSpPr>
            <p:cNvPr id="79" name="Straight Connector 78"/>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grpSp>
        <p:nvGrpSpPr>
          <p:cNvPr id="81" name="Group 80"/>
          <p:cNvGrpSpPr/>
          <p:nvPr/>
        </p:nvGrpSpPr>
        <p:grpSpPr>
          <a:xfrm>
            <a:off x="3622891" y="2134739"/>
            <a:ext cx="1159292" cy="1352730"/>
            <a:chOff x="593619" y="3493817"/>
            <a:chExt cx="1159292" cy="1352730"/>
          </a:xfrm>
        </p:grpSpPr>
        <p:sp>
          <p:nvSpPr>
            <p:cNvPr id="82" name="Oval 81"/>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83" name="TextBox 82"/>
            <p:cNvSpPr txBox="1"/>
            <p:nvPr/>
          </p:nvSpPr>
          <p:spPr>
            <a:xfrm>
              <a:off x="593619" y="3493817"/>
              <a:ext cx="1159292" cy="369332"/>
            </a:xfrm>
            <a:prstGeom prst="rect">
              <a:avLst/>
            </a:prstGeom>
            <a:noFill/>
          </p:spPr>
          <p:txBody>
            <a:bodyPr wrap="none" rtlCol="0">
              <a:spAutoFit/>
            </a:bodyPr>
            <a:lstStyle/>
            <a:p>
              <a:pPr>
                <a:buNone/>
              </a:pPr>
              <a:r>
                <a:rPr lang="en-US" sz="1800" dirty="0" err="1" smtClean="0"/>
                <a:t>Relaunch</a:t>
              </a:r>
              <a:endParaRPr lang="en-US" sz="1800" dirty="0" smtClean="0"/>
            </a:p>
          </p:txBody>
        </p:sp>
        <p:cxnSp>
          <p:nvCxnSpPr>
            <p:cNvPr id="84" name="Straight Connector 83"/>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grpSp>
        <p:nvGrpSpPr>
          <p:cNvPr id="85" name="Group 84"/>
          <p:cNvGrpSpPr/>
          <p:nvPr/>
        </p:nvGrpSpPr>
        <p:grpSpPr>
          <a:xfrm>
            <a:off x="6049391" y="2134739"/>
            <a:ext cx="1159292" cy="1352730"/>
            <a:chOff x="593619" y="3493817"/>
            <a:chExt cx="1159292" cy="1352730"/>
          </a:xfrm>
        </p:grpSpPr>
        <p:sp>
          <p:nvSpPr>
            <p:cNvPr id="86" name="Oval 85"/>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87" name="TextBox 86"/>
            <p:cNvSpPr txBox="1"/>
            <p:nvPr/>
          </p:nvSpPr>
          <p:spPr>
            <a:xfrm>
              <a:off x="593619" y="3493817"/>
              <a:ext cx="1159292" cy="369332"/>
            </a:xfrm>
            <a:prstGeom prst="rect">
              <a:avLst/>
            </a:prstGeom>
            <a:noFill/>
          </p:spPr>
          <p:txBody>
            <a:bodyPr wrap="none" rtlCol="0">
              <a:spAutoFit/>
            </a:bodyPr>
            <a:lstStyle/>
            <a:p>
              <a:pPr>
                <a:buNone/>
              </a:pPr>
              <a:r>
                <a:rPr lang="en-US" sz="1800" dirty="0" err="1" smtClean="0"/>
                <a:t>Relaunch</a:t>
              </a:r>
              <a:endParaRPr lang="en-US" sz="1800" dirty="0" smtClean="0"/>
            </a:p>
          </p:txBody>
        </p:sp>
        <p:cxnSp>
          <p:nvCxnSpPr>
            <p:cNvPr id="88" name="Straight Connector 87"/>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sp>
        <p:nvSpPr>
          <p:cNvPr id="96" name="TextBox 95"/>
          <p:cNvSpPr txBox="1"/>
          <p:nvPr/>
        </p:nvSpPr>
        <p:spPr>
          <a:xfrm rot="19558305">
            <a:off x="1906607" y="3230269"/>
            <a:ext cx="979755" cy="276999"/>
          </a:xfrm>
          <a:prstGeom prst="rect">
            <a:avLst/>
          </a:prstGeom>
          <a:noFill/>
        </p:spPr>
        <p:txBody>
          <a:bodyPr wrap="none" rtlCol="0">
            <a:spAutoFit/>
          </a:bodyPr>
          <a:lstStyle/>
          <a:p>
            <a:pPr>
              <a:buNone/>
            </a:pPr>
            <a:r>
              <a:rPr lang="en-US" sz="1200" b="1" dirty="0" smtClean="0">
                <a:solidFill>
                  <a:schemeClr val="bg1"/>
                </a:solidFill>
              </a:rPr>
              <a:t>Completed</a:t>
            </a:r>
          </a:p>
        </p:txBody>
      </p:sp>
      <p:sp>
        <p:nvSpPr>
          <p:cNvPr id="97" name="TextBox 96"/>
          <p:cNvSpPr txBox="1"/>
          <p:nvPr/>
        </p:nvSpPr>
        <p:spPr>
          <a:xfrm>
            <a:off x="4480829" y="4722607"/>
            <a:ext cx="3279512" cy="1077218"/>
          </a:xfrm>
          <a:prstGeom prst="rect">
            <a:avLst/>
          </a:prstGeom>
          <a:solidFill>
            <a:srgbClr val="00B0F0">
              <a:alpha val="21176"/>
            </a:srgbClr>
          </a:solidFill>
        </p:spPr>
        <p:txBody>
          <a:bodyPr wrap="square" rtlCol="0">
            <a:spAutoFit/>
          </a:bodyPr>
          <a:lstStyle/>
          <a:p>
            <a:pPr>
              <a:buNone/>
            </a:pPr>
            <a:r>
              <a:rPr lang="en-US" sz="1600" dirty="0" smtClean="0"/>
              <a:t>A </a:t>
            </a:r>
            <a:r>
              <a:rPr lang="en-US" sz="1600" dirty="0" err="1" smtClean="0"/>
              <a:t>relaunch</a:t>
            </a:r>
            <a:r>
              <a:rPr lang="en-US" sz="1600" dirty="0" smtClean="0"/>
              <a:t> also occurs when there are substantive changes to the plan or when new members are added to the team.</a:t>
            </a:r>
          </a:p>
        </p:txBody>
      </p:sp>
      <p:sp>
        <p:nvSpPr>
          <p:cNvPr id="4" name="Oval 3"/>
          <p:cNvSpPr/>
          <p:nvPr/>
        </p:nvSpPr>
        <p:spPr bwMode="auto">
          <a:xfrm>
            <a:off x="7874379" y="3308485"/>
            <a:ext cx="84967" cy="84967"/>
          </a:xfrm>
          <a:prstGeom prst="ellipse">
            <a:avLst/>
          </a:prstGeom>
          <a:solidFill>
            <a:schemeClr val="tx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4" name="Oval 43"/>
          <p:cNvSpPr/>
          <p:nvPr/>
        </p:nvSpPr>
        <p:spPr bwMode="auto">
          <a:xfrm>
            <a:off x="8008722" y="3308485"/>
            <a:ext cx="84967" cy="84967"/>
          </a:xfrm>
          <a:prstGeom prst="ellipse">
            <a:avLst/>
          </a:prstGeom>
          <a:solidFill>
            <a:schemeClr val="tx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5" name="Oval 44"/>
          <p:cNvSpPr/>
          <p:nvPr/>
        </p:nvSpPr>
        <p:spPr bwMode="auto">
          <a:xfrm>
            <a:off x="8134398" y="3308485"/>
            <a:ext cx="84967" cy="84967"/>
          </a:xfrm>
          <a:prstGeom prst="ellipse">
            <a:avLst/>
          </a:prstGeom>
          <a:solidFill>
            <a:schemeClr val="tx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grpSp>
        <p:nvGrpSpPr>
          <p:cNvPr id="58" name="Group 57"/>
          <p:cNvGrpSpPr/>
          <p:nvPr/>
        </p:nvGrpSpPr>
        <p:grpSpPr>
          <a:xfrm>
            <a:off x="6769263" y="2956834"/>
            <a:ext cx="935421" cy="767256"/>
            <a:chOff x="4091971" y="4027292"/>
            <a:chExt cx="935421" cy="767256"/>
          </a:xfrm>
        </p:grpSpPr>
        <p:sp>
          <p:nvSpPr>
            <p:cNvPr id="59" name="Rectangle 58"/>
            <p:cNvSpPr/>
            <p:nvPr/>
          </p:nvSpPr>
          <p:spPr bwMode="auto">
            <a:xfrm>
              <a:off x="4091971"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61" name="Straight Connector 60"/>
            <p:cNvCxnSpPr/>
            <p:nvPr/>
          </p:nvCxnSpPr>
          <p:spPr bwMode="auto">
            <a:xfrm>
              <a:off x="409268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2" name="Straight Connector 61"/>
            <p:cNvCxnSpPr/>
            <p:nvPr/>
          </p:nvCxnSpPr>
          <p:spPr bwMode="auto">
            <a:xfrm>
              <a:off x="440271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3" name="Straight Connector 62"/>
            <p:cNvCxnSpPr/>
            <p:nvPr/>
          </p:nvCxnSpPr>
          <p:spPr bwMode="auto">
            <a:xfrm>
              <a:off x="471275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4" name="Straight Connector 63"/>
            <p:cNvCxnSpPr/>
            <p:nvPr/>
          </p:nvCxnSpPr>
          <p:spPr bwMode="auto">
            <a:xfrm>
              <a:off x="5022790"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65" name="Straight Connector 64"/>
            <p:cNvCxnSpPr/>
            <p:nvPr/>
          </p:nvCxnSpPr>
          <p:spPr bwMode="auto">
            <a:xfrm>
              <a:off x="4119950"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6" name="Straight Connector 65"/>
            <p:cNvCxnSpPr/>
            <p:nvPr/>
          </p:nvCxnSpPr>
          <p:spPr bwMode="auto">
            <a:xfrm>
              <a:off x="4119950"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a:off x="4119950"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Tree>
    <p:extLst>
      <p:ext uri="{BB962C8B-B14F-4D97-AF65-F5344CB8AC3E}">
        <p14:creationId xmlns:p14="http://schemas.microsoft.com/office/powerpoint/2010/main" val="44497056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smtClean="0"/>
              <a:t>Relaunch</a:t>
            </a:r>
            <a:r>
              <a:rPr lang="en-US" dirty="0" smtClean="0"/>
              <a:t> </a:t>
            </a:r>
            <a:r>
              <a:rPr lang="en-US" dirty="0"/>
              <a:t>Process</a:t>
            </a:r>
          </a:p>
        </p:txBody>
      </p:sp>
      <p:sp>
        <p:nvSpPr>
          <p:cNvPr id="7" name="TextBox 6"/>
          <p:cNvSpPr txBox="1"/>
          <p:nvPr/>
        </p:nvSpPr>
        <p:spPr>
          <a:xfrm>
            <a:off x="5286375" y="2819400"/>
            <a:ext cx="327334" cy="400110"/>
          </a:xfrm>
          <a:prstGeom prst="rect">
            <a:avLst/>
          </a:prstGeom>
          <a:noFill/>
        </p:spPr>
        <p:txBody>
          <a:bodyPr wrap="none" rtlCol="0">
            <a:spAutoFit/>
          </a:bodyPr>
          <a:lstStyle/>
          <a:p>
            <a:pPr algn="l">
              <a:buNone/>
            </a:pPr>
            <a:r>
              <a:rPr lang="en-US" dirty="0" smtClean="0"/>
              <a:t>1</a:t>
            </a:r>
          </a:p>
        </p:txBody>
      </p:sp>
      <p:sp>
        <p:nvSpPr>
          <p:cNvPr id="5" name="Rectangle 4"/>
          <p:cNvSpPr/>
          <p:nvPr/>
        </p:nvSpPr>
        <p:spPr bwMode="auto">
          <a:xfrm>
            <a:off x="893908" y="1474788"/>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6" name="TextBox 5"/>
          <p:cNvSpPr txBox="1"/>
          <p:nvPr/>
        </p:nvSpPr>
        <p:spPr>
          <a:xfrm>
            <a:off x="974434" y="1646923"/>
            <a:ext cx="1241045" cy="646331"/>
          </a:xfrm>
          <a:prstGeom prst="rect">
            <a:avLst/>
          </a:prstGeom>
          <a:noFill/>
        </p:spPr>
        <p:txBody>
          <a:bodyPr wrap="none" rtlCol="0">
            <a:spAutoFit/>
          </a:bodyPr>
          <a:lstStyle/>
          <a:p>
            <a:pPr algn="l">
              <a:buNone/>
            </a:pPr>
            <a:r>
              <a:rPr lang="en-US" sz="1200" dirty="0" smtClean="0"/>
              <a:t>Establish </a:t>
            </a:r>
            <a:br>
              <a:rPr lang="en-US" sz="1200" dirty="0" smtClean="0"/>
            </a:br>
            <a:r>
              <a:rPr lang="en-US" sz="1200" dirty="0" smtClean="0"/>
              <a:t>product</a:t>
            </a:r>
            <a:r>
              <a:rPr lang="en-US" sz="1200" dirty="0"/>
              <a:t> </a:t>
            </a:r>
            <a:r>
              <a:rPr lang="en-US" sz="1200" dirty="0" smtClean="0"/>
              <a:t>and </a:t>
            </a:r>
            <a:br>
              <a:rPr lang="en-US" sz="1200" dirty="0" smtClean="0"/>
            </a:br>
            <a:r>
              <a:rPr lang="en-US" sz="1200" dirty="0" smtClean="0"/>
              <a:t>business goals </a:t>
            </a:r>
          </a:p>
        </p:txBody>
      </p:sp>
      <p:sp>
        <p:nvSpPr>
          <p:cNvPr id="8" name="Oval 7"/>
          <p:cNvSpPr/>
          <p:nvPr/>
        </p:nvSpPr>
        <p:spPr bwMode="auto">
          <a:xfrm>
            <a:off x="810767" y="1376740"/>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1</a:t>
            </a:r>
          </a:p>
        </p:txBody>
      </p:sp>
      <p:sp>
        <p:nvSpPr>
          <p:cNvPr id="13" name="Rectangle 12"/>
          <p:cNvSpPr/>
          <p:nvPr/>
        </p:nvSpPr>
        <p:spPr bwMode="auto">
          <a:xfrm>
            <a:off x="893908" y="2934941"/>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14" name="TextBox 13"/>
          <p:cNvSpPr txBox="1"/>
          <p:nvPr/>
        </p:nvSpPr>
        <p:spPr>
          <a:xfrm>
            <a:off x="1079209" y="3107076"/>
            <a:ext cx="1019831" cy="646331"/>
          </a:xfrm>
          <a:prstGeom prst="rect">
            <a:avLst/>
          </a:prstGeom>
          <a:noFill/>
        </p:spPr>
        <p:txBody>
          <a:bodyPr wrap="none" rtlCol="0">
            <a:spAutoFit/>
          </a:bodyPr>
          <a:lstStyle/>
          <a:p>
            <a:pPr algn="l">
              <a:buNone/>
            </a:pPr>
            <a:r>
              <a:rPr lang="en-US" sz="1200" dirty="0" smtClean="0"/>
              <a:t>Assign roles</a:t>
            </a:r>
            <a:br>
              <a:rPr lang="en-US" sz="1200" dirty="0" smtClean="0"/>
            </a:br>
            <a:r>
              <a:rPr lang="en-US" sz="1200" dirty="0" smtClean="0"/>
              <a:t>and define</a:t>
            </a:r>
            <a:br>
              <a:rPr lang="en-US" sz="1200" dirty="0" smtClean="0"/>
            </a:br>
            <a:r>
              <a:rPr lang="en-US" sz="1200" dirty="0" smtClean="0"/>
              <a:t>team goals</a:t>
            </a:r>
          </a:p>
        </p:txBody>
      </p:sp>
      <p:sp>
        <p:nvSpPr>
          <p:cNvPr id="15" name="Oval 14"/>
          <p:cNvSpPr/>
          <p:nvPr/>
        </p:nvSpPr>
        <p:spPr bwMode="auto">
          <a:xfrm>
            <a:off x="810767" y="2836893"/>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2</a:t>
            </a:r>
          </a:p>
        </p:txBody>
      </p:sp>
      <p:sp>
        <p:nvSpPr>
          <p:cNvPr id="17" name="Rectangle 16"/>
          <p:cNvSpPr/>
          <p:nvPr/>
        </p:nvSpPr>
        <p:spPr bwMode="auto">
          <a:xfrm>
            <a:off x="893908" y="4395094"/>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18" name="TextBox 17"/>
          <p:cNvSpPr txBox="1"/>
          <p:nvPr/>
        </p:nvSpPr>
        <p:spPr>
          <a:xfrm>
            <a:off x="1079209" y="4452929"/>
            <a:ext cx="1061509" cy="830997"/>
          </a:xfrm>
          <a:prstGeom prst="rect">
            <a:avLst/>
          </a:prstGeom>
          <a:noFill/>
        </p:spPr>
        <p:txBody>
          <a:bodyPr wrap="none" rtlCol="0">
            <a:spAutoFit/>
          </a:bodyPr>
          <a:lstStyle/>
          <a:p>
            <a:pPr algn="l">
              <a:buNone/>
            </a:pPr>
            <a:r>
              <a:rPr lang="en-US" sz="1200" dirty="0" smtClean="0"/>
              <a:t>Produce</a:t>
            </a:r>
            <a:br>
              <a:rPr lang="en-US" sz="1200" dirty="0" smtClean="0"/>
            </a:br>
            <a:r>
              <a:rPr lang="en-US" sz="1200" dirty="0" smtClean="0"/>
              <a:t>development</a:t>
            </a:r>
            <a:br>
              <a:rPr lang="en-US" sz="1200" dirty="0" smtClean="0"/>
            </a:br>
            <a:r>
              <a:rPr lang="en-US" sz="1200" dirty="0" smtClean="0"/>
              <a:t>strategy &amp;</a:t>
            </a:r>
            <a:br>
              <a:rPr lang="en-US" sz="1200" dirty="0" smtClean="0"/>
            </a:br>
            <a:r>
              <a:rPr lang="en-US" sz="1200" dirty="0" smtClean="0"/>
              <a:t>process</a:t>
            </a:r>
          </a:p>
        </p:txBody>
      </p:sp>
      <p:sp>
        <p:nvSpPr>
          <p:cNvPr id="19" name="Oval 18"/>
          <p:cNvSpPr/>
          <p:nvPr/>
        </p:nvSpPr>
        <p:spPr bwMode="auto">
          <a:xfrm>
            <a:off x="810767" y="4297046"/>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3</a:t>
            </a:r>
          </a:p>
        </p:txBody>
      </p:sp>
      <p:sp>
        <p:nvSpPr>
          <p:cNvPr id="33" name="Rectangle 32"/>
          <p:cNvSpPr/>
          <p:nvPr/>
        </p:nvSpPr>
        <p:spPr bwMode="auto">
          <a:xfrm>
            <a:off x="2846533" y="1457295"/>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34" name="TextBox 33"/>
          <p:cNvSpPr txBox="1"/>
          <p:nvPr/>
        </p:nvSpPr>
        <p:spPr>
          <a:xfrm>
            <a:off x="2955634" y="1629430"/>
            <a:ext cx="1148071" cy="646331"/>
          </a:xfrm>
          <a:prstGeom prst="rect">
            <a:avLst/>
          </a:prstGeom>
          <a:noFill/>
        </p:spPr>
        <p:txBody>
          <a:bodyPr wrap="none" rtlCol="0">
            <a:spAutoFit/>
          </a:bodyPr>
          <a:lstStyle/>
          <a:p>
            <a:pPr algn="l">
              <a:buNone/>
            </a:pPr>
            <a:r>
              <a:rPr lang="en-US" sz="1200" dirty="0" smtClean="0"/>
              <a:t>Build overall</a:t>
            </a:r>
            <a:br>
              <a:rPr lang="en-US" sz="1200" dirty="0" smtClean="0"/>
            </a:br>
            <a:r>
              <a:rPr lang="en-US" sz="1200" dirty="0" smtClean="0"/>
              <a:t>and near-term</a:t>
            </a:r>
            <a:br>
              <a:rPr lang="en-US" sz="1200" dirty="0" smtClean="0"/>
            </a:br>
            <a:r>
              <a:rPr lang="en-US" sz="1200" dirty="0" smtClean="0"/>
              <a:t>plans </a:t>
            </a:r>
          </a:p>
        </p:txBody>
      </p:sp>
      <p:sp>
        <p:nvSpPr>
          <p:cNvPr id="35" name="Oval 34"/>
          <p:cNvSpPr/>
          <p:nvPr/>
        </p:nvSpPr>
        <p:spPr bwMode="auto">
          <a:xfrm>
            <a:off x="2763392" y="1359247"/>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4</a:t>
            </a:r>
          </a:p>
        </p:txBody>
      </p:sp>
      <p:sp>
        <p:nvSpPr>
          <p:cNvPr id="37" name="Rectangle 36"/>
          <p:cNvSpPr/>
          <p:nvPr/>
        </p:nvSpPr>
        <p:spPr bwMode="auto">
          <a:xfrm>
            <a:off x="2846533" y="2917448"/>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38" name="TextBox 37"/>
          <p:cNvSpPr txBox="1"/>
          <p:nvPr/>
        </p:nvSpPr>
        <p:spPr>
          <a:xfrm>
            <a:off x="3022309" y="3165783"/>
            <a:ext cx="1002197" cy="461665"/>
          </a:xfrm>
          <a:prstGeom prst="rect">
            <a:avLst/>
          </a:prstGeom>
          <a:noFill/>
        </p:spPr>
        <p:txBody>
          <a:bodyPr wrap="none" rtlCol="0">
            <a:spAutoFit/>
          </a:bodyPr>
          <a:lstStyle/>
          <a:p>
            <a:pPr algn="l">
              <a:buNone/>
            </a:pPr>
            <a:r>
              <a:rPr lang="en-US" sz="1200" dirty="0" smtClean="0"/>
              <a:t>Develop the</a:t>
            </a:r>
            <a:br>
              <a:rPr lang="en-US" sz="1200" dirty="0" smtClean="0"/>
            </a:br>
            <a:r>
              <a:rPr lang="en-US" sz="1200" dirty="0" smtClean="0"/>
              <a:t>quality plan</a:t>
            </a:r>
          </a:p>
        </p:txBody>
      </p:sp>
      <p:sp>
        <p:nvSpPr>
          <p:cNvPr id="39" name="Oval 38"/>
          <p:cNvSpPr/>
          <p:nvPr/>
        </p:nvSpPr>
        <p:spPr bwMode="auto">
          <a:xfrm>
            <a:off x="2763392" y="2819400"/>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5</a:t>
            </a:r>
          </a:p>
        </p:txBody>
      </p:sp>
      <p:sp>
        <p:nvSpPr>
          <p:cNvPr id="41" name="Rectangle 40"/>
          <p:cNvSpPr/>
          <p:nvPr/>
        </p:nvSpPr>
        <p:spPr bwMode="auto">
          <a:xfrm>
            <a:off x="2846533" y="4377601"/>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2" name="TextBox 41"/>
          <p:cNvSpPr txBox="1"/>
          <p:nvPr/>
        </p:nvSpPr>
        <p:spPr>
          <a:xfrm>
            <a:off x="2927059" y="4549736"/>
            <a:ext cx="1204176" cy="646331"/>
          </a:xfrm>
          <a:prstGeom prst="rect">
            <a:avLst/>
          </a:prstGeom>
          <a:noFill/>
        </p:spPr>
        <p:txBody>
          <a:bodyPr wrap="none" rtlCol="0">
            <a:spAutoFit/>
          </a:bodyPr>
          <a:lstStyle/>
          <a:p>
            <a:pPr algn="l">
              <a:buNone/>
            </a:pPr>
            <a:r>
              <a:rPr lang="en-US" sz="1200" dirty="0" smtClean="0"/>
              <a:t>Build individual</a:t>
            </a:r>
            <a:br>
              <a:rPr lang="en-US" sz="1200" dirty="0" smtClean="0"/>
            </a:br>
            <a:r>
              <a:rPr lang="en-US" sz="1200" dirty="0" smtClean="0"/>
              <a:t>&amp; consolidated</a:t>
            </a:r>
            <a:br>
              <a:rPr lang="en-US" sz="1200" dirty="0" smtClean="0"/>
            </a:br>
            <a:r>
              <a:rPr lang="en-US" sz="1200" dirty="0" smtClean="0"/>
              <a:t>plans</a:t>
            </a:r>
          </a:p>
        </p:txBody>
      </p:sp>
      <p:sp>
        <p:nvSpPr>
          <p:cNvPr id="43" name="Oval 42"/>
          <p:cNvSpPr/>
          <p:nvPr/>
        </p:nvSpPr>
        <p:spPr bwMode="auto">
          <a:xfrm>
            <a:off x="2763392" y="4279553"/>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6</a:t>
            </a:r>
          </a:p>
        </p:txBody>
      </p:sp>
      <p:sp>
        <p:nvSpPr>
          <p:cNvPr id="45" name="Rectangle 44"/>
          <p:cNvSpPr/>
          <p:nvPr/>
        </p:nvSpPr>
        <p:spPr bwMode="auto">
          <a:xfrm>
            <a:off x="4799158" y="1439802"/>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46" name="TextBox 45"/>
          <p:cNvSpPr txBox="1"/>
          <p:nvPr/>
        </p:nvSpPr>
        <p:spPr>
          <a:xfrm>
            <a:off x="4965409" y="1697662"/>
            <a:ext cx="1047082" cy="461665"/>
          </a:xfrm>
          <a:prstGeom prst="rect">
            <a:avLst/>
          </a:prstGeom>
          <a:noFill/>
        </p:spPr>
        <p:txBody>
          <a:bodyPr wrap="none" rtlCol="0">
            <a:spAutoFit/>
          </a:bodyPr>
          <a:lstStyle/>
          <a:p>
            <a:pPr algn="l">
              <a:buNone/>
            </a:pPr>
            <a:r>
              <a:rPr lang="en-US" sz="1200" dirty="0" smtClean="0"/>
              <a:t>Conduct risk</a:t>
            </a:r>
            <a:br>
              <a:rPr lang="en-US" sz="1200" dirty="0" smtClean="0"/>
            </a:br>
            <a:r>
              <a:rPr lang="en-US" sz="1200" dirty="0" smtClean="0"/>
              <a:t>assessment </a:t>
            </a:r>
          </a:p>
        </p:txBody>
      </p:sp>
      <p:sp>
        <p:nvSpPr>
          <p:cNvPr id="47" name="Oval 46"/>
          <p:cNvSpPr/>
          <p:nvPr/>
        </p:nvSpPr>
        <p:spPr bwMode="auto">
          <a:xfrm>
            <a:off x="4716017" y="1341754"/>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7</a:t>
            </a:r>
          </a:p>
        </p:txBody>
      </p:sp>
      <p:sp>
        <p:nvSpPr>
          <p:cNvPr id="49" name="Rectangle 48"/>
          <p:cNvSpPr/>
          <p:nvPr/>
        </p:nvSpPr>
        <p:spPr bwMode="auto">
          <a:xfrm>
            <a:off x="4799158" y="2899955"/>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0" name="TextBox 49"/>
          <p:cNvSpPr txBox="1"/>
          <p:nvPr/>
        </p:nvSpPr>
        <p:spPr>
          <a:xfrm>
            <a:off x="4965409" y="2995890"/>
            <a:ext cx="1079142" cy="830997"/>
          </a:xfrm>
          <a:prstGeom prst="rect">
            <a:avLst/>
          </a:prstGeom>
          <a:noFill/>
        </p:spPr>
        <p:txBody>
          <a:bodyPr wrap="none" rtlCol="0">
            <a:spAutoFit/>
          </a:bodyPr>
          <a:lstStyle/>
          <a:p>
            <a:pPr algn="l">
              <a:buNone/>
            </a:pPr>
            <a:r>
              <a:rPr lang="en-US" sz="1200" dirty="0" smtClean="0"/>
              <a:t>Prepare</a:t>
            </a:r>
            <a:br>
              <a:rPr lang="en-US" sz="1200" dirty="0" smtClean="0"/>
            </a:br>
            <a:r>
              <a:rPr lang="en-US" sz="1200" dirty="0" smtClean="0"/>
              <a:t>management</a:t>
            </a:r>
            <a:br>
              <a:rPr lang="en-US" sz="1200" dirty="0" smtClean="0"/>
            </a:br>
            <a:r>
              <a:rPr lang="en-US" sz="1200" dirty="0" smtClean="0"/>
              <a:t>briefing &amp;</a:t>
            </a:r>
            <a:br>
              <a:rPr lang="en-US" sz="1200" dirty="0" smtClean="0"/>
            </a:br>
            <a:r>
              <a:rPr lang="en-US" sz="1200" dirty="0" smtClean="0"/>
              <a:t>launch report</a:t>
            </a:r>
          </a:p>
        </p:txBody>
      </p:sp>
      <p:sp>
        <p:nvSpPr>
          <p:cNvPr id="51" name="Oval 50"/>
          <p:cNvSpPr/>
          <p:nvPr/>
        </p:nvSpPr>
        <p:spPr bwMode="auto">
          <a:xfrm>
            <a:off x="4716017" y="2801907"/>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8</a:t>
            </a:r>
          </a:p>
        </p:txBody>
      </p:sp>
      <p:sp>
        <p:nvSpPr>
          <p:cNvPr id="57" name="Rectangle 56"/>
          <p:cNvSpPr/>
          <p:nvPr/>
        </p:nvSpPr>
        <p:spPr bwMode="auto">
          <a:xfrm>
            <a:off x="6751783" y="1422309"/>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8" name="TextBox 57"/>
          <p:cNvSpPr txBox="1"/>
          <p:nvPr/>
        </p:nvSpPr>
        <p:spPr>
          <a:xfrm>
            <a:off x="6956134" y="1594444"/>
            <a:ext cx="1079142" cy="646331"/>
          </a:xfrm>
          <a:prstGeom prst="rect">
            <a:avLst/>
          </a:prstGeom>
          <a:noFill/>
        </p:spPr>
        <p:txBody>
          <a:bodyPr wrap="none" rtlCol="0">
            <a:spAutoFit/>
          </a:bodyPr>
          <a:lstStyle/>
          <a:p>
            <a:pPr algn="l">
              <a:buNone/>
            </a:pPr>
            <a:r>
              <a:rPr lang="en-US" sz="1200" dirty="0" smtClean="0"/>
              <a:t>Hold</a:t>
            </a:r>
            <a:br>
              <a:rPr lang="en-US" sz="1200" dirty="0" smtClean="0"/>
            </a:br>
            <a:r>
              <a:rPr lang="en-US" sz="1200" dirty="0" smtClean="0"/>
              <a:t>management</a:t>
            </a:r>
            <a:br>
              <a:rPr lang="en-US" sz="1200" dirty="0" smtClean="0"/>
            </a:br>
            <a:r>
              <a:rPr lang="en-US" sz="1200" dirty="0" smtClean="0"/>
              <a:t>review</a:t>
            </a:r>
          </a:p>
        </p:txBody>
      </p:sp>
      <p:sp>
        <p:nvSpPr>
          <p:cNvPr id="59" name="Oval 58"/>
          <p:cNvSpPr/>
          <p:nvPr/>
        </p:nvSpPr>
        <p:spPr bwMode="auto">
          <a:xfrm>
            <a:off x="6668642" y="1324261"/>
            <a:ext cx="327334" cy="327334"/>
          </a:xfrm>
          <a:prstGeom prst="ellipse">
            <a:avLst/>
          </a:prstGeom>
          <a:solidFill>
            <a:schemeClr val="bg1">
              <a:lumMod val="75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r>
              <a:rPr kumimoji="0" lang="en-US" sz="1200" b="1" i="0" u="none" strike="noStrike" cap="none" normalizeH="0" baseline="0" dirty="0" smtClean="0">
                <a:ln>
                  <a:noFill/>
                </a:ln>
                <a:solidFill>
                  <a:schemeClr val="tx1"/>
                </a:solidFill>
                <a:effectLst/>
                <a:latin typeface="Arial" charset="0"/>
                <a:ea typeface="ＭＳ Ｐゴシック" pitchFamily="1" charset="-128"/>
              </a:rPr>
              <a:t>9</a:t>
            </a:r>
          </a:p>
        </p:txBody>
      </p:sp>
      <p:sp>
        <p:nvSpPr>
          <p:cNvPr id="61" name="Rectangle 60"/>
          <p:cNvSpPr/>
          <p:nvPr/>
        </p:nvSpPr>
        <p:spPr bwMode="auto">
          <a:xfrm>
            <a:off x="6751783" y="2882462"/>
            <a:ext cx="1447800" cy="990600"/>
          </a:xfrm>
          <a:prstGeom prst="rect">
            <a:avLst/>
          </a:prstGeom>
          <a:solidFill>
            <a:schemeClr val="accent1">
              <a:lumMod val="20000"/>
              <a:lumOff val="80000"/>
            </a:schemeClr>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ct val="50000"/>
              </a:spcBef>
              <a:buNone/>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62" name="TextBox 61"/>
          <p:cNvSpPr txBox="1"/>
          <p:nvPr/>
        </p:nvSpPr>
        <p:spPr>
          <a:xfrm>
            <a:off x="6832309" y="3054597"/>
            <a:ext cx="995785" cy="461665"/>
          </a:xfrm>
          <a:prstGeom prst="rect">
            <a:avLst/>
          </a:prstGeom>
          <a:noFill/>
        </p:spPr>
        <p:txBody>
          <a:bodyPr wrap="none" rtlCol="0">
            <a:spAutoFit/>
          </a:bodyPr>
          <a:lstStyle/>
          <a:p>
            <a:pPr algn="l">
              <a:buNone/>
            </a:pPr>
            <a:r>
              <a:rPr lang="en-US" sz="1200" dirty="0" smtClean="0"/>
              <a:t>Launch</a:t>
            </a:r>
            <a:br>
              <a:rPr lang="en-US" sz="1200" dirty="0" smtClean="0"/>
            </a:br>
            <a:r>
              <a:rPr lang="en-US" sz="1200" dirty="0" smtClean="0"/>
              <a:t>postmortem</a:t>
            </a:r>
          </a:p>
        </p:txBody>
      </p:sp>
      <p:cxnSp>
        <p:nvCxnSpPr>
          <p:cNvPr id="69" name="Straight Arrow Connector 68"/>
          <p:cNvCxnSpPr>
            <a:stCxn id="5" idx="2"/>
            <a:endCxn id="13" idx="0"/>
          </p:cNvCxnSpPr>
          <p:nvPr/>
        </p:nvCxnSpPr>
        <p:spPr bwMode="auto">
          <a:xfrm>
            <a:off x="1617808" y="2465388"/>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0" name="Straight Arrow Connector 69"/>
          <p:cNvCxnSpPr>
            <a:stCxn id="13" idx="2"/>
            <a:endCxn id="17" idx="0"/>
          </p:cNvCxnSpPr>
          <p:nvPr/>
        </p:nvCxnSpPr>
        <p:spPr bwMode="auto">
          <a:xfrm>
            <a:off x="1617808" y="3925541"/>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4" name="Elbow Connector 73"/>
          <p:cNvCxnSpPr>
            <a:stCxn id="17" idx="2"/>
            <a:endCxn id="33" idx="1"/>
          </p:cNvCxnSpPr>
          <p:nvPr/>
        </p:nvCxnSpPr>
        <p:spPr bwMode="auto">
          <a:xfrm rot="5400000" flipH="1" flipV="1">
            <a:off x="515620" y="3054782"/>
            <a:ext cx="3433099" cy="1228725"/>
          </a:xfrm>
          <a:prstGeom prst="bentConnector4">
            <a:avLst>
              <a:gd name="adj1" fmla="val -6659"/>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6" name="Straight Arrow Connector 75"/>
          <p:cNvCxnSpPr>
            <a:stCxn id="33" idx="2"/>
            <a:endCxn id="37" idx="0"/>
          </p:cNvCxnSpPr>
          <p:nvPr/>
        </p:nvCxnSpPr>
        <p:spPr bwMode="auto">
          <a:xfrm>
            <a:off x="3570433" y="2447895"/>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79" name="Straight Arrow Connector 78"/>
          <p:cNvCxnSpPr/>
          <p:nvPr/>
        </p:nvCxnSpPr>
        <p:spPr bwMode="auto">
          <a:xfrm>
            <a:off x="5523058" y="2430402"/>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0" name="Straight Arrow Connector 79"/>
          <p:cNvCxnSpPr/>
          <p:nvPr/>
        </p:nvCxnSpPr>
        <p:spPr bwMode="auto">
          <a:xfrm>
            <a:off x="7475683" y="2412909"/>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1" name="Straight Arrow Connector 80"/>
          <p:cNvCxnSpPr>
            <a:stCxn id="37" idx="2"/>
            <a:endCxn id="41" idx="0"/>
          </p:cNvCxnSpPr>
          <p:nvPr/>
        </p:nvCxnSpPr>
        <p:spPr bwMode="auto">
          <a:xfrm>
            <a:off x="3570433" y="3908048"/>
            <a:ext cx="0" cy="469553"/>
          </a:xfrm>
          <a:prstGeom prst="straightConnector1">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4" name="Elbow Connector 83"/>
          <p:cNvCxnSpPr>
            <a:stCxn id="41" idx="2"/>
            <a:endCxn id="45" idx="1"/>
          </p:cNvCxnSpPr>
          <p:nvPr/>
        </p:nvCxnSpPr>
        <p:spPr bwMode="auto">
          <a:xfrm rot="5400000" flipH="1" flipV="1">
            <a:off x="2468245" y="3037289"/>
            <a:ext cx="3433099" cy="1228725"/>
          </a:xfrm>
          <a:prstGeom prst="bentConnector4">
            <a:avLst>
              <a:gd name="adj1" fmla="val -6659"/>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cxnSp>
        <p:nvCxnSpPr>
          <p:cNvPr id="87" name="Elbow Connector 86"/>
          <p:cNvCxnSpPr>
            <a:stCxn id="49" idx="2"/>
            <a:endCxn id="57" idx="1"/>
          </p:cNvCxnSpPr>
          <p:nvPr/>
        </p:nvCxnSpPr>
        <p:spPr bwMode="auto">
          <a:xfrm rot="5400000" flipH="1" flipV="1">
            <a:off x="5150947" y="2289719"/>
            <a:ext cx="1972946" cy="1228725"/>
          </a:xfrm>
          <a:prstGeom prst="bentConnector4">
            <a:avLst>
              <a:gd name="adj1" fmla="val -11587"/>
              <a:gd name="adj2" fmla="val 79457"/>
            </a:avLst>
          </a:prstGeom>
          <a:solidFill>
            <a:srgbClr val="5CA1FB"/>
          </a:solidFill>
          <a:ln w="28575" cap="flat" cmpd="sng" algn="ctr">
            <a:solidFill>
              <a:schemeClr val="bg1">
                <a:lumMod val="65000"/>
              </a:schemeClr>
            </a:solidFill>
            <a:prstDash val="solid"/>
            <a:round/>
            <a:headEnd type="none" w="med" len="med"/>
            <a:tailEnd type="arrow"/>
          </a:ln>
          <a:effectLst/>
        </p:spPr>
      </p:cxnSp>
      <p:sp>
        <p:nvSpPr>
          <p:cNvPr id="90" name="TextBox 89"/>
          <p:cNvSpPr txBox="1"/>
          <p:nvPr/>
        </p:nvSpPr>
        <p:spPr>
          <a:xfrm>
            <a:off x="5286375" y="4624380"/>
            <a:ext cx="3405099" cy="738664"/>
          </a:xfrm>
          <a:prstGeom prst="rect">
            <a:avLst/>
          </a:prstGeom>
          <a:noFill/>
        </p:spPr>
        <p:txBody>
          <a:bodyPr wrap="none" rtlCol="0">
            <a:spAutoFit/>
          </a:bodyPr>
          <a:lstStyle/>
          <a:p>
            <a:pPr algn="l">
              <a:buNone/>
            </a:pPr>
            <a:r>
              <a:rPr lang="en-US" sz="1400" b="0" dirty="0" smtClean="0"/>
              <a:t>If the commitment to management is</a:t>
            </a:r>
            <a:br>
              <a:rPr lang="en-US" sz="1400" b="0" dirty="0" smtClean="0"/>
            </a:br>
            <a:r>
              <a:rPr lang="en-US" sz="1400" b="0" dirty="0" smtClean="0"/>
              <a:t>unchanged, then there is no need for the</a:t>
            </a:r>
            <a:br>
              <a:rPr lang="en-US" sz="1400" b="0" dirty="0" smtClean="0"/>
            </a:br>
            <a:r>
              <a:rPr lang="en-US" sz="1400" b="0" dirty="0" smtClean="0"/>
              <a:t>management meetings. </a:t>
            </a:r>
          </a:p>
        </p:txBody>
      </p:sp>
      <p:pic>
        <p:nvPicPr>
          <p:cNvPr id="2050" name="Picture 2" descr="\\ad\dfs\Users\mkasunic\Documents\iStock\Drawn question mark.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3179" b="96036" l="10000" r="90000">
                        <a14:foregroundMark x1="52762" y1="63500" x2="52762" y2="63500"/>
                        <a14:foregroundMark x1="49238" y1="65429" x2="49238" y2="65429"/>
                        <a14:foregroundMark x1="52429" y1="61571" x2="52429" y2="61571"/>
                        <a14:foregroundMark x1="35143" y1="33036" x2="35143" y2="33036"/>
                        <a14:foregroundMark x1="34524" y1="30643" x2="34524" y2="30643"/>
                        <a14:foregroundMark x1="26857" y1="34000" x2="26857" y2="34000"/>
                        <a14:foregroundMark x1="35476" y1="22964" x2="35476" y2="22964"/>
                        <a14:foregroundMark x1="56238" y1="10750" x2="56238" y2="10750"/>
                        <a14:foregroundMark x1="67429" y1="24393" x2="67429" y2="24393"/>
                        <a14:foregroundMark x1="63952" y1="38571" x2="63952" y2="38571"/>
                        <a14:foregroundMark x1="58810" y1="54143" x2="58810" y2="54143"/>
                        <a14:foregroundMark x1="54000" y1="46214" x2="54000" y2="46214"/>
                        <a14:foregroundMark x1="45714" y1="59643" x2="45714" y2="59643"/>
                        <a14:foregroundMark x1="62667" y1="73071" x2="62667" y2="73071"/>
                        <a14:foregroundMark x1="54000" y1="78607" x2="54000" y2="78607"/>
                        <a14:foregroundMark x1="69048" y1="76679" x2="69667" y2="66143"/>
                        <a14:foregroundMark x1="58476" y1="85786" x2="64238" y2="74286"/>
                        <a14:foregroundMark x1="57524" y1="48643" x2="74476" y2="20107"/>
                        <a14:foregroundMark x1="51762" y1="28964" x2="55952" y2="17679"/>
                        <a14:foregroundMark x1="16952" y1="32571" x2="31667" y2="22250"/>
                        <a14:foregroundMark x1="25905" y1="43107" x2="19476" y2="40964"/>
                        <a14:foregroundMark x1="55952" y1="63500" x2="66190" y2="61107"/>
                      </a14:backgroundRemoval>
                    </a14:imgEffect>
                  </a14:imgLayer>
                </a14:imgProps>
              </a:ext>
              <a:ext uri="{28A0092B-C50C-407E-A947-70E740481C1C}">
                <a14:useLocalDpi xmlns:a14="http://schemas.microsoft.com/office/drawing/2010/main" val="0"/>
              </a:ext>
            </a:extLst>
          </a:blip>
          <a:srcRect/>
          <a:stretch>
            <a:fillRect/>
          </a:stretch>
        </p:blipFill>
        <p:spPr bwMode="auto">
          <a:xfrm>
            <a:off x="1724487" y="1114114"/>
            <a:ext cx="832461" cy="1109947"/>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ad\dfs\Users\mkasunic\Documents\iStock\Drawn question mark.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3179" b="96036" l="10000" r="90000">
                        <a14:foregroundMark x1="52762" y1="63500" x2="52762" y2="63500"/>
                        <a14:foregroundMark x1="49238" y1="65429" x2="49238" y2="65429"/>
                        <a14:foregroundMark x1="52429" y1="61571" x2="52429" y2="61571"/>
                        <a14:foregroundMark x1="35143" y1="33036" x2="35143" y2="33036"/>
                        <a14:foregroundMark x1="34524" y1="30643" x2="34524" y2="30643"/>
                        <a14:foregroundMark x1="26857" y1="34000" x2="26857" y2="34000"/>
                        <a14:foregroundMark x1="35476" y1="22964" x2="35476" y2="22964"/>
                        <a14:foregroundMark x1="56238" y1="10750" x2="56238" y2="10750"/>
                        <a14:foregroundMark x1="67429" y1="24393" x2="67429" y2="24393"/>
                        <a14:foregroundMark x1="63952" y1="38571" x2="63952" y2="38571"/>
                        <a14:foregroundMark x1="58810" y1="54143" x2="58810" y2="54143"/>
                        <a14:foregroundMark x1="54000" y1="46214" x2="54000" y2="46214"/>
                        <a14:foregroundMark x1="45714" y1="59643" x2="45714" y2="59643"/>
                        <a14:foregroundMark x1="62667" y1="73071" x2="62667" y2="73071"/>
                        <a14:foregroundMark x1="54000" y1="78607" x2="54000" y2="78607"/>
                        <a14:foregroundMark x1="69048" y1="76679" x2="69667" y2="66143"/>
                        <a14:foregroundMark x1="58476" y1="85786" x2="64238" y2="74286"/>
                        <a14:foregroundMark x1="57524" y1="48643" x2="74476" y2="20107"/>
                        <a14:foregroundMark x1="51762" y1="28964" x2="55952" y2="17679"/>
                        <a14:foregroundMark x1="16952" y1="32571" x2="31667" y2="22250"/>
                        <a14:foregroundMark x1="25905" y1="43107" x2="19476" y2="40964"/>
                        <a14:foregroundMark x1="55952" y1="63500" x2="66190" y2="61107"/>
                      </a14:backgroundRemoval>
                    </a14:imgEffect>
                  </a14:imgLayer>
                </a14:imgProps>
              </a:ext>
              <a:ext uri="{28A0092B-C50C-407E-A947-70E740481C1C}">
                <a14:useLocalDpi xmlns:a14="http://schemas.microsoft.com/office/drawing/2010/main" val="0"/>
              </a:ext>
            </a:extLst>
          </a:blip>
          <a:srcRect/>
          <a:stretch>
            <a:fillRect/>
          </a:stretch>
        </p:blipFill>
        <p:spPr bwMode="auto">
          <a:xfrm>
            <a:off x="5628320" y="2537222"/>
            <a:ext cx="832461" cy="1109947"/>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ad\dfs\Users\mkasunic\Documents\iStock\Drawn question mark.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3179" b="96036" l="10000" r="90000">
                        <a14:foregroundMark x1="52762" y1="63500" x2="52762" y2="63500"/>
                        <a14:foregroundMark x1="49238" y1="65429" x2="49238" y2="65429"/>
                        <a14:foregroundMark x1="52429" y1="61571" x2="52429" y2="61571"/>
                        <a14:foregroundMark x1="35143" y1="33036" x2="35143" y2="33036"/>
                        <a14:foregroundMark x1="34524" y1="30643" x2="34524" y2="30643"/>
                        <a14:foregroundMark x1="26857" y1="34000" x2="26857" y2="34000"/>
                        <a14:foregroundMark x1="35476" y1="22964" x2="35476" y2="22964"/>
                        <a14:foregroundMark x1="56238" y1="10750" x2="56238" y2="10750"/>
                        <a14:foregroundMark x1="67429" y1="24393" x2="67429" y2="24393"/>
                        <a14:foregroundMark x1="63952" y1="38571" x2="63952" y2="38571"/>
                        <a14:foregroundMark x1="58810" y1="54143" x2="58810" y2="54143"/>
                        <a14:foregroundMark x1="54000" y1="46214" x2="54000" y2="46214"/>
                        <a14:foregroundMark x1="45714" y1="59643" x2="45714" y2="59643"/>
                        <a14:foregroundMark x1="62667" y1="73071" x2="62667" y2="73071"/>
                        <a14:foregroundMark x1="54000" y1="78607" x2="54000" y2="78607"/>
                        <a14:foregroundMark x1="69048" y1="76679" x2="69667" y2="66143"/>
                        <a14:foregroundMark x1="58476" y1="85786" x2="64238" y2="74286"/>
                        <a14:foregroundMark x1="57524" y1="48643" x2="74476" y2="20107"/>
                        <a14:foregroundMark x1="51762" y1="28964" x2="55952" y2="17679"/>
                        <a14:foregroundMark x1="16952" y1="32571" x2="31667" y2="22250"/>
                        <a14:foregroundMark x1="25905" y1="43107" x2="19476" y2="40964"/>
                        <a14:foregroundMark x1="55952" y1="63500" x2="66190" y2="61107"/>
                      </a14:backgroundRemoval>
                    </a14:imgEffect>
                  </a14:imgLayer>
                </a14:imgProps>
              </a:ext>
              <a:ext uri="{28A0092B-C50C-407E-A947-70E740481C1C}">
                <a14:useLocalDpi xmlns:a14="http://schemas.microsoft.com/office/drawing/2010/main" val="0"/>
              </a:ext>
            </a:extLst>
          </a:blip>
          <a:srcRect/>
          <a:stretch>
            <a:fillRect/>
          </a:stretch>
        </p:blipFill>
        <p:spPr bwMode="auto">
          <a:xfrm>
            <a:off x="7676577" y="1041386"/>
            <a:ext cx="832461" cy="1109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70227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smtClean="0"/>
              <a:t>Products of the Launch or </a:t>
            </a:r>
            <a:r>
              <a:rPr lang="en-US" dirty="0" err="1" smtClean="0"/>
              <a:t>Relaunch</a:t>
            </a:r>
            <a:endParaRPr lang="en-US" dirty="0" smtClean="0"/>
          </a:p>
        </p:txBody>
      </p:sp>
      <p:sp>
        <p:nvSpPr>
          <p:cNvPr id="20483" name="Rectangle 3"/>
          <p:cNvSpPr>
            <a:spLocks noGrp="1" noChangeArrowheads="1"/>
          </p:cNvSpPr>
          <p:nvPr>
            <p:ph idx="1"/>
          </p:nvPr>
        </p:nvSpPr>
        <p:spPr>
          <a:xfrm>
            <a:off x="1017588" y="1428530"/>
            <a:ext cx="7413625" cy="4592637"/>
          </a:xfrm>
        </p:spPr>
        <p:txBody>
          <a:bodyPr/>
          <a:lstStyle/>
          <a:p>
            <a:pPr marL="0" indent="0" eaLnBrk="1" hangingPunct="1">
              <a:lnSpc>
                <a:spcPct val="90000"/>
              </a:lnSpc>
              <a:spcAft>
                <a:spcPts val="1200"/>
              </a:spcAft>
            </a:pPr>
            <a:r>
              <a:rPr lang="en-US" dirty="0" smtClean="0"/>
              <a:t>During the launch workshop, the team produces a comprehensive plan for their work that includes</a:t>
            </a:r>
          </a:p>
          <a:p>
            <a:pPr lvl="1" eaLnBrk="1" hangingPunct="1">
              <a:lnSpc>
                <a:spcPct val="90000"/>
              </a:lnSpc>
              <a:spcAft>
                <a:spcPts val="1200"/>
              </a:spcAft>
            </a:pPr>
            <a:r>
              <a:rPr lang="en-US" dirty="0" smtClean="0"/>
              <a:t>team goals</a:t>
            </a:r>
          </a:p>
          <a:p>
            <a:pPr lvl="1" eaLnBrk="1" hangingPunct="1">
              <a:lnSpc>
                <a:spcPct val="90000"/>
              </a:lnSpc>
              <a:spcAft>
                <a:spcPts val="1200"/>
              </a:spcAft>
            </a:pPr>
            <a:r>
              <a:rPr lang="en-US" dirty="0" smtClean="0"/>
              <a:t>team role assignments</a:t>
            </a:r>
          </a:p>
          <a:p>
            <a:pPr lvl="1" eaLnBrk="1" hangingPunct="1">
              <a:lnSpc>
                <a:spcPct val="90000"/>
              </a:lnSpc>
              <a:spcAft>
                <a:spcPts val="1200"/>
              </a:spcAft>
            </a:pPr>
            <a:r>
              <a:rPr lang="en-US" dirty="0" smtClean="0"/>
              <a:t>development strategy and incremental build plan (if needed)</a:t>
            </a:r>
          </a:p>
          <a:p>
            <a:pPr lvl="1" eaLnBrk="1" hangingPunct="1">
              <a:lnSpc>
                <a:spcPct val="90000"/>
              </a:lnSpc>
              <a:spcAft>
                <a:spcPts val="1200"/>
              </a:spcAft>
            </a:pPr>
            <a:r>
              <a:rPr lang="en-US" dirty="0" smtClean="0"/>
              <a:t>processes for developing the products or services</a:t>
            </a:r>
          </a:p>
          <a:p>
            <a:pPr lvl="1">
              <a:lnSpc>
                <a:spcPct val="90000"/>
              </a:lnSpc>
              <a:spcAft>
                <a:spcPts val="1200"/>
              </a:spcAft>
            </a:pPr>
            <a:r>
              <a:rPr lang="en-US" dirty="0"/>
              <a:t>overall </a:t>
            </a:r>
            <a:r>
              <a:rPr lang="en-US" dirty="0" smtClean="0"/>
              <a:t>project plan</a:t>
            </a:r>
            <a:endParaRPr lang="en-US" dirty="0"/>
          </a:p>
          <a:p>
            <a:pPr lvl="1">
              <a:lnSpc>
                <a:spcPct val="90000"/>
              </a:lnSpc>
              <a:spcAft>
                <a:spcPts val="1200"/>
              </a:spcAft>
            </a:pPr>
            <a:r>
              <a:rPr lang="en-US" dirty="0"/>
              <a:t>next-phase </a:t>
            </a:r>
            <a:r>
              <a:rPr lang="en-US" dirty="0" smtClean="0"/>
              <a:t>detailed plan including balanced work assignments</a:t>
            </a:r>
            <a:endParaRPr lang="en-US" dirty="0"/>
          </a:p>
          <a:p>
            <a:pPr lvl="1" eaLnBrk="1" hangingPunct="1">
              <a:lnSpc>
                <a:spcPct val="90000"/>
              </a:lnSpc>
              <a:spcAft>
                <a:spcPts val="1200"/>
              </a:spcAft>
            </a:pPr>
            <a:r>
              <a:rPr lang="en-US" dirty="0" smtClean="0"/>
              <a:t>quality plan</a:t>
            </a:r>
          </a:p>
          <a:p>
            <a:pPr lvl="1" eaLnBrk="1" hangingPunct="1">
              <a:lnSpc>
                <a:spcPct val="90000"/>
              </a:lnSpc>
              <a:spcAft>
                <a:spcPts val="1200"/>
              </a:spcAft>
            </a:pPr>
            <a:r>
              <a:rPr lang="en-US" dirty="0" smtClean="0"/>
              <a:t>individual team member plans</a:t>
            </a:r>
          </a:p>
          <a:p>
            <a:pPr lvl="1" eaLnBrk="1" hangingPunct="1">
              <a:lnSpc>
                <a:spcPct val="90000"/>
              </a:lnSpc>
              <a:spcAft>
                <a:spcPts val="1200"/>
              </a:spcAft>
            </a:pPr>
            <a:r>
              <a:rPr lang="en-US" dirty="0" smtClean="0"/>
              <a:t>consolidated team member plan</a:t>
            </a:r>
          </a:p>
          <a:p>
            <a:pPr lvl="1" eaLnBrk="1" hangingPunct="1">
              <a:lnSpc>
                <a:spcPct val="90000"/>
              </a:lnSpc>
              <a:spcAft>
                <a:spcPts val="1200"/>
              </a:spcAft>
            </a:pPr>
            <a:r>
              <a:rPr lang="en-US" dirty="0" smtClean="0"/>
              <a:t>risk assessment and mitigation plan</a:t>
            </a:r>
          </a:p>
          <a:p>
            <a:pPr lvl="1" eaLnBrk="1" hangingPunct="1">
              <a:lnSpc>
                <a:spcPct val="90000"/>
              </a:lnSpc>
            </a:pPr>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Mechanisms that Foster Team Effectiveness</a:t>
            </a:r>
            <a:endParaRPr lang="en-US" dirty="0"/>
          </a:p>
        </p:txBody>
      </p:sp>
      <p:sp>
        <p:nvSpPr>
          <p:cNvPr id="3" name="Content Placeholder 2"/>
          <p:cNvSpPr>
            <a:spLocks noGrp="1"/>
          </p:cNvSpPr>
          <p:nvPr>
            <p:ph idx="1"/>
          </p:nvPr>
        </p:nvSpPr>
        <p:spPr>
          <a:xfrm>
            <a:off x="712070" y="1870840"/>
            <a:ext cx="8237538" cy="4377559"/>
          </a:xfrm>
        </p:spPr>
        <p:txBody>
          <a:bodyPr/>
          <a:lstStyle/>
          <a:p>
            <a:r>
              <a:rPr lang="en-US" dirty="0" smtClean="0"/>
              <a:t>Team Launch</a:t>
            </a:r>
          </a:p>
          <a:p>
            <a:r>
              <a:rPr lang="en-US" dirty="0" smtClean="0"/>
              <a:t>Daily planning and real-time tracking</a:t>
            </a:r>
          </a:p>
          <a:p>
            <a:r>
              <a:rPr lang="en-US" dirty="0" smtClean="0"/>
              <a:t>Weekly team meetings</a:t>
            </a:r>
          </a:p>
          <a:p>
            <a:r>
              <a:rPr lang="en-US" dirty="0" smtClean="0"/>
              <a:t>Reporting to management</a:t>
            </a:r>
          </a:p>
          <a:p>
            <a:r>
              <a:rPr lang="en-US" dirty="0" smtClean="0"/>
              <a:t>Post mortem</a:t>
            </a:r>
          </a:p>
          <a:p>
            <a:endParaRPr lang="en-US" dirty="0" smtClean="0"/>
          </a:p>
          <a:p>
            <a:endParaRPr lang="en-US" dirty="0"/>
          </a:p>
        </p:txBody>
      </p:sp>
      <p:pic>
        <p:nvPicPr>
          <p:cNvPr id="6146" name="Picture 2" descr="C:\Users\mkasunic\Desktop\iStock_00001903099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705" y="3467264"/>
            <a:ext cx="3981450" cy="2733675"/>
          </a:xfrm>
          <a:prstGeom prst="rect">
            <a:avLst/>
          </a:prstGeom>
          <a:noFill/>
          <a:extLst>
            <a:ext uri="{909E8E84-426E-40DD-AFC4-6F175D3DCCD1}">
              <a14:hiddenFill xmlns:a14="http://schemas.microsoft.com/office/drawing/2010/main">
                <a:solidFill>
                  <a:srgbClr val="FFFFFF"/>
                </a:solidFill>
              </a14:hiddenFill>
            </a:ext>
          </a:extLst>
        </p:spPr>
      </p:pic>
      <p:sp>
        <p:nvSpPr>
          <p:cNvPr id="4" name="Isosceles Triangle 3"/>
          <p:cNvSpPr/>
          <p:nvPr/>
        </p:nvSpPr>
        <p:spPr bwMode="auto">
          <a:xfrm rot="5400000">
            <a:off x="357351" y="2406870"/>
            <a:ext cx="280416" cy="241738"/>
          </a:xfrm>
          <a:prstGeom prst="triangl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9868291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533400"/>
            <a:ext cx="8400393" cy="838200"/>
          </a:xfrm>
        </p:spPr>
        <p:txBody>
          <a:bodyPr/>
          <a:lstStyle/>
          <a:p>
            <a:r>
              <a:rPr lang="en-US" sz="3500" dirty="0" smtClean="0"/>
              <a:t>Daily Planning and Real-Time Tracking</a:t>
            </a:r>
            <a:endParaRPr lang="en-US" sz="3500" dirty="0"/>
          </a:p>
        </p:txBody>
      </p:sp>
      <p:pic>
        <p:nvPicPr>
          <p:cNvPr id="16" name="Picture 8" descr="\\ad\dfs\Users\mkasunic\Documents\Graphics - Kas\iStock\iStock Photos\iStock_000016286949X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4365" y="4382501"/>
            <a:ext cx="886793" cy="88423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3"/>
          <p:cNvSpPr txBox="1">
            <a:spLocks noChangeArrowheads="1"/>
          </p:cNvSpPr>
          <p:nvPr/>
        </p:nvSpPr>
        <p:spPr bwMode="gray">
          <a:xfrm>
            <a:off x="533400" y="1238250"/>
            <a:ext cx="8153400" cy="2200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ct val="95000"/>
              </a:lnSpc>
              <a:spcBef>
                <a:spcPct val="0"/>
              </a:spcBef>
              <a:spcAft>
                <a:spcPct val="25000"/>
              </a:spcAft>
              <a:buSzPct val="70000"/>
              <a:defRPr sz="2000">
                <a:solidFill>
                  <a:schemeClr val="tx1"/>
                </a:solidFill>
                <a:latin typeface="+mn-lt"/>
                <a:ea typeface="+mn-ea"/>
                <a:cs typeface="+mn-cs"/>
              </a:defRPr>
            </a:lvl1pPr>
            <a:lvl2pPr marL="284163" indent="-169863" algn="l" rtl="0" eaLnBrk="1" fontAlgn="base" hangingPunct="1">
              <a:lnSpc>
                <a:spcPct val="95000"/>
              </a:lnSpc>
              <a:spcBef>
                <a:spcPct val="0"/>
              </a:spcBef>
              <a:spcAft>
                <a:spcPct val="25000"/>
              </a:spcAft>
              <a:buFont typeface="Times" pitchFamily="1" charset="0"/>
              <a:buChar char="•"/>
              <a:defRPr>
                <a:solidFill>
                  <a:srgbClr val="3C4F82"/>
                </a:solidFill>
                <a:latin typeface="+mn-lt"/>
              </a:defRPr>
            </a:lvl2pPr>
            <a:lvl3pPr marL="576263" indent="-179388" algn="l" rtl="0" eaLnBrk="1" fontAlgn="base" hangingPunct="1">
              <a:lnSpc>
                <a:spcPct val="95000"/>
              </a:lnSpc>
              <a:spcBef>
                <a:spcPct val="0"/>
              </a:spcBef>
              <a:spcAft>
                <a:spcPct val="25000"/>
              </a:spcAft>
              <a:buFont typeface="Times" pitchFamily="1" charset="0"/>
              <a:buChar char="–"/>
              <a:defRPr>
                <a:solidFill>
                  <a:srgbClr val="3C4F82"/>
                </a:solidFill>
                <a:latin typeface="+mn-lt"/>
              </a:defRPr>
            </a:lvl3pPr>
            <a:lvl4pPr marL="858838" indent="-168275" algn="l" rtl="0" eaLnBrk="1" fontAlgn="base" hangingPunct="1">
              <a:lnSpc>
                <a:spcPct val="95000"/>
              </a:lnSpc>
              <a:spcBef>
                <a:spcPct val="0"/>
              </a:spcBef>
              <a:spcAft>
                <a:spcPct val="25000"/>
              </a:spcAft>
              <a:buChar char="•"/>
              <a:defRPr>
                <a:solidFill>
                  <a:srgbClr val="727272"/>
                </a:solidFill>
                <a:latin typeface="+mn-lt"/>
              </a:defRPr>
            </a:lvl4pPr>
            <a:lvl5pPr marL="11430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9pPr>
          </a:lstStyle>
          <a:p>
            <a:pPr marL="0" marR="0" lvl="0" indent="0" algn="l" defTabSz="811213" rtl="0" eaLnBrk="1" fontAlgn="base" latinLnBrk="0" hangingPunct="1">
              <a:lnSpc>
                <a:spcPct val="95000"/>
              </a:lnSpc>
              <a:spcBef>
                <a:spcPct val="0"/>
              </a:spcBef>
              <a:spcAft>
                <a:spcPts val="0"/>
              </a:spcAft>
              <a:buClrTx/>
              <a:buSzPct val="70000"/>
              <a:buFontTx/>
              <a:buNone/>
              <a:tabLst/>
              <a:defRPr/>
            </a:pPr>
            <a:r>
              <a:rPr kumimoji="0" lang="en-US" sz="1800" b="0" i="0" u="none" strike="noStrike" kern="0" cap="none" spc="0" normalizeH="0" baseline="0" noProof="0" dirty="0" smtClean="0">
                <a:ln>
                  <a:noFill/>
                </a:ln>
                <a:solidFill>
                  <a:srgbClr val="000000"/>
                </a:solidFill>
                <a:effectLst/>
                <a:uLnTx/>
                <a:uFillTx/>
                <a:latin typeface="Arial"/>
                <a:ea typeface="+mn-ea"/>
                <a:cs typeface="+mn-cs"/>
              </a:rPr>
              <a:t>After the launch</a:t>
            </a:r>
          </a:p>
          <a:p>
            <a:pPr lvl="1" defTabSz="811213">
              <a:spcBef>
                <a:spcPts val="1200"/>
              </a:spcBef>
              <a:spcAft>
                <a:spcPts val="0"/>
              </a:spcAft>
            </a:pPr>
            <a:r>
              <a:rPr lang="en-US" sz="1800" kern="0" dirty="0" smtClean="0">
                <a:solidFill>
                  <a:srgbClr val="000000"/>
                </a:solidFill>
              </a:rPr>
              <a:t>Each team member controls their work from their personal plan.</a:t>
            </a:r>
          </a:p>
          <a:p>
            <a:pPr lvl="1" defTabSz="811213">
              <a:spcBef>
                <a:spcPts val="1200"/>
              </a:spcBef>
              <a:spcAft>
                <a:spcPts val="0"/>
              </a:spcAft>
            </a:pPr>
            <a:r>
              <a:rPr lang="en-US" sz="1800" kern="0" dirty="0" smtClean="0">
                <a:solidFill>
                  <a:srgbClr val="000000"/>
                </a:solidFill>
              </a:rPr>
              <a:t>Team </a:t>
            </a:r>
            <a:r>
              <a:rPr lang="en-US" sz="1800" kern="0" dirty="0">
                <a:solidFill>
                  <a:srgbClr val="000000"/>
                </a:solidFill>
              </a:rPr>
              <a:t>members begin each day by reviewing their personal plan and making any small </a:t>
            </a:r>
            <a:r>
              <a:rPr lang="en-US" sz="1800" kern="0" dirty="0" smtClean="0">
                <a:solidFill>
                  <a:srgbClr val="000000"/>
                </a:solidFill>
              </a:rPr>
              <a:t>alterations based </a:t>
            </a:r>
            <a:r>
              <a:rPr lang="en-US" sz="1800" kern="0" dirty="0">
                <a:solidFill>
                  <a:srgbClr val="000000"/>
                </a:solidFill>
              </a:rPr>
              <a:t>on changes or shifting </a:t>
            </a:r>
            <a:r>
              <a:rPr lang="en-US" sz="1800" kern="0" dirty="0" smtClean="0">
                <a:solidFill>
                  <a:srgbClr val="000000"/>
                </a:solidFill>
              </a:rPr>
              <a:t>priorities.</a:t>
            </a:r>
          </a:p>
          <a:p>
            <a:pPr lvl="1" defTabSz="811213">
              <a:spcBef>
                <a:spcPts val="1200"/>
              </a:spcBef>
              <a:spcAft>
                <a:spcPts val="0"/>
              </a:spcAft>
            </a:pPr>
            <a:r>
              <a:rPr lang="en-US" sz="1800" kern="0" dirty="0" smtClean="0">
                <a:solidFill>
                  <a:srgbClr val="000000"/>
                </a:solidFill>
              </a:rPr>
              <a:t>During the day, each team member tracks</a:t>
            </a:r>
            <a:br>
              <a:rPr lang="en-US" sz="1800" kern="0" dirty="0" smtClean="0">
                <a:solidFill>
                  <a:srgbClr val="000000"/>
                </a:solidFill>
              </a:rPr>
            </a:br>
            <a:r>
              <a:rPr lang="en-US" sz="1800" kern="0" dirty="0" smtClean="0">
                <a:solidFill>
                  <a:srgbClr val="000000"/>
                </a:solidFill>
              </a:rPr>
              <a:t>time-on-task in real time.</a:t>
            </a:r>
          </a:p>
          <a:p>
            <a:pPr lvl="1" defTabSz="811213">
              <a:spcBef>
                <a:spcPts val="1200"/>
              </a:spcBef>
              <a:spcAft>
                <a:spcPts val="0"/>
              </a:spcAft>
            </a:pPr>
            <a:r>
              <a:rPr lang="en-US" sz="1800" kern="0" dirty="0" smtClean="0">
                <a:solidFill>
                  <a:srgbClr val="000000"/>
                </a:solidFill>
              </a:rPr>
              <a:t>Team member performance results</a:t>
            </a:r>
            <a:br>
              <a:rPr lang="en-US" sz="1800" kern="0" dirty="0" smtClean="0">
                <a:solidFill>
                  <a:srgbClr val="000000"/>
                </a:solidFill>
              </a:rPr>
            </a:br>
            <a:r>
              <a:rPr lang="en-US" sz="1800" kern="0" dirty="0" smtClean="0">
                <a:solidFill>
                  <a:srgbClr val="000000"/>
                </a:solidFill>
              </a:rPr>
              <a:t>are consolidated automatically in the</a:t>
            </a:r>
            <a:br>
              <a:rPr lang="en-US" sz="1800" kern="0" dirty="0" smtClean="0">
                <a:solidFill>
                  <a:srgbClr val="000000"/>
                </a:solidFill>
              </a:rPr>
            </a:br>
            <a:r>
              <a:rPr lang="en-US" sz="1800" kern="0" dirty="0" smtClean="0">
                <a:solidFill>
                  <a:srgbClr val="000000"/>
                </a:solidFill>
              </a:rPr>
              <a:t>team plan.</a:t>
            </a:r>
            <a:endParaRPr kumimoji="0" lang="en-US" sz="1800" b="0" i="0" u="none" strike="noStrike" kern="0" cap="none" spc="0" normalizeH="0" baseline="0" noProof="0" dirty="0" smtClean="0">
              <a:ln>
                <a:noFill/>
              </a:ln>
              <a:solidFill>
                <a:srgbClr val="000000"/>
              </a:solidFill>
              <a:effectLst/>
              <a:uLnTx/>
              <a:uFillTx/>
              <a:latin typeface="Arial"/>
              <a:ea typeface="+mn-ea"/>
              <a:cs typeface="+mn-cs"/>
            </a:endParaRPr>
          </a:p>
          <a:p>
            <a:pPr marL="0" marR="0" lvl="0" indent="0" algn="l" defTabSz="811213" rtl="0" eaLnBrk="1" fontAlgn="base" latinLnBrk="0" hangingPunct="1">
              <a:lnSpc>
                <a:spcPct val="95000"/>
              </a:lnSpc>
              <a:spcBef>
                <a:spcPct val="0"/>
              </a:spcBef>
              <a:spcAft>
                <a:spcPct val="25000"/>
              </a:spcAft>
              <a:buClrTx/>
              <a:buSzPct val="70000"/>
              <a:buFontTx/>
              <a:buNone/>
              <a:tabLst/>
              <a:defRPr/>
            </a:pPr>
            <a:endParaRPr kumimoji="0" lang="en-US" sz="1800" b="0" i="0" u="none" strike="noStrike" kern="0" cap="none" spc="0" normalizeH="0" baseline="0" noProof="0" dirty="0" smtClean="0">
              <a:ln>
                <a:noFill/>
              </a:ln>
              <a:solidFill>
                <a:srgbClr val="000000"/>
              </a:solidFill>
              <a:effectLst/>
              <a:uLnTx/>
              <a:uFillTx/>
              <a:latin typeface="Arial"/>
              <a:ea typeface="+mn-ea"/>
              <a:cs typeface="+mn-cs"/>
            </a:endParaRPr>
          </a:p>
        </p:txBody>
      </p:sp>
      <p:pic>
        <p:nvPicPr>
          <p:cNvPr id="19" name="Picture 4" descr="C:\Users\mkasunic\Desktop\iStock_000016984997X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5078" y="4517681"/>
            <a:ext cx="862012" cy="12922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C:\Users\mkasunic\Desktop\iStock_000016732235XSmal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111834" y="4944165"/>
            <a:ext cx="1345741" cy="89293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mkasunic\Desktop\iStock_000015627044XSmal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5175" y="2926958"/>
            <a:ext cx="1141818" cy="757630"/>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Connector 23"/>
          <p:cNvCxnSpPr/>
          <p:nvPr/>
        </p:nvCxnSpPr>
        <p:spPr bwMode="auto">
          <a:xfrm flipV="1">
            <a:off x="3457575" y="4824619"/>
            <a:ext cx="1447800" cy="442119"/>
          </a:xfrm>
          <a:prstGeom prst="line">
            <a:avLst/>
          </a:prstGeom>
          <a:solidFill>
            <a:srgbClr val="5CA1FB"/>
          </a:solidFill>
          <a:ln w="38100" cap="flat" cmpd="sng" algn="ctr">
            <a:solidFill>
              <a:srgbClr val="0066FF">
                <a:lumMod val="40000"/>
                <a:lumOff val="60000"/>
              </a:srgbClr>
            </a:solidFill>
            <a:prstDash val="sysDot"/>
            <a:round/>
            <a:headEnd type="none" w="med" len="med"/>
            <a:tailEnd type="none" w="med" len="med"/>
          </a:ln>
          <a:effectLst/>
        </p:spPr>
      </p:cxnSp>
      <p:cxnSp>
        <p:nvCxnSpPr>
          <p:cNvPr id="26" name="Straight Connector 25"/>
          <p:cNvCxnSpPr/>
          <p:nvPr/>
        </p:nvCxnSpPr>
        <p:spPr bwMode="auto">
          <a:xfrm flipV="1">
            <a:off x="5348287" y="3616775"/>
            <a:ext cx="1795463" cy="1040950"/>
          </a:xfrm>
          <a:prstGeom prst="line">
            <a:avLst/>
          </a:prstGeom>
          <a:solidFill>
            <a:srgbClr val="5CA1FB"/>
          </a:solidFill>
          <a:ln w="38100" cap="flat" cmpd="sng" algn="ctr">
            <a:solidFill>
              <a:srgbClr val="0066FF">
                <a:lumMod val="40000"/>
                <a:lumOff val="60000"/>
              </a:srgbClr>
            </a:solidFill>
            <a:prstDash val="sysDot"/>
            <a:round/>
            <a:headEnd type="none" w="med" len="med"/>
            <a:tailEnd type="none" w="med" len="med"/>
          </a:ln>
          <a:effectLst/>
        </p:spPr>
      </p:cxnSp>
      <p:cxnSp>
        <p:nvCxnSpPr>
          <p:cNvPr id="27" name="Straight Connector 26"/>
          <p:cNvCxnSpPr>
            <a:endCxn id="19" idx="1"/>
          </p:cNvCxnSpPr>
          <p:nvPr/>
        </p:nvCxnSpPr>
        <p:spPr bwMode="auto">
          <a:xfrm>
            <a:off x="5348287" y="4810125"/>
            <a:ext cx="1906791" cy="353669"/>
          </a:xfrm>
          <a:prstGeom prst="line">
            <a:avLst/>
          </a:prstGeom>
          <a:solidFill>
            <a:srgbClr val="5CA1FB"/>
          </a:solidFill>
          <a:ln w="38100" cap="flat" cmpd="sng" algn="ctr">
            <a:solidFill>
              <a:srgbClr val="0066FF">
                <a:lumMod val="40000"/>
                <a:lumOff val="60000"/>
              </a:srgbClr>
            </a:solidFill>
            <a:prstDash val="sysDot"/>
            <a:round/>
            <a:headEnd type="none" w="med" len="med"/>
            <a:tailEnd type="none" w="med" len="med"/>
          </a:ln>
          <a:effectLst/>
        </p:spPr>
      </p:cxnSp>
      <p:sp>
        <p:nvSpPr>
          <p:cNvPr id="28" name="TextBox 27"/>
          <p:cNvSpPr txBox="1"/>
          <p:nvPr/>
        </p:nvSpPr>
        <p:spPr>
          <a:xfrm>
            <a:off x="4894865" y="5159414"/>
            <a:ext cx="574003" cy="461665"/>
          </a:xfrm>
          <a:prstGeom prst="rect">
            <a:avLst/>
          </a:prstGeom>
          <a:noFill/>
        </p:spPr>
        <p:txBody>
          <a:bodyPr wrap="none" rtlCol="0">
            <a:spAutoFit/>
          </a:bodyPr>
          <a:lstStyle/>
          <a:p>
            <a:pPr>
              <a:buNone/>
            </a:pPr>
            <a:r>
              <a:rPr lang="en-US" sz="1200" b="1" dirty="0" smtClean="0">
                <a:solidFill>
                  <a:schemeClr val="accent1">
                    <a:lumMod val="75000"/>
                  </a:schemeClr>
                </a:solidFill>
              </a:rPr>
              <a:t>Team</a:t>
            </a:r>
            <a:br>
              <a:rPr lang="en-US" sz="1200" b="1" dirty="0" smtClean="0">
                <a:solidFill>
                  <a:schemeClr val="accent1">
                    <a:lumMod val="75000"/>
                  </a:schemeClr>
                </a:solidFill>
              </a:rPr>
            </a:br>
            <a:r>
              <a:rPr lang="en-US" sz="1200" b="1" dirty="0" smtClean="0">
                <a:solidFill>
                  <a:schemeClr val="accent1">
                    <a:lumMod val="75000"/>
                  </a:schemeClr>
                </a:solidFill>
              </a:rPr>
              <a:t>plan</a:t>
            </a:r>
          </a:p>
        </p:txBody>
      </p:sp>
    </p:spTree>
    <p:extLst>
      <p:ext uri="{BB962C8B-B14F-4D97-AF65-F5344CB8AC3E}">
        <p14:creationId xmlns:p14="http://schemas.microsoft.com/office/powerpoint/2010/main" val="5937669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TSP Commitment Tracking</a:t>
            </a:r>
          </a:p>
        </p:txBody>
      </p:sp>
      <p:sp>
        <p:nvSpPr>
          <p:cNvPr id="31747" name="Rectangle 3"/>
          <p:cNvSpPr>
            <a:spLocks noGrp="1" noChangeArrowheads="1"/>
          </p:cNvSpPr>
          <p:nvPr>
            <p:ph idx="1"/>
          </p:nvPr>
        </p:nvSpPr>
        <p:spPr>
          <a:xfrm>
            <a:off x="748647" y="1231472"/>
            <a:ext cx="7413625" cy="1834458"/>
          </a:xfrm>
        </p:spPr>
        <p:txBody>
          <a:bodyPr/>
          <a:lstStyle/>
          <a:p>
            <a:pPr marL="0" indent="0" eaLnBrk="1" hangingPunct="1">
              <a:lnSpc>
                <a:spcPct val="90000"/>
              </a:lnSpc>
            </a:pPr>
            <a:r>
              <a:rPr lang="en-US" dirty="0" smtClean="0"/>
              <a:t>Each team member is responsible for</a:t>
            </a:r>
          </a:p>
          <a:p>
            <a:pPr lvl="1" eaLnBrk="1" hangingPunct="1">
              <a:lnSpc>
                <a:spcPct val="90000"/>
              </a:lnSpc>
            </a:pPr>
            <a:r>
              <a:rPr lang="en-US" dirty="0" smtClean="0"/>
              <a:t>gathering data on their work</a:t>
            </a:r>
          </a:p>
          <a:p>
            <a:pPr lvl="1" eaLnBrk="1" hangingPunct="1">
              <a:lnSpc>
                <a:spcPct val="90000"/>
              </a:lnSpc>
            </a:pPr>
            <a:r>
              <a:rPr lang="en-US" dirty="0" smtClean="0"/>
              <a:t>ensuring the quality of the work that they produce</a:t>
            </a:r>
          </a:p>
          <a:p>
            <a:pPr lvl="1" eaLnBrk="1" hangingPunct="1">
              <a:lnSpc>
                <a:spcPct val="90000"/>
              </a:lnSpc>
            </a:pPr>
            <a:r>
              <a:rPr lang="en-US" dirty="0" smtClean="0"/>
              <a:t>tracking status against their personal plan</a:t>
            </a:r>
          </a:p>
          <a:p>
            <a:pPr lvl="1" eaLnBrk="1" hangingPunct="1">
              <a:lnSpc>
                <a:spcPct val="90000"/>
              </a:lnSpc>
            </a:pPr>
            <a:r>
              <a:rPr lang="en-US" dirty="0" smtClean="0"/>
              <a:t>keeping the team informed of their status</a:t>
            </a:r>
          </a:p>
        </p:txBody>
      </p:sp>
      <p:graphicFrame>
        <p:nvGraphicFramePr>
          <p:cNvPr id="2" name="Table 1"/>
          <p:cNvGraphicFramePr>
            <a:graphicFrameLocks noGrp="1"/>
          </p:cNvGraphicFramePr>
          <p:nvPr>
            <p:extLst>
              <p:ext uri="{D42A27DB-BD31-4B8C-83A1-F6EECF244321}">
                <p14:modId xmlns:p14="http://schemas.microsoft.com/office/powerpoint/2010/main" val="594506140"/>
              </p:ext>
            </p:extLst>
          </p:nvPr>
        </p:nvGraphicFramePr>
        <p:xfrm>
          <a:off x="1965063" y="3462468"/>
          <a:ext cx="6533477" cy="1849120"/>
        </p:xfrm>
        <a:graphic>
          <a:graphicData uri="http://schemas.openxmlformats.org/drawingml/2006/table">
            <a:tbl>
              <a:tblPr firstRow="1" bandRow="1">
                <a:tableStyleId>{5C22544A-7EE6-4342-B048-85BDC9FD1C3A}</a:tableStyleId>
              </a:tblPr>
              <a:tblGrid>
                <a:gridCol w="1998474"/>
                <a:gridCol w="4535003"/>
              </a:tblGrid>
              <a:tr h="370840">
                <a:tc>
                  <a:txBody>
                    <a:bodyPr/>
                    <a:lstStyle/>
                    <a:p>
                      <a:r>
                        <a:rPr lang="en-US" dirty="0" smtClean="0"/>
                        <a:t>TSP</a:t>
                      </a:r>
                      <a:r>
                        <a:rPr lang="en-US" baseline="0" dirty="0" smtClean="0"/>
                        <a:t> </a:t>
                      </a:r>
                      <a:r>
                        <a:rPr lang="en-US" dirty="0" smtClean="0"/>
                        <a:t>Measure</a:t>
                      </a:r>
                      <a:endParaRPr lang="en-US" dirty="0"/>
                    </a:p>
                  </a:txBody>
                  <a:tcPr/>
                </a:tc>
                <a:tc>
                  <a:txBody>
                    <a:bodyPr/>
                    <a:lstStyle/>
                    <a:p>
                      <a:r>
                        <a:rPr lang="en-US" dirty="0" smtClean="0"/>
                        <a:t>Description</a:t>
                      </a:r>
                      <a:endParaRPr lang="en-US" dirty="0"/>
                    </a:p>
                  </a:txBody>
                  <a:tcPr/>
                </a:tc>
              </a:tr>
              <a:tr h="370840">
                <a:tc>
                  <a:txBody>
                    <a:bodyPr/>
                    <a:lstStyle/>
                    <a:p>
                      <a:r>
                        <a:rPr lang="en-US" dirty="0" smtClean="0"/>
                        <a:t>Size</a:t>
                      </a:r>
                      <a:endParaRPr lang="en-US" dirty="0"/>
                    </a:p>
                  </a:txBody>
                  <a:tcPr/>
                </a:tc>
                <a:tc>
                  <a:txBody>
                    <a:bodyPr/>
                    <a:lstStyle/>
                    <a:p>
                      <a:r>
                        <a:rPr lang="en-US" dirty="0" smtClean="0"/>
                        <a:t>Size of the work.</a:t>
                      </a:r>
                      <a:endParaRPr lang="en-US" dirty="0"/>
                    </a:p>
                  </a:txBody>
                  <a:tcPr/>
                </a:tc>
              </a:tr>
              <a:tr h="346337">
                <a:tc>
                  <a:txBody>
                    <a:bodyPr/>
                    <a:lstStyle/>
                    <a:p>
                      <a:r>
                        <a:rPr lang="en-US" dirty="0" smtClean="0"/>
                        <a:t>Task time</a:t>
                      </a:r>
                      <a:endParaRPr lang="en-US" dirty="0"/>
                    </a:p>
                  </a:txBody>
                  <a:tcPr/>
                </a:tc>
                <a:tc>
                  <a:txBody>
                    <a:bodyPr/>
                    <a:lstStyle/>
                    <a:p>
                      <a:r>
                        <a:rPr lang="en-US" dirty="0" smtClean="0"/>
                        <a:t>Recorded</a:t>
                      </a:r>
                      <a:r>
                        <a:rPr lang="en-US" baseline="0" dirty="0" smtClean="0"/>
                        <a:t> in minutes per task.</a:t>
                      </a:r>
                      <a:endParaRPr lang="en-US" dirty="0"/>
                    </a:p>
                  </a:txBody>
                  <a:tcPr/>
                </a:tc>
              </a:tr>
              <a:tr h="370840">
                <a:tc>
                  <a:txBody>
                    <a:bodyPr/>
                    <a:lstStyle/>
                    <a:p>
                      <a:r>
                        <a:rPr lang="en-US" dirty="0" smtClean="0"/>
                        <a:t>Defects</a:t>
                      </a:r>
                      <a:endParaRPr lang="en-US" dirty="0"/>
                    </a:p>
                  </a:txBody>
                  <a:tcPr/>
                </a:tc>
                <a:tc>
                  <a:txBody>
                    <a:bodyPr/>
                    <a:lstStyle/>
                    <a:p>
                      <a:r>
                        <a:rPr lang="en-US" dirty="0" smtClean="0"/>
                        <a:t>Defects injected and removed per phase.</a:t>
                      </a:r>
                      <a:endParaRPr lang="en-US" dirty="0"/>
                    </a:p>
                  </a:txBody>
                  <a:tcPr/>
                </a:tc>
              </a:tr>
              <a:tr h="370840">
                <a:tc>
                  <a:txBody>
                    <a:bodyPr/>
                    <a:lstStyle/>
                    <a:p>
                      <a:r>
                        <a:rPr lang="en-US" dirty="0" smtClean="0"/>
                        <a:t>Schedule status</a:t>
                      </a:r>
                      <a:endParaRPr lang="en-US" dirty="0"/>
                    </a:p>
                  </a:txBody>
                  <a:tcPr/>
                </a:tc>
                <a:tc>
                  <a:txBody>
                    <a:bodyPr/>
                    <a:lstStyle/>
                    <a:p>
                      <a:r>
                        <a:rPr lang="en-US" dirty="0" smtClean="0"/>
                        <a:t>Using earned value.</a:t>
                      </a:r>
                      <a:endParaRPr lang="en-US" dirty="0"/>
                    </a:p>
                  </a:txBody>
                  <a:tcPr/>
                </a:tc>
              </a:tr>
            </a:tbl>
          </a:graphicData>
        </a:graphic>
      </p:graphicFrame>
    </p:spTree>
    <p:extLst>
      <p:ext uri="{BB962C8B-B14F-4D97-AF65-F5344CB8AC3E}">
        <p14:creationId xmlns:p14="http://schemas.microsoft.com/office/powerpoint/2010/main" val="183886020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Mechanisms that Foster Team Effectiveness</a:t>
            </a:r>
            <a:endParaRPr lang="en-US" dirty="0"/>
          </a:p>
        </p:txBody>
      </p:sp>
      <p:sp>
        <p:nvSpPr>
          <p:cNvPr id="3" name="Content Placeholder 2"/>
          <p:cNvSpPr>
            <a:spLocks noGrp="1"/>
          </p:cNvSpPr>
          <p:nvPr>
            <p:ph idx="1"/>
          </p:nvPr>
        </p:nvSpPr>
        <p:spPr>
          <a:xfrm>
            <a:off x="712070" y="1870840"/>
            <a:ext cx="8237538" cy="4377559"/>
          </a:xfrm>
        </p:spPr>
        <p:txBody>
          <a:bodyPr/>
          <a:lstStyle/>
          <a:p>
            <a:r>
              <a:rPr lang="en-US" dirty="0" smtClean="0"/>
              <a:t>Team Launch</a:t>
            </a:r>
          </a:p>
          <a:p>
            <a:r>
              <a:rPr lang="en-US" dirty="0" smtClean="0"/>
              <a:t>Daily planning and real-time tracking</a:t>
            </a:r>
          </a:p>
          <a:p>
            <a:r>
              <a:rPr lang="en-US" dirty="0" smtClean="0"/>
              <a:t>Weekly team meetings</a:t>
            </a:r>
          </a:p>
          <a:p>
            <a:r>
              <a:rPr lang="en-US" dirty="0" smtClean="0"/>
              <a:t>Reporting to management</a:t>
            </a:r>
          </a:p>
          <a:p>
            <a:r>
              <a:rPr lang="en-US" dirty="0" smtClean="0"/>
              <a:t>Post mortem</a:t>
            </a:r>
          </a:p>
          <a:p>
            <a:r>
              <a:rPr lang="en-US" dirty="0" smtClean="0"/>
              <a:t>Re-launch</a:t>
            </a:r>
          </a:p>
          <a:p>
            <a:endParaRPr lang="en-US" dirty="0" smtClean="0"/>
          </a:p>
          <a:p>
            <a:endParaRPr lang="en-US" dirty="0"/>
          </a:p>
        </p:txBody>
      </p:sp>
      <p:pic>
        <p:nvPicPr>
          <p:cNvPr id="6146" name="Picture 2" descr="C:\Users\mkasunic\Desktop\iStock_00001903099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705" y="3467264"/>
            <a:ext cx="3981450" cy="2733675"/>
          </a:xfrm>
          <a:prstGeom prst="rect">
            <a:avLst/>
          </a:prstGeom>
          <a:noFill/>
          <a:extLst>
            <a:ext uri="{909E8E84-426E-40DD-AFC4-6F175D3DCCD1}">
              <a14:hiddenFill xmlns:a14="http://schemas.microsoft.com/office/drawing/2010/main">
                <a:solidFill>
                  <a:srgbClr val="FFFFFF"/>
                </a:solidFill>
              </a14:hiddenFill>
            </a:ext>
          </a:extLst>
        </p:spPr>
      </p:pic>
      <p:sp>
        <p:nvSpPr>
          <p:cNvPr id="4" name="Isosceles Triangle 3"/>
          <p:cNvSpPr/>
          <p:nvPr/>
        </p:nvSpPr>
        <p:spPr bwMode="auto">
          <a:xfrm rot="5400000">
            <a:off x="357351" y="2911350"/>
            <a:ext cx="280416" cy="241738"/>
          </a:xfrm>
          <a:prstGeom prst="triangl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315845763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a:xfrm>
            <a:off x="579438" y="573088"/>
            <a:ext cx="8505825" cy="341312"/>
          </a:xfrm>
        </p:spPr>
        <p:txBody>
          <a:bodyPr/>
          <a:lstStyle/>
          <a:p>
            <a:pPr eaLnBrk="1" hangingPunct="1"/>
            <a:r>
              <a:rPr lang="en-US" dirty="0" smtClean="0"/>
              <a:t>Knowledge Work</a:t>
            </a:r>
          </a:p>
        </p:txBody>
      </p:sp>
      <p:sp>
        <p:nvSpPr>
          <p:cNvPr id="21507" name="Rectangle 7"/>
          <p:cNvSpPr>
            <a:spLocks noGrp="1" noChangeArrowheads="1"/>
          </p:cNvSpPr>
          <p:nvPr>
            <p:ph idx="1"/>
          </p:nvPr>
        </p:nvSpPr>
        <p:spPr>
          <a:xfrm>
            <a:off x="579438" y="1430215"/>
            <a:ext cx="6172200" cy="4648200"/>
          </a:xfrm>
        </p:spPr>
        <p:txBody>
          <a:bodyPr/>
          <a:lstStyle/>
          <a:p>
            <a:pPr marL="0" indent="0" eaLnBrk="1" hangingPunct="1">
              <a:spcAft>
                <a:spcPts val="1200"/>
              </a:spcAft>
            </a:pPr>
            <a:r>
              <a:rPr lang="en-US" i="1" dirty="0" smtClean="0"/>
              <a:t>Knowledge work </a:t>
            </a:r>
            <a:r>
              <a:rPr lang="en-US" dirty="0" smtClean="0"/>
              <a:t>is the interpretation, development, and implementation of information by skilled professionals within a specific subject area.*</a:t>
            </a:r>
          </a:p>
          <a:p>
            <a:pPr marL="0" indent="0" eaLnBrk="1" hangingPunct="1">
              <a:spcAft>
                <a:spcPts val="1200"/>
              </a:spcAft>
            </a:pPr>
            <a:r>
              <a:rPr lang="en-US" dirty="0" smtClean="0"/>
              <a:t>Knowledge work is both creative and complex.</a:t>
            </a:r>
          </a:p>
          <a:p>
            <a:pPr marL="0" indent="0" eaLnBrk="1" hangingPunct="1">
              <a:spcAft>
                <a:spcPts val="1200"/>
              </a:spcAft>
            </a:pPr>
            <a:r>
              <a:rPr lang="en-US" dirty="0" smtClean="0"/>
              <a:t>Working on a team of knowledge workers is </a:t>
            </a:r>
            <a:br>
              <a:rPr lang="en-US" dirty="0" smtClean="0"/>
            </a:br>
            <a:r>
              <a:rPr lang="en-US" dirty="0" smtClean="0"/>
              <a:t>difficult because it requires everyone to</a:t>
            </a:r>
          </a:p>
          <a:p>
            <a:pPr lvl="1" eaLnBrk="1" hangingPunct="1"/>
            <a:r>
              <a:rPr lang="en-US" dirty="0" smtClean="0"/>
              <a:t>process and debate abstract concepts</a:t>
            </a:r>
          </a:p>
          <a:p>
            <a:pPr lvl="1" eaLnBrk="1" hangingPunct="1"/>
            <a:r>
              <a:rPr lang="en-US" dirty="0" smtClean="0"/>
              <a:t>integrate diverse parts into a working system</a:t>
            </a:r>
          </a:p>
          <a:p>
            <a:pPr lvl="1" eaLnBrk="1" hangingPunct="1"/>
            <a:r>
              <a:rPr lang="en-US" dirty="0" smtClean="0"/>
              <a:t>wholeheartedly participate</a:t>
            </a:r>
          </a:p>
          <a:p>
            <a:pPr lvl="1" eaLnBrk="1" hangingPunct="1"/>
            <a:r>
              <a:rPr lang="en-US" dirty="0" smtClean="0"/>
              <a:t>strive to do a superior job</a:t>
            </a:r>
          </a:p>
        </p:txBody>
      </p:sp>
      <p:pic>
        <p:nvPicPr>
          <p:cNvPr id="5" name="Picture 5" descr="C:\Users\mkasunic\Desktop\iStock_000017945529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1241" y="1860624"/>
            <a:ext cx="2427287" cy="242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03170" y="6151241"/>
            <a:ext cx="6981714" cy="253916"/>
          </a:xfrm>
          <a:prstGeom prst="rect">
            <a:avLst/>
          </a:prstGeom>
          <a:noFill/>
        </p:spPr>
        <p:txBody>
          <a:bodyPr wrap="square" rtlCol="0">
            <a:spAutoFit/>
          </a:bodyPr>
          <a:lstStyle/>
          <a:p>
            <a:pPr>
              <a:buNone/>
            </a:pPr>
            <a:r>
              <a:rPr lang="en-US" sz="1050" dirty="0" smtClean="0"/>
              <a:t>* </a:t>
            </a:r>
            <a:r>
              <a:rPr lang="en-US" sz="1050" dirty="0" err="1" smtClean="0"/>
              <a:t>Drucker</a:t>
            </a:r>
            <a:r>
              <a:rPr lang="en-US" sz="1050" dirty="0" smtClean="0"/>
              <a:t>, Peter F. </a:t>
            </a:r>
            <a:r>
              <a:rPr lang="en-US" sz="1050" i="1" dirty="0" smtClean="0"/>
              <a:t>Management Challenges of the 21</a:t>
            </a:r>
            <a:r>
              <a:rPr lang="en-US" sz="1050" i="1" baseline="30000" dirty="0" smtClean="0"/>
              <a:t>st</a:t>
            </a:r>
            <a:r>
              <a:rPr lang="en-US" sz="1050" i="1" dirty="0" smtClean="0"/>
              <a:t> Century. </a:t>
            </a:r>
            <a:r>
              <a:rPr lang="en-US" sz="1050" dirty="0" smtClean="0"/>
              <a:t>New York: Harper Business, 1999.</a:t>
            </a:r>
            <a:endParaRPr lang="en-US" sz="1050" dirty="0"/>
          </a:p>
        </p:txBody>
      </p:sp>
    </p:spTree>
    <p:extLst>
      <p:ext uri="{BB962C8B-B14F-4D97-AF65-F5344CB8AC3E}">
        <p14:creationId xmlns:p14="http://schemas.microsoft.com/office/powerpoint/2010/main" val="15557632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Weekly Team Meeting</a:t>
            </a:r>
            <a:endParaRPr lang="en-US" dirty="0"/>
          </a:p>
        </p:txBody>
      </p:sp>
      <p:sp>
        <p:nvSpPr>
          <p:cNvPr id="3" name="Content Placeholder 2"/>
          <p:cNvSpPr>
            <a:spLocks noGrp="1"/>
          </p:cNvSpPr>
          <p:nvPr>
            <p:ph idx="1"/>
          </p:nvPr>
        </p:nvSpPr>
        <p:spPr/>
        <p:txBody>
          <a:bodyPr/>
          <a:lstStyle/>
          <a:p>
            <a:r>
              <a:rPr lang="en-US" dirty="0" smtClean="0"/>
              <a:t>The weekly team meeting is one of the most important parts of the </a:t>
            </a:r>
            <a:br>
              <a:rPr lang="en-US" dirty="0" smtClean="0"/>
            </a:br>
            <a:r>
              <a:rPr lang="en-US" dirty="0" smtClean="0"/>
              <a:t>TSP process.</a:t>
            </a:r>
          </a:p>
          <a:p>
            <a:r>
              <a:rPr lang="en-US" dirty="0" smtClean="0"/>
              <a:t>The TSP prescribes a defined meeting agenda that includes</a:t>
            </a:r>
          </a:p>
          <a:p>
            <a:pPr lvl="1"/>
            <a:r>
              <a:rPr lang="en-US" dirty="0" smtClean="0"/>
              <a:t>Team lead report</a:t>
            </a:r>
          </a:p>
          <a:p>
            <a:pPr lvl="1"/>
            <a:r>
              <a:rPr lang="en-US" dirty="0" smtClean="0"/>
              <a:t>Team member management role report</a:t>
            </a:r>
          </a:p>
          <a:p>
            <a:pPr lvl="1"/>
            <a:r>
              <a:rPr lang="en-US" dirty="0" smtClean="0"/>
              <a:t>Review of team goals and team risks</a:t>
            </a:r>
          </a:p>
          <a:p>
            <a:pPr lvl="1"/>
            <a:r>
              <a:rPr lang="en-US" dirty="0" smtClean="0"/>
              <a:t>Team member progress and status</a:t>
            </a:r>
          </a:p>
          <a:p>
            <a:pPr lvl="1"/>
            <a:r>
              <a:rPr lang="en-US" dirty="0" smtClean="0"/>
              <a:t>Next week plans</a:t>
            </a:r>
          </a:p>
          <a:p>
            <a:pPr lvl="1"/>
            <a:endParaRPr lang="en-US" dirty="0"/>
          </a:p>
        </p:txBody>
      </p:sp>
      <p:sp>
        <p:nvSpPr>
          <p:cNvPr id="4" name="TextBox 3"/>
          <p:cNvSpPr txBox="1"/>
          <p:nvPr/>
        </p:nvSpPr>
        <p:spPr>
          <a:xfrm>
            <a:off x="4761186" y="4897821"/>
            <a:ext cx="3815255" cy="1077218"/>
          </a:xfrm>
          <a:prstGeom prst="rect">
            <a:avLst/>
          </a:prstGeom>
          <a:solidFill>
            <a:srgbClr val="D8E7EA"/>
          </a:solidFill>
        </p:spPr>
        <p:txBody>
          <a:bodyPr wrap="square" rtlCol="0">
            <a:spAutoFit/>
          </a:bodyPr>
          <a:lstStyle/>
          <a:p>
            <a:pPr>
              <a:buNone/>
            </a:pPr>
            <a:r>
              <a:rPr lang="en-US" sz="1600" dirty="0" smtClean="0"/>
              <a:t>Some TSP teams also include a brief daily stand-up meeting to keep members focused on high-priority tasks and to arrange peer support.</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7411" y="3531476"/>
            <a:ext cx="3209030" cy="136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2136211"/>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Mechanisms that Foster Team Effectiveness</a:t>
            </a:r>
            <a:endParaRPr lang="en-US" dirty="0"/>
          </a:p>
        </p:txBody>
      </p:sp>
      <p:sp>
        <p:nvSpPr>
          <p:cNvPr id="3" name="Content Placeholder 2"/>
          <p:cNvSpPr>
            <a:spLocks noGrp="1"/>
          </p:cNvSpPr>
          <p:nvPr>
            <p:ph idx="1"/>
          </p:nvPr>
        </p:nvSpPr>
        <p:spPr>
          <a:xfrm>
            <a:off x="712070" y="1870840"/>
            <a:ext cx="8237538" cy="4377559"/>
          </a:xfrm>
        </p:spPr>
        <p:txBody>
          <a:bodyPr/>
          <a:lstStyle/>
          <a:p>
            <a:r>
              <a:rPr lang="en-US" dirty="0" smtClean="0"/>
              <a:t>Team Launch</a:t>
            </a:r>
          </a:p>
          <a:p>
            <a:r>
              <a:rPr lang="en-US" dirty="0" smtClean="0"/>
              <a:t>Daily planning and real-time tracking</a:t>
            </a:r>
          </a:p>
          <a:p>
            <a:r>
              <a:rPr lang="en-US" dirty="0" smtClean="0"/>
              <a:t>Weekly team meetings</a:t>
            </a:r>
          </a:p>
          <a:p>
            <a:r>
              <a:rPr lang="en-US" dirty="0" smtClean="0"/>
              <a:t>Reporting to management</a:t>
            </a:r>
          </a:p>
          <a:p>
            <a:r>
              <a:rPr lang="en-US" dirty="0" smtClean="0"/>
              <a:t>Post mortem</a:t>
            </a:r>
          </a:p>
          <a:p>
            <a:r>
              <a:rPr lang="en-US" dirty="0" smtClean="0"/>
              <a:t>Re-launch</a:t>
            </a:r>
          </a:p>
          <a:p>
            <a:endParaRPr lang="en-US" dirty="0" smtClean="0"/>
          </a:p>
          <a:p>
            <a:endParaRPr lang="en-US" dirty="0"/>
          </a:p>
        </p:txBody>
      </p:sp>
      <p:pic>
        <p:nvPicPr>
          <p:cNvPr id="6146" name="Picture 2" descr="C:\Users\mkasunic\Desktop\iStock_00001903099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705" y="3467264"/>
            <a:ext cx="3981450" cy="2733675"/>
          </a:xfrm>
          <a:prstGeom prst="rect">
            <a:avLst/>
          </a:prstGeom>
          <a:noFill/>
          <a:extLst>
            <a:ext uri="{909E8E84-426E-40DD-AFC4-6F175D3DCCD1}">
              <a14:hiddenFill xmlns:a14="http://schemas.microsoft.com/office/drawing/2010/main">
                <a:solidFill>
                  <a:srgbClr val="FFFFFF"/>
                </a:solidFill>
              </a14:hiddenFill>
            </a:ext>
          </a:extLst>
        </p:spPr>
      </p:pic>
      <p:sp>
        <p:nvSpPr>
          <p:cNvPr id="4" name="Isosceles Triangle 3"/>
          <p:cNvSpPr/>
          <p:nvPr/>
        </p:nvSpPr>
        <p:spPr bwMode="auto">
          <a:xfrm rot="5400000">
            <a:off x="357351" y="3436850"/>
            <a:ext cx="280416" cy="241738"/>
          </a:xfrm>
          <a:prstGeom prst="triangl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26686193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to Management</a:t>
            </a:r>
            <a:endParaRPr lang="en-US" dirty="0"/>
          </a:p>
        </p:txBody>
      </p:sp>
      <p:sp>
        <p:nvSpPr>
          <p:cNvPr id="6" name="TextBox 5"/>
          <p:cNvSpPr txBox="1"/>
          <p:nvPr/>
        </p:nvSpPr>
        <p:spPr>
          <a:xfrm>
            <a:off x="663575" y="1232068"/>
            <a:ext cx="7848600" cy="235192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Management’s role</a:t>
            </a:r>
            <a:r>
              <a:rPr kumimoji="0" lang="en-US" sz="1800" b="0" i="0" u="none" strike="noStrike" kern="0" cap="none" spc="0" normalizeH="0" noProof="0" dirty="0" smtClean="0">
                <a:ln>
                  <a:noFill/>
                </a:ln>
                <a:solidFill>
                  <a:sysClr val="windowText" lastClr="000000"/>
                </a:solidFill>
                <a:effectLst/>
                <a:uLnTx/>
                <a:uFillTx/>
              </a:rPr>
              <a:t> is to</a:t>
            </a:r>
          </a:p>
          <a:p>
            <a:pPr marL="342900" indent="-342900" fontAlgn="auto">
              <a:spcBef>
                <a:spcPts val="500"/>
              </a:spcBef>
              <a:spcAft>
                <a:spcPts val="0"/>
              </a:spcAft>
            </a:pPr>
            <a:r>
              <a:rPr lang="en-US" sz="1800" kern="0" dirty="0" smtClean="0">
                <a:solidFill>
                  <a:sysClr val="windowText" lastClr="000000"/>
                </a:solidFill>
              </a:rPr>
              <a:t>establish </a:t>
            </a:r>
            <a:r>
              <a:rPr lang="en-US" sz="1800" kern="0" dirty="0">
                <a:solidFill>
                  <a:sysClr val="windowText" lastClr="000000"/>
                </a:solidFill>
              </a:rPr>
              <a:t>business and product objectives, success criteria</a:t>
            </a:r>
          </a:p>
          <a:p>
            <a:pPr marL="342900" indent="-342900" fontAlgn="auto">
              <a:spcBef>
                <a:spcPts val="500"/>
              </a:spcBef>
              <a:spcAft>
                <a:spcPts val="0"/>
              </a:spcAft>
            </a:pPr>
            <a:r>
              <a:rPr kumimoji="0" lang="en-US" sz="1800" b="0" i="0" u="none" strike="noStrike" kern="0" cap="none" spc="0" normalizeH="0" baseline="0" noProof="0" dirty="0" smtClean="0">
                <a:ln>
                  <a:noFill/>
                </a:ln>
                <a:solidFill>
                  <a:sysClr val="windowText" lastClr="000000"/>
                </a:solidFill>
                <a:effectLst/>
                <a:uLnTx/>
                <a:uFillTx/>
              </a:rPr>
              <a:t>negotiate and approve plans</a:t>
            </a:r>
          </a:p>
          <a:p>
            <a:pPr marL="342900" indent="-342900" fontAlgn="auto">
              <a:spcBef>
                <a:spcPts val="500"/>
              </a:spcBef>
              <a:spcAft>
                <a:spcPts val="0"/>
              </a:spcAft>
            </a:pPr>
            <a:r>
              <a:rPr kumimoji="0" lang="en-US" sz="1800" b="0" i="0" u="none" strike="noStrike" kern="0" cap="none" spc="0" normalizeH="0" baseline="0" noProof="0" dirty="0" smtClean="0">
                <a:ln>
                  <a:noFill/>
                </a:ln>
                <a:solidFill>
                  <a:sysClr val="windowText" lastClr="000000"/>
                </a:solidFill>
                <a:effectLst/>
                <a:uLnTx/>
                <a:uFillTx/>
              </a:rPr>
              <a:t>monitor progress</a:t>
            </a:r>
          </a:p>
          <a:p>
            <a:pPr marL="342900" indent="-342900" fontAlgn="auto">
              <a:spcBef>
                <a:spcPts val="500"/>
              </a:spcBef>
              <a:spcAft>
                <a:spcPts val="0"/>
              </a:spcAft>
            </a:pPr>
            <a:r>
              <a:rPr kumimoji="0" lang="en-US" sz="1800" b="0" i="0" u="none" strike="noStrike" kern="0" cap="none" spc="0" normalizeH="0" baseline="0" noProof="0" dirty="0" smtClean="0">
                <a:ln>
                  <a:noFill/>
                </a:ln>
                <a:solidFill>
                  <a:sysClr val="windowText" lastClr="000000"/>
                </a:solidFill>
                <a:effectLst/>
                <a:uLnTx/>
                <a:uFillTx/>
              </a:rPr>
              <a:t>motivate proper use of data by management team</a:t>
            </a:r>
          </a:p>
          <a:p>
            <a:pPr marL="342900" indent="-342900" fontAlgn="auto">
              <a:spcBef>
                <a:spcPts val="500"/>
              </a:spcBef>
              <a:spcAft>
                <a:spcPts val="0"/>
              </a:spcAft>
            </a:pPr>
            <a:r>
              <a:rPr kumimoji="0" lang="en-US" sz="1800" b="0" i="0" u="none" strike="noStrike" kern="0" cap="none" spc="0" normalizeH="0" baseline="0" noProof="0" dirty="0" smtClean="0">
                <a:ln>
                  <a:noFill/>
                </a:ln>
                <a:solidFill>
                  <a:sysClr val="windowText" lastClr="000000"/>
                </a:solidFill>
                <a:effectLst/>
                <a:uLnTx/>
                <a:uFillTx/>
              </a:rPr>
              <a:t>reward quality and success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3414600"/>
            <a:ext cx="4930775" cy="26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93537712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4710"/>
          </a:xfrm>
          <a:noFill/>
          <a:ln w="9525">
            <a:noFill/>
            <a:miter lim="800000"/>
            <a:headEnd/>
            <a:tailEnd/>
          </a:ln>
          <a:effectLst/>
          <a:extLst/>
        </p:spPr>
        <p:txBody>
          <a:bodyPr vert="horz" wrap="square" lIns="0" tIns="0" rIns="0" bIns="0" numCol="1" anchor="t" anchorCtr="0" compatLnSpc="1">
            <a:prstTxWarp prst="textNoShape">
              <a:avLst/>
            </a:prstTxWarp>
          </a:bodyPr>
          <a:lstStyle/>
          <a:p>
            <a:r>
              <a:rPr lang="en-US"/>
              <a:t>Status Reporting Frequency</a:t>
            </a:r>
            <a:endParaRPr lang="en-US" dirty="0"/>
          </a:p>
        </p:txBody>
      </p:sp>
      <p:sp>
        <p:nvSpPr>
          <p:cNvPr id="4" name="TextBox 3"/>
          <p:cNvSpPr txBox="1"/>
          <p:nvPr/>
        </p:nvSpPr>
        <p:spPr>
          <a:xfrm>
            <a:off x="1447800" y="2286000"/>
            <a:ext cx="5670527" cy="400110"/>
          </a:xfrm>
          <a:prstGeom prst="rect">
            <a:avLst/>
          </a:prstGeom>
          <a:noFill/>
        </p:spPr>
        <p:txBody>
          <a:bodyPr wrap="none" rtlCol="0">
            <a:spAutoFit/>
          </a:bodyPr>
          <a:lstStyle/>
          <a:p>
            <a:pPr>
              <a:spcBef>
                <a:spcPct val="30000"/>
              </a:spcBef>
              <a:buFontTx/>
              <a:buNone/>
            </a:pPr>
            <a:r>
              <a:rPr lang="en-US" dirty="0" smtClean="0">
                <a:solidFill>
                  <a:srgbClr val="000000"/>
                </a:solidFill>
                <a:ea typeface="ＭＳ Ｐゴシック" pitchFamily="1" charset="-128"/>
              </a:rPr>
              <a:t>Weekly for the team lead’s direct management</a:t>
            </a:r>
          </a:p>
        </p:txBody>
      </p:sp>
      <p:sp>
        <p:nvSpPr>
          <p:cNvPr id="5" name="TextBox 4"/>
          <p:cNvSpPr txBox="1"/>
          <p:nvPr/>
        </p:nvSpPr>
        <p:spPr>
          <a:xfrm>
            <a:off x="1447800" y="3048000"/>
            <a:ext cx="4442242" cy="400110"/>
          </a:xfrm>
          <a:prstGeom prst="rect">
            <a:avLst/>
          </a:prstGeom>
          <a:noFill/>
        </p:spPr>
        <p:txBody>
          <a:bodyPr wrap="none" rtlCol="0">
            <a:spAutoFit/>
          </a:bodyPr>
          <a:lstStyle/>
          <a:p>
            <a:pPr>
              <a:spcBef>
                <a:spcPct val="30000"/>
              </a:spcBef>
              <a:buFontTx/>
              <a:buNone/>
            </a:pPr>
            <a:r>
              <a:rPr lang="en-US" dirty="0" smtClean="0">
                <a:solidFill>
                  <a:srgbClr val="000000"/>
                </a:solidFill>
                <a:ea typeface="ＭＳ Ｐゴシック" pitchFamily="1" charset="-128"/>
              </a:rPr>
              <a:t>Monthly for upper-level management*</a:t>
            </a:r>
          </a:p>
        </p:txBody>
      </p:sp>
      <p:sp>
        <p:nvSpPr>
          <p:cNvPr id="6" name="TextBox 5"/>
          <p:cNvSpPr txBox="1"/>
          <p:nvPr/>
        </p:nvSpPr>
        <p:spPr>
          <a:xfrm>
            <a:off x="685800" y="1601515"/>
            <a:ext cx="4132285" cy="400110"/>
          </a:xfrm>
          <a:prstGeom prst="rect">
            <a:avLst/>
          </a:prstGeom>
          <a:solidFill>
            <a:srgbClr val="D8E7EA"/>
          </a:solidFill>
        </p:spPr>
        <p:txBody>
          <a:bodyPr wrap="none" rtlCol="0">
            <a:spAutoFit/>
          </a:bodyPr>
          <a:lstStyle/>
          <a:p>
            <a:pPr>
              <a:spcBef>
                <a:spcPct val="30000"/>
              </a:spcBef>
              <a:buFontTx/>
              <a:buNone/>
            </a:pPr>
            <a:r>
              <a:rPr lang="en-US" dirty="0" smtClean="0">
                <a:solidFill>
                  <a:srgbClr val="000000"/>
                </a:solidFill>
                <a:ea typeface="ＭＳ Ｐゴシック" pitchFamily="1" charset="-128"/>
              </a:rPr>
              <a:t>General Guidelines for TSP Teams</a:t>
            </a:r>
          </a:p>
        </p:txBody>
      </p:sp>
      <p:pic>
        <p:nvPicPr>
          <p:cNvPr id="64514" name="Picture 2" descr="C:\Users\mkasunic\Desktop\iStock_000013251434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9175" y="4060544"/>
            <a:ext cx="2958303" cy="196373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6380" y="6284068"/>
            <a:ext cx="5168403" cy="276999"/>
          </a:xfrm>
          <a:prstGeom prst="rect">
            <a:avLst/>
          </a:prstGeom>
          <a:noFill/>
        </p:spPr>
        <p:txBody>
          <a:bodyPr wrap="none" rtlCol="0">
            <a:spAutoFit/>
          </a:bodyPr>
          <a:lstStyle/>
          <a:p>
            <a:pPr>
              <a:buNone/>
            </a:pPr>
            <a:r>
              <a:rPr lang="en-US" sz="1200" dirty="0" smtClean="0"/>
              <a:t>* However, policies differ based on upper-level management preferences.</a:t>
            </a:r>
          </a:p>
        </p:txBody>
      </p:sp>
    </p:spTree>
    <p:extLst>
      <p:ext uri="{BB962C8B-B14F-4D97-AF65-F5344CB8AC3E}">
        <p14:creationId xmlns:p14="http://schemas.microsoft.com/office/powerpoint/2010/main" val="59659808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4953000" y="1828800"/>
            <a:ext cx="3657600" cy="2286000"/>
          </a:xfrm>
          <a:prstGeom prst="rect">
            <a:avLst/>
          </a:prstGeom>
          <a:solidFill>
            <a:srgbClr val="D8E7EA"/>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a:spcBef>
                <a:spcPct val="30000"/>
              </a:spcBef>
              <a:buFontTx/>
              <a:buNone/>
              <a:tabLst>
                <a:tab pos="292100" algn="l"/>
                <a:tab pos="571500" algn="l"/>
              </a:tabLst>
            </a:pPr>
            <a:endParaRPr lang="en-US" sz="1000" smtClean="0">
              <a:solidFill>
                <a:srgbClr val="000000"/>
              </a:solidFill>
              <a:ea typeface="ＭＳ Ｐゴシック" pitchFamily="1" charset="-128"/>
            </a:endParaRPr>
          </a:p>
        </p:txBody>
      </p:sp>
      <p:sp>
        <p:nvSpPr>
          <p:cNvPr id="2" name="Title 1"/>
          <p:cNvSpPr>
            <a:spLocks noGrp="1"/>
          </p:cNvSpPr>
          <p:nvPr>
            <p:ph type="title"/>
          </p:nvPr>
        </p:nvSpPr>
        <p:spPr>
          <a:xfrm>
            <a:off x="257175" y="546100"/>
            <a:ext cx="8505825" cy="886397"/>
          </a:xfrm>
          <a:noFill/>
          <a:ln w="9525">
            <a:noFill/>
            <a:miter lim="800000"/>
            <a:headEnd/>
            <a:tailEnd/>
          </a:ln>
          <a:effectLst/>
        </p:spPr>
        <p:txBody>
          <a:bodyPr vert="horz" wrap="square" lIns="0" tIns="0" rIns="0" bIns="0" numCol="1" anchor="t" anchorCtr="0" compatLnSpc="1">
            <a:prstTxWarp prst="textNoShape">
              <a:avLst/>
            </a:prstTxWarp>
          </a:bodyPr>
          <a:lstStyle/>
          <a:p>
            <a:r>
              <a:rPr lang="en-US" dirty="0"/>
              <a:t>What Information Does Management Need?</a:t>
            </a:r>
          </a:p>
        </p:txBody>
      </p:sp>
      <p:sp>
        <p:nvSpPr>
          <p:cNvPr id="5" name="TextBox 4"/>
          <p:cNvSpPr txBox="1"/>
          <p:nvPr/>
        </p:nvSpPr>
        <p:spPr>
          <a:xfrm>
            <a:off x="5486400" y="2160591"/>
            <a:ext cx="2794355" cy="1600438"/>
          </a:xfrm>
          <a:prstGeom prst="rect">
            <a:avLst/>
          </a:prstGeom>
          <a:noFill/>
        </p:spPr>
        <p:txBody>
          <a:bodyPr wrap="none" rtlCol="0">
            <a:spAutoFit/>
          </a:bodyPr>
          <a:lstStyle/>
          <a:p>
            <a:pPr>
              <a:spcBef>
                <a:spcPct val="30000"/>
              </a:spcBef>
              <a:buFontTx/>
              <a:buNone/>
            </a:pPr>
            <a:r>
              <a:rPr lang="en-US" dirty="0" smtClean="0">
                <a:solidFill>
                  <a:srgbClr val="000000"/>
                </a:solidFill>
                <a:ea typeface="ＭＳ Ｐゴシック" pitchFamily="1" charset="-128"/>
              </a:rPr>
              <a:t>Report summary</a:t>
            </a:r>
          </a:p>
          <a:p>
            <a:pPr>
              <a:spcBef>
                <a:spcPct val="30000"/>
              </a:spcBef>
              <a:buFontTx/>
              <a:buNone/>
            </a:pPr>
            <a:r>
              <a:rPr lang="en-US" dirty="0" smtClean="0">
                <a:solidFill>
                  <a:srgbClr val="000000"/>
                </a:solidFill>
                <a:ea typeface="ＭＳ Ｐゴシック" pitchFamily="1" charset="-128"/>
              </a:rPr>
              <a:t>Current status</a:t>
            </a:r>
          </a:p>
          <a:p>
            <a:pPr>
              <a:spcBef>
                <a:spcPct val="30000"/>
              </a:spcBef>
              <a:buFontTx/>
              <a:buNone/>
            </a:pPr>
            <a:r>
              <a:rPr lang="en-US" dirty="0" smtClean="0">
                <a:solidFill>
                  <a:srgbClr val="000000"/>
                </a:solidFill>
                <a:ea typeface="ＭＳ Ｐゴシック" pitchFamily="1" charset="-128"/>
              </a:rPr>
              <a:t>Completion projections</a:t>
            </a:r>
          </a:p>
          <a:p>
            <a:pPr>
              <a:spcBef>
                <a:spcPct val="30000"/>
              </a:spcBef>
              <a:buFontTx/>
              <a:buNone/>
            </a:pPr>
            <a:r>
              <a:rPr lang="en-US" dirty="0" smtClean="0">
                <a:solidFill>
                  <a:srgbClr val="000000"/>
                </a:solidFill>
                <a:ea typeface="ＭＳ Ｐゴシック" pitchFamily="1" charset="-128"/>
              </a:rPr>
              <a:t>Next steps</a:t>
            </a:r>
          </a:p>
        </p:txBody>
      </p:sp>
      <p:pic>
        <p:nvPicPr>
          <p:cNvPr id="63491" name="Picture 3" descr="C:\Users\mkasunic\Desktop\iStock_000014657634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46" y="2705100"/>
            <a:ext cx="4252554"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857918"/>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202" y="1255036"/>
            <a:ext cx="3503579" cy="2627684"/>
          </a:xfrm>
          <a:prstGeom prst="rect">
            <a:avLst/>
          </a:prstGeom>
          <a:noFill/>
          <a:ln w="9525">
            <a:solidFill>
              <a:srgbClr val="000000"/>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57175" y="546100"/>
            <a:ext cx="8505825" cy="443198"/>
          </a:xfrm>
          <a:noFill/>
          <a:ln w="9525">
            <a:noFill/>
            <a:miter lim="800000"/>
            <a:headEnd/>
            <a:tailEnd/>
          </a:ln>
          <a:effectLst/>
        </p:spPr>
        <p:txBody>
          <a:bodyPr vert="horz" wrap="square" lIns="0" tIns="0" rIns="0" bIns="0" numCol="1" anchor="t" anchorCtr="0" compatLnSpc="1">
            <a:prstTxWarp prst="textNoShape">
              <a:avLst/>
            </a:prstTxWarp>
          </a:bodyPr>
          <a:lstStyle/>
          <a:p>
            <a:r>
              <a:rPr lang="en-US" dirty="0"/>
              <a:t>TSP Teams Use Data To Report Status</a:t>
            </a:r>
          </a:p>
        </p:txBody>
      </p:sp>
      <p:pic>
        <p:nvPicPr>
          <p:cNvPr id="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5802" y="3482354"/>
            <a:ext cx="3470823" cy="26019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2678" y="1498228"/>
            <a:ext cx="3505200" cy="262768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89275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Mechanisms that Foster Team Effectiveness</a:t>
            </a:r>
            <a:endParaRPr lang="en-US" dirty="0"/>
          </a:p>
        </p:txBody>
      </p:sp>
      <p:sp>
        <p:nvSpPr>
          <p:cNvPr id="3" name="Content Placeholder 2"/>
          <p:cNvSpPr>
            <a:spLocks noGrp="1"/>
          </p:cNvSpPr>
          <p:nvPr>
            <p:ph idx="1"/>
          </p:nvPr>
        </p:nvSpPr>
        <p:spPr>
          <a:xfrm>
            <a:off x="712070" y="1870840"/>
            <a:ext cx="8237538" cy="4377559"/>
          </a:xfrm>
        </p:spPr>
        <p:txBody>
          <a:bodyPr/>
          <a:lstStyle/>
          <a:p>
            <a:r>
              <a:rPr lang="en-US" dirty="0" smtClean="0"/>
              <a:t>Team Launch</a:t>
            </a:r>
          </a:p>
          <a:p>
            <a:r>
              <a:rPr lang="en-US" dirty="0" smtClean="0"/>
              <a:t>Daily planning and real-time tracking</a:t>
            </a:r>
          </a:p>
          <a:p>
            <a:r>
              <a:rPr lang="en-US" dirty="0" smtClean="0"/>
              <a:t>Weekly team meetings</a:t>
            </a:r>
          </a:p>
          <a:p>
            <a:r>
              <a:rPr lang="en-US" dirty="0" smtClean="0"/>
              <a:t>Reporting to management</a:t>
            </a:r>
          </a:p>
          <a:p>
            <a:r>
              <a:rPr lang="en-US" dirty="0" smtClean="0"/>
              <a:t>Postmortem</a:t>
            </a:r>
          </a:p>
          <a:p>
            <a:endParaRPr lang="en-US" dirty="0" smtClean="0"/>
          </a:p>
          <a:p>
            <a:endParaRPr lang="en-US" dirty="0"/>
          </a:p>
        </p:txBody>
      </p:sp>
      <p:pic>
        <p:nvPicPr>
          <p:cNvPr id="6146" name="Picture 2" descr="C:\Users\mkasunic\Desktop\iStock_00001903099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705" y="3467264"/>
            <a:ext cx="3981450" cy="2733675"/>
          </a:xfrm>
          <a:prstGeom prst="rect">
            <a:avLst/>
          </a:prstGeom>
          <a:noFill/>
          <a:extLst>
            <a:ext uri="{909E8E84-426E-40DD-AFC4-6F175D3DCCD1}">
              <a14:hiddenFill xmlns:a14="http://schemas.microsoft.com/office/drawing/2010/main">
                <a:solidFill>
                  <a:srgbClr val="FFFFFF"/>
                </a:solidFill>
              </a14:hiddenFill>
            </a:ext>
          </a:extLst>
        </p:spPr>
      </p:pic>
      <p:sp>
        <p:nvSpPr>
          <p:cNvPr id="4" name="Isosceles Triangle 3"/>
          <p:cNvSpPr/>
          <p:nvPr/>
        </p:nvSpPr>
        <p:spPr bwMode="auto">
          <a:xfrm rot="5400000">
            <a:off x="357351" y="3962350"/>
            <a:ext cx="280416" cy="241738"/>
          </a:xfrm>
          <a:prstGeom prst="triangl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89128702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50"/>
          <p:cNvGrpSpPr/>
          <p:nvPr/>
        </p:nvGrpSpPr>
        <p:grpSpPr>
          <a:xfrm>
            <a:off x="4093538" y="4330426"/>
            <a:ext cx="935421" cy="767256"/>
            <a:chOff x="4091971" y="4027292"/>
            <a:chExt cx="935421" cy="767256"/>
          </a:xfrm>
        </p:grpSpPr>
        <p:sp>
          <p:nvSpPr>
            <p:cNvPr id="52" name="Rectangle 51"/>
            <p:cNvSpPr/>
            <p:nvPr/>
          </p:nvSpPr>
          <p:spPr bwMode="auto">
            <a:xfrm>
              <a:off x="4091971"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53" name="Straight Connector 52"/>
            <p:cNvCxnSpPr/>
            <p:nvPr/>
          </p:nvCxnSpPr>
          <p:spPr bwMode="auto">
            <a:xfrm>
              <a:off x="409268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54" name="Straight Connector 53"/>
            <p:cNvCxnSpPr/>
            <p:nvPr/>
          </p:nvCxnSpPr>
          <p:spPr bwMode="auto">
            <a:xfrm>
              <a:off x="440271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2" name="Straight Connector 61"/>
            <p:cNvCxnSpPr/>
            <p:nvPr/>
          </p:nvCxnSpPr>
          <p:spPr bwMode="auto">
            <a:xfrm>
              <a:off x="471275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a:off x="5022790"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66" name="Straight Connector 65"/>
            <p:cNvCxnSpPr/>
            <p:nvPr/>
          </p:nvCxnSpPr>
          <p:spPr bwMode="auto">
            <a:xfrm>
              <a:off x="4119950"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a:off x="4119950"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68" name="Straight Connector 67"/>
            <p:cNvCxnSpPr/>
            <p:nvPr/>
          </p:nvCxnSpPr>
          <p:spPr bwMode="auto">
            <a:xfrm>
              <a:off x="4119950"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grpSp>
        <p:nvGrpSpPr>
          <p:cNvPr id="69" name="Group 68"/>
          <p:cNvGrpSpPr/>
          <p:nvPr/>
        </p:nvGrpSpPr>
        <p:grpSpPr>
          <a:xfrm>
            <a:off x="6529454" y="4330426"/>
            <a:ext cx="935421" cy="767256"/>
            <a:chOff x="4091971" y="4027292"/>
            <a:chExt cx="935421" cy="767256"/>
          </a:xfrm>
        </p:grpSpPr>
        <p:sp>
          <p:nvSpPr>
            <p:cNvPr id="73" name="Rectangle 72"/>
            <p:cNvSpPr/>
            <p:nvPr/>
          </p:nvSpPr>
          <p:spPr bwMode="auto">
            <a:xfrm>
              <a:off x="4091971" y="4027292"/>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89" name="Straight Connector 88"/>
            <p:cNvCxnSpPr/>
            <p:nvPr/>
          </p:nvCxnSpPr>
          <p:spPr bwMode="auto">
            <a:xfrm>
              <a:off x="4092680"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90" name="Straight Connector 89"/>
            <p:cNvCxnSpPr/>
            <p:nvPr/>
          </p:nvCxnSpPr>
          <p:spPr bwMode="auto">
            <a:xfrm>
              <a:off x="4402717"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91" name="Straight Connector 90"/>
            <p:cNvCxnSpPr/>
            <p:nvPr/>
          </p:nvCxnSpPr>
          <p:spPr bwMode="auto">
            <a:xfrm>
              <a:off x="4712754" y="4027292"/>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92" name="Straight Connector 91"/>
            <p:cNvCxnSpPr/>
            <p:nvPr/>
          </p:nvCxnSpPr>
          <p:spPr bwMode="auto">
            <a:xfrm>
              <a:off x="5022790" y="4027292"/>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93" name="Straight Connector 92"/>
            <p:cNvCxnSpPr/>
            <p:nvPr/>
          </p:nvCxnSpPr>
          <p:spPr bwMode="auto">
            <a:xfrm>
              <a:off x="4119950" y="429501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94" name="Straight Connector 93"/>
            <p:cNvCxnSpPr/>
            <p:nvPr/>
          </p:nvCxnSpPr>
          <p:spPr bwMode="auto">
            <a:xfrm>
              <a:off x="4119950" y="453713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95" name="Straight Connector 94"/>
            <p:cNvCxnSpPr/>
            <p:nvPr/>
          </p:nvCxnSpPr>
          <p:spPr bwMode="auto">
            <a:xfrm>
              <a:off x="4119950" y="4779255"/>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sp>
        <p:nvSpPr>
          <p:cNvPr id="2" name="Title 1"/>
          <p:cNvSpPr>
            <a:spLocks noGrp="1"/>
          </p:cNvSpPr>
          <p:nvPr>
            <p:ph type="title"/>
          </p:nvPr>
        </p:nvSpPr>
        <p:spPr/>
        <p:txBody>
          <a:bodyPr/>
          <a:lstStyle/>
          <a:p>
            <a:r>
              <a:rPr lang="en-US" dirty="0" smtClean="0"/>
              <a:t>Postmortems Conducted After Each Phase</a:t>
            </a:r>
            <a:endParaRPr lang="en-US" dirty="0"/>
          </a:p>
        </p:txBody>
      </p:sp>
      <p:sp>
        <p:nvSpPr>
          <p:cNvPr id="3" name="Content Placeholder 2"/>
          <p:cNvSpPr>
            <a:spLocks noGrp="1"/>
          </p:cNvSpPr>
          <p:nvPr>
            <p:ph idx="1"/>
          </p:nvPr>
        </p:nvSpPr>
        <p:spPr>
          <a:xfrm>
            <a:off x="533400" y="1466136"/>
            <a:ext cx="8237538" cy="1016876"/>
          </a:xfrm>
        </p:spPr>
        <p:txBody>
          <a:bodyPr/>
          <a:lstStyle/>
          <a:p>
            <a:r>
              <a:rPr lang="en-US" sz="1800" dirty="0" smtClean="0"/>
              <a:t>TSP teams hold a postmortem right before they </a:t>
            </a:r>
            <a:r>
              <a:rPr lang="en-US" sz="1800" dirty="0" err="1" smtClean="0"/>
              <a:t>relaunch</a:t>
            </a:r>
            <a:r>
              <a:rPr lang="en-US" sz="1800" dirty="0" smtClean="0"/>
              <a:t> the next cycle or phase of the project.</a:t>
            </a:r>
          </a:p>
          <a:p>
            <a:r>
              <a:rPr lang="en-US" sz="1800" dirty="0" smtClean="0"/>
              <a:t>The postmortem provides the data teams need to capitalize on their experiences and improve their project performance.</a:t>
            </a:r>
          </a:p>
          <a:p>
            <a:endParaRPr lang="en-US" sz="1800" dirty="0" smtClean="0"/>
          </a:p>
          <a:p>
            <a:pPr marL="627063" lvl="1" indent="-342900">
              <a:buFont typeface="Arial" pitchFamily="34" charset="0"/>
              <a:buChar char="•"/>
            </a:pPr>
            <a:endParaRPr lang="en-US" sz="1600" dirty="0"/>
          </a:p>
        </p:txBody>
      </p:sp>
      <p:grpSp>
        <p:nvGrpSpPr>
          <p:cNvPr id="58" name="Group 57"/>
          <p:cNvGrpSpPr/>
          <p:nvPr/>
        </p:nvGrpSpPr>
        <p:grpSpPr>
          <a:xfrm>
            <a:off x="1631108" y="3971604"/>
            <a:ext cx="1031051" cy="1145101"/>
            <a:chOff x="1573052" y="2868540"/>
            <a:chExt cx="1031051" cy="1145101"/>
          </a:xfrm>
        </p:grpSpPr>
        <p:sp>
          <p:nvSpPr>
            <p:cNvPr id="9" name="TextBox 8"/>
            <p:cNvSpPr txBox="1"/>
            <p:nvPr/>
          </p:nvSpPr>
          <p:spPr>
            <a:xfrm>
              <a:off x="1573052" y="2868540"/>
              <a:ext cx="1031051" cy="369332"/>
            </a:xfrm>
            <a:prstGeom prst="rect">
              <a:avLst/>
            </a:prstGeom>
            <a:noFill/>
          </p:spPr>
          <p:txBody>
            <a:bodyPr wrap="none" rtlCol="0">
              <a:spAutoFit/>
            </a:bodyPr>
            <a:lstStyle/>
            <a:p>
              <a:pPr>
                <a:buNone/>
              </a:pPr>
              <a:r>
                <a:rPr lang="en-US" sz="1800" dirty="0" smtClean="0"/>
                <a:t>Phase 1</a:t>
              </a:r>
            </a:p>
          </p:txBody>
        </p:sp>
        <p:grpSp>
          <p:nvGrpSpPr>
            <p:cNvPr id="38" name="Group 37"/>
            <p:cNvGrpSpPr/>
            <p:nvPr/>
          </p:nvGrpSpPr>
          <p:grpSpPr>
            <a:xfrm>
              <a:off x="1625140" y="3243536"/>
              <a:ext cx="935421" cy="770105"/>
              <a:chOff x="1776248" y="3699641"/>
              <a:chExt cx="935421" cy="770105"/>
            </a:xfrm>
          </p:grpSpPr>
          <p:sp>
            <p:nvSpPr>
              <p:cNvPr id="12" name="Rectangle 11"/>
              <p:cNvSpPr/>
              <p:nvPr/>
            </p:nvSpPr>
            <p:spPr bwMode="auto">
              <a:xfrm>
                <a:off x="1776248" y="3699641"/>
                <a:ext cx="935421" cy="767256"/>
              </a:xfrm>
              <a:prstGeom prst="rect">
                <a:avLst/>
              </a:prstGeom>
              <a:solidFill>
                <a:srgbClr val="5CA1FB"/>
              </a:solidFill>
              <a:ln w="38100" cap="flat" cmpd="sng" algn="ctr">
                <a:solidFill>
                  <a:schemeClr val="bg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15" name="Straight Connector 14"/>
              <p:cNvCxnSpPr/>
              <p:nvPr/>
            </p:nvCxnSpPr>
            <p:spPr bwMode="auto">
              <a:xfrm>
                <a:off x="1776957"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a:off x="1909830"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2042703"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3" name="Straight Connector 22"/>
              <p:cNvCxnSpPr/>
              <p:nvPr/>
            </p:nvCxnSpPr>
            <p:spPr bwMode="auto">
              <a:xfrm>
                <a:off x="2175576" y="3702490"/>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2441322"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2574195"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a:off x="2308449" y="3699641"/>
                <a:ext cx="0" cy="767256"/>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27" name="Straight Connector 26"/>
              <p:cNvCxnSpPr/>
              <p:nvPr/>
            </p:nvCxnSpPr>
            <p:spPr bwMode="auto">
              <a:xfrm>
                <a:off x="2707067" y="3699641"/>
                <a:ext cx="0" cy="767256"/>
              </a:xfrm>
              <a:prstGeom prst="line">
                <a:avLst/>
              </a:prstGeom>
              <a:solidFill>
                <a:srgbClr val="5CA1FB"/>
              </a:solidFill>
              <a:ln w="6350" cap="flat" cmpd="sng" algn="ctr">
                <a:noFill/>
                <a:prstDash val="solid"/>
                <a:round/>
                <a:headEnd type="none" w="med" len="med"/>
                <a:tailEnd type="none" w="med" len="med"/>
              </a:ln>
              <a:effectLst/>
            </p:spPr>
          </p:cxnSp>
          <p:cxnSp>
            <p:nvCxnSpPr>
              <p:cNvPr id="28" name="Straight Connector 27"/>
              <p:cNvCxnSpPr/>
              <p:nvPr/>
            </p:nvCxnSpPr>
            <p:spPr bwMode="auto">
              <a:xfrm>
                <a:off x="1804227" y="3846299"/>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1804227" y="3967360"/>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1804227" y="4088421"/>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5" name="Straight Connector 34"/>
              <p:cNvCxnSpPr/>
              <p:nvPr/>
            </p:nvCxnSpPr>
            <p:spPr bwMode="auto">
              <a:xfrm>
                <a:off x="1804227" y="4209482"/>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1804227" y="4330543"/>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a:off x="1804227" y="4451604"/>
                <a:ext cx="894293" cy="0"/>
              </a:xfrm>
              <a:prstGeom prst="line">
                <a:avLst/>
              </a:prstGeom>
              <a:solidFill>
                <a:srgbClr val="5CA1FB"/>
              </a:solidFill>
              <a:ln w="6350" cap="flat" cmpd="sng" algn="ctr">
                <a:solidFill>
                  <a:schemeClr val="bg1"/>
                </a:solidFill>
                <a:prstDash val="solid"/>
                <a:round/>
                <a:headEnd type="none" w="med" len="med"/>
                <a:tailEnd type="none" w="med" len="med"/>
              </a:ln>
              <a:effectLst/>
            </p:spPr>
          </p:cxnSp>
        </p:grpSp>
      </p:grpSp>
      <p:sp>
        <p:nvSpPr>
          <p:cNvPr id="10" name="TextBox 9"/>
          <p:cNvSpPr txBox="1"/>
          <p:nvPr/>
        </p:nvSpPr>
        <p:spPr>
          <a:xfrm>
            <a:off x="4045724" y="3971604"/>
            <a:ext cx="1031051" cy="369332"/>
          </a:xfrm>
          <a:prstGeom prst="rect">
            <a:avLst/>
          </a:prstGeom>
          <a:noFill/>
        </p:spPr>
        <p:txBody>
          <a:bodyPr wrap="none" rtlCol="0">
            <a:spAutoFit/>
          </a:bodyPr>
          <a:lstStyle/>
          <a:p>
            <a:pPr>
              <a:buNone/>
            </a:pPr>
            <a:r>
              <a:rPr lang="en-US" sz="1800" dirty="0" smtClean="0"/>
              <a:t>Phase 2</a:t>
            </a:r>
          </a:p>
        </p:txBody>
      </p:sp>
      <p:sp>
        <p:nvSpPr>
          <p:cNvPr id="11" name="TextBox 10"/>
          <p:cNvSpPr txBox="1"/>
          <p:nvPr/>
        </p:nvSpPr>
        <p:spPr>
          <a:xfrm>
            <a:off x="6460340" y="3971604"/>
            <a:ext cx="1031051" cy="369332"/>
          </a:xfrm>
          <a:prstGeom prst="rect">
            <a:avLst/>
          </a:prstGeom>
          <a:noFill/>
        </p:spPr>
        <p:txBody>
          <a:bodyPr wrap="none" rtlCol="0">
            <a:spAutoFit/>
          </a:bodyPr>
          <a:lstStyle/>
          <a:p>
            <a:pPr>
              <a:buNone/>
            </a:pPr>
            <a:r>
              <a:rPr lang="en-US" sz="1800" dirty="0" smtClean="0"/>
              <a:t>Phase 3</a:t>
            </a:r>
          </a:p>
        </p:txBody>
      </p:sp>
      <p:sp>
        <p:nvSpPr>
          <p:cNvPr id="56" name="Right Arrow 55"/>
          <p:cNvSpPr/>
          <p:nvPr/>
        </p:nvSpPr>
        <p:spPr bwMode="auto">
          <a:xfrm>
            <a:off x="3157999" y="4556587"/>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57" name="Right Arrow 56"/>
          <p:cNvSpPr/>
          <p:nvPr/>
        </p:nvSpPr>
        <p:spPr bwMode="auto">
          <a:xfrm>
            <a:off x="5572615" y="4556587"/>
            <a:ext cx="391885" cy="420915"/>
          </a:xfrm>
          <a:prstGeom prst="rightArrow">
            <a:avLst/>
          </a:prstGeom>
          <a:gradFill flip="none" rotWithShape="1">
            <a:gsLst>
              <a:gs pos="0">
                <a:srgbClr val="5CA1FB">
                  <a:shade val="30000"/>
                  <a:satMod val="115000"/>
                </a:srgbClr>
              </a:gs>
              <a:gs pos="50000">
                <a:srgbClr val="5CA1FB">
                  <a:shade val="67500"/>
                  <a:satMod val="115000"/>
                </a:srgbClr>
              </a:gs>
              <a:gs pos="100000">
                <a:srgbClr val="5CA1FB">
                  <a:shade val="100000"/>
                  <a:satMod val="115000"/>
                </a:srgbClr>
              </a:gs>
            </a:gsLst>
            <a:lin ang="10800000" scaled="1"/>
            <a:tileRect/>
          </a:gra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61" name="Oval 60"/>
          <p:cNvSpPr/>
          <p:nvPr/>
        </p:nvSpPr>
        <p:spPr bwMode="auto">
          <a:xfrm>
            <a:off x="5195254" y="4686889"/>
            <a:ext cx="174172" cy="174172"/>
          </a:xfrm>
          <a:prstGeom prst="ellipse">
            <a:avLst/>
          </a:prstGeom>
          <a:solidFill>
            <a:srgbClr val="FF99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63" name="Straight Connector 62"/>
          <p:cNvCxnSpPr>
            <a:stCxn id="61" idx="4"/>
          </p:cNvCxnSpPr>
          <p:nvPr/>
        </p:nvCxnSpPr>
        <p:spPr bwMode="auto">
          <a:xfrm>
            <a:off x="5282340" y="4861061"/>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sp>
        <p:nvSpPr>
          <p:cNvPr id="64" name="TextBox 63"/>
          <p:cNvSpPr txBox="1"/>
          <p:nvPr/>
        </p:nvSpPr>
        <p:spPr>
          <a:xfrm>
            <a:off x="4566022" y="5663708"/>
            <a:ext cx="1428596" cy="369332"/>
          </a:xfrm>
          <a:prstGeom prst="rect">
            <a:avLst/>
          </a:prstGeom>
          <a:noFill/>
        </p:spPr>
        <p:txBody>
          <a:bodyPr wrap="none" rtlCol="0">
            <a:spAutoFit/>
          </a:bodyPr>
          <a:lstStyle/>
          <a:p>
            <a:pPr>
              <a:buNone/>
            </a:pPr>
            <a:r>
              <a:rPr lang="en-US" sz="1800" dirty="0" smtClean="0"/>
              <a:t>Postmortem</a:t>
            </a:r>
          </a:p>
        </p:txBody>
      </p:sp>
      <p:sp>
        <p:nvSpPr>
          <p:cNvPr id="70" name="Oval 69"/>
          <p:cNvSpPr/>
          <p:nvPr/>
        </p:nvSpPr>
        <p:spPr bwMode="auto">
          <a:xfrm>
            <a:off x="2780638" y="4686889"/>
            <a:ext cx="174172" cy="174172"/>
          </a:xfrm>
          <a:prstGeom prst="ellipse">
            <a:avLst/>
          </a:prstGeom>
          <a:solidFill>
            <a:srgbClr val="FF99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71" name="Straight Connector 70"/>
          <p:cNvCxnSpPr>
            <a:stCxn id="70" idx="4"/>
          </p:cNvCxnSpPr>
          <p:nvPr/>
        </p:nvCxnSpPr>
        <p:spPr bwMode="auto">
          <a:xfrm>
            <a:off x="2867724" y="4861061"/>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sp>
        <p:nvSpPr>
          <p:cNvPr id="72" name="TextBox 71"/>
          <p:cNvSpPr txBox="1"/>
          <p:nvPr/>
        </p:nvSpPr>
        <p:spPr>
          <a:xfrm>
            <a:off x="2165920" y="5663708"/>
            <a:ext cx="1428596" cy="369332"/>
          </a:xfrm>
          <a:prstGeom prst="rect">
            <a:avLst/>
          </a:prstGeom>
          <a:noFill/>
        </p:spPr>
        <p:txBody>
          <a:bodyPr wrap="none" rtlCol="0">
            <a:spAutoFit/>
          </a:bodyPr>
          <a:lstStyle/>
          <a:p>
            <a:pPr>
              <a:buNone/>
            </a:pPr>
            <a:r>
              <a:rPr lang="en-US" sz="1800" dirty="0" smtClean="0"/>
              <a:t>Postmortem</a:t>
            </a:r>
          </a:p>
        </p:txBody>
      </p:sp>
      <p:sp>
        <p:nvSpPr>
          <p:cNvPr id="74" name="Oval 73"/>
          <p:cNvSpPr/>
          <p:nvPr/>
        </p:nvSpPr>
        <p:spPr bwMode="auto">
          <a:xfrm>
            <a:off x="7626397" y="4686889"/>
            <a:ext cx="174172" cy="174172"/>
          </a:xfrm>
          <a:prstGeom prst="ellipse">
            <a:avLst/>
          </a:prstGeom>
          <a:solidFill>
            <a:srgbClr val="FF99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cxnSp>
        <p:nvCxnSpPr>
          <p:cNvPr id="75" name="Straight Connector 74"/>
          <p:cNvCxnSpPr>
            <a:stCxn id="74" idx="4"/>
          </p:cNvCxnSpPr>
          <p:nvPr/>
        </p:nvCxnSpPr>
        <p:spPr bwMode="auto">
          <a:xfrm>
            <a:off x="7713483" y="4861061"/>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sp>
        <p:nvSpPr>
          <p:cNvPr id="76" name="TextBox 75"/>
          <p:cNvSpPr txBox="1"/>
          <p:nvPr/>
        </p:nvSpPr>
        <p:spPr>
          <a:xfrm>
            <a:off x="6997165" y="5663708"/>
            <a:ext cx="1428596" cy="369332"/>
          </a:xfrm>
          <a:prstGeom prst="rect">
            <a:avLst/>
          </a:prstGeom>
          <a:noFill/>
        </p:spPr>
        <p:txBody>
          <a:bodyPr wrap="none" rtlCol="0">
            <a:spAutoFit/>
          </a:bodyPr>
          <a:lstStyle/>
          <a:p>
            <a:pPr>
              <a:buNone/>
            </a:pPr>
            <a:r>
              <a:rPr lang="en-US" sz="1800" dirty="0" smtClean="0"/>
              <a:t>Postmortem</a:t>
            </a:r>
          </a:p>
        </p:txBody>
      </p:sp>
      <p:grpSp>
        <p:nvGrpSpPr>
          <p:cNvPr id="80" name="Group 79"/>
          <p:cNvGrpSpPr/>
          <p:nvPr/>
        </p:nvGrpSpPr>
        <p:grpSpPr>
          <a:xfrm>
            <a:off x="869385" y="3508331"/>
            <a:ext cx="941283" cy="1352730"/>
            <a:chOff x="593619" y="3493817"/>
            <a:chExt cx="941283" cy="1352730"/>
          </a:xfrm>
        </p:grpSpPr>
        <p:sp>
          <p:nvSpPr>
            <p:cNvPr id="77" name="Oval 76"/>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78" name="TextBox 77"/>
            <p:cNvSpPr txBox="1"/>
            <p:nvPr/>
          </p:nvSpPr>
          <p:spPr>
            <a:xfrm>
              <a:off x="593619" y="3493817"/>
              <a:ext cx="941283" cy="369332"/>
            </a:xfrm>
            <a:prstGeom prst="rect">
              <a:avLst/>
            </a:prstGeom>
            <a:noFill/>
          </p:spPr>
          <p:txBody>
            <a:bodyPr wrap="none" rtlCol="0">
              <a:spAutoFit/>
            </a:bodyPr>
            <a:lstStyle/>
            <a:p>
              <a:pPr>
                <a:buNone/>
              </a:pPr>
              <a:r>
                <a:rPr lang="en-US" sz="1800" dirty="0" smtClean="0"/>
                <a:t>Launch</a:t>
              </a:r>
            </a:p>
          </p:txBody>
        </p:sp>
        <p:cxnSp>
          <p:nvCxnSpPr>
            <p:cNvPr id="79" name="Straight Connector 78"/>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grpSp>
        <p:nvGrpSpPr>
          <p:cNvPr id="81" name="Group 80"/>
          <p:cNvGrpSpPr/>
          <p:nvPr/>
        </p:nvGrpSpPr>
        <p:grpSpPr>
          <a:xfrm>
            <a:off x="3353941" y="3508331"/>
            <a:ext cx="1159292" cy="1352730"/>
            <a:chOff x="593619" y="3493817"/>
            <a:chExt cx="1159292" cy="1352730"/>
          </a:xfrm>
        </p:grpSpPr>
        <p:sp>
          <p:nvSpPr>
            <p:cNvPr id="82" name="Oval 81"/>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83" name="TextBox 82"/>
            <p:cNvSpPr txBox="1"/>
            <p:nvPr/>
          </p:nvSpPr>
          <p:spPr>
            <a:xfrm>
              <a:off x="593619" y="3493817"/>
              <a:ext cx="1159292" cy="369332"/>
            </a:xfrm>
            <a:prstGeom prst="rect">
              <a:avLst/>
            </a:prstGeom>
            <a:noFill/>
          </p:spPr>
          <p:txBody>
            <a:bodyPr wrap="none" rtlCol="0">
              <a:spAutoFit/>
            </a:bodyPr>
            <a:lstStyle/>
            <a:p>
              <a:pPr>
                <a:buNone/>
              </a:pPr>
              <a:r>
                <a:rPr lang="en-US" sz="1800" dirty="0" err="1" smtClean="0"/>
                <a:t>Relaunch</a:t>
              </a:r>
              <a:endParaRPr lang="en-US" sz="1800" dirty="0" smtClean="0"/>
            </a:p>
          </p:txBody>
        </p:sp>
        <p:cxnSp>
          <p:nvCxnSpPr>
            <p:cNvPr id="84" name="Straight Connector 83"/>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grpSp>
        <p:nvGrpSpPr>
          <p:cNvPr id="85" name="Group 84"/>
          <p:cNvGrpSpPr/>
          <p:nvPr/>
        </p:nvGrpSpPr>
        <p:grpSpPr>
          <a:xfrm>
            <a:off x="5780441" y="3508331"/>
            <a:ext cx="1159292" cy="1352730"/>
            <a:chOff x="593619" y="3493817"/>
            <a:chExt cx="1159292" cy="1352730"/>
          </a:xfrm>
        </p:grpSpPr>
        <p:sp>
          <p:nvSpPr>
            <p:cNvPr id="86" name="Oval 85"/>
            <p:cNvSpPr/>
            <p:nvPr/>
          </p:nvSpPr>
          <p:spPr bwMode="auto">
            <a:xfrm>
              <a:off x="973615" y="4672375"/>
              <a:ext cx="174172" cy="174172"/>
            </a:xfrm>
            <a:prstGeom prst="ellipse">
              <a:avLst/>
            </a:prstGeom>
            <a:solidFill>
              <a:srgbClr val="C0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sp>
          <p:nvSpPr>
            <p:cNvPr id="87" name="TextBox 86"/>
            <p:cNvSpPr txBox="1"/>
            <p:nvPr/>
          </p:nvSpPr>
          <p:spPr>
            <a:xfrm>
              <a:off x="593619" y="3493817"/>
              <a:ext cx="1159292" cy="369332"/>
            </a:xfrm>
            <a:prstGeom prst="rect">
              <a:avLst/>
            </a:prstGeom>
            <a:noFill/>
          </p:spPr>
          <p:txBody>
            <a:bodyPr wrap="none" rtlCol="0">
              <a:spAutoFit/>
            </a:bodyPr>
            <a:lstStyle/>
            <a:p>
              <a:pPr>
                <a:buNone/>
              </a:pPr>
              <a:r>
                <a:rPr lang="en-US" sz="1800" dirty="0" err="1" smtClean="0"/>
                <a:t>Relaunch</a:t>
              </a:r>
              <a:endParaRPr lang="en-US" sz="1800" dirty="0" smtClean="0"/>
            </a:p>
          </p:txBody>
        </p:sp>
        <p:cxnSp>
          <p:nvCxnSpPr>
            <p:cNvPr id="88" name="Straight Connector 87"/>
            <p:cNvCxnSpPr/>
            <p:nvPr/>
          </p:nvCxnSpPr>
          <p:spPr bwMode="auto">
            <a:xfrm>
              <a:off x="1065418" y="3905539"/>
              <a:ext cx="0" cy="755956"/>
            </a:xfrm>
            <a:prstGeom prst="line">
              <a:avLst/>
            </a:prstGeom>
            <a:solidFill>
              <a:srgbClr val="5CA1FB"/>
            </a:solidFill>
            <a:ln w="28575" cap="flat" cmpd="sng" algn="ctr">
              <a:solidFill>
                <a:schemeClr val="tx1"/>
              </a:solidFill>
              <a:prstDash val="sysDot"/>
              <a:round/>
              <a:headEnd type="none" w="med" len="med"/>
              <a:tailEnd type="none" w="med" len="med"/>
            </a:ln>
            <a:effectLst/>
          </p:spPr>
        </p:cxnSp>
      </p:grpSp>
    </p:spTree>
    <p:extLst>
      <p:ext uri="{BB962C8B-B14F-4D97-AF65-F5344CB8AC3E}">
        <p14:creationId xmlns:p14="http://schemas.microsoft.com/office/powerpoint/2010/main" val="311927617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Coach Role</a:t>
            </a:r>
            <a:endParaRPr lang="en-US" dirty="0"/>
          </a:p>
        </p:txBody>
      </p:sp>
      <p:cxnSp>
        <p:nvCxnSpPr>
          <p:cNvPr id="32" name="Straight Arrow Connector 31"/>
          <p:cNvCxnSpPr/>
          <p:nvPr/>
        </p:nvCxnSpPr>
        <p:spPr bwMode="auto">
          <a:xfrm>
            <a:off x="3200400" y="5091207"/>
            <a:ext cx="2895600" cy="0"/>
          </a:xfrm>
          <a:prstGeom prst="straightConnector1">
            <a:avLst/>
          </a:prstGeom>
          <a:solidFill>
            <a:srgbClr val="5CA1FB"/>
          </a:solidFill>
          <a:ln w="38100" cap="flat" cmpd="sng" algn="ctr">
            <a:solidFill>
              <a:srgbClr val="C00000"/>
            </a:solidFill>
            <a:prstDash val="solid"/>
            <a:round/>
            <a:headEnd type="none" w="med" len="med"/>
            <a:tailEnd type="arrow"/>
          </a:ln>
          <a:effectLst/>
        </p:spPr>
      </p:cxnSp>
      <p:cxnSp>
        <p:nvCxnSpPr>
          <p:cNvPr id="33" name="Straight Arrow Connector 32"/>
          <p:cNvCxnSpPr/>
          <p:nvPr/>
        </p:nvCxnSpPr>
        <p:spPr bwMode="auto">
          <a:xfrm flipV="1">
            <a:off x="1828800" y="2057400"/>
            <a:ext cx="0" cy="2133600"/>
          </a:xfrm>
          <a:prstGeom prst="straightConnector1">
            <a:avLst/>
          </a:prstGeom>
          <a:solidFill>
            <a:srgbClr val="5CA1FB"/>
          </a:solidFill>
          <a:ln w="38100" cap="flat" cmpd="sng" algn="ctr">
            <a:solidFill>
              <a:srgbClr val="C00000"/>
            </a:solidFill>
            <a:prstDash val="solid"/>
            <a:round/>
            <a:headEnd type="none" w="med" len="med"/>
            <a:tailEnd type="arrow"/>
          </a:ln>
          <a:effectLst/>
        </p:spPr>
      </p:cxnSp>
      <p:cxnSp>
        <p:nvCxnSpPr>
          <p:cNvPr id="34" name="Straight Connector 33"/>
          <p:cNvCxnSpPr/>
          <p:nvPr/>
        </p:nvCxnSpPr>
        <p:spPr bwMode="auto">
          <a:xfrm>
            <a:off x="3048000" y="1961408"/>
            <a:ext cx="0" cy="2743200"/>
          </a:xfrm>
          <a:prstGeom prst="line">
            <a:avLst/>
          </a:prstGeom>
          <a:solidFill>
            <a:srgbClr val="5CA1FB"/>
          </a:solidFill>
          <a:ln w="38100" cap="flat" cmpd="sng" algn="ctr">
            <a:solidFill>
              <a:srgbClr val="000000"/>
            </a:solidFill>
            <a:prstDash val="solid"/>
            <a:round/>
            <a:headEnd type="none" w="med" len="med"/>
            <a:tailEnd type="none" w="med" len="med"/>
          </a:ln>
          <a:effectLst/>
        </p:spPr>
      </p:cxnSp>
      <p:cxnSp>
        <p:nvCxnSpPr>
          <p:cNvPr id="35" name="Straight Connector 34"/>
          <p:cNvCxnSpPr/>
          <p:nvPr/>
        </p:nvCxnSpPr>
        <p:spPr bwMode="auto">
          <a:xfrm>
            <a:off x="3048000" y="4704608"/>
            <a:ext cx="3429000" cy="0"/>
          </a:xfrm>
          <a:prstGeom prst="line">
            <a:avLst/>
          </a:prstGeom>
          <a:solidFill>
            <a:srgbClr val="5CA1FB"/>
          </a:solidFill>
          <a:ln w="38100" cap="flat" cmpd="sng" algn="ctr">
            <a:solidFill>
              <a:srgbClr val="000000"/>
            </a:solidFill>
            <a:prstDash val="solid"/>
            <a:round/>
            <a:headEnd type="none" w="med" len="med"/>
            <a:tailEnd type="none" w="med" len="med"/>
          </a:ln>
          <a:effectLst/>
        </p:spPr>
      </p:cxnSp>
      <p:sp>
        <p:nvSpPr>
          <p:cNvPr id="36" name="TextBox 35"/>
          <p:cNvSpPr txBox="1"/>
          <p:nvPr/>
        </p:nvSpPr>
        <p:spPr>
          <a:xfrm>
            <a:off x="1097396" y="2641937"/>
            <a:ext cx="1936749" cy="1015663"/>
          </a:xfrm>
          <a:prstGeom prst="rect">
            <a:avLst/>
          </a:prstGeom>
          <a:solidFill>
            <a:srgbClr val="FFFFFF"/>
          </a:solid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Responsibility</a:t>
            </a:r>
            <a:br>
              <a:rPr kumimoji="0" lang="en-US" sz="1800" b="0" i="0" u="none" strike="noStrike" kern="0" cap="none" spc="0" normalizeH="0" baseline="0" noProof="0" dirty="0" smtClean="0">
                <a:ln>
                  <a:noFill/>
                </a:ln>
                <a:solidFill>
                  <a:sysClr val="windowText" lastClr="000000"/>
                </a:solidFill>
                <a:effectLst/>
                <a:uLnTx/>
                <a:uFillTx/>
              </a:rPr>
            </a:br>
            <a:r>
              <a:rPr kumimoji="0" lang="en-US" sz="1800" b="0" i="0" u="none" strike="noStrike" kern="0" cap="none" spc="0" normalizeH="0" baseline="0" noProof="0" dirty="0" smtClean="0">
                <a:ln>
                  <a:noFill/>
                </a:ln>
                <a:solidFill>
                  <a:sysClr val="windowText" lastClr="000000"/>
                </a:solidFill>
                <a:effectLst/>
                <a:uLnTx/>
                <a:uFillTx/>
              </a:rPr>
              <a:t>for growth in</a:t>
            </a:r>
            <a:br>
              <a:rPr kumimoji="0" lang="en-US" sz="1800" b="0" i="0" u="none" strike="noStrike" kern="0" cap="none" spc="0" normalizeH="0" baseline="0" noProof="0" dirty="0" smtClean="0">
                <a:ln>
                  <a:noFill/>
                </a:ln>
                <a:solidFill>
                  <a:sysClr val="windowText" lastClr="000000"/>
                </a:solidFill>
                <a:effectLst/>
                <a:uLnTx/>
                <a:uFillTx/>
              </a:rPr>
            </a:br>
            <a:r>
              <a:rPr kumimoji="0" lang="en-US" sz="1800" b="0" i="0" u="none" strike="noStrike" kern="0" cap="none" spc="0" normalizeH="0" baseline="0" noProof="0" dirty="0" smtClean="0">
                <a:ln>
                  <a:noFill/>
                </a:ln>
                <a:solidFill>
                  <a:sysClr val="windowText" lastClr="000000"/>
                </a:solidFill>
                <a:effectLst/>
                <a:uLnTx/>
                <a:uFillTx/>
              </a:rPr>
              <a:t>capability</a:t>
            </a:r>
          </a:p>
        </p:txBody>
      </p:sp>
      <p:sp>
        <p:nvSpPr>
          <p:cNvPr id="37" name="TextBox 36"/>
          <p:cNvSpPr txBox="1"/>
          <p:nvPr/>
        </p:nvSpPr>
        <p:spPr>
          <a:xfrm>
            <a:off x="3657600" y="4763983"/>
            <a:ext cx="2105063" cy="707886"/>
          </a:xfrm>
          <a:prstGeom prst="rect">
            <a:avLst/>
          </a:prstGeom>
          <a:solidFill>
            <a:srgbClr val="FFFFFF"/>
          </a:solid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Responsibility</a:t>
            </a:r>
            <a:br>
              <a:rPr kumimoji="0" lang="en-US" sz="1800" b="0" i="0" u="none" strike="noStrike" kern="0" cap="none" spc="0" normalizeH="0" baseline="0" noProof="0" dirty="0" smtClean="0">
                <a:ln>
                  <a:noFill/>
                </a:ln>
                <a:solidFill>
                  <a:sysClr val="windowText" lastClr="000000"/>
                </a:solidFill>
                <a:effectLst/>
                <a:uLnTx/>
                <a:uFillTx/>
              </a:rPr>
            </a:br>
            <a:r>
              <a:rPr kumimoji="0" lang="en-US" sz="1800" b="0" i="0" u="none" strike="noStrike" kern="0" cap="none" spc="0" normalizeH="0" baseline="0" noProof="0" dirty="0" smtClean="0">
                <a:ln>
                  <a:noFill/>
                </a:ln>
                <a:solidFill>
                  <a:sysClr val="windowText" lastClr="000000"/>
                </a:solidFill>
                <a:effectLst/>
                <a:uLnTx/>
                <a:uFillTx/>
              </a:rPr>
              <a:t>for team results</a:t>
            </a:r>
          </a:p>
        </p:txBody>
      </p:sp>
      <p:sp>
        <p:nvSpPr>
          <p:cNvPr id="38" name="TextBox 37"/>
          <p:cNvSpPr txBox="1"/>
          <p:nvPr/>
        </p:nvSpPr>
        <p:spPr>
          <a:xfrm>
            <a:off x="3200400" y="2057400"/>
            <a:ext cx="327334" cy="40011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C00000"/>
                </a:solidFill>
                <a:effectLst/>
                <a:uLnTx/>
                <a:uFillTx/>
              </a:rPr>
              <a:t>x</a:t>
            </a:r>
          </a:p>
        </p:txBody>
      </p:sp>
      <p:sp>
        <p:nvSpPr>
          <p:cNvPr id="39" name="Rectangular Callout 38"/>
          <p:cNvSpPr/>
          <p:nvPr/>
        </p:nvSpPr>
        <p:spPr bwMode="auto">
          <a:xfrm>
            <a:off x="4278467" y="1524000"/>
            <a:ext cx="903133" cy="437408"/>
          </a:xfrm>
          <a:prstGeom prst="wedgeRectCallout">
            <a:avLst>
              <a:gd name="adj1" fmla="val -136308"/>
              <a:gd name="adj2" fmla="val 111913"/>
            </a:avLst>
          </a:prstGeom>
          <a:solidFill>
            <a:srgbClr val="B2CCE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400" b="1" i="0" u="none" strike="noStrike" kern="0" cap="none" spc="0" normalizeH="0" baseline="0" noProof="0" dirty="0" smtClean="0">
                <a:ln>
                  <a:noFill/>
                </a:ln>
                <a:solidFill>
                  <a:srgbClr val="000000"/>
                </a:solidFill>
                <a:effectLst/>
                <a:uLnTx/>
                <a:uFillTx/>
                <a:latin typeface="Arial" charset="0"/>
                <a:ea typeface="ＭＳ Ｐゴシック" pitchFamily="1" charset="-128"/>
              </a:rPr>
              <a:t>Coach</a:t>
            </a:r>
          </a:p>
        </p:txBody>
      </p:sp>
    </p:spTree>
    <p:extLst>
      <p:ext uri="{BB962C8B-B14F-4D97-AF65-F5344CB8AC3E}">
        <p14:creationId xmlns:p14="http://schemas.microsoft.com/office/powerpoint/2010/main" val="1922996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1000" fill="hold"/>
                                        <p:tgtEl>
                                          <p:spTgt spid="39"/>
                                        </p:tgtEl>
                                        <p:attrNameLst>
                                          <p:attrName>ppt_w</p:attrName>
                                        </p:attrNameLst>
                                      </p:cBhvr>
                                      <p:tavLst>
                                        <p:tav tm="0">
                                          <p:val>
                                            <p:fltVal val="0"/>
                                          </p:val>
                                        </p:tav>
                                        <p:tav tm="100000">
                                          <p:val>
                                            <p:strVal val="#ppt_w"/>
                                          </p:val>
                                        </p:tav>
                                      </p:tavLst>
                                    </p:anim>
                                    <p:anim calcmode="lin" valueType="num">
                                      <p:cBhvr>
                                        <p:cTn id="12" dur="1000" fill="hold"/>
                                        <p:tgtEl>
                                          <p:spTgt spid="39"/>
                                        </p:tgtEl>
                                        <p:attrNameLst>
                                          <p:attrName>ppt_h</p:attrName>
                                        </p:attrNameLst>
                                      </p:cBhvr>
                                      <p:tavLst>
                                        <p:tav tm="0">
                                          <p:val>
                                            <p:fltVal val="0"/>
                                          </p:val>
                                        </p:tav>
                                        <p:tav tm="100000">
                                          <p:val>
                                            <p:strVal val="#ppt_h"/>
                                          </p:val>
                                        </p:tav>
                                      </p:tavLst>
                                    </p:anim>
                                    <p:animEffect transition="in" filter="fade">
                                      <p:cBhvr>
                                        <p:cTn id="13"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Get Better</a:t>
            </a:r>
            <a:endParaRPr lang="en-US" dirty="0"/>
          </a:p>
        </p:txBody>
      </p:sp>
      <p:sp>
        <p:nvSpPr>
          <p:cNvPr id="3" name="Content Placeholder 2"/>
          <p:cNvSpPr>
            <a:spLocks noGrp="1"/>
          </p:cNvSpPr>
          <p:nvPr>
            <p:ph idx="1"/>
          </p:nvPr>
        </p:nvSpPr>
        <p:spPr/>
        <p:txBody>
          <a:bodyPr/>
          <a:lstStyle/>
          <a:p>
            <a:pPr>
              <a:spcAft>
                <a:spcPts val="1200"/>
              </a:spcAft>
            </a:pPr>
            <a:r>
              <a:rPr lang="en-US" dirty="0" smtClean="0"/>
              <a:t>During the postmortem</a:t>
            </a:r>
          </a:p>
          <a:p>
            <a:pPr lvl="1">
              <a:spcAft>
                <a:spcPts val="1200"/>
              </a:spcAft>
            </a:pPr>
            <a:r>
              <a:rPr lang="en-US" dirty="0" smtClean="0"/>
              <a:t>performance data is consolidated and analyzed</a:t>
            </a:r>
          </a:p>
          <a:p>
            <a:pPr lvl="1">
              <a:spcAft>
                <a:spcPts val="1200"/>
              </a:spcAft>
            </a:pPr>
            <a:r>
              <a:rPr lang="en-US" dirty="0" smtClean="0"/>
              <a:t>lessons learned are chronicled while the team members’ experiences are fresh</a:t>
            </a:r>
          </a:p>
          <a:p>
            <a:pPr lvl="1">
              <a:spcAft>
                <a:spcPts val="1200"/>
              </a:spcAft>
            </a:pPr>
            <a:r>
              <a:rPr lang="en-US" dirty="0" smtClean="0"/>
              <a:t>estimation parameters are updated based on actual performance from the previous phase</a:t>
            </a:r>
          </a:p>
          <a:p>
            <a:pPr lvl="1">
              <a:spcAft>
                <a:spcPts val="1200"/>
              </a:spcAft>
            </a:pPr>
            <a:r>
              <a:rPr lang="en-US" dirty="0" smtClean="0"/>
              <a:t>process improvements are discussed and agreed upon</a:t>
            </a:r>
            <a:endParaRPr lang="en-US" dirty="0"/>
          </a:p>
        </p:txBody>
      </p:sp>
      <p:pic>
        <p:nvPicPr>
          <p:cNvPr id="8194" name="Picture 2" descr="C:\Users\mkasunic\Desktop\iStock_000017065834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7435" y="4090864"/>
            <a:ext cx="3381149" cy="2243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4827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79438" y="665704"/>
            <a:ext cx="8505825" cy="344488"/>
          </a:xfrm>
        </p:spPr>
        <p:txBody>
          <a:bodyPr/>
          <a:lstStyle/>
          <a:p>
            <a:r>
              <a:rPr lang="en-US" dirty="0" smtClean="0"/>
              <a:t>Characteristics of Knowledge Work</a:t>
            </a:r>
          </a:p>
        </p:txBody>
      </p:sp>
      <p:sp>
        <p:nvSpPr>
          <p:cNvPr id="7" name="Content Placeholder 7"/>
          <p:cNvSpPr>
            <a:spLocks noGrp="1"/>
          </p:cNvSpPr>
          <p:nvPr>
            <p:ph idx="1"/>
          </p:nvPr>
        </p:nvSpPr>
        <p:spPr>
          <a:xfrm>
            <a:off x="550863" y="1460500"/>
            <a:ext cx="5719308" cy="3136900"/>
          </a:xfrm>
        </p:spPr>
        <p:txBody>
          <a:bodyPr>
            <a:noAutofit/>
          </a:bodyPr>
          <a:lstStyle/>
          <a:p>
            <a:pPr marL="0" indent="0">
              <a:spcAft>
                <a:spcPts val="1200"/>
              </a:spcAft>
              <a:defRPr/>
            </a:pPr>
            <a:r>
              <a:rPr lang="en-US" sz="1800" dirty="0" smtClean="0"/>
              <a:t>The work is handcrafted so that a project’s outcome will depend on the skills, discipline, and commitment of those that develop it.</a:t>
            </a:r>
          </a:p>
          <a:p>
            <a:pPr>
              <a:spcAft>
                <a:spcPts val="1200"/>
              </a:spcAft>
              <a:defRPr/>
            </a:pPr>
            <a:r>
              <a:rPr lang="en-US" sz="1800" dirty="0" smtClean="0"/>
              <a:t>For efforts involving knowledge work</a:t>
            </a:r>
          </a:p>
          <a:p>
            <a:pPr lvl="1">
              <a:defRPr/>
            </a:pPr>
            <a:r>
              <a:rPr lang="en-US" sz="1800" dirty="0" smtClean="0"/>
              <a:t>All schedules are estimates; no one really knows when the work will be completed.</a:t>
            </a:r>
          </a:p>
          <a:p>
            <a:pPr lvl="1">
              <a:defRPr/>
            </a:pPr>
            <a:r>
              <a:rPr lang="en-US" sz="1800" dirty="0" smtClean="0"/>
              <a:t>Any work effort can get into trouble and no single person knows the exact best way to get out of trouble.</a:t>
            </a:r>
          </a:p>
          <a:p>
            <a:pPr>
              <a:defRPr/>
            </a:pPr>
            <a:endParaRPr lang="en-US" sz="1800" dirty="0" smtClean="0"/>
          </a:p>
          <a:p>
            <a:pPr>
              <a:defRPr/>
            </a:pPr>
            <a:endParaRPr lang="en-US" sz="1800" dirty="0" smtClean="0"/>
          </a:p>
        </p:txBody>
      </p:sp>
      <p:pic>
        <p:nvPicPr>
          <p:cNvPr id="22532"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01776" y="2064087"/>
            <a:ext cx="2095239" cy="209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684356" y="4756894"/>
            <a:ext cx="3838470" cy="677108"/>
          </a:xfrm>
          <a:prstGeom prst="rect">
            <a:avLst/>
          </a:prstGeom>
          <a:solidFill>
            <a:srgbClr val="0070C0">
              <a:alpha val="27059"/>
            </a:srgbClr>
          </a:solidFill>
        </p:spPr>
        <p:txBody>
          <a:bodyPr wrap="square" rtlCol="0">
            <a:spAutoFit/>
          </a:bodyPr>
          <a:lstStyle/>
          <a:p>
            <a:pPr>
              <a:buNone/>
            </a:pPr>
            <a:r>
              <a:rPr lang="en-US" sz="1900" i="1" dirty="0" smtClean="0"/>
              <a:t>However … those doing the work know the most about the work.</a:t>
            </a:r>
            <a:endParaRPr lang="en-US" sz="1900" i="1" dirty="0"/>
          </a:p>
        </p:txBody>
      </p:sp>
    </p:spTree>
    <p:extLst>
      <p:ext uri="{BB962C8B-B14F-4D97-AF65-F5344CB8AC3E}">
        <p14:creationId xmlns:p14="http://schemas.microsoft.com/office/powerpoint/2010/main" val="247476215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7" name="Picture 2"/>
          <p:cNvPicPr>
            <a:picLocks noChangeAspect="1" noChangeArrowheads="1"/>
          </p:cNvPicPr>
          <p:nvPr/>
        </p:nvPicPr>
        <p:blipFill>
          <a:blip r:embed="rId2"/>
          <a:srcRect/>
          <a:stretch>
            <a:fillRect/>
          </a:stretch>
        </p:blipFill>
        <p:spPr bwMode="auto">
          <a:xfrm>
            <a:off x="6299196" y="2743200"/>
            <a:ext cx="2042600" cy="2019300"/>
          </a:xfrm>
          <a:prstGeom prst="rect">
            <a:avLst/>
          </a:prstGeom>
          <a:noFill/>
          <a:ln w="9525">
            <a:noFill/>
            <a:miter lim="800000"/>
            <a:headEnd/>
            <a:tailEnd/>
          </a:ln>
          <a:effectLst/>
        </p:spPr>
      </p:pic>
      <p:sp>
        <p:nvSpPr>
          <p:cNvPr id="129" name="Rectangle 3"/>
          <p:cNvSpPr txBox="1">
            <a:spLocks noChangeArrowheads="1"/>
          </p:cNvSpPr>
          <p:nvPr/>
        </p:nvSpPr>
        <p:spPr bwMode="gray">
          <a:xfrm>
            <a:off x="4544699" y="805831"/>
            <a:ext cx="4249737" cy="152685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814388" rtl="0" eaLnBrk="0" fontAlgn="base" latinLnBrk="0" hangingPunct="0">
              <a:lnSpc>
                <a:spcPct val="100000"/>
              </a:lnSpc>
              <a:spcBef>
                <a:spcPct val="0"/>
              </a:spcBef>
              <a:spcAft>
                <a:spcPct val="50000"/>
              </a:spcAft>
              <a:buClrTx/>
              <a:buSzPct val="70000"/>
              <a:buFontTx/>
              <a:buNone/>
              <a:tabLst/>
              <a:defRPr/>
            </a:pPr>
            <a:r>
              <a:rPr kumimoji="0" lang="en-US" sz="1800" b="0" i="0" u="none" strike="noStrike" kern="0" cap="none" spc="0" normalizeH="0" baseline="0" noProof="0" dirty="0" smtClean="0">
                <a:ln>
                  <a:noFill/>
                </a:ln>
                <a:solidFill>
                  <a:srgbClr val="000000"/>
                </a:solidFill>
                <a:effectLst/>
                <a:uLnTx/>
                <a:uFillTx/>
                <a:latin typeface="Arial"/>
                <a:ea typeface="+mn-ea"/>
                <a:cs typeface="+mn-cs"/>
              </a:rPr>
              <a:t>The benefit and value of measurement comes from the </a:t>
            </a:r>
            <a:r>
              <a:rPr kumimoji="0" lang="en-US" sz="1800" b="0" i="0" u="none" strike="noStrike" kern="0" cap="none" spc="0" normalizeH="0" baseline="0" noProof="0" dirty="0" smtClean="0">
                <a:ln>
                  <a:noFill/>
                </a:ln>
                <a:solidFill>
                  <a:srgbClr val="2E5C8A"/>
                </a:solidFill>
                <a:effectLst/>
                <a:uLnTx/>
                <a:uFillTx/>
                <a:latin typeface="Arial"/>
                <a:ea typeface="+mn-ea"/>
                <a:cs typeface="+mn-cs"/>
              </a:rPr>
              <a:t>decisions and actions taken</a:t>
            </a:r>
            <a:r>
              <a:rPr kumimoji="0" lang="en-US" sz="1800" b="0" i="0" u="none" strike="noStrike" kern="0" cap="none" spc="0" normalizeH="0" baseline="0" noProof="0" dirty="0" smtClean="0">
                <a:ln>
                  <a:noFill/>
                </a:ln>
                <a:solidFill>
                  <a:srgbClr val="000000"/>
                </a:solidFill>
                <a:effectLst/>
                <a:uLnTx/>
                <a:uFillTx/>
                <a:latin typeface="Arial"/>
                <a:ea typeface="+mn-ea"/>
                <a:cs typeface="+mn-cs"/>
              </a:rPr>
              <a:t> in response to analysis of the data</a:t>
            </a:r>
            <a:br>
              <a:rPr kumimoji="0" lang="en-US" sz="1800" b="0" i="0" u="none" strike="noStrike" kern="0" cap="none" spc="0" normalizeH="0" baseline="0" noProof="0" dirty="0" smtClean="0">
                <a:ln>
                  <a:noFill/>
                </a:ln>
                <a:solidFill>
                  <a:srgbClr val="000000"/>
                </a:solidFill>
                <a:effectLst/>
                <a:uLnTx/>
                <a:uFillTx/>
                <a:latin typeface="Arial"/>
                <a:ea typeface="+mn-ea"/>
                <a:cs typeface="+mn-cs"/>
              </a:rPr>
            </a:br>
            <a:r>
              <a:rPr kumimoji="0" lang="en-US" sz="1800" b="0" i="0" u="none" strike="noStrike" kern="0" cap="none" spc="0" normalizeH="0" baseline="0" noProof="0" dirty="0" smtClean="0">
                <a:ln>
                  <a:noFill/>
                </a:ln>
                <a:solidFill>
                  <a:srgbClr val="000000"/>
                </a:solidFill>
                <a:effectLst/>
                <a:uLnTx/>
                <a:uFillTx/>
                <a:latin typeface="Arial"/>
                <a:ea typeface="+mn-ea"/>
                <a:cs typeface="+mn-cs"/>
              </a:rPr>
              <a:t>… not from the collection of the data.</a:t>
            </a:r>
          </a:p>
        </p:txBody>
      </p:sp>
      <p:pic>
        <p:nvPicPr>
          <p:cNvPr id="130" name="Picture 4" descr="bs00877_"/>
          <p:cNvPicPr>
            <a:picLocks noChangeAspect="1" noChangeArrowheads="1"/>
          </p:cNvPicPr>
          <p:nvPr/>
        </p:nvPicPr>
        <p:blipFill>
          <a:blip r:embed="rId3"/>
          <a:srcRect/>
          <a:stretch>
            <a:fillRect/>
          </a:stretch>
        </p:blipFill>
        <p:spPr bwMode="auto">
          <a:xfrm>
            <a:off x="2677791" y="4166726"/>
            <a:ext cx="1164355" cy="1300480"/>
          </a:xfrm>
          <a:prstGeom prst="rect">
            <a:avLst/>
          </a:prstGeom>
          <a:noFill/>
          <a:ln w="9525">
            <a:noFill/>
            <a:miter lim="800000"/>
            <a:headEnd/>
            <a:tailEnd/>
          </a:ln>
        </p:spPr>
      </p:pic>
      <p:pic>
        <p:nvPicPr>
          <p:cNvPr id="131" name="Picture 6" descr="bs00876_"/>
          <p:cNvPicPr>
            <a:picLocks noChangeAspect="1" noChangeArrowheads="1"/>
          </p:cNvPicPr>
          <p:nvPr/>
        </p:nvPicPr>
        <p:blipFill>
          <a:blip r:embed="rId4"/>
          <a:srcRect/>
          <a:stretch>
            <a:fillRect/>
          </a:stretch>
        </p:blipFill>
        <p:spPr bwMode="auto">
          <a:xfrm flipH="1">
            <a:off x="3676645" y="4288646"/>
            <a:ext cx="1136213" cy="1269048"/>
          </a:xfrm>
          <a:prstGeom prst="rect">
            <a:avLst/>
          </a:prstGeom>
          <a:noFill/>
          <a:ln w="9525">
            <a:noFill/>
            <a:miter lim="800000"/>
            <a:headEnd/>
            <a:tailEnd/>
          </a:ln>
        </p:spPr>
      </p:pic>
      <p:sp>
        <p:nvSpPr>
          <p:cNvPr id="132" name="Text Box 142"/>
          <p:cNvSpPr txBox="1">
            <a:spLocks noChangeArrowheads="1"/>
          </p:cNvSpPr>
          <p:nvPr/>
        </p:nvSpPr>
        <p:spPr bwMode="auto">
          <a:xfrm rot="1167148">
            <a:off x="1724021" y="1046019"/>
            <a:ext cx="760412"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17.5%</a:t>
            </a:r>
          </a:p>
        </p:txBody>
      </p:sp>
      <p:sp>
        <p:nvSpPr>
          <p:cNvPr id="133" name="Text Box 143"/>
          <p:cNvSpPr txBox="1">
            <a:spLocks noChangeArrowheads="1"/>
          </p:cNvSpPr>
          <p:nvPr/>
        </p:nvSpPr>
        <p:spPr bwMode="auto">
          <a:xfrm rot="20671059">
            <a:off x="2298696" y="1061894"/>
            <a:ext cx="63500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2569</a:t>
            </a:r>
          </a:p>
        </p:txBody>
      </p:sp>
      <p:sp>
        <p:nvSpPr>
          <p:cNvPr id="134" name="Text Box 144"/>
          <p:cNvSpPr txBox="1">
            <a:spLocks noChangeArrowheads="1"/>
          </p:cNvSpPr>
          <p:nvPr/>
        </p:nvSpPr>
        <p:spPr bwMode="auto">
          <a:xfrm rot="1167148">
            <a:off x="1998658" y="591994"/>
            <a:ext cx="409575"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54</a:t>
            </a:r>
          </a:p>
        </p:txBody>
      </p:sp>
      <p:sp>
        <p:nvSpPr>
          <p:cNvPr id="135" name="Text Box 145"/>
          <p:cNvSpPr txBox="1">
            <a:spLocks noChangeArrowheads="1"/>
          </p:cNvSpPr>
          <p:nvPr/>
        </p:nvSpPr>
        <p:spPr bwMode="auto">
          <a:xfrm rot="20671059">
            <a:off x="2522533" y="1050781"/>
            <a:ext cx="59055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65%</a:t>
            </a:r>
          </a:p>
        </p:txBody>
      </p:sp>
      <p:sp>
        <p:nvSpPr>
          <p:cNvPr id="136" name="Text Box 146"/>
          <p:cNvSpPr txBox="1">
            <a:spLocks noChangeArrowheads="1"/>
          </p:cNvSpPr>
          <p:nvPr/>
        </p:nvSpPr>
        <p:spPr bwMode="auto">
          <a:xfrm rot="1167148">
            <a:off x="1876421" y="1198419"/>
            <a:ext cx="760412"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17.5%</a:t>
            </a:r>
          </a:p>
        </p:txBody>
      </p:sp>
      <p:sp>
        <p:nvSpPr>
          <p:cNvPr id="137" name="Text Box 147"/>
          <p:cNvSpPr txBox="1">
            <a:spLocks noChangeArrowheads="1"/>
          </p:cNvSpPr>
          <p:nvPr/>
        </p:nvSpPr>
        <p:spPr bwMode="auto">
          <a:xfrm rot="20671059">
            <a:off x="2451096" y="1214294"/>
            <a:ext cx="63500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2569</a:t>
            </a:r>
          </a:p>
        </p:txBody>
      </p:sp>
      <p:sp>
        <p:nvSpPr>
          <p:cNvPr id="138" name="Text Box 148"/>
          <p:cNvSpPr txBox="1">
            <a:spLocks noChangeArrowheads="1"/>
          </p:cNvSpPr>
          <p:nvPr/>
        </p:nvSpPr>
        <p:spPr bwMode="auto">
          <a:xfrm rot="1167148">
            <a:off x="2151058" y="744394"/>
            <a:ext cx="409575"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54</a:t>
            </a:r>
          </a:p>
        </p:txBody>
      </p:sp>
      <p:sp>
        <p:nvSpPr>
          <p:cNvPr id="139" name="Text Box 149"/>
          <p:cNvSpPr txBox="1">
            <a:spLocks noChangeArrowheads="1"/>
          </p:cNvSpPr>
          <p:nvPr/>
        </p:nvSpPr>
        <p:spPr bwMode="auto">
          <a:xfrm rot="20671059">
            <a:off x="2674933" y="1203181"/>
            <a:ext cx="59055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65%</a:t>
            </a:r>
          </a:p>
        </p:txBody>
      </p:sp>
      <p:sp>
        <p:nvSpPr>
          <p:cNvPr id="140" name="Text Box 150"/>
          <p:cNvSpPr txBox="1">
            <a:spLocks noChangeArrowheads="1"/>
          </p:cNvSpPr>
          <p:nvPr/>
        </p:nvSpPr>
        <p:spPr bwMode="auto">
          <a:xfrm rot="1167148">
            <a:off x="1703383" y="1350819"/>
            <a:ext cx="760413"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17.5%</a:t>
            </a:r>
          </a:p>
        </p:txBody>
      </p:sp>
      <p:sp>
        <p:nvSpPr>
          <p:cNvPr id="141" name="Text Box 151"/>
          <p:cNvSpPr txBox="1">
            <a:spLocks noChangeArrowheads="1"/>
          </p:cNvSpPr>
          <p:nvPr/>
        </p:nvSpPr>
        <p:spPr bwMode="auto">
          <a:xfrm rot="20671059">
            <a:off x="2278058" y="1366694"/>
            <a:ext cx="63500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2569</a:t>
            </a:r>
          </a:p>
        </p:txBody>
      </p:sp>
      <p:sp>
        <p:nvSpPr>
          <p:cNvPr id="142" name="Text Box 152"/>
          <p:cNvSpPr txBox="1">
            <a:spLocks noChangeArrowheads="1"/>
          </p:cNvSpPr>
          <p:nvPr/>
        </p:nvSpPr>
        <p:spPr bwMode="auto">
          <a:xfrm rot="1167148">
            <a:off x="1978021" y="896794"/>
            <a:ext cx="409575"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54</a:t>
            </a:r>
          </a:p>
        </p:txBody>
      </p:sp>
      <p:sp>
        <p:nvSpPr>
          <p:cNvPr id="143" name="Text Box 153"/>
          <p:cNvSpPr txBox="1">
            <a:spLocks noChangeArrowheads="1"/>
          </p:cNvSpPr>
          <p:nvPr/>
        </p:nvSpPr>
        <p:spPr bwMode="auto">
          <a:xfrm rot="20671059">
            <a:off x="2501896" y="1355581"/>
            <a:ext cx="590550" cy="336550"/>
          </a:xfrm>
          <a:prstGeom prst="rect">
            <a:avLst/>
          </a:prstGeom>
          <a:noFill/>
          <a:ln w="6350" algn="ctr">
            <a:noFill/>
            <a:miter lim="800000"/>
            <a:headEnd/>
            <a:tailEnd/>
          </a:ln>
        </p:spPr>
        <p:txBody>
          <a:bodyPr wrap="none">
            <a:spAutoFit/>
          </a:bodyPr>
          <a:lstStyle/>
          <a:p>
            <a:pPr algn="l" rtl="0" fontAlgn="base">
              <a:spcBef>
                <a:spcPct val="50000"/>
              </a:spcBef>
              <a:spcAft>
                <a:spcPct val="0"/>
              </a:spcAft>
            </a:pPr>
            <a:r>
              <a:rPr lang="en-US" sz="1600" b="1" kern="1200" dirty="0">
                <a:solidFill>
                  <a:srgbClr val="003366"/>
                </a:solidFill>
                <a:latin typeface="Arial" charset="0"/>
                <a:ea typeface="ＭＳ Ｐゴシック" pitchFamily="34" charset="-128"/>
                <a:cs typeface="+mn-cs"/>
              </a:rPr>
              <a:t>65%</a:t>
            </a:r>
          </a:p>
        </p:txBody>
      </p:sp>
      <p:grpSp>
        <p:nvGrpSpPr>
          <p:cNvPr id="144" name="Group 154"/>
          <p:cNvGrpSpPr>
            <a:grpSpLocks/>
          </p:cNvGrpSpPr>
          <p:nvPr/>
        </p:nvGrpSpPr>
        <p:grpSpPr bwMode="auto">
          <a:xfrm>
            <a:off x="1346196" y="2128694"/>
            <a:ext cx="2122487" cy="2117725"/>
            <a:chOff x="745" y="1688"/>
            <a:chExt cx="1337" cy="1334"/>
          </a:xfrm>
        </p:grpSpPr>
        <p:sp>
          <p:nvSpPr>
            <p:cNvPr id="145" name="Freeform 155"/>
            <p:cNvSpPr>
              <a:spLocks/>
            </p:cNvSpPr>
            <p:nvPr/>
          </p:nvSpPr>
          <p:spPr bwMode="auto">
            <a:xfrm>
              <a:off x="1434" y="2988"/>
              <a:ext cx="24" cy="25"/>
            </a:xfrm>
            <a:custGeom>
              <a:avLst/>
              <a:gdLst>
                <a:gd name="T0" fmla="*/ 21 w 33"/>
                <a:gd name="T1" fmla="*/ 36 h 36"/>
                <a:gd name="T2" fmla="*/ 25 w 33"/>
                <a:gd name="T3" fmla="*/ 25 h 36"/>
                <a:gd name="T4" fmla="*/ 29 w 33"/>
                <a:gd name="T5" fmla="*/ 15 h 36"/>
                <a:gd name="T6" fmla="*/ 31 w 33"/>
                <a:gd name="T7" fmla="*/ 9 h 36"/>
                <a:gd name="T8" fmla="*/ 33 w 33"/>
                <a:gd name="T9" fmla="*/ 8 h 36"/>
                <a:gd name="T10" fmla="*/ 0 w 33"/>
                <a:gd name="T11" fmla="*/ 0 h 36"/>
                <a:gd name="T12" fmla="*/ 0 w 33"/>
                <a:gd name="T13" fmla="*/ 13 h 36"/>
                <a:gd name="T14" fmla="*/ 4 w 33"/>
                <a:gd name="T15" fmla="*/ 23 h 36"/>
                <a:gd name="T16" fmla="*/ 12 w 33"/>
                <a:gd name="T17" fmla="*/ 30 h 36"/>
                <a:gd name="T18" fmla="*/ 21 w 33"/>
                <a:gd name="T19" fmla="*/ 3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6"/>
                <a:gd name="T32" fmla="*/ 33 w 33"/>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6">
                  <a:moveTo>
                    <a:pt x="21" y="36"/>
                  </a:moveTo>
                  <a:lnTo>
                    <a:pt x="25" y="25"/>
                  </a:lnTo>
                  <a:lnTo>
                    <a:pt x="29" y="15"/>
                  </a:lnTo>
                  <a:lnTo>
                    <a:pt x="31" y="9"/>
                  </a:lnTo>
                  <a:lnTo>
                    <a:pt x="33" y="8"/>
                  </a:lnTo>
                  <a:lnTo>
                    <a:pt x="0" y="0"/>
                  </a:lnTo>
                  <a:lnTo>
                    <a:pt x="0" y="13"/>
                  </a:lnTo>
                  <a:lnTo>
                    <a:pt x="4" y="23"/>
                  </a:lnTo>
                  <a:lnTo>
                    <a:pt x="12" y="30"/>
                  </a:lnTo>
                  <a:lnTo>
                    <a:pt x="21" y="36"/>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46" name="Freeform 156"/>
            <p:cNvSpPr>
              <a:spLocks/>
            </p:cNvSpPr>
            <p:nvPr/>
          </p:nvSpPr>
          <p:spPr bwMode="auto">
            <a:xfrm>
              <a:off x="1389" y="2976"/>
              <a:ext cx="27" cy="21"/>
            </a:xfrm>
            <a:custGeom>
              <a:avLst/>
              <a:gdLst>
                <a:gd name="T0" fmla="*/ 40 w 40"/>
                <a:gd name="T1" fmla="*/ 9 h 28"/>
                <a:gd name="T2" fmla="*/ 4 w 40"/>
                <a:gd name="T3" fmla="*/ 0 h 28"/>
                <a:gd name="T4" fmla="*/ 4 w 40"/>
                <a:gd name="T5" fmla="*/ 6 h 28"/>
                <a:gd name="T6" fmla="*/ 2 w 40"/>
                <a:gd name="T7" fmla="*/ 13 h 28"/>
                <a:gd name="T8" fmla="*/ 2 w 40"/>
                <a:gd name="T9" fmla="*/ 19 h 28"/>
                <a:gd name="T10" fmla="*/ 0 w 40"/>
                <a:gd name="T11" fmla="*/ 26 h 28"/>
                <a:gd name="T12" fmla="*/ 17 w 40"/>
                <a:gd name="T13" fmla="*/ 28 h 28"/>
                <a:gd name="T14" fmla="*/ 28 w 40"/>
                <a:gd name="T15" fmla="*/ 24 h 28"/>
                <a:gd name="T16" fmla="*/ 36 w 40"/>
                <a:gd name="T17" fmla="*/ 17 h 28"/>
                <a:gd name="T18" fmla="*/ 40 w 40"/>
                <a:gd name="T19" fmla="*/ 9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8"/>
                <a:gd name="T32" fmla="*/ 40 w 40"/>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8">
                  <a:moveTo>
                    <a:pt x="40" y="9"/>
                  </a:moveTo>
                  <a:lnTo>
                    <a:pt x="4" y="0"/>
                  </a:lnTo>
                  <a:lnTo>
                    <a:pt x="4" y="6"/>
                  </a:lnTo>
                  <a:lnTo>
                    <a:pt x="2" y="13"/>
                  </a:lnTo>
                  <a:lnTo>
                    <a:pt x="2" y="19"/>
                  </a:lnTo>
                  <a:lnTo>
                    <a:pt x="0" y="26"/>
                  </a:lnTo>
                  <a:lnTo>
                    <a:pt x="17" y="28"/>
                  </a:lnTo>
                  <a:lnTo>
                    <a:pt x="28" y="24"/>
                  </a:lnTo>
                  <a:lnTo>
                    <a:pt x="36" y="17"/>
                  </a:lnTo>
                  <a:lnTo>
                    <a:pt x="40" y="9"/>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47" name="Freeform 157"/>
            <p:cNvSpPr>
              <a:spLocks/>
            </p:cNvSpPr>
            <p:nvPr/>
          </p:nvSpPr>
          <p:spPr bwMode="auto">
            <a:xfrm>
              <a:off x="786" y="1951"/>
              <a:ext cx="623" cy="856"/>
            </a:xfrm>
            <a:custGeom>
              <a:avLst/>
              <a:gdLst>
                <a:gd name="T0" fmla="*/ 0 w 847"/>
                <a:gd name="T1" fmla="*/ 17 h 1165"/>
                <a:gd name="T2" fmla="*/ 783 w 847"/>
                <a:gd name="T3" fmla="*/ 1165 h 1165"/>
                <a:gd name="T4" fmla="*/ 847 w 847"/>
                <a:gd name="T5" fmla="*/ 1160 h 1165"/>
                <a:gd name="T6" fmla="*/ 759 w 847"/>
                <a:gd name="T7" fmla="*/ 0 h 1165"/>
                <a:gd name="T8" fmla="*/ 0 w 847"/>
                <a:gd name="T9" fmla="*/ 17 h 1165"/>
                <a:gd name="T10" fmla="*/ 0 60000 65536"/>
                <a:gd name="T11" fmla="*/ 0 60000 65536"/>
                <a:gd name="T12" fmla="*/ 0 60000 65536"/>
                <a:gd name="T13" fmla="*/ 0 60000 65536"/>
                <a:gd name="T14" fmla="*/ 0 60000 65536"/>
                <a:gd name="T15" fmla="*/ 0 w 847"/>
                <a:gd name="T16" fmla="*/ 0 h 1165"/>
                <a:gd name="T17" fmla="*/ 847 w 847"/>
                <a:gd name="T18" fmla="*/ 1165 h 1165"/>
              </a:gdLst>
              <a:ahLst/>
              <a:cxnLst>
                <a:cxn ang="T10">
                  <a:pos x="T0" y="T1"/>
                </a:cxn>
                <a:cxn ang="T11">
                  <a:pos x="T2" y="T3"/>
                </a:cxn>
                <a:cxn ang="T12">
                  <a:pos x="T4" y="T5"/>
                </a:cxn>
                <a:cxn ang="T13">
                  <a:pos x="T6" y="T7"/>
                </a:cxn>
                <a:cxn ang="T14">
                  <a:pos x="T8" y="T9"/>
                </a:cxn>
              </a:cxnLst>
              <a:rect l="T15" t="T16" r="T17" b="T18"/>
              <a:pathLst>
                <a:path w="847" h="1165">
                  <a:moveTo>
                    <a:pt x="0" y="17"/>
                  </a:moveTo>
                  <a:lnTo>
                    <a:pt x="783" y="1165"/>
                  </a:lnTo>
                  <a:lnTo>
                    <a:pt x="847" y="1160"/>
                  </a:lnTo>
                  <a:lnTo>
                    <a:pt x="759" y="0"/>
                  </a:lnTo>
                  <a:lnTo>
                    <a:pt x="0" y="17"/>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48" name="Freeform 158"/>
            <p:cNvSpPr>
              <a:spLocks/>
            </p:cNvSpPr>
            <p:nvPr/>
          </p:nvSpPr>
          <p:spPr bwMode="auto">
            <a:xfrm>
              <a:off x="1333" y="1936"/>
              <a:ext cx="718" cy="874"/>
            </a:xfrm>
            <a:custGeom>
              <a:avLst/>
              <a:gdLst>
                <a:gd name="T0" fmla="*/ 88 w 978"/>
                <a:gd name="T1" fmla="*/ 1173 h 1190"/>
                <a:gd name="T2" fmla="*/ 90 w 978"/>
                <a:gd name="T3" fmla="*/ 1173 h 1190"/>
                <a:gd name="T4" fmla="*/ 94 w 978"/>
                <a:gd name="T5" fmla="*/ 1177 h 1190"/>
                <a:gd name="T6" fmla="*/ 100 w 978"/>
                <a:gd name="T7" fmla="*/ 1179 h 1190"/>
                <a:gd name="T8" fmla="*/ 107 w 978"/>
                <a:gd name="T9" fmla="*/ 1183 h 1190"/>
                <a:gd name="T10" fmla="*/ 119 w 978"/>
                <a:gd name="T11" fmla="*/ 1186 h 1190"/>
                <a:gd name="T12" fmla="*/ 132 w 978"/>
                <a:gd name="T13" fmla="*/ 1188 h 1190"/>
                <a:gd name="T14" fmla="*/ 147 w 978"/>
                <a:gd name="T15" fmla="*/ 1190 h 1190"/>
                <a:gd name="T16" fmla="*/ 164 w 978"/>
                <a:gd name="T17" fmla="*/ 1190 h 1190"/>
                <a:gd name="T18" fmla="*/ 181 w 978"/>
                <a:gd name="T19" fmla="*/ 1177 h 1190"/>
                <a:gd name="T20" fmla="*/ 211 w 978"/>
                <a:gd name="T21" fmla="*/ 1139 h 1190"/>
                <a:gd name="T22" fmla="*/ 256 w 978"/>
                <a:gd name="T23" fmla="*/ 1079 h 1190"/>
                <a:gd name="T24" fmla="*/ 309 w 978"/>
                <a:gd name="T25" fmla="*/ 1003 h 1190"/>
                <a:gd name="T26" fmla="*/ 374 w 978"/>
                <a:gd name="T27" fmla="*/ 913 h 1190"/>
                <a:gd name="T28" fmla="*/ 442 w 978"/>
                <a:gd name="T29" fmla="*/ 812 h 1190"/>
                <a:gd name="T30" fmla="*/ 513 w 978"/>
                <a:gd name="T31" fmla="*/ 705 h 1190"/>
                <a:gd name="T32" fmla="*/ 589 w 978"/>
                <a:gd name="T33" fmla="*/ 595 h 1190"/>
                <a:gd name="T34" fmla="*/ 661 w 978"/>
                <a:gd name="T35" fmla="*/ 484 h 1190"/>
                <a:gd name="T36" fmla="*/ 732 w 978"/>
                <a:gd name="T37" fmla="*/ 376 h 1190"/>
                <a:gd name="T38" fmla="*/ 798 w 978"/>
                <a:gd name="T39" fmla="*/ 276 h 1190"/>
                <a:gd name="T40" fmla="*/ 857 w 978"/>
                <a:gd name="T41" fmla="*/ 185 h 1190"/>
                <a:gd name="T42" fmla="*/ 906 w 978"/>
                <a:gd name="T43" fmla="*/ 110 h 1190"/>
                <a:gd name="T44" fmla="*/ 944 w 978"/>
                <a:gd name="T45" fmla="*/ 51 h 1190"/>
                <a:gd name="T46" fmla="*/ 968 w 978"/>
                <a:gd name="T47" fmla="*/ 13 h 1190"/>
                <a:gd name="T48" fmla="*/ 978 w 978"/>
                <a:gd name="T49" fmla="*/ 0 h 1190"/>
                <a:gd name="T50" fmla="*/ 0 w 978"/>
                <a:gd name="T51" fmla="*/ 19 h 1190"/>
                <a:gd name="T52" fmla="*/ 3 w 978"/>
                <a:gd name="T53" fmla="*/ 66 h 1190"/>
                <a:gd name="T54" fmla="*/ 13 w 978"/>
                <a:gd name="T55" fmla="*/ 195 h 1190"/>
                <a:gd name="T56" fmla="*/ 28 w 978"/>
                <a:gd name="T57" fmla="*/ 374 h 1190"/>
                <a:gd name="T58" fmla="*/ 45 w 978"/>
                <a:gd name="T59" fmla="*/ 582 h 1190"/>
                <a:gd name="T60" fmla="*/ 62 w 978"/>
                <a:gd name="T61" fmla="*/ 792 h 1190"/>
                <a:gd name="T62" fmla="*/ 75 w 978"/>
                <a:gd name="T63" fmla="*/ 979 h 1190"/>
                <a:gd name="T64" fmla="*/ 85 w 978"/>
                <a:gd name="T65" fmla="*/ 1113 h 1190"/>
                <a:gd name="T66" fmla="*/ 88 w 978"/>
                <a:gd name="T67" fmla="*/ 1173 h 1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8"/>
                <a:gd name="T103" fmla="*/ 0 h 1190"/>
                <a:gd name="T104" fmla="*/ 978 w 978"/>
                <a:gd name="T105" fmla="*/ 1190 h 119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8" h="1190">
                  <a:moveTo>
                    <a:pt x="88" y="1173"/>
                  </a:moveTo>
                  <a:lnTo>
                    <a:pt x="90" y="1173"/>
                  </a:lnTo>
                  <a:lnTo>
                    <a:pt x="94" y="1177"/>
                  </a:lnTo>
                  <a:lnTo>
                    <a:pt x="100" y="1179"/>
                  </a:lnTo>
                  <a:lnTo>
                    <a:pt x="107" y="1183"/>
                  </a:lnTo>
                  <a:lnTo>
                    <a:pt x="119" y="1186"/>
                  </a:lnTo>
                  <a:lnTo>
                    <a:pt x="132" y="1188"/>
                  </a:lnTo>
                  <a:lnTo>
                    <a:pt x="147" y="1190"/>
                  </a:lnTo>
                  <a:lnTo>
                    <a:pt x="164" y="1190"/>
                  </a:lnTo>
                  <a:lnTo>
                    <a:pt x="181" y="1177"/>
                  </a:lnTo>
                  <a:lnTo>
                    <a:pt x="211" y="1139"/>
                  </a:lnTo>
                  <a:lnTo>
                    <a:pt x="256" y="1079"/>
                  </a:lnTo>
                  <a:lnTo>
                    <a:pt x="309" y="1003"/>
                  </a:lnTo>
                  <a:lnTo>
                    <a:pt x="374" y="913"/>
                  </a:lnTo>
                  <a:lnTo>
                    <a:pt x="442" y="812"/>
                  </a:lnTo>
                  <a:lnTo>
                    <a:pt x="513" y="705"/>
                  </a:lnTo>
                  <a:lnTo>
                    <a:pt x="589" y="595"/>
                  </a:lnTo>
                  <a:lnTo>
                    <a:pt x="661" y="484"/>
                  </a:lnTo>
                  <a:lnTo>
                    <a:pt x="732" y="376"/>
                  </a:lnTo>
                  <a:lnTo>
                    <a:pt x="798" y="276"/>
                  </a:lnTo>
                  <a:lnTo>
                    <a:pt x="857" y="185"/>
                  </a:lnTo>
                  <a:lnTo>
                    <a:pt x="906" y="110"/>
                  </a:lnTo>
                  <a:lnTo>
                    <a:pt x="944" y="51"/>
                  </a:lnTo>
                  <a:lnTo>
                    <a:pt x="968" y="13"/>
                  </a:lnTo>
                  <a:lnTo>
                    <a:pt x="978" y="0"/>
                  </a:lnTo>
                  <a:lnTo>
                    <a:pt x="0" y="19"/>
                  </a:lnTo>
                  <a:lnTo>
                    <a:pt x="3" y="66"/>
                  </a:lnTo>
                  <a:lnTo>
                    <a:pt x="13" y="195"/>
                  </a:lnTo>
                  <a:lnTo>
                    <a:pt x="28" y="374"/>
                  </a:lnTo>
                  <a:lnTo>
                    <a:pt x="45" y="582"/>
                  </a:lnTo>
                  <a:lnTo>
                    <a:pt x="62" y="792"/>
                  </a:lnTo>
                  <a:lnTo>
                    <a:pt x="75" y="979"/>
                  </a:lnTo>
                  <a:lnTo>
                    <a:pt x="85" y="1113"/>
                  </a:lnTo>
                  <a:lnTo>
                    <a:pt x="88" y="1173"/>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49" name="Freeform 159"/>
            <p:cNvSpPr>
              <a:spLocks/>
            </p:cNvSpPr>
            <p:nvPr/>
          </p:nvSpPr>
          <p:spPr bwMode="auto">
            <a:xfrm>
              <a:off x="748" y="1845"/>
              <a:ext cx="1334" cy="323"/>
            </a:xfrm>
            <a:custGeom>
              <a:avLst/>
              <a:gdLst>
                <a:gd name="T0" fmla="*/ 1597 w 1814"/>
                <a:gd name="T1" fmla="*/ 303 h 441"/>
                <a:gd name="T2" fmla="*/ 1671 w 1814"/>
                <a:gd name="T3" fmla="*/ 257 h 441"/>
                <a:gd name="T4" fmla="*/ 1726 w 1814"/>
                <a:gd name="T5" fmla="*/ 214 h 441"/>
                <a:gd name="T6" fmla="*/ 1788 w 1814"/>
                <a:gd name="T7" fmla="*/ 144 h 441"/>
                <a:gd name="T8" fmla="*/ 1811 w 1814"/>
                <a:gd name="T9" fmla="*/ 97 h 441"/>
                <a:gd name="T10" fmla="*/ 1799 w 1814"/>
                <a:gd name="T11" fmla="*/ 0 h 441"/>
                <a:gd name="T12" fmla="*/ 1784 w 1814"/>
                <a:gd name="T13" fmla="*/ 10 h 441"/>
                <a:gd name="T14" fmla="*/ 1743 w 1814"/>
                <a:gd name="T15" fmla="*/ 38 h 441"/>
                <a:gd name="T16" fmla="*/ 1676 w 1814"/>
                <a:gd name="T17" fmla="*/ 78 h 441"/>
                <a:gd name="T18" fmla="*/ 1590 w 1814"/>
                <a:gd name="T19" fmla="*/ 127 h 441"/>
                <a:gd name="T20" fmla="*/ 1486 w 1814"/>
                <a:gd name="T21" fmla="*/ 180 h 441"/>
                <a:gd name="T22" fmla="*/ 1386 w 1814"/>
                <a:gd name="T23" fmla="*/ 225 h 441"/>
                <a:gd name="T24" fmla="*/ 1282 w 1814"/>
                <a:gd name="T25" fmla="*/ 263 h 441"/>
                <a:gd name="T26" fmla="*/ 1172 w 1814"/>
                <a:gd name="T27" fmla="*/ 293 h 441"/>
                <a:gd name="T28" fmla="*/ 1057 w 1814"/>
                <a:gd name="T29" fmla="*/ 316 h 441"/>
                <a:gd name="T30" fmla="*/ 938 w 1814"/>
                <a:gd name="T31" fmla="*/ 329 h 441"/>
                <a:gd name="T32" fmla="*/ 831 w 1814"/>
                <a:gd name="T33" fmla="*/ 331 h 441"/>
                <a:gd name="T34" fmla="*/ 747 w 1814"/>
                <a:gd name="T35" fmla="*/ 327 h 441"/>
                <a:gd name="T36" fmla="*/ 666 w 1814"/>
                <a:gd name="T37" fmla="*/ 320 h 441"/>
                <a:gd name="T38" fmla="*/ 587 w 1814"/>
                <a:gd name="T39" fmla="*/ 308 h 441"/>
                <a:gd name="T40" fmla="*/ 509 w 1814"/>
                <a:gd name="T41" fmla="*/ 291 h 441"/>
                <a:gd name="T42" fmla="*/ 432 w 1814"/>
                <a:gd name="T43" fmla="*/ 271 h 441"/>
                <a:gd name="T44" fmla="*/ 304 w 1814"/>
                <a:gd name="T45" fmla="*/ 227 h 441"/>
                <a:gd name="T46" fmla="*/ 190 w 1814"/>
                <a:gd name="T47" fmla="*/ 184 h 441"/>
                <a:gd name="T48" fmla="*/ 98 w 1814"/>
                <a:gd name="T49" fmla="*/ 144 h 441"/>
                <a:gd name="T50" fmla="*/ 34 w 1814"/>
                <a:gd name="T51" fmla="*/ 114 h 441"/>
                <a:gd name="T52" fmla="*/ 2 w 1814"/>
                <a:gd name="T53" fmla="*/ 99 h 441"/>
                <a:gd name="T54" fmla="*/ 62 w 1814"/>
                <a:gd name="T55" fmla="*/ 216 h 441"/>
                <a:gd name="T56" fmla="*/ 90 w 1814"/>
                <a:gd name="T57" fmla="*/ 244 h 441"/>
                <a:gd name="T58" fmla="*/ 160 w 1814"/>
                <a:gd name="T59" fmla="*/ 297 h 441"/>
                <a:gd name="T60" fmla="*/ 232 w 1814"/>
                <a:gd name="T61" fmla="*/ 333 h 441"/>
                <a:gd name="T62" fmla="*/ 296 w 1814"/>
                <a:gd name="T63" fmla="*/ 359 h 441"/>
                <a:gd name="T64" fmla="*/ 372 w 1814"/>
                <a:gd name="T65" fmla="*/ 384 h 441"/>
                <a:gd name="T66" fmla="*/ 438 w 1814"/>
                <a:gd name="T67" fmla="*/ 401 h 441"/>
                <a:gd name="T68" fmla="*/ 511 w 1814"/>
                <a:gd name="T69" fmla="*/ 416 h 441"/>
                <a:gd name="T70" fmla="*/ 593 w 1814"/>
                <a:gd name="T71" fmla="*/ 427 h 441"/>
                <a:gd name="T72" fmla="*/ 683 w 1814"/>
                <a:gd name="T73" fmla="*/ 435 h 441"/>
                <a:gd name="T74" fmla="*/ 785 w 1814"/>
                <a:gd name="T75" fmla="*/ 441 h 441"/>
                <a:gd name="T76" fmla="*/ 944 w 1814"/>
                <a:gd name="T77" fmla="*/ 439 h 441"/>
                <a:gd name="T78" fmla="*/ 1106 w 1814"/>
                <a:gd name="T79" fmla="*/ 427 h 441"/>
                <a:gd name="T80" fmla="*/ 1250 w 1814"/>
                <a:gd name="T81" fmla="*/ 408 h 441"/>
                <a:gd name="T82" fmla="*/ 1372 w 1814"/>
                <a:gd name="T83" fmla="*/ 384 h 441"/>
                <a:gd name="T84" fmla="*/ 1476 w 1814"/>
                <a:gd name="T85" fmla="*/ 354 h 4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14"/>
                <a:gd name="T130" fmla="*/ 0 h 441"/>
                <a:gd name="T131" fmla="*/ 1814 w 1814"/>
                <a:gd name="T132" fmla="*/ 441 h 4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14" h="441">
                  <a:moveTo>
                    <a:pt x="1535" y="331"/>
                  </a:moveTo>
                  <a:lnTo>
                    <a:pt x="1567" y="316"/>
                  </a:lnTo>
                  <a:lnTo>
                    <a:pt x="1597" y="303"/>
                  </a:lnTo>
                  <a:lnTo>
                    <a:pt x="1624" y="288"/>
                  </a:lnTo>
                  <a:lnTo>
                    <a:pt x="1648" y="272"/>
                  </a:lnTo>
                  <a:lnTo>
                    <a:pt x="1671" y="257"/>
                  </a:lnTo>
                  <a:lnTo>
                    <a:pt x="1692" y="242"/>
                  </a:lnTo>
                  <a:lnTo>
                    <a:pt x="1709" y="229"/>
                  </a:lnTo>
                  <a:lnTo>
                    <a:pt x="1726" y="214"/>
                  </a:lnTo>
                  <a:lnTo>
                    <a:pt x="1752" y="189"/>
                  </a:lnTo>
                  <a:lnTo>
                    <a:pt x="1773" y="165"/>
                  </a:lnTo>
                  <a:lnTo>
                    <a:pt x="1788" y="144"/>
                  </a:lnTo>
                  <a:lnTo>
                    <a:pt x="1799" y="125"/>
                  </a:lnTo>
                  <a:lnTo>
                    <a:pt x="1807" y="110"/>
                  </a:lnTo>
                  <a:lnTo>
                    <a:pt x="1811" y="97"/>
                  </a:lnTo>
                  <a:lnTo>
                    <a:pt x="1814" y="89"/>
                  </a:lnTo>
                  <a:lnTo>
                    <a:pt x="1814" y="87"/>
                  </a:lnTo>
                  <a:lnTo>
                    <a:pt x="1799" y="0"/>
                  </a:lnTo>
                  <a:lnTo>
                    <a:pt x="1797" y="2"/>
                  </a:lnTo>
                  <a:lnTo>
                    <a:pt x="1794" y="4"/>
                  </a:lnTo>
                  <a:lnTo>
                    <a:pt x="1784" y="10"/>
                  </a:lnTo>
                  <a:lnTo>
                    <a:pt x="1773" y="17"/>
                  </a:lnTo>
                  <a:lnTo>
                    <a:pt x="1760" y="27"/>
                  </a:lnTo>
                  <a:lnTo>
                    <a:pt x="1743" y="38"/>
                  </a:lnTo>
                  <a:lnTo>
                    <a:pt x="1724" y="49"/>
                  </a:lnTo>
                  <a:lnTo>
                    <a:pt x="1701" y="63"/>
                  </a:lnTo>
                  <a:lnTo>
                    <a:pt x="1676" y="78"/>
                  </a:lnTo>
                  <a:lnTo>
                    <a:pt x="1650" y="93"/>
                  </a:lnTo>
                  <a:lnTo>
                    <a:pt x="1622" y="110"/>
                  </a:lnTo>
                  <a:lnTo>
                    <a:pt x="1590" y="127"/>
                  </a:lnTo>
                  <a:lnTo>
                    <a:pt x="1558" y="144"/>
                  </a:lnTo>
                  <a:lnTo>
                    <a:pt x="1524" y="161"/>
                  </a:lnTo>
                  <a:lnTo>
                    <a:pt x="1486" y="180"/>
                  </a:lnTo>
                  <a:lnTo>
                    <a:pt x="1448" y="197"/>
                  </a:lnTo>
                  <a:lnTo>
                    <a:pt x="1418" y="212"/>
                  </a:lnTo>
                  <a:lnTo>
                    <a:pt x="1386" y="225"/>
                  </a:lnTo>
                  <a:lnTo>
                    <a:pt x="1352" y="238"/>
                  </a:lnTo>
                  <a:lnTo>
                    <a:pt x="1318" y="250"/>
                  </a:lnTo>
                  <a:lnTo>
                    <a:pt x="1282" y="263"/>
                  </a:lnTo>
                  <a:lnTo>
                    <a:pt x="1246" y="272"/>
                  </a:lnTo>
                  <a:lnTo>
                    <a:pt x="1210" y="284"/>
                  </a:lnTo>
                  <a:lnTo>
                    <a:pt x="1172" y="293"/>
                  </a:lnTo>
                  <a:lnTo>
                    <a:pt x="1135" y="301"/>
                  </a:lnTo>
                  <a:lnTo>
                    <a:pt x="1095" y="308"/>
                  </a:lnTo>
                  <a:lnTo>
                    <a:pt x="1057" y="316"/>
                  </a:lnTo>
                  <a:lnTo>
                    <a:pt x="1017" y="322"/>
                  </a:lnTo>
                  <a:lnTo>
                    <a:pt x="978" y="325"/>
                  </a:lnTo>
                  <a:lnTo>
                    <a:pt x="938" y="329"/>
                  </a:lnTo>
                  <a:lnTo>
                    <a:pt x="897" y="331"/>
                  </a:lnTo>
                  <a:lnTo>
                    <a:pt x="857" y="331"/>
                  </a:lnTo>
                  <a:lnTo>
                    <a:pt x="831" y="331"/>
                  </a:lnTo>
                  <a:lnTo>
                    <a:pt x="802" y="331"/>
                  </a:lnTo>
                  <a:lnTo>
                    <a:pt x="776" y="329"/>
                  </a:lnTo>
                  <a:lnTo>
                    <a:pt x="747" y="327"/>
                  </a:lnTo>
                  <a:lnTo>
                    <a:pt x="721" y="325"/>
                  </a:lnTo>
                  <a:lnTo>
                    <a:pt x="695" y="323"/>
                  </a:lnTo>
                  <a:lnTo>
                    <a:pt x="666" y="320"/>
                  </a:lnTo>
                  <a:lnTo>
                    <a:pt x="640" y="316"/>
                  </a:lnTo>
                  <a:lnTo>
                    <a:pt x="613" y="312"/>
                  </a:lnTo>
                  <a:lnTo>
                    <a:pt x="587" y="308"/>
                  </a:lnTo>
                  <a:lnTo>
                    <a:pt x="560" y="303"/>
                  </a:lnTo>
                  <a:lnTo>
                    <a:pt x="534" y="297"/>
                  </a:lnTo>
                  <a:lnTo>
                    <a:pt x="509" y="291"/>
                  </a:lnTo>
                  <a:lnTo>
                    <a:pt x="483" y="286"/>
                  </a:lnTo>
                  <a:lnTo>
                    <a:pt x="457" y="278"/>
                  </a:lnTo>
                  <a:lnTo>
                    <a:pt x="432" y="271"/>
                  </a:lnTo>
                  <a:lnTo>
                    <a:pt x="389" y="257"/>
                  </a:lnTo>
                  <a:lnTo>
                    <a:pt x="345" y="242"/>
                  </a:lnTo>
                  <a:lnTo>
                    <a:pt x="304" y="227"/>
                  </a:lnTo>
                  <a:lnTo>
                    <a:pt x="264" y="212"/>
                  </a:lnTo>
                  <a:lnTo>
                    <a:pt x="226" y="197"/>
                  </a:lnTo>
                  <a:lnTo>
                    <a:pt x="190" y="184"/>
                  </a:lnTo>
                  <a:lnTo>
                    <a:pt x="158" y="168"/>
                  </a:lnTo>
                  <a:lnTo>
                    <a:pt x="126" y="155"/>
                  </a:lnTo>
                  <a:lnTo>
                    <a:pt x="98" y="144"/>
                  </a:lnTo>
                  <a:lnTo>
                    <a:pt x="73" y="133"/>
                  </a:lnTo>
                  <a:lnTo>
                    <a:pt x="52" y="121"/>
                  </a:lnTo>
                  <a:lnTo>
                    <a:pt x="34" y="114"/>
                  </a:lnTo>
                  <a:lnTo>
                    <a:pt x="18" y="106"/>
                  </a:lnTo>
                  <a:lnTo>
                    <a:pt x="9" y="100"/>
                  </a:lnTo>
                  <a:lnTo>
                    <a:pt x="2" y="99"/>
                  </a:lnTo>
                  <a:lnTo>
                    <a:pt x="0" y="97"/>
                  </a:lnTo>
                  <a:lnTo>
                    <a:pt x="60" y="214"/>
                  </a:lnTo>
                  <a:lnTo>
                    <a:pt x="62" y="216"/>
                  </a:lnTo>
                  <a:lnTo>
                    <a:pt x="68" y="221"/>
                  </a:lnTo>
                  <a:lnTo>
                    <a:pt x="77" y="233"/>
                  </a:lnTo>
                  <a:lnTo>
                    <a:pt x="90" y="244"/>
                  </a:lnTo>
                  <a:lnTo>
                    <a:pt x="107" y="261"/>
                  </a:lnTo>
                  <a:lnTo>
                    <a:pt x="132" y="278"/>
                  </a:lnTo>
                  <a:lnTo>
                    <a:pt x="160" y="297"/>
                  </a:lnTo>
                  <a:lnTo>
                    <a:pt x="196" y="316"/>
                  </a:lnTo>
                  <a:lnTo>
                    <a:pt x="213" y="325"/>
                  </a:lnTo>
                  <a:lnTo>
                    <a:pt x="232" y="333"/>
                  </a:lnTo>
                  <a:lnTo>
                    <a:pt x="253" y="342"/>
                  </a:lnTo>
                  <a:lnTo>
                    <a:pt x="273" y="350"/>
                  </a:lnTo>
                  <a:lnTo>
                    <a:pt x="296" y="359"/>
                  </a:lnTo>
                  <a:lnTo>
                    <a:pt x="319" y="367"/>
                  </a:lnTo>
                  <a:lnTo>
                    <a:pt x="345" y="376"/>
                  </a:lnTo>
                  <a:lnTo>
                    <a:pt x="372" y="384"/>
                  </a:lnTo>
                  <a:lnTo>
                    <a:pt x="392" y="390"/>
                  </a:lnTo>
                  <a:lnTo>
                    <a:pt x="415" y="395"/>
                  </a:lnTo>
                  <a:lnTo>
                    <a:pt x="438" y="401"/>
                  </a:lnTo>
                  <a:lnTo>
                    <a:pt x="462" y="407"/>
                  </a:lnTo>
                  <a:lnTo>
                    <a:pt x="485" y="410"/>
                  </a:lnTo>
                  <a:lnTo>
                    <a:pt x="511" y="416"/>
                  </a:lnTo>
                  <a:lnTo>
                    <a:pt x="538" y="420"/>
                  </a:lnTo>
                  <a:lnTo>
                    <a:pt x="564" y="424"/>
                  </a:lnTo>
                  <a:lnTo>
                    <a:pt x="593" y="427"/>
                  </a:lnTo>
                  <a:lnTo>
                    <a:pt x="621" y="431"/>
                  </a:lnTo>
                  <a:lnTo>
                    <a:pt x="651" y="433"/>
                  </a:lnTo>
                  <a:lnTo>
                    <a:pt x="683" y="435"/>
                  </a:lnTo>
                  <a:lnTo>
                    <a:pt x="715" y="437"/>
                  </a:lnTo>
                  <a:lnTo>
                    <a:pt x="749" y="439"/>
                  </a:lnTo>
                  <a:lnTo>
                    <a:pt x="785" y="441"/>
                  </a:lnTo>
                  <a:lnTo>
                    <a:pt x="823" y="441"/>
                  </a:lnTo>
                  <a:lnTo>
                    <a:pt x="885" y="441"/>
                  </a:lnTo>
                  <a:lnTo>
                    <a:pt x="944" y="439"/>
                  </a:lnTo>
                  <a:lnTo>
                    <a:pt x="1000" y="435"/>
                  </a:lnTo>
                  <a:lnTo>
                    <a:pt x="1055" y="431"/>
                  </a:lnTo>
                  <a:lnTo>
                    <a:pt x="1106" y="427"/>
                  </a:lnTo>
                  <a:lnTo>
                    <a:pt x="1157" y="422"/>
                  </a:lnTo>
                  <a:lnTo>
                    <a:pt x="1204" y="416"/>
                  </a:lnTo>
                  <a:lnTo>
                    <a:pt x="1250" y="408"/>
                  </a:lnTo>
                  <a:lnTo>
                    <a:pt x="1293" y="401"/>
                  </a:lnTo>
                  <a:lnTo>
                    <a:pt x="1335" y="391"/>
                  </a:lnTo>
                  <a:lnTo>
                    <a:pt x="1372" y="384"/>
                  </a:lnTo>
                  <a:lnTo>
                    <a:pt x="1410" y="374"/>
                  </a:lnTo>
                  <a:lnTo>
                    <a:pt x="1444" y="363"/>
                  </a:lnTo>
                  <a:lnTo>
                    <a:pt x="1476" y="354"/>
                  </a:lnTo>
                  <a:lnTo>
                    <a:pt x="1507" y="342"/>
                  </a:lnTo>
                  <a:lnTo>
                    <a:pt x="1535" y="331"/>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0" name="Freeform 160"/>
            <p:cNvSpPr>
              <a:spLocks/>
            </p:cNvSpPr>
            <p:nvPr/>
          </p:nvSpPr>
          <p:spPr bwMode="auto">
            <a:xfrm>
              <a:off x="745" y="1688"/>
              <a:ext cx="1325" cy="417"/>
            </a:xfrm>
            <a:custGeom>
              <a:avLst/>
              <a:gdLst>
                <a:gd name="T0" fmla="*/ 952 w 1803"/>
                <a:gd name="T1" fmla="*/ 567 h 569"/>
                <a:gd name="T2" fmla="*/ 1122 w 1803"/>
                <a:gd name="T3" fmla="*/ 554 h 569"/>
                <a:gd name="T4" fmla="*/ 1282 w 1803"/>
                <a:gd name="T5" fmla="*/ 527 h 569"/>
                <a:gd name="T6" fmla="*/ 1429 w 1803"/>
                <a:gd name="T7" fmla="*/ 489 h 569"/>
                <a:gd name="T8" fmla="*/ 1558 w 1803"/>
                <a:gd name="T9" fmla="*/ 442 h 569"/>
                <a:gd name="T10" fmla="*/ 1662 w 1803"/>
                <a:gd name="T11" fmla="*/ 389 h 569"/>
                <a:gd name="T12" fmla="*/ 1741 w 1803"/>
                <a:gd name="T13" fmla="*/ 329 h 569"/>
                <a:gd name="T14" fmla="*/ 1790 w 1803"/>
                <a:gd name="T15" fmla="*/ 263 h 569"/>
                <a:gd name="T16" fmla="*/ 1803 w 1803"/>
                <a:gd name="T17" fmla="*/ 225 h 569"/>
                <a:gd name="T18" fmla="*/ 1803 w 1803"/>
                <a:gd name="T19" fmla="*/ 219 h 569"/>
                <a:gd name="T20" fmla="*/ 1784 w 1803"/>
                <a:gd name="T21" fmla="*/ 189 h 569"/>
                <a:gd name="T22" fmla="*/ 1728 w 1803"/>
                <a:gd name="T23" fmla="*/ 142 h 569"/>
                <a:gd name="T24" fmla="*/ 1647 w 1803"/>
                <a:gd name="T25" fmla="*/ 102 h 569"/>
                <a:gd name="T26" fmla="*/ 1546 w 1803"/>
                <a:gd name="T27" fmla="*/ 70 h 569"/>
                <a:gd name="T28" fmla="*/ 1427 w 1803"/>
                <a:gd name="T29" fmla="*/ 43 h 569"/>
                <a:gd name="T30" fmla="*/ 1293 w 1803"/>
                <a:gd name="T31" fmla="*/ 23 h 569"/>
                <a:gd name="T32" fmla="*/ 1146 w 1803"/>
                <a:gd name="T33" fmla="*/ 9 h 569"/>
                <a:gd name="T34" fmla="*/ 987 w 1803"/>
                <a:gd name="T35" fmla="*/ 2 h 569"/>
                <a:gd name="T36" fmla="*/ 806 w 1803"/>
                <a:gd name="T37" fmla="*/ 2 h 569"/>
                <a:gd name="T38" fmla="*/ 621 w 1803"/>
                <a:gd name="T39" fmla="*/ 11 h 569"/>
                <a:gd name="T40" fmla="*/ 451 w 1803"/>
                <a:gd name="T41" fmla="*/ 30 h 569"/>
                <a:gd name="T42" fmla="*/ 304 w 1803"/>
                <a:gd name="T43" fmla="*/ 59 h 569"/>
                <a:gd name="T44" fmla="*/ 181 w 1803"/>
                <a:gd name="T45" fmla="*/ 98 h 569"/>
                <a:gd name="T46" fmla="*/ 89 w 1803"/>
                <a:gd name="T47" fmla="*/ 145 h 569"/>
                <a:gd name="T48" fmla="*/ 26 w 1803"/>
                <a:gd name="T49" fmla="*/ 200 h 569"/>
                <a:gd name="T50" fmla="*/ 0 w 1803"/>
                <a:gd name="T51" fmla="*/ 263 h 569"/>
                <a:gd name="T52" fmla="*/ 2 w 1803"/>
                <a:gd name="T53" fmla="*/ 300 h 569"/>
                <a:gd name="T54" fmla="*/ 4 w 1803"/>
                <a:gd name="T55" fmla="*/ 308 h 569"/>
                <a:gd name="T56" fmla="*/ 30 w 1803"/>
                <a:gd name="T57" fmla="*/ 338 h 569"/>
                <a:gd name="T58" fmla="*/ 96 w 1803"/>
                <a:gd name="T59" fmla="*/ 389 h 569"/>
                <a:gd name="T60" fmla="*/ 179 w 1803"/>
                <a:gd name="T61" fmla="*/ 434 h 569"/>
                <a:gd name="T62" fmla="*/ 277 w 1803"/>
                <a:gd name="T63" fmla="*/ 476 h 569"/>
                <a:gd name="T64" fmla="*/ 391 w 1803"/>
                <a:gd name="T65" fmla="*/ 512 h 569"/>
                <a:gd name="T66" fmla="*/ 515 w 1803"/>
                <a:gd name="T67" fmla="*/ 538 h 569"/>
                <a:gd name="T68" fmla="*/ 648 w 1803"/>
                <a:gd name="T69" fmla="*/ 557 h 569"/>
                <a:gd name="T70" fmla="*/ 789 w 1803"/>
                <a:gd name="T71" fmla="*/ 567 h 5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03"/>
                <a:gd name="T109" fmla="*/ 0 h 569"/>
                <a:gd name="T110" fmla="*/ 1803 w 1803"/>
                <a:gd name="T111" fmla="*/ 569 h 5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03" h="569">
                  <a:moveTo>
                    <a:pt x="863" y="569"/>
                  </a:moveTo>
                  <a:lnTo>
                    <a:pt x="952" y="567"/>
                  </a:lnTo>
                  <a:lnTo>
                    <a:pt x="1038" y="561"/>
                  </a:lnTo>
                  <a:lnTo>
                    <a:pt x="1122" y="554"/>
                  </a:lnTo>
                  <a:lnTo>
                    <a:pt x="1205" y="542"/>
                  </a:lnTo>
                  <a:lnTo>
                    <a:pt x="1282" y="527"/>
                  </a:lnTo>
                  <a:lnTo>
                    <a:pt x="1358" y="510"/>
                  </a:lnTo>
                  <a:lnTo>
                    <a:pt x="1429" y="489"/>
                  </a:lnTo>
                  <a:lnTo>
                    <a:pt x="1495" y="467"/>
                  </a:lnTo>
                  <a:lnTo>
                    <a:pt x="1558" y="442"/>
                  </a:lnTo>
                  <a:lnTo>
                    <a:pt x="1613" y="417"/>
                  </a:lnTo>
                  <a:lnTo>
                    <a:pt x="1662" y="389"/>
                  </a:lnTo>
                  <a:lnTo>
                    <a:pt x="1705" y="359"/>
                  </a:lnTo>
                  <a:lnTo>
                    <a:pt x="1741" y="329"/>
                  </a:lnTo>
                  <a:lnTo>
                    <a:pt x="1769" y="297"/>
                  </a:lnTo>
                  <a:lnTo>
                    <a:pt x="1790" y="263"/>
                  </a:lnTo>
                  <a:lnTo>
                    <a:pt x="1801" y="229"/>
                  </a:lnTo>
                  <a:lnTo>
                    <a:pt x="1803" y="225"/>
                  </a:lnTo>
                  <a:lnTo>
                    <a:pt x="1803" y="221"/>
                  </a:lnTo>
                  <a:lnTo>
                    <a:pt x="1803" y="219"/>
                  </a:lnTo>
                  <a:lnTo>
                    <a:pt x="1803" y="215"/>
                  </a:lnTo>
                  <a:lnTo>
                    <a:pt x="1784" y="189"/>
                  </a:lnTo>
                  <a:lnTo>
                    <a:pt x="1758" y="164"/>
                  </a:lnTo>
                  <a:lnTo>
                    <a:pt x="1728" y="142"/>
                  </a:lnTo>
                  <a:lnTo>
                    <a:pt x="1690" y="121"/>
                  </a:lnTo>
                  <a:lnTo>
                    <a:pt x="1647" y="102"/>
                  </a:lnTo>
                  <a:lnTo>
                    <a:pt x="1599" y="85"/>
                  </a:lnTo>
                  <a:lnTo>
                    <a:pt x="1546" y="70"/>
                  </a:lnTo>
                  <a:lnTo>
                    <a:pt x="1490" y="55"/>
                  </a:lnTo>
                  <a:lnTo>
                    <a:pt x="1427" y="43"/>
                  </a:lnTo>
                  <a:lnTo>
                    <a:pt x="1361" y="32"/>
                  </a:lnTo>
                  <a:lnTo>
                    <a:pt x="1293" y="23"/>
                  </a:lnTo>
                  <a:lnTo>
                    <a:pt x="1222" y="15"/>
                  </a:lnTo>
                  <a:lnTo>
                    <a:pt x="1146" y="9"/>
                  </a:lnTo>
                  <a:lnTo>
                    <a:pt x="1067" y="4"/>
                  </a:lnTo>
                  <a:lnTo>
                    <a:pt x="987" y="2"/>
                  </a:lnTo>
                  <a:lnTo>
                    <a:pt x="904" y="0"/>
                  </a:lnTo>
                  <a:lnTo>
                    <a:pt x="806" y="2"/>
                  </a:lnTo>
                  <a:lnTo>
                    <a:pt x="712" y="4"/>
                  </a:lnTo>
                  <a:lnTo>
                    <a:pt x="621" y="11"/>
                  </a:lnTo>
                  <a:lnTo>
                    <a:pt x="534" y="19"/>
                  </a:lnTo>
                  <a:lnTo>
                    <a:pt x="451" y="30"/>
                  </a:lnTo>
                  <a:lnTo>
                    <a:pt x="376" y="43"/>
                  </a:lnTo>
                  <a:lnTo>
                    <a:pt x="304" y="59"/>
                  </a:lnTo>
                  <a:lnTo>
                    <a:pt x="240" y="77"/>
                  </a:lnTo>
                  <a:lnTo>
                    <a:pt x="181" y="98"/>
                  </a:lnTo>
                  <a:lnTo>
                    <a:pt x="132" y="121"/>
                  </a:lnTo>
                  <a:lnTo>
                    <a:pt x="89" y="145"/>
                  </a:lnTo>
                  <a:lnTo>
                    <a:pt x="53" y="172"/>
                  </a:lnTo>
                  <a:lnTo>
                    <a:pt x="26" y="200"/>
                  </a:lnTo>
                  <a:lnTo>
                    <a:pt x="9" y="230"/>
                  </a:lnTo>
                  <a:lnTo>
                    <a:pt x="0" y="263"/>
                  </a:lnTo>
                  <a:lnTo>
                    <a:pt x="2" y="297"/>
                  </a:lnTo>
                  <a:lnTo>
                    <a:pt x="2" y="300"/>
                  </a:lnTo>
                  <a:lnTo>
                    <a:pt x="4" y="304"/>
                  </a:lnTo>
                  <a:lnTo>
                    <a:pt x="4" y="308"/>
                  </a:lnTo>
                  <a:lnTo>
                    <a:pt x="4" y="312"/>
                  </a:lnTo>
                  <a:lnTo>
                    <a:pt x="30" y="338"/>
                  </a:lnTo>
                  <a:lnTo>
                    <a:pt x="60" y="365"/>
                  </a:lnTo>
                  <a:lnTo>
                    <a:pt x="96" y="389"/>
                  </a:lnTo>
                  <a:lnTo>
                    <a:pt x="136" y="412"/>
                  </a:lnTo>
                  <a:lnTo>
                    <a:pt x="179" y="434"/>
                  </a:lnTo>
                  <a:lnTo>
                    <a:pt x="226" y="457"/>
                  </a:lnTo>
                  <a:lnTo>
                    <a:pt x="277" y="476"/>
                  </a:lnTo>
                  <a:lnTo>
                    <a:pt x="332" y="495"/>
                  </a:lnTo>
                  <a:lnTo>
                    <a:pt x="391" y="512"/>
                  </a:lnTo>
                  <a:lnTo>
                    <a:pt x="451" y="525"/>
                  </a:lnTo>
                  <a:lnTo>
                    <a:pt x="515" y="538"/>
                  </a:lnTo>
                  <a:lnTo>
                    <a:pt x="580" y="550"/>
                  </a:lnTo>
                  <a:lnTo>
                    <a:pt x="648" y="557"/>
                  </a:lnTo>
                  <a:lnTo>
                    <a:pt x="717" y="565"/>
                  </a:lnTo>
                  <a:lnTo>
                    <a:pt x="789" y="567"/>
                  </a:lnTo>
                  <a:lnTo>
                    <a:pt x="863" y="569"/>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1" name="Freeform 161"/>
            <p:cNvSpPr>
              <a:spLocks/>
            </p:cNvSpPr>
            <p:nvPr/>
          </p:nvSpPr>
          <p:spPr bwMode="auto">
            <a:xfrm>
              <a:off x="807" y="1721"/>
              <a:ext cx="1190" cy="191"/>
            </a:xfrm>
            <a:custGeom>
              <a:avLst/>
              <a:gdLst>
                <a:gd name="T0" fmla="*/ 802 w 1620"/>
                <a:gd name="T1" fmla="*/ 0 h 259"/>
                <a:gd name="T2" fmla="*/ 636 w 1620"/>
                <a:gd name="T3" fmla="*/ 6 h 259"/>
                <a:gd name="T4" fmla="*/ 481 w 1620"/>
                <a:gd name="T5" fmla="*/ 17 h 259"/>
                <a:gd name="T6" fmla="*/ 344 w 1620"/>
                <a:gd name="T7" fmla="*/ 38 h 259"/>
                <a:gd name="T8" fmla="*/ 223 w 1620"/>
                <a:gd name="T9" fmla="*/ 64 h 259"/>
                <a:gd name="T10" fmla="*/ 126 w 1620"/>
                <a:gd name="T11" fmla="*/ 98 h 259"/>
                <a:gd name="T12" fmla="*/ 53 w 1620"/>
                <a:gd name="T13" fmla="*/ 138 h 259"/>
                <a:gd name="T14" fmla="*/ 11 w 1620"/>
                <a:gd name="T15" fmla="*/ 182 h 259"/>
                <a:gd name="T16" fmla="*/ 0 w 1620"/>
                <a:gd name="T17" fmla="*/ 214 h 259"/>
                <a:gd name="T18" fmla="*/ 0 w 1620"/>
                <a:gd name="T19" fmla="*/ 231 h 259"/>
                <a:gd name="T20" fmla="*/ 15 w 1620"/>
                <a:gd name="T21" fmla="*/ 217 h 259"/>
                <a:gd name="T22" fmla="*/ 64 w 1620"/>
                <a:gd name="T23" fmla="*/ 174 h 259"/>
                <a:gd name="T24" fmla="*/ 138 w 1620"/>
                <a:gd name="T25" fmla="*/ 138 h 259"/>
                <a:gd name="T26" fmla="*/ 236 w 1620"/>
                <a:gd name="T27" fmla="*/ 106 h 259"/>
                <a:gd name="T28" fmla="*/ 353 w 1620"/>
                <a:gd name="T29" fmla="*/ 81 h 259"/>
                <a:gd name="T30" fmla="*/ 489 w 1620"/>
                <a:gd name="T31" fmla="*/ 63 h 259"/>
                <a:gd name="T32" fmla="*/ 636 w 1620"/>
                <a:gd name="T33" fmla="*/ 51 h 259"/>
                <a:gd name="T34" fmla="*/ 795 w 1620"/>
                <a:gd name="T35" fmla="*/ 47 h 259"/>
                <a:gd name="T36" fmla="*/ 955 w 1620"/>
                <a:gd name="T37" fmla="*/ 51 h 259"/>
                <a:gd name="T38" fmla="*/ 1101 w 1620"/>
                <a:gd name="T39" fmla="*/ 63 h 259"/>
                <a:gd name="T40" fmla="*/ 1233 w 1620"/>
                <a:gd name="T41" fmla="*/ 78 h 259"/>
                <a:gd name="T42" fmla="*/ 1348 w 1620"/>
                <a:gd name="T43" fmla="*/ 100 h 259"/>
                <a:gd name="T44" fmla="*/ 1446 w 1620"/>
                <a:gd name="T45" fmla="*/ 127 h 259"/>
                <a:gd name="T46" fmla="*/ 1522 w 1620"/>
                <a:gd name="T47" fmla="*/ 159 h 259"/>
                <a:gd name="T48" fmla="*/ 1575 w 1620"/>
                <a:gd name="T49" fmla="*/ 197 h 259"/>
                <a:gd name="T50" fmla="*/ 1601 w 1620"/>
                <a:gd name="T51" fmla="*/ 236 h 259"/>
                <a:gd name="T52" fmla="*/ 1607 w 1620"/>
                <a:gd name="T53" fmla="*/ 255 h 259"/>
                <a:gd name="T54" fmla="*/ 1611 w 1620"/>
                <a:gd name="T55" fmla="*/ 248 h 259"/>
                <a:gd name="T56" fmla="*/ 1620 w 1620"/>
                <a:gd name="T57" fmla="*/ 219 h 259"/>
                <a:gd name="T58" fmla="*/ 1611 w 1620"/>
                <a:gd name="T59" fmla="*/ 174 h 259"/>
                <a:gd name="T60" fmla="*/ 1567 w 1620"/>
                <a:gd name="T61" fmla="*/ 132 h 259"/>
                <a:gd name="T62" fmla="*/ 1494 w 1620"/>
                <a:gd name="T63" fmla="*/ 95 h 259"/>
                <a:gd name="T64" fmla="*/ 1395 w 1620"/>
                <a:gd name="T65" fmla="*/ 63 h 259"/>
                <a:gd name="T66" fmla="*/ 1275 w 1620"/>
                <a:gd name="T67" fmla="*/ 36 h 259"/>
                <a:gd name="T68" fmla="*/ 1131 w 1620"/>
                <a:gd name="T69" fmla="*/ 17 h 259"/>
                <a:gd name="T70" fmla="*/ 972 w 1620"/>
                <a:gd name="T71" fmla="*/ 6 h 2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20"/>
                <a:gd name="T109" fmla="*/ 0 h 259"/>
                <a:gd name="T110" fmla="*/ 1620 w 1620"/>
                <a:gd name="T111" fmla="*/ 259 h 2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20" h="259">
                  <a:moveTo>
                    <a:pt x="887" y="2"/>
                  </a:moveTo>
                  <a:lnTo>
                    <a:pt x="802" y="0"/>
                  </a:lnTo>
                  <a:lnTo>
                    <a:pt x="718" y="2"/>
                  </a:lnTo>
                  <a:lnTo>
                    <a:pt x="636" y="6"/>
                  </a:lnTo>
                  <a:lnTo>
                    <a:pt x="557" y="10"/>
                  </a:lnTo>
                  <a:lnTo>
                    <a:pt x="481" y="17"/>
                  </a:lnTo>
                  <a:lnTo>
                    <a:pt x="412" y="27"/>
                  </a:lnTo>
                  <a:lnTo>
                    <a:pt x="344" y="38"/>
                  </a:lnTo>
                  <a:lnTo>
                    <a:pt x="281" y="49"/>
                  </a:lnTo>
                  <a:lnTo>
                    <a:pt x="223" y="64"/>
                  </a:lnTo>
                  <a:lnTo>
                    <a:pt x="172" y="80"/>
                  </a:lnTo>
                  <a:lnTo>
                    <a:pt x="126" y="98"/>
                  </a:lnTo>
                  <a:lnTo>
                    <a:pt x="87" y="117"/>
                  </a:lnTo>
                  <a:lnTo>
                    <a:pt x="53" y="138"/>
                  </a:lnTo>
                  <a:lnTo>
                    <a:pt x="28" y="159"/>
                  </a:lnTo>
                  <a:lnTo>
                    <a:pt x="11" y="182"/>
                  </a:lnTo>
                  <a:lnTo>
                    <a:pt x="2" y="206"/>
                  </a:lnTo>
                  <a:lnTo>
                    <a:pt x="0" y="214"/>
                  </a:lnTo>
                  <a:lnTo>
                    <a:pt x="0" y="223"/>
                  </a:lnTo>
                  <a:lnTo>
                    <a:pt x="0" y="231"/>
                  </a:lnTo>
                  <a:lnTo>
                    <a:pt x="2" y="240"/>
                  </a:lnTo>
                  <a:lnTo>
                    <a:pt x="15" y="217"/>
                  </a:lnTo>
                  <a:lnTo>
                    <a:pt x="36" y="195"/>
                  </a:lnTo>
                  <a:lnTo>
                    <a:pt x="64" y="174"/>
                  </a:lnTo>
                  <a:lnTo>
                    <a:pt x="98" y="155"/>
                  </a:lnTo>
                  <a:lnTo>
                    <a:pt x="138" y="138"/>
                  </a:lnTo>
                  <a:lnTo>
                    <a:pt x="185" y="121"/>
                  </a:lnTo>
                  <a:lnTo>
                    <a:pt x="236" y="106"/>
                  </a:lnTo>
                  <a:lnTo>
                    <a:pt x="293" y="93"/>
                  </a:lnTo>
                  <a:lnTo>
                    <a:pt x="353" y="81"/>
                  </a:lnTo>
                  <a:lnTo>
                    <a:pt x="419" y="72"/>
                  </a:lnTo>
                  <a:lnTo>
                    <a:pt x="489" y="63"/>
                  </a:lnTo>
                  <a:lnTo>
                    <a:pt x="561" y="57"/>
                  </a:lnTo>
                  <a:lnTo>
                    <a:pt x="636" y="51"/>
                  </a:lnTo>
                  <a:lnTo>
                    <a:pt x="716" y="49"/>
                  </a:lnTo>
                  <a:lnTo>
                    <a:pt x="795" y="47"/>
                  </a:lnTo>
                  <a:lnTo>
                    <a:pt x="878" y="49"/>
                  </a:lnTo>
                  <a:lnTo>
                    <a:pt x="955" y="51"/>
                  </a:lnTo>
                  <a:lnTo>
                    <a:pt x="1029" y="57"/>
                  </a:lnTo>
                  <a:lnTo>
                    <a:pt x="1101" y="63"/>
                  </a:lnTo>
                  <a:lnTo>
                    <a:pt x="1169" y="70"/>
                  </a:lnTo>
                  <a:lnTo>
                    <a:pt x="1233" y="78"/>
                  </a:lnTo>
                  <a:lnTo>
                    <a:pt x="1293" y="89"/>
                  </a:lnTo>
                  <a:lnTo>
                    <a:pt x="1348" y="100"/>
                  </a:lnTo>
                  <a:lnTo>
                    <a:pt x="1401" y="114"/>
                  </a:lnTo>
                  <a:lnTo>
                    <a:pt x="1446" y="127"/>
                  </a:lnTo>
                  <a:lnTo>
                    <a:pt x="1488" y="144"/>
                  </a:lnTo>
                  <a:lnTo>
                    <a:pt x="1522" y="159"/>
                  </a:lnTo>
                  <a:lnTo>
                    <a:pt x="1552" y="178"/>
                  </a:lnTo>
                  <a:lnTo>
                    <a:pt x="1575" y="197"/>
                  </a:lnTo>
                  <a:lnTo>
                    <a:pt x="1592" y="216"/>
                  </a:lnTo>
                  <a:lnTo>
                    <a:pt x="1601" y="236"/>
                  </a:lnTo>
                  <a:lnTo>
                    <a:pt x="1605" y="259"/>
                  </a:lnTo>
                  <a:lnTo>
                    <a:pt x="1607" y="255"/>
                  </a:lnTo>
                  <a:lnTo>
                    <a:pt x="1609" y="251"/>
                  </a:lnTo>
                  <a:lnTo>
                    <a:pt x="1611" y="248"/>
                  </a:lnTo>
                  <a:lnTo>
                    <a:pt x="1613" y="244"/>
                  </a:lnTo>
                  <a:lnTo>
                    <a:pt x="1620" y="219"/>
                  </a:lnTo>
                  <a:lnTo>
                    <a:pt x="1620" y="197"/>
                  </a:lnTo>
                  <a:lnTo>
                    <a:pt x="1611" y="174"/>
                  </a:lnTo>
                  <a:lnTo>
                    <a:pt x="1592" y="153"/>
                  </a:lnTo>
                  <a:lnTo>
                    <a:pt x="1567" y="132"/>
                  </a:lnTo>
                  <a:lnTo>
                    <a:pt x="1533" y="114"/>
                  </a:lnTo>
                  <a:lnTo>
                    <a:pt x="1494" y="95"/>
                  </a:lnTo>
                  <a:lnTo>
                    <a:pt x="1448" y="78"/>
                  </a:lnTo>
                  <a:lnTo>
                    <a:pt x="1395" y="63"/>
                  </a:lnTo>
                  <a:lnTo>
                    <a:pt x="1337" y="49"/>
                  </a:lnTo>
                  <a:lnTo>
                    <a:pt x="1275" y="36"/>
                  </a:lnTo>
                  <a:lnTo>
                    <a:pt x="1205" y="27"/>
                  </a:lnTo>
                  <a:lnTo>
                    <a:pt x="1131" y="17"/>
                  </a:lnTo>
                  <a:lnTo>
                    <a:pt x="1054" y="10"/>
                  </a:lnTo>
                  <a:lnTo>
                    <a:pt x="972" y="6"/>
                  </a:lnTo>
                  <a:lnTo>
                    <a:pt x="887" y="2"/>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2" name="Freeform 162"/>
            <p:cNvSpPr>
              <a:spLocks/>
            </p:cNvSpPr>
            <p:nvPr/>
          </p:nvSpPr>
          <p:spPr bwMode="auto">
            <a:xfrm>
              <a:off x="808" y="1757"/>
              <a:ext cx="1179" cy="308"/>
            </a:xfrm>
            <a:custGeom>
              <a:avLst/>
              <a:gdLst>
                <a:gd name="T0" fmla="*/ 793 w 1603"/>
                <a:gd name="T1" fmla="*/ 0 h 422"/>
                <a:gd name="T2" fmla="*/ 634 w 1603"/>
                <a:gd name="T3" fmla="*/ 4 h 422"/>
                <a:gd name="T4" fmla="*/ 487 w 1603"/>
                <a:gd name="T5" fmla="*/ 16 h 422"/>
                <a:gd name="T6" fmla="*/ 351 w 1603"/>
                <a:gd name="T7" fmla="*/ 34 h 422"/>
                <a:gd name="T8" fmla="*/ 234 w 1603"/>
                <a:gd name="T9" fmla="*/ 59 h 422"/>
                <a:gd name="T10" fmla="*/ 136 w 1603"/>
                <a:gd name="T11" fmla="*/ 91 h 422"/>
                <a:gd name="T12" fmla="*/ 62 w 1603"/>
                <a:gd name="T13" fmla="*/ 127 h 422"/>
                <a:gd name="T14" fmla="*/ 13 w 1603"/>
                <a:gd name="T15" fmla="*/ 170 h 422"/>
                <a:gd name="T16" fmla="*/ 9 w 1603"/>
                <a:gd name="T17" fmla="*/ 216 h 422"/>
                <a:gd name="T18" fmla="*/ 45 w 1603"/>
                <a:gd name="T19" fmla="*/ 259 h 422"/>
                <a:gd name="T20" fmla="*/ 102 w 1603"/>
                <a:gd name="T21" fmla="*/ 299 h 422"/>
                <a:gd name="T22" fmla="*/ 181 w 1603"/>
                <a:gd name="T23" fmla="*/ 335 h 422"/>
                <a:gd name="T24" fmla="*/ 277 w 1603"/>
                <a:gd name="T25" fmla="*/ 365 h 422"/>
                <a:gd name="T26" fmla="*/ 389 w 1603"/>
                <a:gd name="T27" fmla="*/ 390 h 422"/>
                <a:gd name="T28" fmla="*/ 515 w 1603"/>
                <a:gd name="T29" fmla="*/ 409 h 422"/>
                <a:gd name="T30" fmla="*/ 653 w 1603"/>
                <a:gd name="T31" fmla="*/ 420 h 422"/>
                <a:gd name="T32" fmla="*/ 802 w 1603"/>
                <a:gd name="T33" fmla="*/ 422 h 422"/>
                <a:gd name="T34" fmla="*/ 952 w 1603"/>
                <a:gd name="T35" fmla="*/ 416 h 422"/>
                <a:gd name="T36" fmla="*/ 1093 w 1603"/>
                <a:gd name="T37" fmla="*/ 403 h 422"/>
                <a:gd name="T38" fmla="*/ 1225 w 1603"/>
                <a:gd name="T39" fmla="*/ 380 h 422"/>
                <a:gd name="T40" fmla="*/ 1344 w 1603"/>
                <a:gd name="T41" fmla="*/ 352 h 422"/>
                <a:gd name="T42" fmla="*/ 1444 w 1603"/>
                <a:gd name="T43" fmla="*/ 318 h 422"/>
                <a:gd name="T44" fmla="*/ 1526 w 1603"/>
                <a:gd name="T45" fmla="*/ 278 h 422"/>
                <a:gd name="T46" fmla="*/ 1584 w 1603"/>
                <a:gd name="T47" fmla="*/ 235 h 422"/>
                <a:gd name="T48" fmla="*/ 1599 w 1603"/>
                <a:gd name="T49" fmla="*/ 189 h 422"/>
                <a:gd name="T50" fmla="*/ 1573 w 1603"/>
                <a:gd name="T51" fmla="*/ 150 h 422"/>
                <a:gd name="T52" fmla="*/ 1520 w 1603"/>
                <a:gd name="T53" fmla="*/ 112 h 422"/>
                <a:gd name="T54" fmla="*/ 1444 w 1603"/>
                <a:gd name="T55" fmla="*/ 80 h 422"/>
                <a:gd name="T56" fmla="*/ 1346 w 1603"/>
                <a:gd name="T57" fmla="*/ 53 h 422"/>
                <a:gd name="T58" fmla="*/ 1231 w 1603"/>
                <a:gd name="T59" fmla="*/ 31 h 422"/>
                <a:gd name="T60" fmla="*/ 1099 w 1603"/>
                <a:gd name="T61" fmla="*/ 16 h 422"/>
                <a:gd name="T62" fmla="*/ 953 w 1603"/>
                <a:gd name="T63" fmla="*/ 4 h 4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3"/>
                <a:gd name="T97" fmla="*/ 0 h 422"/>
                <a:gd name="T98" fmla="*/ 1603 w 1603"/>
                <a:gd name="T99" fmla="*/ 422 h 4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3" h="422">
                  <a:moveTo>
                    <a:pt x="876" y="2"/>
                  </a:moveTo>
                  <a:lnTo>
                    <a:pt x="793" y="0"/>
                  </a:lnTo>
                  <a:lnTo>
                    <a:pt x="714" y="2"/>
                  </a:lnTo>
                  <a:lnTo>
                    <a:pt x="634" y="4"/>
                  </a:lnTo>
                  <a:lnTo>
                    <a:pt x="559" y="10"/>
                  </a:lnTo>
                  <a:lnTo>
                    <a:pt x="487" y="16"/>
                  </a:lnTo>
                  <a:lnTo>
                    <a:pt x="417" y="25"/>
                  </a:lnTo>
                  <a:lnTo>
                    <a:pt x="351" y="34"/>
                  </a:lnTo>
                  <a:lnTo>
                    <a:pt x="291" y="46"/>
                  </a:lnTo>
                  <a:lnTo>
                    <a:pt x="234" y="59"/>
                  </a:lnTo>
                  <a:lnTo>
                    <a:pt x="183" y="74"/>
                  </a:lnTo>
                  <a:lnTo>
                    <a:pt x="136" y="91"/>
                  </a:lnTo>
                  <a:lnTo>
                    <a:pt x="96" y="108"/>
                  </a:lnTo>
                  <a:lnTo>
                    <a:pt x="62" y="127"/>
                  </a:lnTo>
                  <a:lnTo>
                    <a:pt x="34" y="148"/>
                  </a:lnTo>
                  <a:lnTo>
                    <a:pt x="13" y="170"/>
                  </a:lnTo>
                  <a:lnTo>
                    <a:pt x="0" y="193"/>
                  </a:lnTo>
                  <a:lnTo>
                    <a:pt x="9" y="216"/>
                  </a:lnTo>
                  <a:lnTo>
                    <a:pt x="24" y="237"/>
                  </a:lnTo>
                  <a:lnTo>
                    <a:pt x="45" y="259"/>
                  </a:lnTo>
                  <a:lnTo>
                    <a:pt x="72" y="278"/>
                  </a:lnTo>
                  <a:lnTo>
                    <a:pt x="102" y="299"/>
                  </a:lnTo>
                  <a:lnTo>
                    <a:pt x="140" y="316"/>
                  </a:lnTo>
                  <a:lnTo>
                    <a:pt x="181" y="335"/>
                  </a:lnTo>
                  <a:lnTo>
                    <a:pt x="226" y="350"/>
                  </a:lnTo>
                  <a:lnTo>
                    <a:pt x="277" y="365"/>
                  </a:lnTo>
                  <a:lnTo>
                    <a:pt x="332" y="378"/>
                  </a:lnTo>
                  <a:lnTo>
                    <a:pt x="389" y="390"/>
                  </a:lnTo>
                  <a:lnTo>
                    <a:pt x="451" y="399"/>
                  </a:lnTo>
                  <a:lnTo>
                    <a:pt x="515" y="409"/>
                  </a:lnTo>
                  <a:lnTo>
                    <a:pt x="583" y="414"/>
                  </a:lnTo>
                  <a:lnTo>
                    <a:pt x="653" y="420"/>
                  </a:lnTo>
                  <a:lnTo>
                    <a:pt x="725" y="422"/>
                  </a:lnTo>
                  <a:lnTo>
                    <a:pt x="802" y="422"/>
                  </a:lnTo>
                  <a:lnTo>
                    <a:pt x="878" y="420"/>
                  </a:lnTo>
                  <a:lnTo>
                    <a:pt x="952" y="416"/>
                  </a:lnTo>
                  <a:lnTo>
                    <a:pt x="1023" y="410"/>
                  </a:lnTo>
                  <a:lnTo>
                    <a:pt x="1093" y="403"/>
                  </a:lnTo>
                  <a:lnTo>
                    <a:pt x="1161" y="392"/>
                  </a:lnTo>
                  <a:lnTo>
                    <a:pt x="1225" y="380"/>
                  </a:lnTo>
                  <a:lnTo>
                    <a:pt x="1286" y="367"/>
                  </a:lnTo>
                  <a:lnTo>
                    <a:pt x="1344" y="352"/>
                  </a:lnTo>
                  <a:lnTo>
                    <a:pt x="1397" y="335"/>
                  </a:lnTo>
                  <a:lnTo>
                    <a:pt x="1444" y="318"/>
                  </a:lnTo>
                  <a:lnTo>
                    <a:pt x="1488" y="299"/>
                  </a:lnTo>
                  <a:lnTo>
                    <a:pt x="1526" y="278"/>
                  </a:lnTo>
                  <a:lnTo>
                    <a:pt x="1558" y="257"/>
                  </a:lnTo>
                  <a:lnTo>
                    <a:pt x="1584" y="235"/>
                  </a:lnTo>
                  <a:lnTo>
                    <a:pt x="1603" y="212"/>
                  </a:lnTo>
                  <a:lnTo>
                    <a:pt x="1599" y="189"/>
                  </a:lnTo>
                  <a:lnTo>
                    <a:pt x="1590" y="169"/>
                  </a:lnTo>
                  <a:lnTo>
                    <a:pt x="1573" y="150"/>
                  </a:lnTo>
                  <a:lnTo>
                    <a:pt x="1550" y="131"/>
                  </a:lnTo>
                  <a:lnTo>
                    <a:pt x="1520" y="112"/>
                  </a:lnTo>
                  <a:lnTo>
                    <a:pt x="1486" y="97"/>
                  </a:lnTo>
                  <a:lnTo>
                    <a:pt x="1444" y="80"/>
                  </a:lnTo>
                  <a:lnTo>
                    <a:pt x="1399" y="67"/>
                  </a:lnTo>
                  <a:lnTo>
                    <a:pt x="1346" y="53"/>
                  </a:lnTo>
                  <a:lnTo>
                    <a:pt x="1291" y="42"/>
                  </a:lnTo>
                  <a:lnTo>
                    <a:pt x="1231" y="31"/>
                  </a:lnTo>
                  <a:lnTo>
                    <a:pt x="1167" y="23"/>
                  </a:lnTo>
                  <a:lnTo>
                    <a:pt x="1099" y="16"/>
                  </a:lnTo>
                  <a:lnTo>
                    <a:pt x="1027" y="10"/>
                  </a:lnTo>
                  <a:lnTo>
                    <a:pt x="953" y="4"/>
                  </a:lnTo>
                  <a:lnTo>
                    <a:pt x="876" y="2"/>
                  </a:lnTo>
                  <a:close/>
                </a:path>
              </a:pathLst>
            </a:custGeom>
            <a:solidFill>
              <a:srgbClr val="00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3" name="Freeform 163"/>
            <p:cNvSpPr>
              <a:spLocks/>
            </p:cNvSpPr>
            <p:nvPr/>
          </p:nvSpPr>
          <p:spPr bwMode="auto">
            <a:xfrm>
              <a:off x="1362" y="2806"/>
              <a:ext cx="53" cy="216"/>
            </a:xfrm>
            <a:custGeom>
              <a:avLst/>
              <a:gdLst>
                <a:gd name="T0" fmla="*/ 0 w 74"/>
                <a:gd name="T1" fmla="*/ 1 h 294"/>
                <a:gd name="T2" fmla="*/ 12 w 74"/>
                <a:gd name="T3" fmla="*/ 294 h 294"/>
                <a:gd name="T4" fmla="*/ 74 w 74"/>
                <a:gd name="T5" fmla="*/ 290 h 294"/>
                <a:gd name="T6" fmla="*/ 63 w 74"/>
                <a:gd name="T7" fmla="*/ 0 h 294"/>
                <a:gd name="T8" fmla="*/ 0 w 74"/>
                <a:gd name="T9" fmla="*/ 1 h 294"/>
                <a:gd name="T10" fmla="*/ 0 60000 65536"/>
                <a:gd name="T11" fmla="*/ 0 60000 65536"/>
                <a:gd name="T12" fmla="*/ 0 60000 65536"/>
                <a:gd name="T13" fmla="*/ 0 60000 65536"/>
                <a:gd name="T14" fmla="*/ 0 60000 65536"/>
                <a:gd name="T15" fmla="*/ 0 w 74"/>
                <a:gd name="T16" fmla="*/ 0 h 294"/>
                <a:gd name="T17" fmla="*/ 74 w 74"/>
                <a:gd name="T18" fmla="*/ 294 h 294"/>
              </a:gdLst>
              <a:ahLst/>
              <a:cxnLst>
                <a:cxn ang="T10">
                  <a:pos x="T0" y="T1"/>
                </a:cxn>
                <a:cxn ang="T11">
                  <a:pos x="T2" y="T3"/>
                </a:cxn>
                <a:cxn ang="T12">
                  <a:pos x="T4" y="T5"/>
                </a:cxn>
                <a:cxn ang="T13">
                  <a:pos x="T6" y="T7"/>
                </a:cxn>
                <a:cxn ang="T14">
                  <a:pos x="T8" y="T9"/>
                </a:cxn>
              </a:cxnLst>
              <a:rect l="T15" t="T16" r="T17" b="T18"/>
              <a:pathLst>
                <a:path w="74" h="294">
                  <a:moveTo>
                    <a:pt x="0" y="1"/>
                  </a:moveTo>
                  <a:lnTo>
                    <a:pt x="12" y="294"/>
                  </a:lnTo>
                  <a:lnTo>
                    <a:pt x="74" y="290"/>
                  </a:lnTo>
                  <a:lnTo>
                    <a:pt x="63" y="0"/>
                  </a:lnTo>
                  <a:lnTo>
                    <a:pt x="0" y="1"/>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4" name="Freeform 164"/>
            <p:cNvSpPr>
              <a:spLocks/>
            </p:cNvSpPr>
            <p:nvPr/>
          </p:nvSpPr>
          <p:spPr bwMode="auto">
            <a:xfrm>
              <a:off x="1408" y="2803"/>
              <a:ext cx="63" cy="216"/>
            </a:xfrm>
            <a:custGeom>
              <a:avLst/>
              <a:gdLst>
                <a:gd name="T0" fmla="*/ 75 w 86"/>
                <a:gd name="T1" fmla="*/ 0 h 294"/>
                <a:gd name="T2" fmla="*/ 0 w 86"/>
                <a:gd name="T3" fmla="*/ 4 h 294"/>
                <a:gd name="T4" fmla="*/ 11 w 86"/>
                <a:gd name="T5" fmla="*/ 294 h 294"/>
                <a:gd name="T6" fmla="*/ 86 w 86"/>
                <a:gd name="T7" fmla="*/ 293 h 294"/>
                <a:gd name="T8" fmla="*/ 75 w 86"/>
                <a:gd name="T9" fmla="*/ 0 h 294"/>
                <a:gd name="T10" fmla="*/ 0 60000 65536"/>
                <a:gd name="T11" fmla="*/ 0 60000 65536"/>
                <a:gd name="T12" fmla="*/ 0 60000 65536"/>
                <a:gd name="T13" fmla="*/ 0 60000 65536"/>
                <a:gd name="T14" fmla="*/ 0 60000 65536"/>
                <a:gd name="T15" fmla="*/ 0 w 86"/>
                <a:gd name="T16" fmla="*/ 0 h 294"/>
                <a:gd name="T17" fmla="*/ 86 w 86"/>
                <a:gd name="T18" fmla="*/ 294 h 294"/>
              </a:gdLst>
              <a:ahLst/>
              <a:cxnLst>
                <a:cxn ang="T10">
                  <a:pos x="T0" y="T1"/>
                </a:cxn>
                <a:cxn ang="T11">
                  <a:pos x="T2" y="T3"/>
                </a:cxn>
                <a:cxn ang="T12">
                  <a:pos x="T4" y="T5"/>
                </a:cxn>
                <a:cxn ang="T13">
                  <a:pos x="T6" y="T7"/>
                </a:cxn>
                <a:cxn ang="T14">
                  <a:pos x="T8" y="T9"/>
                </a:cxn>
              </a:cxnLst>
              <a:rect l="T15" t="T16" r="T17" b="T18"/>
              <a:pathLst>
                <a:path w="86" h="294">
                  <a:moveTo>
                    <a:pt x="75" y="0"/>
                  </a:moveTo>
                  <a:lnTo>
                    <a:pt x="0" y="4"/>
                  </a:lnTo>
                  <a:lnTo>
                    <a:pt x="11" y="294"/>
                  </a:lnTo>
                  <a:lnTo>
                    <a:pt x="86" y="293"/>
                  </a:lnTo>
                  <a:lnTo>
                    <a:pt x="75" y="0"/>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5" name="Freeform 165"/>
            <p:cNvSpPr>
              <a:spLocks/>
            </p:cNvSpPr>
            <p:nvPr/>
          </p:nvSpPr>
          <p:spPr bwMode="auto">
            <a:xfrm>
              <a:off x="841" y="1927"/>
              <a:ext cx="1131" cy="166"/>
            </a:xfrm>
            <a:custGeom>
              <a:avLst/>
              <a:gdLst>
                <a:gd name="T0" fmla="*/ 2 w 1541"/>
                <a:gd name="T1" fmla="*/ 30 h 227"/>
                <a:gd name="T2" fmla="*/ 23 w 1541"/>
                <a:gd name="T3" fmla="*/ 43 h 227"/>
                <a:gd name="T4" fmla="*/ 66 w 1541"/>
                <a:gd name="T5" fmla="*/ 68 h 227"/>
                <a:gd name="T6" fmla="*/ 132 w 1541"/>
                <a:gd name="T7" fmla="*/ 98 h 227"/>
                <a:gd name="T8" fmla="*/ 223 w 1541"/>
                <a:gd name="T9" fmla="*/ 128 h 227"/>
                <a:gd name="T10" fmla="*/ 342 w 1541"/>
                <a:gd name="T11" fmla="*/ 157 h 227"/>
                <a:gd name="T12" fmla="*/ 487 w 1541"/>
                <a:gd name="T13" fmla="*/ 177 h 227"/>
                <a:gd name="T14" fmla="*/ 663 w 1541"/>
                <a:gd name="T15" fmla="*/ 187 h 227"/>
                <a:gd name="T16" fmla="*/ 861 w 1541"/>
                <a:gd name="T17" fmla="*/ 181 h 227"/>
                <a:gd name="T18" fmla="*/ 1035 w 1541"/>
                <a:gd name="T19" fmla="*/ 166 h 227"/>
                <a:gd name="T20" fmla="*/ 1179 w 1541"/>
                <a:gd name="T21" fmla="*/ 147 h 227"/>
                <a:gd name="T22" fmla="*/ 1294 w 1541"/>
                <a:gd name="T23" fmla="*/ 121 h 227"/>
                <a:gd name="T24" fmla="*/ 1383 w 1541"/>
                <a:gd name="T25" fmla="*/ 92 h 227"/>
                <a:gd name="T26" fmla="*/ 1451 w 1541"/>
                <a:gd name="T27" fmla="*/ 64 h 227"/>
                <a:gd name="T28" fmla="*/ 1500 w 1541"/>
                <a:gd name="T29" fmla="*/ 36 h 227"/>
                <a:gd name="T30" fmla="*/ 1532 w 1541"/>
                <a:gd name="T31" fmla="*/ 11 h 227"/>
                <a:gd name="T32" fmla="*/ 1541 w 1541"/>
                <a:gd name="T33" fmla="*/ 2 h 227"/>
                <a:gd name="T34" fmla="*/ 1532 w 1541"/>
                <a:gd name="T35" fmla="*/ 21 h 227"/>
                <a:gd name="T36" fmla="*/ 1507 w 1541"/>
                <a:gd name="T37" fmla="*/ 51 h 227"/>
                <a:gd name="T38" fmla="*/ 1460 w 1541"/>
                <a:gd name="T39" fmla="*/ 90 h 227"/>
                <a:gd name="T40" fmla="*/ 1383 w 1541"/>
                <a:gd name="T41" fmla="*/ 132 h 227"/>
                <a:gd name="T42" fmla="*/ 1267 w 1541"/>
                <a:gd name="T43" fmla="*/ 170 h 227"/>
                <a:gd name="T44" fmla="*/ 1107 w 1541"/>
                <a:gd name="T45" fmla="*/ 202 h 227"/>
                <a:gd name="T46" fmla="*/ 895 w 1541"/>
                <a:gd name="T47" fmla="*/ 223 h 227"/>
                <a:gd name="T48" fmla="*/ 639 w 1541"/>
                <a:gd name="T49" fmla="*/ 225 h 227"/>
                <a:gd name="T50" fmla="*/ 425 w 1541"/>
                <a:gd name="T51" fmla="*/ 210 h 227"/>
                <a:gd name="T52" fmla="*/ 267 w 1541"/>
                <a:gd name="T53" fmla="*/ 183 h 227"/>
                <a:gd name="T54" fmla="*/ 153 w 1541"/>
                <a:gd name="T55" fmla="*/ 149 h 227"/>
                <a:gd name="T56" fmla="*/ 76 w 1541"/>
                <a:gd name="T57" fmla="*/ 111 h 227"/>
                <a:gd name="T58" fmla="*/ 30 w 1541"/>
                <a:gd name="T59" fmla="*/ 75 h 227"/>
                <a:gd name="T60" fmla="*/ 8 w 1541"/>
                <a:gd name="T61" fmla="*/ 47 h 227"/>
                <a:gd name="T62" fmla="*/ 0 w 1541"/>
                <a:gd name="T63" fmla="*/ 30 h 2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41"/>
                <a:gd name="T97" fmla="*/ 0 h 227"/>
                <a:gd name="T98" fmla="*/ 1541 w 1541"/>
                <a:gd name="T99" fmla="*/ 227 h 22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41" h="227">
                  <a:moveTo>
                    <a:pt x="0" y="28"/>
                  </a:moveTo>
                  <a:lnTo>
                    <a:pt x="2" y="30"/>
                  </a:lnTo>
                  <a:lnTo>
                    <a:pt x="10" y="36"/>
                  </a:lnTo>
                  <a:lnTo>
                    <a:pt x="23" y="43"/>
                  </a:lnTo>
                  <a:lnTo>
                    <a:pt x="42" y="55"/>
                  </a:lnTo>
                  <a:lnTo>
                    <a:pt x="66" y="68"/>
                  </a:lnTo>
                  <a:lnTo>
                    <a:pt x="97" y="83"/>
                  </a:lnTo>
                  <a:lnTo>
                    <a:pt x="132" y="98"/>
                  </a:lnTo>
                  <a:lnTo>
                    <a:pt x="176" y="113"/>
                  </a:lnTo>
                  <a:lnTo>
                    <a:pt x="223" y="128"/>
                  </a:lnTo>
                  <a:lnTo>
                    <a:pt x="280" y="143"/>
                  </a:lnTo>
                  <a:lnTo>
                    <a:pt x="342" y="157"/>
                  </a:lnTo>
                  <a:lnTo>
                    <a:pt x="412" y="168"/>
                  </a:lnTo>
                  <a:lnTo>
                    <a:pt x="487" y="177"/>
                  </a:lnTo>
                  <a:lnTo>
                    <a:pt x="572" y="183"/>
                  </a:lnTo>
                  <a:lnTo>
                    <a:pt x="663" y="187"/>
                  </a:lnTo>
                  <a:lnTo>
                    <a:pt x="763" y="185"/>
                  </a:lnTo>
                  <a:lnTo>
                    <a:pt x="861" y="181"/>
                  </a:lnTo>
                  <a:lnTo>
                    <a:pt x="952" y="176"/>
                  </a:lnTo>
                  <a:lnTo>
                    <a:pt x="1035" y="166"/>
                  </a:lnTo>
                  <a:lnTo>
                    <a:pt x="1111" y="157"/>
                  </a:lnTo>
                  <a:lnTo>
                    <a:pt x="1179" y="147"/>
                  </a:lnTo>
                  <a:lnTo>
                    <a:pt x="1239" y="134"/>
                  </a:lnTo>
                  <a:lnTo>
                    <a:pt x="1294" y="121"/>
                  </a:lnTo>
                  <a:lnTo>
                    <a:pt x="1341" y="107"/>
                  </a:lnTo>
                  <a:lnTo>
                    <a:pt x="1383" y="92"/>
                  </a:lnTo>
                  <a:lnTo>
                    <a:pt x="1420" y="79"/>
                  </a:lnTo>
                  <a:lnTo>
                    <a:pt x="1451" y="64"/>
                  </a:lnTo>
                  <a:lnTo>
                    <a:pt x="1477" y="49"/>
                  </a:lnTo>
                  <a:lnTo>
                    <a:pt x="1500" y="36"/>
                  </a:lnTo>
                  <a:lnTo>
                    <a:pt x="1517" y="22"/>
                  </a:lnTo>
                  <a:lnTo>
                    <a:pt x="1532" y="11"/>
                  </a:lnTo>
                  <a:lnTo>
                    <a:pt x="1541" y="0"/>
                  </a:lnTo>
                  <a:lnTo>
                    <a:pt x="1541" y="2"/>
                  </a:lnTo>
                  <a:lnTo>
                    <a:pt x="1537" y="9"/>
                  </a:lnTo>
                  <a:lnTo>
                    <a:pt x="1532" y="21"/>
                  </a:lnTo>
                  <a:lnTo>
                    <a:pt x="1522" y="34"/>
                  </a:lnTo>
                  <a:lnTo>
                    <a:pt x="1507" y="51"/>
                  </a:lnTo>
                  <a:lnTo>
                    <a:pt x="1488" y="70"/>
                  </a:lnTo>
                  <a:lnTo>
                    <a:pt x="1460" y="90"/>
                  </a:lnTo>
                  <a:lnTo>
                    <a:pt x="1426" y="109"/>
                  </a:lnTo>
                  <a:lnTo>
                    <a:pt x="1383" y="132"/>
                  </a:lnTo>
                  <a:lnTo>
                    <a:pt x="1330" y="151"/>
                  </a:lnTo>
                  <a:lnTo>
                    <a:pt x="1267" y="170"/>
                  </a:lnTo>
                  <a:lnTo>
                    <a:pt x="1194" y="189"/>
                  </a:lnTo>
                  <a:lnTo>
                    <a:pt x="1107" y="202"/>
                  </a:lnTo>
                  <a:lnTo>
                    <a:pt x="1009" y="215"/>
                  </a:lnTo>
                  <a:lnTo>
                    <a:pt x="895" y="223"/>
                  </a:lnTo>
                  <a:lnTo>
                    <a:pt x="767" y="227"/>
                  </a:lnTo>
                  <a:lnTo>
                    <a:pt x="639" y="225"/>
                  </a:lnTo>
                  <a:lnTo>
                    <a:pt x="525" y="219"/>
                  </a:lnTo>
                  <a:lnTo>
                    <a:pt x="425" y="210"/>
                  </a:lnTo>
                  <a:lnTo>
                    <a:pt x="340" y="198"/>
                  </a:lnTo>
                  <a:lnTo>
                    <a:pt x="267" y="183"/>
                  </a:lnTo>
                  <a:lnTo>
                    <a:pt x="204" y="166"/>
                  </a:lnTo>
                  <a:lnTo>
                    <a:pt x="153" y="149"/>
                  </a:lnTo>
                  <a:lnTo>
                    <a:pt x="110" y="130"/>
                  </a:lnTo>
                  <a:lnTo>
                    <a:pt x="76" y="111"/>
                  </a:lnTo>
                  <a:lnTo>
                    <a:pt x="51" y="92"/>
                  </a:lnTo>
                  <a:lnTo>
                    <a:pt x="30" y="75"/>
                  </a:lnTo>
                  <a:lnTo>
                    <a:pt x="17" y="60"/>
                  </a:lnTo>
                  <a:lnTo>
                    <a:pt x="8" y="47"/>
                  </a:lnTo>
                  <a:lnTo>
                    <a:pt x="4" y="38"/>
                  </a:lnTo>
                  <a:lnTo>
                    <a:pt x="0" y="30"/>
                  </a:lnTo>
                  <a:lnTo>
                    <a:pt x="0" y="28"/>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grpSp>
      <p:grpSp>
        <p:nvGrpSpPr>
          <p:cNvPr id="156" name="Group 284"/>
          <p:cNvGrpSpPr>
            <a:grpSpLocks/>
          </p:cNvGrpSpPr>
          <p:nvPr/>
        </p:nvGrpSpPr>
        <p:grpSpPr bwMode="auto">
          <a:xfrm>
            <a:off x="3167259" y="3560619"/>
            <a:ext cx="277812" cy="431800"/>
            <a:chOff x="4617" y="2648"/>
            <a:chExt cx="341" cy="531"/>
          </a:xfrm>
        </p:grpSpPr>
        <p:sp>
          <p:nvSpPr>
            <p:cNvPr id="157" name="Freeform 285"/>
            <p:cNvSpPr>
              <a:spLocks/>
            </p:cNvSpPr>
            <p:nvPr/>
          </p:nvSpPr>
          <p:spPr bwMode="auto">
            <a:xfrm>
              <a:off x="4617" y="2648"/>
              <a:ext cx="341" cy="531"/>
            </a:xfrm>
            <a:custGeom>
              <a:avLst/>
              <a:gdLst>
                <a:gd name="T0" fmla="*/ 382 w 682"/>
                <a:gd name="T1" fmla="*/ 15 h 1062"/>
                <a:gd name="T2" fmla="*/ 349 w 682"/>
                <a:gd name="T3" fmla="*/ 43 h 1062"/>
                <a:gd name="T4" fmla="*/ 300 w 682"/>
                <a:gd name="T5" fmla="*/ 95 h 1062"/>
                <a:gd name="T6" fmla="*/ 275 w 682"/>
                <a:gd name="T7" fmla="*/ 123 h 1062"/>
                <a:gd name="T8" fmla="*/ 249 w 682"/>
                <a:gd name="T9" fmla="*/ 155 h 1062"/>
                <a:gd name="T10" fmla="*/ 220 w 682"/>
                <a:gd name="T11" fmla="*/ 192 h 1062"/>
                <a:gd name="T12" fmla="*/ 193 w 682"/>
                <a:gd name="T13" fmla="*/ 231 h 1062"/>
                <a:gd name="T14" fmla="*/ 163 w 682"/>
                <a:gd name="T15" fmla="*/ 269 h 1062"/>
                <a:gd name="T16" fmla="*/ 135 w 682"/>
                <a:gd name="T17" fmla="*/ 313 h 1062"/>
                <a:gd name="T18" fmla="*/ 108 w 682"/>
                <a:gd name="T19" fmla="*/ 361 h 1062"/>
                <a:gd name="T20" fmla="*/ 83 w 682"/>
                <a:gd name="T21" fmla="*/ 408 h 1062"/>
                <a:gd name="T22" fmla="*/ 60 w 682"/>
                <a:gd name="T23" fmla="*/ 459 h 1062"/>
                <a:gd name="T24" fmla="*/ 39 w 682"/>
                <a:gd name="T25" fmla="*/ 513 h 1062"/>
                <a:gd name="T26" fmla="*/ 22 w 682"/>
                <a:gd name="T27" fmla="*/ 564 h 1062"/>
                <a:gd name="T28" fmla="*/ 11 w 682"/>
                <a:gd name="T29" fmla="*/ 621 h 1062"/>
                <a:gd name="T30" fmla="*/ 0 w 682"/>
                <a:gd name="T31" fmla="*/ 676 h 1062"/>
                <a:gd name="T32" fmla="*/ 0 w 682"/>
                <a:gd name="T33" fmla="*/ 735 h 1062"/>
                <a:gd name="T34" fmla="*/ 1 w 682"/>
                <a:gd name="T35" fmla="*/ 792 h 1062"/>
                <a:gd name="T36" fmla="*/ 11 w 682"/>
                <a:gd name="T37" fmla="*/ 845 h 1062"/>
                <a:gd name="T38" fmla="*/ 26 w 682"/>
                <a:gd name="T39" fmla="*/ 893 h 1062"/>
                <a:gd name="T40" fmla="*/ 49 w 682"/>
                <a:gd name="T41" fmla="*/ 933 h 1062"/>
                <a:gd name="T42" fmla="*/ 76 w 682"/>
                <a:gd name="T43" fmla="*/ 967 h 1062"/>
                <a:gd name="T44" fmla="*/ 112 w 682"/>
                <a:gd name="T45" fmla="*/ 999 h 1062"/>
                <a:gd name="T46" fmla="*/ 148 w 682"/>
                <a:gd name="T47" fmla="*/ 1018 h 1062"/>
                <a:gd name="T48" fmla="*/ 190 w 682"/>
                <a:gd name="T49" fmla="*/ 1037 h 1062"/>
                <a:gd name="T50" fmla="*/ 231 w 682"/>
                <a:gd name="T51" fmla="*/ 1052 h 1062"/>
                <a:gd name="T52" fmla="*/ 279 w 682"/>
                <a:gd name="T53" fmla="*/ 1060 h 1062"/>
                <a:gd name="T54" fmla="*/ 325 w 682"/>
                <a:gd name="T55" fmla="*/ 1062 h 1062"/>
                <a:gd name="T56" fmla="*/ 370 w 682"/>
                <a:gd name="T57" fmla="*/ 1060 h 1062"/>
                <a:gd name="T58" fmla="*/ 414 w 682"/>
                <a:gd name="T59" fmla="*/ 1052 h 1062"/>
                <a:gd name="T60" fmla="*/ 459 w 682"/>
                <a:gd name="T61" fmla="*/ 1041 h 1062"/>
                <a:gd name="T62" fmla="*/ 501 w 682"/>
                <a:gd name="T63" fmla="*/ 1020 h 1062"/>
                <a:gd name="T64" fmla="*/ 541 w 682"/>
                <a:gd name="T65" fmla="*/ 999 h 1062"/>
                <a:gd name="T66" fmla="*/ 577 w 682"/>
                <a:gd name="T67" fmla="*/ 974 h 1062"/>
                <a:gd name="T68" fmla="*/ 610 w 682"/>
                <a:gd name="T69" fmla="*/ 946 h 1062"/>
                <a:gd name="T70" fmla="*/ 636 w 682"/>
                <a:gd name="T71" fmla="*/ 912 h 1062"/>
                <a:gd name="T72" fmla="*/ 657 w 682"/>
                <a:gd name="T73" fmla="*/ 870 h 1062"/>
                <a:gd name="T74" fmla="*/ 672 w 682"/>
                <a:gd name="T75" fmla="*/ 828 h 1062"/>
                <a:gd name="T76" fmla="*/ 682 w 682"/>
                <a:gd name="T77" fmla="*/ 784 h 1062"/>
                <a:gd name="T78" fmla="*/ 680 w 682"/>
                <a:gd name="T79" fmla="*/ 735 h 1062"/>
                <a:gd name="T80" fmla="*/ 678 w 682"/>
                <a:gd name="T81" fmla="*/ 684 h 1062"/>
                <a:gd name="T82" fmla="*/ 670 w 682"/>
                <a:gd name="T83" fmla="*/ 634 h 1062"/>
                <a:gd name="T84" fmla="*/ 663 w 682"/>
                <a:gd name="T85" fmla="*/ 583 h 1062"/>
                <a:gd name="T86" fmla="*/ 650 w 682"/>
                <a:gd name="T87" fmla="*/ 532 h 1062"/>
                <a:gd name="T88" fmla="*/ 634 w 682"/>
                <a:gd name="T89" fmla="*/ 482 h 1062"/>
                <a:gd name="T90" fmla="*/ 617 w 682"/>
                <a:gd name="T91" fmla="*/ 431 h 1062"/>
                <a:gd name="T92" fmla="*/ 600 w 682"/>
                <a:gd name="T93" fmla="*/ 383 h 1062"/>
                <a:gd name="T94" fmla="*/ 579 w 682"/>
                <a:gd name="T95" fmla="*/ 336 h 1062"/>
                <a:gd name="T96" fmla="*/ 560 w 682"/>
                <a:gd name="T97" fmla="*/ 292 h 1062"/>
                <a:gd name="T98" fmla="*/ 541 w 682"/>
                <a:gd name="T99" fmla="*/ 247 h 1062"/>
                <a:gd name="T100" fmla="*/ 520 w 682"/>
                <a:gd name="T101" fmla="*/ 207 h 1062"/>
                <a:gd name="T102" fmla="*/ 499 w 682"/>
                <a:gd name="T103" fmla="*/ 167 h 1062"/>
                <a:gd name="T104" fmla="*/ 480 w 682"/>
                <a:gd name="T105" fmla="*/ 131 h 1062"/>
                <a:gd name="T106" fmla="*/ 456 w 682"/>
                <a:gd name="T107" fmla="*/ 91 h 1062"/>
                <a:gd name="T108" fmla="*/ 427 w 682"/>
                <a:gd name="T109" fmla="*/ 40 h 1062"/>
                <a:gd name="T110" fmla="*/ 402 w 682"/>
                <a:gd name="T111" fmla="*/ 3 h 10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82"/>
                <a:gd name="T169" fmla="*/ 0 h 1062"/>
                <a:gd name="T170" fmla="*/ 682 w 682"/>
                <a:gd name="T171" fmla="*/ 1062 h 106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82" h="1062">
                  <a:moveTo>
                    <a:pt x="401" y="0"/>
                  </a:moveTo>
                  <a:lnTo>
                    <a:pt x="397" y="2"/>
                  </a:lnTo>
                  <a:lnTo>
                    <a:pt x="382" y="15"/>
                  </a:lnTo>
                  <a:lnTo>
                    <a:pt x="370" y="21"/>
                  </a:lnTo>
                  <a:lnTo>
                    <a:pt x="361" y="32"/>
                  </a:lnTo>
                  <a:lnTo>
                    <a:pt x="349" y="43"/>
                  </a:lnTo>
                  <a:lnTo>
                    <a:pt x="334" y="60"/>
                  </a:lnTo>
                  <a:lnTo>
                    <a:pt x="317" y="76"/>
                  </a:lnTo>
                  <a:lnTo>
                    <a:pt x="300" y="95"/>
                  </a:lnTo>
                  <a:lnTo>
                    <a:pt x="290" y="102"/>
                  </a:lnTo>
                  <a:lnTo>
                    <a:pt x="285" y="112"/>
                  </a:lnTo>
                  <a:lnTo>
                    <a:pt x="275" y="123"/>
                  </a:lnTo>
                  <a:lnTo>
                    <a:pt x="268" y="135"/>
                  </a:lnTo>
                  <a:lnTo>
                    <a:pt x="258" y="144"/>
                  </a:lnTo>
                  <a:lnTo>
                    <a:pt x="249" y="155"/>
                  </a:lnTo>
                  <a:lnTo>
                    <a:pt x="239" y="167"/>
                  </a:lnTo>
                  <a:lnTo>
                    <a:pt x="230" y="180"/>
                  </a:lnTo>
                  <a:lnTo>
                    <a:pt x="220" y="192"/>
                  </a:lnTo>
                  <a:lnTo>
                    <a:pt x="211" y="203"/>
                  </a:lnTo>
                  <a:lnTo>
                    <a:pt x="201" y="216"/>
                  </a:lnTo>
                  <a:lnTo>
                    <a:pt x="193" y="231"/>
                  </a:lnTo>
                  <a:lnTo>
                    <a:pt x="182" y="243"/>
                  </a:lnTo>
                  <a:lnTo>
                    <a:pt x="173" y="256"/>
                  </a:lnTo>
                  <a:lnTo>
                    <a:pt x="163" y="269"/>
                  </a:lnTo>
                  <a:lnTo>
                    <a:pt x="154" y="285"/>
                  </a:lnTo>
                  <a:lnTo>
                    <a:pt x="144" y="298"/>
                  </a:lnTo>
                  <a:lnTo>
                    <a:pt x="135" y="313"/>
                  </a:lnTo>
                  <a:lnTo>
                    <a:pt x="125" y="328"/>
                  </a:lnTo>
                  <a:lnTo>
                    <a:pt x="117" y="345"/>
                  </a:lnTo>
                  <a:lnTo>
                    <a:pt x="108" y="361"/>
                  </a:lnTo>
                  <a:lnTo>
                    <a:pt x="100" y="376"/>
                  </a:lnTo>
                  <a:lnTo>
                    <a:pt x="91" y="391"/>
                  </a:lnTo>
                  <a:lnTo>
                    <a:pt x="83" y="408"/>
                  </a:lnTo>
                  <a:lnTo>
                    <a:pt x="74" y="425"/>
                  </a:lnTo>
                  <a:lnTo>
                    <a:pt x="66" y="442"/>
                  </a:lnTo>
                  <a:lnTo>
                    <a:pt x="60" y="459"/>
                  </a:lnTo>
                  <a:lnTo>
                    <a:pt x="55" y="478"/>
                  </a:lnTo>
                  <a:lnTo>
                    <a:pt x="47" y="496"/>
                  </a:lnTo>
                  <a:lnTo>
                    <a:pt x="39" y="513"/>
                  </a:lnTo>
                  <a:lnTo>
                    <a:pt x="34" y="530"/>
                  </a:lnTo>
                  <a:lnTo>
                    <a:pt x="28" y="547"/>
                  </a:lnTo>
                  <a:lnTo>
                    <a:pt x="22" y="564"/>
                  </a:lnTo>
                  <a:lnTo>
                    <a:pt x="17" y="583"/>
                  </a:lnTo>
                  <a:lnTo>
                    <a:pt x="13" y="602"/>
                  </a:lnTo>
                  <a:lnTo>
                    <a:pt x="11" y="621"/>
                  </a:lnTo>
                  <a:lnTo>
                    <a:pt x="5" y="638"/>
                  </a:lnTo>
                  <a:lnTo>
                    <a:pt x="3" y="657"/>
                  </a:lnTo>
                  <a:lnTo>
                    <a:pt x="0" y="676"/>
                  </a:lnTo>
                  <a:lnTo>
                    <a:pt x="0" y="695"/>
                  </a:lnTo>
                  <a:lnTo>
                    <a:pt x="0" y="714"/>
                  </a:lnTo>
                  <a:lnTo>
                    <a:pt x="0" y="735"/>
                  </a:lnTo>
                  <a:lnTo>
                    <a:pt x="0" y="754"/>
                  </a:lnTo>
                  <a:lnTo>
                    <a:pt x="1" y="775"/>
                  </a:lnTo>
                  <a:lnTo>
                    <a:pt x="1" y="792"/>
                  </a:lnTo>
                  <a:lnTo>
                    <a:pt x="3" y="813"/>
                  </a:lnTo>
                  <a:lnTo>
                    <a:pt x="5" y="828"/>
                  </a:lnTo>
                  <a:lnTo>
                    <a:pt x="11" y="845"/>
                  </a:lnTo>
                  <a:lnTo>
                    <a:pt x="15" y="860"/>
                  </a:lnTo>
                  <a:lnTo>
                    <a:pt x="20" y="876"/>
                  </a:lnTo>
                  <a:lnTo>
                    <a:pt x="26" y="893"/>
                  </a:lnTo>
                  <a:lnTo>
                    <a:pt x="34" y="906"/>
                  </a:lnTo>
                  <a:lnTo>
                    <a:pt x="39" y="921"/>
                  </a:lnTo>
                  <a:lnTo>
                    <a:pt x="49" y="933"/>
                  </a:lnTo>
                  <a:lnTo>
                    <a:pt x="57" y="946"/>
                  </a:lnTo>
                  <a:lnTo>
                    <a:pt x="66" y="957"/>
                  </a:lnTo>
                  <a:lnTo>
                    <a:pt x="76" y="967"/>
                  </a:lnTo>
                  <a:lnTo>
                    <a:pt x="87" y="980"/>
                  </a:lnTo>
                  <a:lnTo>
                    <a:pt x="98" y="990"/>
                  </a:lnTo>
                  <a:lnTo>
                    <a:pt x="112" y="999"/>
                  </a:lnTo>
                  <a:lnTo>
                    <a:pt x="123" y="1007"/>
                  </a:lnTo>
                  <a:lnTo>
                    <a:pt x="135" y="1012"/>
                  </a:lnTo>
                  <a:lnTo>
                    <a:pt x="148" y="1018"/>
                  </a:lnTo>
                  <a:lnTo>
                    <a:pt x="161" y="1026"/>
                  </a:lnTo>
                  <a:lnTo>
                    <a:pt x="174" y="1033"/>
                  </a:lnTo>
                  <a:lnTo>
                    <a:pt x="190" y="1037"/>
                  </a:lnTo>
                  <a:lnTo>
                    <a:pt x="203" y="1045"/>
                  </a:lnTo>
                  <a:lnTo>
                    <a:pt x="218" y="1050"/>
                  </a:lnTo>
                  <a:lnTo>
                    <a:pt x="231" y="1052"/>
                  </a:lnTo>
                  <a:lnTo>
                    <a:pt x="247" y="1052"/>
                  </a:lnTo>
                  <a:lnTo>
                    <a:pt x="262" y="1054"/>
                  </a:lnTo>
                  <a:lnTo>
                    <a:pt x="279" y="1060"/>
                  </a:lnTo>
                  <a:lnTo>
                    <a:pt x="294" y="1060"/>
                  </a:lnTo>
                  <a:lnTo>
                    <a:pt x="307" y="1062"/>
                  </a:lnTo>
                  <a:lnTo>
                    <a:pt x="325" y="1062"/>
                  </a:lnTo>
                  <a:lnTo>
                    <a:pt x="342" y="1062"/>
                  </a:lnTo>
                  <a:lnTo>
                    <a:pt x="353" y="1062"/>
                  </a:lnTo>
                  <a:lnTo>
                    <a:pt x="370" y="1060"/>
                  </a:lnTo>
                  <a:lnTo>
                    <a:pt x="383" y="1056"/>
                  </a:lnTo>
                  <a:lnTo>
                    <a:pt x="399" y="1054"/>
                  </a:lnTo>
                  <a:lnTo>
                    <a:pt x="414" y="1052"/>
                  </a:lnTo>
                  <a:lnTo>
                    <a:pt x="429" y="1047"/>
                  </a:lnTo>
                  <a:lnTo>
                    <a:pt x="444" y="1045"/>
                  </a:lnTo>
                  <a:lnTo>
                    <a:pt x="459" y="1041"/>
                  </a:lnTo>
                  <a:lnTo>
                    <a:pt x="473" y="1033"/>
                  </a:lnTo>
                  <a:lnTo>
                    <a:pt x="488" y="1026"/>
                  </a:lnTo>
                  <a:lnTo>
                    <a:pt x="501" y="1020"/>
                  </a:lnTo>
                  <a:lnTo>
                    <a:pt x="517" y="1016"/>
                  </a:lnTo>
                  <a:lnTo>
                    <a:pt x="528" y="1009"/>
                  </a:lnTo>
                  <a:lnTo>
                    <a:pt x="541" y="999"/>
                  </a:lnTo>
                  <a:lnTo>
                    <a:pt x="555" y="992"/>
                  </a:lnTo>
                  <a:lnTo>
                    <a:pt x="568" y="984"/>
                  </a:lnTo>
                  <a:lnTo>
                    <a:pt x="577" y="974"/>
                  </a:lnTo>
                  <a:lnTo>
                    <a:pt x="589" y="965"/>
                  </a:lnTo>
                  <a:lnTo>
                    <a:pt x="598" y="955"/>
                  </a:lnTo>
                  <a:lnTo>
                    <a:pt x="610" y="946"/>
                  </a:lnTo>
                  <a:lnTo>
                    <a:pt x="617" y="933"/>
                  </a:lnTo>
                  <a:lnTo>
                    <a:pt x="627" y="921"/>
                  </a:lnTo>
                  <a:lnTo>
                    <a:pt x="636" y="912"/>
                  </a:lnTo>
                  <a:lnTo>
                    <a:pt x="646" y="898"/>
                  </a:lnTo>
                  <a:lnTo>
                    <a:pt x="651" y="885"/>
                  </a:lnTo>
                  <a:lnTo>
                    <a:pt x="657" y="870"/>
                  </a:lnTo>
                  <a:lnTo>
                    <a:pt x="663" y="859"/>
                  </a:lnTo>
                  <a:lnTo>
                    <a:pt x="669" y="843"/>
                  </a:lnTo>
                  <a:lnTo>
                    <a:pt x="672" y="828"/>
                  </a:lnTo>
                  <a:lnTo>
                    <a:pt x="676" y="815"/>
                  </a:lnTo>
                  <a:lnTo>
                    <a:pt x="678" y="798"/>
                  </a:lnTo>
                  <a:lnTo>
                    <a:pt x="682" y="784"/>
                  </a:lnTo>
                  <a:lnTo>
                    <a:pt x="680" y="769"/>
                  </a:lnTo>
                  <a:lnTo>
                    <a:pt x="680" y="752"/>
                  </a:lnTo>
                  <a:lnTo>
                    <a:pt x="680" y="735"/>
                  </a:lnTo>
                  <a:lnTo>
                    <a:pt x="680" y="718"/>
                  </a:lnTo>
                  <a:lnTo>
                    <a:pt x="678" y="701"/>
                  </a:lnTo>
                  <a:lnTo>
                    <a:pt x="678" y="684"/>
                  </a:lnTo>
                  <a:lnTo>
                    <a:pt x="676" y="667"/>
                  </a:lnTo>
                  <a:lnTo>
                    <a:pt x="674" y="651"/>
                  </a:lnTo>
                  <a:lnTo>
                    <a:pt x="670" y="634"/>
                  </a:lnTo>
                  <a:lnTo>
                    <a:pt x="669" y="617"/>
                  </a:lnTo>
                  <a:lnTo>
                    <a:pt x="665" y="600"/>
                  </a:lnTo>
                  <a:lnTo>
                    <a:pt x="663" y="583"/>
                  </a:lnTo>
                  <a:lnTo>
                    <a:pt x="657" y="566"/>
                  </a:lnTo>
                  <a:lnTo>
                    <a:pt x="653" y="549"/>
                  </a:lnTo>
                  <a:lnTo>
                    <a:pt x="650" y="532"/>
                  </a:lnTo>
                  <a:lnTo>
                    <a:pt x="646" y="517"/>
                  </a:lnTo>
                  <a:lnTo>
                    <a:pt x="640" y="499"/>
                  </a:lnTo>
                  <a:lnTo>
                    <a:pt x="634" y="482"/>
                  </a:lnTo>
                  <a:lnTo>
                    <a:pt x="629" y="465"/>
                  </a:lnTo>
                  <a:lnTo>
                    <a:pt x="623" y="448"/>
                  </a:lnTo>
                  <a:lnTo>
                    <a:pt x="617" y="431"/>
                  </a:lnTo>
                  <a:lnTo>
                    <a:pt x="612" y="416"/>
                  </a:lnTo>
                  <a:lnTo>
                    <a:pt x="606" y="399"/>
                  </a:lnTo>
                  <a:lnTo>
                    <a:pt x="600" y="383"/>
                  </a:lnTo>
                  <a:lnTo>
                    <a:pt x="593" y="366"/>
                  </a:lnTo>
                  <a:lnTo>
                    <a:pt x="587" y="351"/>
                  </a:lnTo>
                  <a:lnTo>
                    <a:pt x="579" y="336"/>
                  </a:lnTo>
                  <a:lnTo>
                    <a:pt x="574" y="321"/>
                  </a:lnTo>
                  <a:lnTo>
                    <a:pt x="566" y="306"/>
                  </a:lnTo>
                  <a:lnTo>
                    <a:pt x="560" y="292"/>
                  </a:lnTo>
                  <a:lnTo>
                    <a:pt x="555" y="277"/>
                  </a:lnTo>
                  <a:lnTo>
                    <a:pt x="549" y="264"/>
                  </a:lnTo>
                  <a:lnTo>
                    <a:pt x="541" y="247"/>
                  </a:lnTo>
                  <a:lnTo>
                    <a:pt x="534" y="233"/>
                  </a:lnTo>
                  <a:lnTo>
                    <a:pt x="526" y="218"/>
                  </a:lnTo>
                  <a:lnTo>
                    <a:pt x="520" y="207"/>
                  </a:lnTo>
                  <a:lnTo>
                    <a:pt x="513" y="192"/>
                  </a:lnTo>
                  <a:lnTo>
                    <a:pt x="505" y="178"/>
                  </a:lnTo>
                  <a:lnTo>
                    <a:pt x="499" y="167"/>
                  </a:lnTo>
                  <a:lnTo>
                    <a:pt x="494" y="155"/>
                  </a:lnTo>
                  <a:lnTo>
                    <a:pt x="486" y="142"/>
                  </a:lnTo>
                  <a:lnTo>
                    <a:pt x="480" y="131"/>
                  </a:lnTo>
                  <a:lnTo>
                    <a:pt x="473" y="119"/>
                  </a:lnTo>
                  <a:lnTo>
                    <a:pt x="467" y="110"/>
                  </a:lnTo>
                  <a:lnTo>
                    <a:pt x="456" y="91"/>
                  </a:lnTo>
                  <a:lnTo>
                    <a:pt x="446" y="74"/>
                  </a:lnTo>
                  <a:lnTo>
                    <a:pt x="435" y="55"/>
                  </a:lnTo>
                  <a:lnTo>
                    <a:pt x="427" y="40"/>
                  </a:lnTo>
                  <a:lnTo>
                    <a:pt x="418" y="28"/>
                  </a:lnTo>
                  <a:lnTo>
                    <a:pt x="412" y="19"/>
                  </a:lnTo>
                  <a:lnTo>
                    <a:pt x="402" y="3"/>
                  </a:lnTo>
                  <a:lnTo>
                    <a:pt x="401" y="0"/>
                  </a:lnTo>
                  <a:close/>
                </a:path>
              </a:pathLst>
            </a:custGeom>
            <a:solidFill>
              <a:srgbClr val="00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8" name="Freeform 286"/>
            <p:cNvSpPr>
              <a:spLocks/>
            </p:cNvSpPr>
            <p:nvPr/>
          </p:nvSpPr>
          <p:spPr bwMode="auto">
            <a:xfrm>
              <a:off x="4643" y="2686"/>
              <a:ext cx="290" cy="467"/>
            </a:xfrm>
            <a:custGeom>
              <a:avLst/>
              <a:gdLst>
                <a:gd name="T0" fmla="*/ 323 w 580"/>
                <a:gd name="T1" fmla="*/ 13 h 933"/>
                <a:gd name="T2" fmla="*/ 294 w 580"/>
                <a:gd name="T3" fmla="*/ 40 h 933"/>
                <a:gd name="T4" fmla="*/ 256 w 580"/>
                <a:gd name="T5" fmla="*/ 81 h 933"/>
                <a:gd name="T6" fmla="*/ 218 w 580"/>
                <a:gd name="T7" fmla="*/ 123 h 933"/>
                <a:gd name="T8" fmla="*/ 196 w 580"/>
                <a:gd name="T9" fmla="*/ 155 h 933"/>
                <a:gd name="T10" fmla="*/ 171 w 580"/>
                <a:gd name="T11" fmla="*/ 188 h 933"/>
                <a:gd name="T12" fmla="*/ 148 w 580"/>
                <a:gd name="T13" fmla="*/ 224 h 933"/>
                <a:gd name="T14" fmla="*/ 122 w 580"/>
                <a:gd name="T15" fmla="*/ 260 h 933"/>
                <a:gd name="T16" fmla="*/ 101 w 580"/>
                <a:gd name="T17" fmla="*/ 302 h 933"/>
                <a:gd name="T18" fmla="*/ 76 w 580"/>
                <a:gd name="T19" fmla="*/ 342 h 933"/>
                <a:gd name="T20" fmla="*/ 57 w 580"/>
                <a:gd name="T21" fmla="*/ 385 h 933"/>
                <a:gd name="T22" fmla="*/ 40 w 580"/>
                <a:gd name="T23" fmla="*/ 431 h 933"/>
                <a:gd name="T24" fmla="*/ 25 w 580"/>
                <a:gd name="T25" fmla="*/ 479 h 933"/>
                <a:gd name="T26" fmla="*/ 11 w 580"/>
                <a:gd name="T27" fmla="*/ 526 h 933"/>
                <a:gd name="T28" fmla="*/ 4 w 580"/>
                <a:gd name="T29" fmla="*/ 575 h 933"/>
                <a:gd name="T30" fmla="*/ 0 w 580"/>
                <a:gd name="T31" fmla="*/ 627 h 933"/>
                <a:gd name="T32" fmla="*/ 2 w 580"/>
                <a:gd name="T33" fmla="*/ 678 h 933"/>
                <a:gd name="T34" fmla="*/ 6 w 580"/>
                <a:gd name="T35" fmla="*/ 724 h 933"/>
                <a:gd name="T36" fmla="*/ 17 w 580"/>
                <a:gd name="T37" fmla="*/ 765 h 933"/>
                <a:gd name="T38" fmla="*/ 36 w 580"/>
                <a:gd name="T39" fmla="*/ 803 h 933"/>
                <a:gd name="T40" fmla="*/ 59 w 580"/>
                <a:gd name="T41" fmla="*/ 838 h 933"/>
                <a:gd name="T42" fmla="*/ 106 w 580"/>
                <a:gd name="T43" fmla="*/ 879 h 933"/>
                <a:gd name="T44" fmla="*/ 139 w 580"/>
                <a:gd name="T45" fmla="*/ 898 h 933"/>
                <a:gd name="T46" fmla="*/ 173 w 580"/>
                <a:gd name="T47" fmla="*/ 914 h 933"/>
                <a:gd name="T48" fmla="*/ 211 w 580"/>
                <a:gd name="T49" fmla="*/ 923 h 933"/>
                <a:gd name="T50" fmla="*/ 247 w 580"/>
                <a:gd name="T51" fmla="*/ 927 h 933"/>
                <a:gd name="T52" fmla="*/ 291 w 580"/>
                <a:gd name="T53" fmla="*/ 933 h 933"/>
                <a:gd name="T54" fmla="*/ 327 w 580"/>
                <a:gd name="T55" fmla="*/ 925 h 933"/>
                <a:gd name="T56" fmla="*/ 365 w 580"/>
                <a:gd name="T57" fmla="*/ 916 h 933"/>
                <a:gd name="T58" fmla="*/ 403 w 580"/>
                <a:gd name="T59" fmla="*/ 906 h 933"/>
                <a:gd name="T60" fmla="*/ 439 w 580"/>
                <a:gd name="T61" fmla="*/ 889 h 933"/>
                <a:gd name="T62" fmla="*/ 471 w 580"/>
                <a:gd name="T63" fmla="*/ 870 h 933"/>
                <a:gd name="T64" fmla="*/ 519 w 580"/>
                <a:gd name="T65" fmla="*/ 826 h 933"/>
                <a:gd name="T66" fmla="*/ 551 w 580"/>
                <a:gd name="T67" fmla="*/ 773 h 933"/>
                <a:gd name="T68" fmla="*/ 568 w 580"/>
                <a:gd name="T69" fmla="*/ 739 h 933"/>
                <a:gd name="T70" fmla="*/ 576 w 580"/>
                <a:gd name="T71" fmla="*/ 699 h 933"/>
                <a:gd name="T72" fmla="*/ 578 w 580"/>
                <a:gd name="T73" fmla="*/ 659 h 933"/>
                <a:gd name="T74" fmla="*/ 576 w 580"/>
                <a:gd name="T75" fmla="*/ 615 h 933"/>
                <a:gd name="T76" fmla="*/ 572 w 580"/>
                <a:gd name="T77" fmla="*/ 570 h 933"/>
                <a:gd name="T78" fmla="*/ 564 w 580"/>
                <a:gd name="T79" fmla="*/ 524 h 933"/>
                <a:gd name="T80" fmla="*/ 555 w 580"/>
                <a:gd name="T81" fmla="*/ 480 h 933"/>
                <a:gd name="T82" fmla="*/ 543 w 580"/>
                <a:gd name="T83" fmla="*/ 435 h 933"/>
                <a:gd name="T84" fmla="*/ 530 w 580"/>
                <a:gd name="T85" fmla="*/ 393 h 933"/>
                <a:gd name="T86" fmla="*/ 513 w 580"/>
                <a:gd name="T87" fmla="*/ 349 h 933"/>
                <a:gd name="T88" fmla="*/ 498 w 580"/>
                <a:gd name="T89" fmla="*/ 307 h 933"/>
                <a:gd name="T90" fmla="*/ 481 w 580"/>
                <a:gd name="T91" fmla="*/ 266 h 933"/>
                <a:gd name="T92" fmla="*/ 466 w 580"/>
                <a:gd name="T93" fmla="*/ 230 h 933"/>
                <a:gd name="T94" fmla="*/ 446 w 580"/>
                <a:gd name="T95" fmla="*/ 192 h 933"/>
                <a:gd name="T96" fmla="*/ 429 w 580"/>
                <a:gd name="T97" fmla="*/ 157 h 933"/>
                <a:gd name="T98" fmla="*/ 414 w 580"/>
                <a:gd name="T99" fmla="*/ 125 h 933"/>
                <a:gd name="T100" fmla="*/ 397 w 580"/>
                <a:gd name="T101" fmla="*/ 97 h 933"/>
                <a:gd name="T102" fmla="*/ 369 w 580"/>
                <a:gd name="T103" fmla="*/ 47 h 933"/>
                <a:gd name="T104" fmla="*/ 350 w 580"/>
                <a:gd name="T105" fmla="*/ 15 h 933"/>
                <a:gd name="T106" fmla="*/ 340 w 580"/>
                <a:gd name="T107" fmla="*/ 0 h 9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80"/>
                <a:gd name="T163" fmla="*/ 0 h 933"/>
                <a:gd name="T164" fmla="*/ 580 w 580"/>
                <a:gd name="T165" fmla="*/ 933 h 9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80" h="933">
                  <a:moveTo>
                    <a:pt x="340" y="0"/>
                  </a:moveTo>
                  <a:lnTo>
                    <a:pt x="336" y="2"/>
                  </a:lnTo>
                  <a:lnTo>
                    <a:pt x="323" y="13"/>
                  </a:lnTo>
                  <a:lnTo>
                    <a:pt x="313" y="19"/>
                  </a:lnTo>
                  <a:lnTo>
                    <a:pt x="308" y="30"/>
                  </a:lnTo>
                  <a:lnTo>
                    <a:pt x="294" y="40"/>
                  </a:lnTo>
                  <a:lnTo>
                    <a:pt x="283" y="53"/>
                  </a:lnTo>
                  <a:lnTo>
                    <a:pt x="268" y="64"/>
                  </a:lnTo>
                  <a:lnTo>
                    <a:pt x="256" y="81"/>
                  </a:lnTo>
                  <a:lnTo>
                    <a:pt x="239" y="97"/>
                  </a:lnTo>
                  <a:lnTo>
                    <a:pt x="228" y="116"/>
                  </a:lnTo>
                  <a:lnTo>
                    <a:pt x="218" y="123"/>
                  </a:lnTo>
                  <a:lnTo>
                    <a:pt x="211" y="133"/>
                  </a:lnTo>
                  <a:lnTo>
                    <a:pt x="203" y="144"/>
                  </a:lnTo>
                  <a:lnTo>
                    <a:pt x="196" y="155"/>
                  </a:lnTo>
                  <a:lnTo>
                    <a:pt x="186" y="165"/>
                  </a:lnTo>
                  <a:lnTo>
                    <a:pt x="180" y="176"/>
                  </a:lnTo>
                  <a:lnTo>
                    <a:pt x="171" y="188"/>
                  </a:lnTo>
                  <a:lnTo>
                    <a:pt x="165" y="201"/>
                  </a:lnTo>
                  <a:lnTo>
                    <a:pt x="156" y="212"/>
                  </a:lnTo>
                  <a:lnTo>
                    <a:pt x="148" y="224"/>
                  </a:lnTo>
                  <a:lnTo>
                    <a:pt x="139" y="235"/>
                  </a:lnTo>
                  <a:lnTo>
                    <a:pt x="131" y="249"/>
                  </a:lnTo>
                  <a:lnTo>
                    <a:pt x="122" y="260"/>
                  </a:lnTo>
                  <a:lnTo>
                    <a:pt x="116" y="273"/>
                  </a:lnTo>
                  <a:lnTo>
                    <a:pt x="106" y="287"/>
                  </a:lnTo>
                  <a:lnTo>
                    <a:pt x="101" y="302"/>
                  </a:lnTo>
                  <a:lnTo>
                    <a:pt x="91" y="313"/>
                  </a:lnTo>
                  <a:lnTo>
                    <a:pt x="84" y="328"/>
                  </a:lnTo>
                  <a:lnTo>
                    <a:pt x="76" y="342"/>
                  </a:lnTo>
                  <a:lnTo>
                    <a:pt x="70" y="357"/>
                  </a:lnTo>
                  <a:lnTo>
                    <a:pt x="63" y="370"/>
                  </a:lnTo>
                  <a:lnTo>
                    <a:pt x="57" y="385"/>
                  </a:lnTo>
                  <a:lnTo>
                    <a:pt x="51" y="401"/>
                  </a:lnTo>
                  <a:lnTo>
                    <a:pt x="45" y="418"/>
                  </a:lnTo>
                  <a:lnTo>
                    <a:pt x="40" y="431"/>
                  </a:lnTo>
                  <a:lnTo>
                    <a:pt x="34" y="446"/>
                  </a:lnTo>
                  <a:lnTo>
                    <a:pt x="28" y="461"/>
                  </a:lnTo>
                  <a:lnTo>
                    <a:pt x="25" y="479"/>
                  </a:lnTo>
                  <a:lnTo>
                    <a:pt x="19" y="494"/>
                  </a:lnTo>
                  <a:lnTo>
                    <a:pt x="15" y="509"/>
                  </a:lnTo>
                  <a:lnTo>
                    <a:pt x="11" y="526"/>
                  </a:lnTo>
                  <a:lnTo>
                    <a:pt x="9" y="543"/>
                  </a:lnTo>
                  <a:lnTo>
                    <a:pt x="6" y="558"/>
                  </a:lnTo>
                  <a:lnTo>
                    <a:pt x="4" y="575"/>
                  </a:lnTo>
                  <a:lnTo>
                    <a:pt x="0" y="593"/>
                  </a:lnTo>
                  <a:lnTo>
                    <a:pt x="0" y="610"/>
                  </a:lnTo>
                  <a:lnTo>
                    <a:pt x="0" y="627"/>
                  </a:lnTo>
                  <a:lnTo>
                    <a:pt x="0" y="644"/>
                  </a:lnTo>
                  <a:lnTo>
                    <a:pt x="0" y="661"/>
                  </a:lnTo>
                  <a:lnTo>
                    <a:pt x="2" y="678"/>
                  </a:lnTo>
                  <a:lnTo>
                    <a:pt x="2" y="693"/>
                  </a:lnTo>
                  <a:lnTo>
                    <a:pt x="4" y="708"/>
                  </a:lnTo>
                  <a:lnTo>
                    <a:pt x="6" y="724"/>
                  </a:lnTo>
                  <a:lnTo>
                    <a:pt x="9" y="739"/>
                  </a:lnTo>
                  <a:lnTo>
                    <a:pt x="13" y="752"/>
                  </a:lnTo>
                  <a:lnTo>
                    <a:pt x="17" y="765"/>
                  </a:lnTo>
                  <a:lnTo>
                    <a:pt x="23" y="779"/>
                  </a:lnTo>
                  <a:lnTo>
                    <a:pt x="30" y="792"/>
                  </a:lnTo>
                  <a:lnTo>
                    <a:pt x="36" y="803"/>
                  </a:lnTo>
                  <a:lnTo>
                    <a:pt x="42" y="817"/>
                  </a:lnTo>
                  <a:lnTo>
                    <a:pt x="49" y="826"/>
                  </a:lnTo>
                  <a:lnTo>
                    <a:pt x="59" y="838"/>
                  </a:lnTo>
                  <a:lnTo>
                    <a:pt x="76" y="855"/>
                  </a:lnTo>
                  <a:lnTo>
                    <a:pt x="97" y="874"/>
                  </a:lnTo>
                  <a:lnTo>
                    <a:pt x="106" y="879"/>
                  </a:lnTo>
                  <a:lnTo>
                    <a:pt x="116" y="889"/>
                  </a:lnTo>
                  <a:lnTo>
                    <a:pt x="127" y="893"/>
                  </a:lnTo>
                  <a:lnTo>
                    <a:pt x="139" y="898"/>
                  </a:lnTo>
                  <a:lnTo>
                    <a:pt x="150" y="904"/>
                  </a:lnTo>
                  <a:lnTo>
                    <a:pt x="161" y="908"/>
                  </a:lnTo>
                  <a:lnTo>
                    <a:pt x="173" y="914"/>
                  </a:lnTo>
                  <a:lnTo>
                    <a:pt x="186" y="917"/>
                  </a:lnTo>
                  <a:lnTo>
                    <a:pt x="198" y="921"/>
                  </a:lnTo>
                  <a:lnTo>
                    <a:pt x="211" y="923"/>
                  </a:lnTo>
                  <a:lnTo>
                    <a:pt x="224" y="923"/>
                  </a:lnTo>
                  <a:lnTo>
                    <a:pt x="237" y="927"/>
                  </a:lnTo>
                  <a:lnTo>
                    <a:pt x="247" y="927"/>
                  </a:lnTo>
                  <a:lnTo>
                    <a:pt x="262" y="931"/>
                  </a:lnTo>
                  <a:lnTo>
                    <a:pt x="274" y="931"/>
                  </a:lnTo>
                  <a:lnTo>
                    <a:pt x="291" y="933"/>
                  </a:lnTo>
                  <a:lnTo>
                    <a:pt x="300" y="931"/>
                  </a:lnTo>
                  <a:lnTo>
                    <a:pt x="313" y="927"/>
                  </a:lnTo>
                  <a:lnTo>
                    <a:pt x="327" y="925"/>
                  </a:lnTo>
                  <a:lnTo>
                    <a:pt x="340" y="923"/>
                  </a:lnTo>
                  <a:lnTo>
                    <a:pt x="351" y="921"/>
                  </a:lnTo>
                  <a:lnTo>
                    <a:pt x="365" y="916"/>
                  </a:lnTo>
                  <a:lnTo>
                    <a:pt x="378" y="914"/>
                  </a:lnTo>
                  <a:lnTo>
                    <a:pt x="391" y="910"/>
                  </a:lnTo>
                  <a:lnTo>
                    <a:pt x="403" y="906"/>
                  </a:lnTo>
                  <a:lnTo>
                    <a:pt x="414" y="898"/>
                  </a:lnTo>
                  <a:lnTo>
                    <a:pt x="426" y="893"/>
                  </a:lnTo>
                  <a:lnTo>
                    <a:pt x="439" y="889"/>
                  </a:lnTo>
                  <a:lnTo>
                    <a:pt x="448" y="881"/>
                  </a:lnTo>
                  <a:lnTo>
                    <a:pt x="460" y="878"/>
                  </a:lnTo>
                  <a:lnTo>
                    <a:pt x="471" y="870"/>
                  </a:lnTo>
                  <a:lnTo>
                    <a:pt x="483" y="862"/>
                  </a:lnTo>
                  <a:lnTo>
                    <a:pt x="500" y="845"/>
                  </a:lnTo>
                  <a:lnTo>
                    <a:pt x="519" y="826"/>
                  </a:lnTo>
                  <a:lnTo>
                    <a:pt x="534" y="807"/>
                  </a:lnTo>
                  <a:lnTo>
                    <a:pt x="547" y="786"/>
                  </a:lnTo>
                  <a:lnTo>
                    <a:pt x="551" y="773"/>
                  </a:lnTo>
                  <a:lnTo>
                    <a:pt x="557" y="764"/>
                  </a:lnTo>
                  <a:lnTo>
                    <a:pt x="562" y="750"/>
                  </a:lnTo>
                  <a:lnTo>
                    <a:pt x="568" y="739"/>
                  </a:lnTo>
                  <a:lnTo>
                    <a:pt x="570" y="726"/>
                  </a:lnTo>
                  <a:lnTo>
                    <a:pt x="574" y="712"/>
                  </a:lnTo>
                  <a:lnTo>
                    <a:pt x="576" y="699"/>
                  </a:lnTo>
                  <a:lnTo>
                    <a:pt x="580" y="688"/>
                  </a:lnTo>
                  <a:lnTo>
                    <a:pt x="578" y="672"/>
                  </a:lnTo>
                  <a:lnTo>
                    <a:pt x="578" y="659"/>
                  </a:lnTo>
                  <a:lnTo>
                    <a:pt x="578" y="642"/>
                  </a:lnTo>
                  <a:lnTo>
                    <a:pt x="578" y="629"/>
                  </a:lnTo>
                  <a:lnTo>
                    <a:pt x="576" y="615"/>
                  </a:lnTo>
                  <a:lnTo>
                    <a:pt x="574" y="598"/>
                  </a:lnTo>
                  <a:lnTo>
                    <a:pt x="572" y="583"/>
                  </a:lnTo>
                  <a:lnTo>
                    <a:pt x="572" y="570"/>
                  </a:lnTo>
                  <a:lnTo>
                    <a:pt x="568" y="555"/>
                  </a:lnTo>
                  <a:lnTo>
                    <a:pt x="566" y="539"/>
                  </a:lnTo>
                  <a:lnTo>
                    <a:pt x="564" y="524"/>
                  </a:lnTo>
                  <a:lnTo>
                    <a:pt x="562" y="511"/>
                  </a:lnTo>
                  <a:lnTo>
                    <a:pt x="559" y="496"/>
                  </a:lnTo>
                  <a:lnTo>
                    <a:pt x="555" y="480"/>
                  </a:lnTo>
                  <a:lnTo>
                    <a:pt x="551" y="465"/>
                  </a:lnTo>
                  <a:lnTo>
                    <a:pt x="549" y="452"/>
                  </a:lnTo>
                  <a:lnTo>
                    <a:pt x="543" y="435"/>
                  </a:lnTo>
                  <a:lnTo>
                    <a:pt x="540" y="421"/>
                  </a:lnTo>
                  <a:lnTo>
                    <a:pt x="534" y="406"/>
                  </a:lnTo>
                  <a:lnTo>
                    <a:pt x="530" y="393"/>
                  </a:lnTo>
                  <a:lnTo>
                    <a:pt x="524" y="378"/>
                  </a:lnTo>
                  <a:lnTo>
                    <a:pt x="519" y="364"/>
                  </a:lnTo>
                  <a:lnTo>
                    <a:pt x="513" y="349"/>
                  </a:lnTo>
                  <a:lnTo>
                    <a:pt x="509" y="336"/>
                  </a:lnTo>
                  <a:lnTo>
                    <a:pt x="504" y="321"/>
                  </a:lnTo>
                  <a:lnTo>
                    <a:pt x="498" y="307"/>
                  </a:lnTo>
                  <a:lnTo>
                    <a:pt x="492" y="292"/>
                  </a:lnTo>
                  <a:lnTo>
                    <a:pt x="486" y="279"/>
                  </a:lnTo>
                  <a:lnTo>
                    <a:pt x="481" y="266"/>
                  </a:lnTo>
                  <a:lnTo>
                    <a:pt x="475" y="252"/>
                  </a:lnTo>
                  <a:lnTo>
                    <a:pt x="469" y="241"/>
                  </a:lnTo>
                  <a:lnTo>
                    <a:pt x="466" y="230"/>
                  </a:lnTo>
                  <a:lnTo>
                    <a:pt x="458" y="216"/>
                  </a:lnTo>
                  <a:lnTo>
                    <a:pt x="452" y="203"/>
                  </a:lnTo>
                  <a:lnTo>
                    <a:pt x="446" y="192"/>
                  </a:lnTo>
                  <a:lnTo>
                    <a:pt x="441" y="180"/>
                  </a:lnTo>
                  <a:lnTo>
                    <a:pt x="435" y="169"/>
                  </a:lnTo>
                  <a:lnTo>
                    <a:pt x="429" y="157"/>
                  </a:lnTo>
                  <a:lnTo>
                    <a:pt x="424" y="146"/>
                  </a:lnTo>
                  <a:lnTo>
                    <a:pt x="420" y="136"/>
                  </a:lnTo>
                  <a:lnTo>
                    <a:pt x="414" y="125"/>
                  </a:lnTo>
                  <a:lnTo>
                    <a:pt x="408" y="114"/>
                  </a:lnTo>
                  <a:lnTo>
                    <a:pt x="403" y="104"/>
                  </a:lnTo>
                  <a:lnTo>
                    <a:pt x="397" y="97"/>
                  </a:lnTo>
                  <a:lnTo>
                    <a:pt x="388" y="78"/>
                  </a:lnTo>
                  <a:lnTo>
                    <a:pt x="380" y="64"/>
                  </a:lnTo>
                  <a:lnTo>
                    <a:pt x="369" y="47"/>
                  </a:lnTo>
                  <a:lnTo>
                    <a:pt x="361" y="36"/>
                  </a:lnTo>
                  <a:lnTo>
                    <a:pt x="355" y="22"/>
                  </a:lnTo>
                  <a:lnTo>
                    <a:pt x="350" y="15"/>
                  </a:lnTo>
                  <a:lnTo>
                    <a:pt x="342" y="3"/>
                  </a:lnTo>
                  <a:lnTo>
                    <a:pt x="340" y="0"/>
                  </a:lnTo>
                  <a:close/>
                </a:path>
              </a:pathLst>
            </a:custGeom>
            <a:solidFill>
              <a:srgbClr val="0099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59" name="Freeform 287"/>
            <p:cNvSpPr>
              <a:spLocks/>
            </p:cNvSpPr>
            <p:nvPr/>
          </p:nvSpPr>
          <p:spPr bwMode="auto">
            <a:xfrm>
              <a:off x="4666" y="2726"/>
              <a:ext cx="196" cy="409"/>
            </a:xfrm>
            <a:custGeom>
              <a:avLst/>
              <a:gdLst>
                <a:gd name="T0" fmla="*/ 272 w 394"/>
                <a:gd name="T1" fmla="*/ 0 h 818"/>
                <a:gd name="T2" fmla="*/ 191 w 394"/>
                <a:gd name="T3" fmla="*/ 92 h 818"/>
                <a:gd name="T4" fmla="*/ 115 w 394"/>
                <a:gd name="T5" fmla="*/ 200 h 818"/>
                <a:gd name="T6" fmla="*/ 54 w 394"/>
                <a:gd name="T7" fmla="*/ 320 h 818"/>
                <a:gd name="T8" fmla="*/ 8 w 394"/>
                <a:gd name="T9" fmla="*/ 453 h 818"/>
                <a:gd name="T10" fmla="*/ 0 w 394"/>
                <a:gd name="T11" fmla="*/ 572 h 818"/>
                <a:gd name="T12" fmla="*/ 12 w 394"/>
                <a:gd name="T13" fmla="*/ 679 h 818"/>
                <a:gd name="T14" fmla="*/ 58 w 394"/>
                <a:gd name="T15" fmla="*/ 757 h 818"/>
                <a:gd name="T16" fmla="*/ 139 w 394"/>
                <a:gd name="T17" fmla="*/ 800 h 818"/>
                <a:gd name="T18" fmla="*/ 221 w 394"/>
                <a:gd name="T19" fmla="*/ 818 h 818"/>
                <a:gd name="T20" fmla="*/ 301 w 394"/>
                <a:gd name="T21" fmla="*/ 793 h 818"/>
                <a:gd name="T22" fmla="*/ 360 w 394"/>
                <a:gd name="T23" fmla="*/ 732 h 818"/>
                <a:gd name="T24" fmla="*/ 392 w 394"/>
                <a:gd name="T25" fmla="*/ 607 h 818"/>
                <a:gd name="T26" fmla="*/ 394 w 394"/>
                <a:gd name="T27" fmla="*/ 458 h 818"/>
                <a:gd name="T28" fmla="*/ 365 w 394"/>
                <a:gd name="T29" fmla="*/ 266 h 818"/>
                <a:gd name="T30" fmla="*/ 272 w 394"/>
                <a:gd name="T31" fmla="*/ 0 h 818"/>
                <a:gd name="T32" fmla="*/ 272 w 394"/>
                <a:gd name="T33" fmla="*/ 0 h 8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4"/>
                <a:gd name="T52" fmla="*/ 0 h 818"/>
                <a:gd name="T53" fmla="*/ 394 w 394"/>
                <a:gd name="T54" fmla="*/ 818 h 8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4" h="818">
                  <a:moveTo>
                    <a:pt x="272" y="0"/>
                  </a:moveTo>
                  <a:lnTo>
                    <a:pt x="191" y="92"/>
                  </a:lnTo>
                  <a:lnTo>
                    <a:pt x="115" y="200"/>
                  </a:lnTo>
                  <a:lnTo>
                    <a:pt x="54" y="320"/>
                  </a:lnTo>
                  <a:lnTo>
                    <a:pt x="8" y="453"/>
                  </a:lnTo>
                  <a:lnTo>
                    <a:pt x="0" y="572"/>
                  </a:lnTo>
                  <a:lnTo>
                    <a:pt x="12" y="679"/>
                  </a:lnTo>
                  <a:lnTo>
                    <a:pt x="58" y="757"/>
                  </a:lnTo>
                  <a:lnTo>
                    <a:pt x="139" y="800"/>
                  </a:lnTo>
                  <a:lnTo>
                    <a:pt x="221" y="818"/>
                  </a:lnTo>
                  <a:lnTo>
                    <a:pt x="301" y="793"/>
                  </a:lnTo>
                  <a:lnTo>
                    <a:pt x="360" y="732"/>
                  </a:lnTo>
                  <a:lnTo>
                    <a:pt x="392" y="607"/>
                  </a:lnTo>
                  <a:lnTo>
                    <a:pt x="394" y="458"/>
                  </a:lnTo>
                  <a:lnTo>
                    <a:pt x="365" y="266"/>
                  </a:lnTo>
                  <a:lnTo>
                    <a:pt x="272" y="0"/>
                  </a:lnTo>
                  <a:close/>
                </a:path>
              </a:pathLst>
            </a:custGeom>
            <a:solidFill>
              <a:srgbClr val="4DB3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0" name="Freeform 288"/>
            <p:cNvSpPr>
              <a:spLocks/>
            </p:cNvSpPr>
            <p:nvPr/>
          </p:nvSpPr>
          <p:spPr bwMode="auto">
            <a:xfrm>
              <a:off x="4692" y="2772"/>
              <a:ext cx="142" cy="332"/>
            </a:xfrm>
            <a:custGeom>
              <a:avLst/>
              <a:gdLst>
                <a:gd name="T0" fmla="*/ 192 w 283"/>
                <a:gd name="T1" fmla="*/ 0 h 665"/>
                <a:gd name="T2" fmla="*/ 114 w 283"/>
                <a:gd name="T3" fmla="*/ 112 h 665"/>
                <a:gd name="T4" fmla="*/ 55 w 283"/>
                <a:gd name="T5" fmla="*/ 233 h 665"/>
                <a:gd name="T6" fmla="*/ 13 w 283"/>
                <a:gd name="T7" fmla="*/ 357 h 665"/>
                <a:gd name="T8" fmla="*/ 0 w 283"/>
                <a:gd name="T9" fmla="*/ 488 h 665"/>
                <a:gd name="T10" fmla="*/ 15 w 283"/>
                <a:gd name="T11" fmla="*/ 581 h 665"/>
                <a:gd name="T12" fmla="*/ 70 w 283"/>
                <a:gd name="T13" fmla="*/ 642 h 665"/>
                <a:gd name="T14" fmla="*/ 144 w 283"/>
                <a:gd name="T15" fmla="*/ 665 h 665"/>
                <a:gd name="T16" fmla="*/ 218 w 283"/>
                <a:gd name="T17" fmla="*/ 642 h 665"/>
                <a:gd name="T18" fmla="*/ 266 w 283"/>
                <a:gd name="T19" fmla="*/ 558 h 665"/>
                <a:gd name="T20" fmla="*/ 283 w 283"/>
                <a:gd name="T21" fmla="*/ 395 h 665"/>
                <a:gd name="T22" fmla="*/ 271 w 283"/>
                <a:gd name="T23" fmla="*/ 250 h 665"/>
                <a:gd name="T24" fmla="*/ 218 w 283"/>
                <a:gd name="T25" fmla="*/ 53 h 665"/>
                <a:gd name="T26" fmla="*/ 192 w 283"/>
                <a:gd name="T27" fmla="*/ 0 h 665"/>
                <a:gd name="T28" fmla="*/ 192 w 283"/>
                <a:gd name="T29" fmla="*/ 0 h 6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3"/>
                <a:gd name="T46" fmla="*/ 0 h 665"/>
                <a:gd name="T47" fmla="*/ 283 w 283"/>
                <a:gd name="T48" fmla="*/ 665 h 6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3" h="665">
                  <a:moveTo>
                    <a:pt x="192" y="0"/>
                  </a:moveTo>
                  <a:lnTo>
                    <a:pt x="114" y="112"/>
                  </a:lnTo>
                  <a:lnTo>
                    <a:pt x="55" y="233"/>
                  </a:lnTo>
                  <a:lnTo>
                    <a:pt x="13" y="357"/>
                  </a:lnTo>
                  <a:lnTo>
                    <a:pt x="0" y="488"/>
                  </a:lnTo>
                  <a:lnTo>
                    <a:pt x="15" y="581"/>
                  </a:lnTo>
                  <a:lnTo>
                    <a:pt x="70" y="642"/>
                  </a:lnTo>
                  <a:lnTo>
                    <a:pt x="144" y="665"/>
                  </a:lnTo>
                  <a:lnTo>
                    <a:pt x="218" y="642"/>
                  </a:lnTo>
                  <a:lnTo>
                    <a:pt x="266" y="558"/>
                  </a:lnTo>
                  <a:lnTo>
                    <a:pt x="283" y="395"/>
                  </a:lnTo>
                  <a:lnTo>
                    <a:pt x="271" y="250"/>
                  </a:lnTo>
                  <a:lnTo>
                    <a:pt x="218" y="53"/>
                  </a:lnTo>
                  <a:lnTo>
                    <a:pt x="192" y="0"/>
                  </a:lnTo>
                  <a:close/>
                </a:path>
              </a:pathLst>
            </a:custGeom>
            <a:solidFill>
              <a:srgbClr val="8CD9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1" name="Freeform 289"/>
            <p:cNvSpPr>
              <a:spLocks/>
            </p:cNvSpPr>
            <p:nvPr/>
          </p:nvSpPr>
          <p:spPr bwMode="auto">
            <a:xfrm>
              <a:off x="4785" y="2735"/>
              <a:ext cx="131" cy="419"/>
            </a:xfrm>
            <a:custGeom>
              <a:avLst/>
              <a:gdLst>
                <a:gd name="T0" fmla="*/ 72 w 262"/>
                <a:gd name="T1" fmla="*/ 0 h 838"/>
                <a:gd name="T2" fmla="*/ 122 w 262"/>
                <a:gd name="T3" fmla="*/ 115 h 838"/>
                <a:gd name="T4" fmla="*/ 175 w 262"/>
                <a:gd name="T5" fmla="*/ 292 h 838"/>
                <a:gd name="T6" fmla="*/ 200 w 262"/>
                <a:gd name="T7" fmla="*/ 452 h 838"/>
                <a:gd name="T8" fmla="*/ 198 w 262"/>
                <a:gd name="T9" fmla="*/ 596 h 838"/>
                <a:gd name="T10" fmla="*/ 169 w 262"/>
                <a:gd name="T11" fmla="*/ 722 h 838"/>
                <a:gd name="T12" fmla="*/ 99 w 262"/>
                <a:gd name="T13" fmla="*/ 800 h 838"/>
                <a:gd name="T14" fmla="*/ 0 w 262"/>
                <a:gd name="T15" fmla="*/ 838 h 838"/>
                <a:gd name="T16" fmla="*/ 131 w 262"/>
                <a:gd name="T17" fmla="*/ 820 h 838"/>
                <a:gd name="T18" fmla="*/ 215 w 262"/>
                <a:gd name="T19" fmla="*/ 765 h 838"/>
                <a:gd name="T20" fmla="*/ 249 w 262"/>
                <a:gd name="T21" fmla="*/ 686 h 838"/>
                <a:gd name="T22" fmla="*/ 262 w 262"/>
                <a:gd name="T23" fmla="*/ 579 h 838"/>
                <a:gd name="T24" fmla="*/ 249 w 262"/>
                <a:gd name="T25" fmla="*/ 429 h 838"/>
                <a:gd name="T26" fmla="*/ 217 w 262"/>
                <a:gd name="T27" fmla="*/ 296 h 838"/>
                <a:gd name="T28" fmla="*/ 143 w 262"/>
                <a:gd name="T29" fmla="*/ 100 h 838"/>
                <a:gd name="T30" fmla="*/ 72 w 262"/>
                <a:gd name="T31" fmla="*/ 0 h 838"/>
                <a:gd name="T32" fmla="*/ 72 w 262"/>
                <a:gd name="T33" fmla="*/ 0 h 8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2"/>
                <a:gd name="T52" fmla="*/ 0 h 838"/>
                <a:gd name="T53" fmla="*/ 262 w 262"/>
                <a:gd name="T54" fmla="*/ 838 h 8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2" h="838">
                  <a:moveTo>
                    <a:pt x="72" y="0"/>
                  </a:moveTo>
                  <a:lnTo>
                    <a:pt x="122" y="115"/>
                  </a:lnTo>
                  <a:lnTo>
                    <a:pt x="175" y="292"/>
                  </a:lnTo>
                  <a:lnTo>
                    <a:pt x="200" y="452"/>
                  </a:lnTo>
                  <a:lnTo>
                    <a:pt x="198" y="596"/>
                  </a:lnTo>
                  <a:lnTo>
                    <a:pt x="169" y="722"/>
                  </a:lnTo>
                  <a:lnTo>
                    <a:pt x="99" y="800"/>
                  </a:lnTo>
                  <a:lnTo>
                    <a:pt x="0" y="838"/>
                  </a:lnTo>
                  <a:lnTo>
                    <a:pt x="131" y="820"/>
                  </a:lnTo>
                  <a:lnTo>
                    <a:pt x="215" y="765"/>
                  </a:lnTo>
                  <a:lnTo>
                    <a:pt x="249" y="686"/>
                  </a:lnTo>
                  <a:lnTo>
                    <a:pt x="262" y="579"/>
                  </a:lnTo>
                  <a:lnTo>
                    <a:pt x="249" y="429"/>
                  </a:lnTo>
                  <a:lnTo>
                    <a:pt x="217" y="296"/>
                  </a:lnTo>
                  <a:lnTo>
                    <a:pt x="143" y="100"/>
                  </a:lnTo>
                  <a:lnTo>
                    <a:pt x="72" y="0"/>
                  </a:lnTo>
                  <a:close/>
                </a:path>
              </a:pathLst>
            </a:custGeom>
            <a:solidFill>
              <a:srgbClr val="0080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2" name="Freeform 290"/>
            <p:cNvSpPr>
              <a:spLocks/>
            </p:cNvSpPr>
            <p:nvPr/>
          </p:nvSpPr>
          <p:spPr bwMode="auto">
            <a:xfrm>
              <a:off x="4716" y="2835"/>
              <a:ext cx="77" cy="239"/>
            </a:xfrm>
            <a:custGeom>
              <a:avLst/>
              <a:gdLst>
                <a:gd name="T0" fmla="*/ 110 w 154"/>
                <a:gd name="T1" fmla="*/ 0 h 479"/>
                <a:gd name="T2" fmla="*/ 61 w 154"/>
                <a:gd name="T3" fmla="*/ 93 h 479"/>
                <a:gd name="T4" fmla="*/ 23 w 154"/>
                <a:gd name="T5" fmla="*/ 200 h 479"/>
                <a:gd name="T6" fmla="*/ 0 w 154"/>
                <a:gd name="T7" fmla="*/ 310 h 479"/>
                <a:gd name="T8" fmla="*/ 0 w 154"/>
                <a:gd name="T9" fmla="*/ 397 h 479"/>
                <a:gd name="T10" fmla="*/ 25 w 154"/>
                <a:gd name="T11" fmla="*/ 462 h 479"/>
                <a:gd name="T12" fmla="*/ 65 w 154"/>
                <a:gd name="T13" fmla="*/ 479 h 479"/>
                <a:gd name="T14" fmla="*/ 110 w 154"/>
                <a:gd name="T15" fmla="*/ 460 h 479"/>
                <a:gd name="T16" fmla="*/ 145 w 154"/>
                <a:gd name="T17" fmla="*/ 386 h 479"/>
                <a:gd name="T18" fmla="*/ 154 w 154"/>
                <a:gd name="T19" fmla="*/ 274 h 479"/>
                <a:gd name="T20" fmla="*/ 148 w 154"/>
                <a:gd name="T21" fmla="*/ 133 h 479"/>
                <a:gd name="T22" fmla="*/ 110 w 154"/>
                <a:gd name="T23" fmla="*/ 0 h 479"/>
                <a:gd name="T24" fmla="*/ 110 w 154"/>
                <a:gd name="T25" fmla="*/ 0 h 4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4"/>
                <a:gd name="T40" fmla="*/ 0 h 479"/>
                <a:gd name="T41" fmla="*/ 154 w 154"/>
                <a:gd name="T42" fmla="*/ 479 h 4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4" h="479">
                  <a:moveTo>
                    <a:pt x="110" y="0"/>
                  </a:moveTo>
                  <a:lnTo>
                    <a:pt x="61" y="93"/>
                  </a:lnTo>
                  <a:lnTo>
                    <a:pt x="23" y="200"/>
                  </a:lnTo>
                  <a:lnTo>
                    <a:pt x="0" y="310"/>
                  </a:lnTo>
                  <a:lnTo>
                    <a:pt x="0" y="397"/>
                  </a:lnTo>
                  <a:lnTo>
                    <a:pt x="25" y="462"/>
                  </a:lnTo>
                  <a:lnTo>
                    <a:pt x="65" y="479"/>
                  </a:lnTo>
                  <a:lnTo>
                    <a:pt x="110" y="460"/>
                  </a:lnTo>
                  <a:lnTo>
                    <a:pt x="145" y="386"/>
                  </a:lnTo>
                  <a:lnTo>
                    <a:pt x="154" y="274"/>
                  </a:lnTo>
                  <a:lnTo>
                    <a:pt x="148" y="133"/>
                  </a:lnTo>
                  <a:lnTo>
                    <a:pt x="110" y="0"/>
                  </a:lnTo>
                  <a:close/>
                </a:path>
              </a:pathLst>
            </a:custGeom>
            <a:solidFill>
              <a:srgbClr val="BAE8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grpSp>
      <p:grpSp>
        <p:nvGrpSpPr>
          <p:cNvPr id="163" name="Group 121"/>
          <p:cNvGrpSpPr/>
          <p:nvPr/>
        </p:nvGrpSpPr>
        <p:grpSpPr>
          <a:xfrm>
            <a:off x="1346196" y="2111375"/>
            <a:ext cx="2122487" cy="3829051"/>
            <a:chOff x="1143000" y="2111375"/>
            <a:chExt cx="2122487" cy="3829051"/>
          </a:xfrm>
        </p:grpSpPr>
        <p:sp>
          <p:nvSpPr>
            <p:cNvPr id="164" name="Freeform 15"/>
            <p:cNvSpPr>
              <a:spLocks/>
            </p:cNvSpPr>
            <p:nvPr/>
          </p:nvSpPr>
          <p:spPr bwMode="auto">
            <a:xfrm>
              <a:off x="2236787" y="4175125"/>
              <a:ext cx="38100" cy="39688"/>
            </a:xfrm>
            <a:custGeom>
              <a:avLst/>
              <a:gdLst>
                <a:gd name="T0" fmla="*/ 21 w 33"/>
                <a:gd name="T1" fmla="*/ 36 h 36"/>
                <a:gd name="T2" fmla="*/ 25 w 33"/>
                <a:gd name="T3" fmla="*/ 25 h 36"/>
                <a:gd name="T4" fmla="*/ 29 w 33"/>
                <a:gd name="T5" fmla="*/ 15 h 36"/>
                <a:gd name="T6" fmla="*/ 31 w 33"/>
                <a:gd name="T7" fmla="*/ 9 h 36"/>
                <a:gd name="T8" fmla="*/ 33 w 33"/>
                <a:gd name="T9" fmla="*/ 8 h 36"/>
                <a:gd name="T10" fmla="*/ 0 w 33"/>
                <a:gd name="T11" fmla="*/ 0 h 36"/>
                <a:gd name="T12" fmla="*/ 0 w 33"/>
                <a:gd name="T13" fmla="*/ 13 h 36"/>
                <a:gd name="T14" fmla="*/ 4 w 33"/>
                <a:gd name="T15" fmla="*/ 23 h 36"/>
                <a:gd name="T16" fmla="*/ 12 w 33"/>
                <a:gd name="T17" fmla="*/ 30 h 36"/>
                <a:gd name="T18" fmla="*/ 21 w 33"/>
                <a:gd name="T19" fmla="*/ 3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6"/>
                <a:gd name="T32" fmla="*/ 33 w 33"/>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6">
                  <a:moveTo>
                    <a:pt x="21" y="36"/>
                  </a:moveTo>
                  <a:lnTo>
                    <a:pt x="25" y="25"/>
                  </a:lnTo>
                  <a:lnTo>
                    <a:pt x="29" y="15"/>
                  </a:lnTo>
                  <a:lnTo>
                    <a:pt x="31" y="9"/>
                  </a:lnTo>
                  <a:lnTo>
                    <a:pt x="33" y="8"/>
                  </a:lnTo>
                  <a:lnTo>
                    <a:pt x="0" y="0"/>
                  </a:lnTo>
                  <a:lnTo>
                    <a:pt x="0" y="13"/>
                  </a:lnTo>
                  <a:lnTo>
                    <a:pt x="4" y="23"/>
                  </a:lnTo>
                  <a:lnTo>
                    <a:pt x="12" y="30"/>
                  </a:lnTo>
                  <a:lnTo>
                    <a:pt x="21" y="36"/>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5" name="Freeform 16"/>
            <p:cNvSpPr>
              <a:spLocks/>
            </p:cNvSpPr>
            <p:nvPr/>
          </p:nvSpPr>
          <p:spPr bwMode="auto">
            <a:xfrm>
              <a:off x="2138362" y="4364038"/>
              <a:ext cx="47625" cy="36513"/>
            </a:xfrm>
            <a:custGeom>
              <a:avLst/>
              <a:gdLst>
                <a:gd name="T0" fmla="*/ 0 w 40"/>
                <a:gd name="T1" fmla="*/ 10 h 33"/>
                <a:gd name="T2" fmla="*/ 25 w 40"/>
                <a:gd name="T3" fmla="*/ 33 h 33"/>
                <a:gd name="T4" fmla="*/ 29 w 40"/>
                <a:gd name="T5" fmla="*/ 27 h 33"/>
                <a:gd name="T6" fmla="*/ 32 w 40"/>
                <a:gd name="T7" fmla="*/ 21 h 33"/>
                <a:gd name="T8" fmla="*/ 36 w 40"/>
                <a:gd name="T9" fmla="*/ 16 h 33"/>
                <a:gd name="T10" fmla="*/ 40 w 40"/>
                <a:gd name="T11" fmla="*/ 10 h 33"/>
                <a:gd name="T12" fmla="*/ 31 w 40"/>
                <a:gd name="T13" fmla="*/ 2 h 33"/>
                <a:gd name="T14" fmla="*/ 19 w 40"/>
                <a:gd name="T15" fmla="*/ 0 h 33"/>
                <a:gd name="T16" fmla="*/ 10 w 40"/>
                <a:gd name="T17" fmla="*/ 4 h 33"/>
                <a:gd name="T18" fmla="*/ 0 w 40"/>
                <a:gd name="T19" fmla="*/ 10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33"/>
                <a:gd name="T32" fmla="*/ 40 w 40"/>
                <a:gd name="T33" fmla="*/ 33 h 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33">
                  <a:moveTo>
                    <a:pt x="0" y="10"/>
                  </a:moveTo>
                  <a:lnTo>
                    <a:pt x="25" y="33"/>
                  </a:lnTo>
                  <a:lnTo>
                    <a:pt x="29" y="27"/>
                  </a:lnTo>
                  <a:lnTo>
                    <a:pt x="32" y="21"/>
                  </a:lnTo>
                  <a:lnTo>
                    <a:pt x="36" y="16"/>
                  </a:lnTo>
                  <a:lnTo>
                    <a:pt x="40" y="10"/>
                  </a:lnTo>
                  <a:lnTo>
                    <a:pt x="31" y="2"/>
                  </a:lnTo>
                  <a:lnTo>
                    <a:pt x="19" y="0"/>
                  </a:lnTo>
                  <a:lnTo>
                    <a:pt x="10" y="4"/>
                  </a:lnTo>
                  <a:lnTo>
                    <a:pt x="0" y="10"/>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6" name="Freeform 17"/>
            <p:cNvSpPr>
              <a:spLocks/>
            </p:cNvSpPr>
            <p:nvPr/>
          </p:nvSpPr>
          <p:spPr bwMode="auto">
            <a:xfrm>
              <a:off x="2103437" y="4167188"/>
              <a:ext cx="157162" cy="206375"/>
            </a:xfrm>
            <a:custGeom>
              <a:avLst/>
              <a:gdLst>
                <a:gd name="T0" fmla="*/ 28 w 134"/>
                <a:gd name="T1" fmla="*/ 176 h 178"/>
                <a:gd name="T2" fmla="*/ 30 w 134"/>
                <a:gd name="T3" fmla="*/ 178 h 178"/>
                <a:gd name="T4" fmla="*/ 40 w 134"/>
                <a:gd name="T5" fmla="*/ 172 h 178"/>
                <a:gd name="T6" fmla="*/ 49 w 134"/>
                <a:gd name="T7" fmla="*/ 168 h 178"/>
                <a:gd name="T8" fmla="*/ 61 w 134"/>
                <a:gd name="T9" fmla="*/ 170 h 178"/>
                <a:gd name="T10" fmla="*/ 70 w 134"/>
                <a:gd name="T11" fmla="*/ 178 h 178"/>
                <a:gd name="T12" fmla="*/ 79 w 134"/>
                <a:gd name="T13" fmla="*/ 161 h 178"/>
                <a:gd name="T14" fmla="*/ 89 w 134"/>
                <a:gd name="T15" fmla="*/ 144 h 178"/>
                <a:gd name="T16" fmla="*/ 96 w 134"/>
                <a:gd name="T17" fmla="*/ 125 h 178"/>
                <a:gd name="T18" fmla="*/ 106 w 134"/>
                <a:gd name="T19" fmla="*/ 106 h 178"/>
                <a:gd name="T20" fmla="*/ 113 w 134"/>
                <a:gd name="T21" fmla="*/ 89 h 178"/>
                <a:gd name="T22" fmla="*/ 121 w 134"/>
                <a:gd name="T23" fmla="*/ 72 h 178"/>
                <a:gd name="T24" fmla="*/ 129 w 134"/>
                <a:gd name="T25" fmla="*/ 55 h 178"/>
                <a:gd name="T26" fmla="*/ 134 w 134"/>
                <a:gd name="T27" fmla="*/ 42 h 178"/>
                <a:gd name="T28" fmla="*/ 125 w 134"/>
                <a:gd name="T29" fmla="*/ 36 h 178"/>
                <a:gd name="T30" fmla="*/ 117 w 134"/>
                <a:gd name="T31" fmla="*/ 29 h 178"/>
                <a:gd name="T32" fmla="*/ 113 w 134"/>
                <a:gd name="T33" fmla="*/ 19 h 178"/>
                <a:gd name="T34" fmla="*/ 113 w 134"/>
                <a:gd name="T35" fmla="*/ 6 h 178"/>
                <a:gd name="T36" fmla="*/ 91 w 134"/>
                <a:gd name="T37" fmla="*/ 0 h 178"/>
                <a:gd name="T38" fmla="*/ 87 w 134"/>
                <a:gd name="T39" fmla="*/ 8 h 178"/>
                <a:gd name="T40" fmla="*/ 79 w 134"/>
                <a:gd name="T41" fmla="*/ 15 h 178"/>
                <a:gd name="T42" fmla="*/ 68 w 134"/>
                <a:gd name="T43" fmla="*/ 19 h 178"/>
                <a:gd name="T44" fmla="*/ 51 w 134"/>
                <a:gd name="T45" fmla="*/ 17 h 178"/>
                <a:gd name="T46" fmla="*/ 42 w 134"/>
                <a:gd name="T47" fmla="*/ 44 h 178"/>
                <a:gd name="T48" fmla="*/ 28 w 134"/>
                <a:gd name="T49" fmla="*/ 74 h 178"/>
                <a:gd name="T50" fmla="*/ 13 w 134"/>
                <a:gd name="T51" fmla="*/ 100 h 178"/>
                <a:gd name="T52" fmla="*/ 0 w 134"/>
                <a:gd name="T53" fmla="*/ 125 h 178"/>
                <a:gd name="T54" fmla="*/ 6 w 134"/>
                <a:gd name="T55" fmla="*/ 134 h 178"/>
                <a:gd name="T56" fmla="*/ 10 w 134"/>
                <a:gd name="T57" fmla="*/ 142 h 178"/>
                <a:gd name="T58" fmla="*/ 10 w 134"/>
                <a:gd name="T59" fmla="*/ 151 h 178"/>
                <a:gd name="T60" fmla="*/ 8 w 134"/>
                <a:gd name="T61" fmla="*/ 163 h 178"/>
                <a:gd name="T62" fmla="*/ 15 w 134"/>
                <a:gd name="T63" fmla="*/ 167 h 178"/>
                <a:gd name="T64" fmla="*/ 23 w 134"/>
                <a:gd name="T65" fmla="*/ 172 h 178"/>
                <a:gd name="T66" fmla="*/ 27 w 134"/>
                <a:gd name="T67" fmla="*/ 174 h 178"/>
                <a:gd name="T68" fmla="*/ 28 w 134"/>
                <a:gd name="T69" fmla="*/ 176 h 1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4"/>
                <a:gd name="T106" fmla="*/ 0 h 178"/>
                <a:gd name="T107" fmla="*/ 134 w 134"/>
                <a:gd name="T108" fmla="*/ 178 h 1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4" h="178">
                  <a:moveTo>
                    <a:pt x="28" y="176"/>
                  </a:moveTo>
                  <a:lnTo>
                    <a:pt x="30" y="178"/>
                  </a:lnTo>
                  <a:lnTo>
                    <a:pt x="40" y="172"/>
                  </a:lnTo>
                  <a:lnTo>
                    <a:pt x="49" y="168"/>
                  </a:lnTo>
                  <a:lnTo>
                    <a:pt x="61" y="170"/>
                  </a:lnTo>
                  <a:lnTo>
                    <a:pt x="70" y="178"/>
                  </a:lnTo>
                  <a:lnTo>
                    <a:pt x="79" y="161"/>
                  </a:lnTo>
                  <a:lnTo>
                    <a:pt x="89" y="144"/>
                  </a:lnTo>
                  <a:lnTo>
                    <a:pt x="96" y="125"/>
                  </a:lnTo>
                  <a:lnTo>
                    <a:pt x="106" y="106"/>
                  </a:lnTo>
                  <a:lnTo>
                    <a:pt x="113" y="89"/>
                  </a:lnTo>
                  <a:lnTo>
                    <a:pt x="121" y="72"/>
                  </a:lnTo>
                  <a:lnTo>
                    <a:pt x="129" y="55"/>
                  </a:lnTo>
                  <a:lnTo>
                    <a:pt x="134" y="42"/>
                  </a:lnTo>
                  <a:lnTo>
                    <a:pt x="125" y="36"/>
                  </a:lnTo>
                  <a:lnTo>
                    <a:pt x="117" y="29"/>
                  </a:lnTo>
                  <a:lnTo>
                    <a:pt x="113" y="19"/>
                  </a:lnTo>
                  <a:lnTo>
                    <a:pt x="113" y="6"/>
                  </a:lnTo>
                  <a:lnTo>
                    <a:pt x="91" y="0"/>
                  </a:lnTo>
                  <a:lnTo>
                    <a:pt x="87" y="8"/>
                  </a:lnTo>
                  <a:lnTo>
                    <a:pt x="79" y="15"/>
                  </a:lnTo>
                  <a:lnTo>
                    <a:pt x="68" y="19"/>
                  </a:lnTo>
                  <a:lnTo>
                    <a:pt x="51" y="17"/>
                  </a:lnTo>
                  <a:lnTo>
                    <a:pt x="42" y="44"/>
                  </a:lnTo>
                  <a:lnTo>
                    <a:pt x="28" y="74"/>
                  </a:lnTo>
                  <a:lnTo>
                    <a:pt x="13" y="100"/>
                  </a:lnTo>
                  <a:lnTo>
                    <a:pt x="0" y="125"/>
                  </a:lnTo>
                  <a:lnTo>
                    <a:pt x="6" y="134"/>
                  </a:lnTo>
                  <a:lnTo>
                    <a:pt x="10" y="142"/>
                  </a:lnTo>
                  <a:lnTo>
                    <a:pt x="10" y="151"/>
                  </a:lnTo>
                  <a:lnTo>
                    <a:pt x="8" y="163"/>
                  </a:lnTo>
                  <a:lnTo>
                    <a:pt x="15" y="167"/>
                  </a:lnTo>
                  <a:lnTo>
                    <a:pt x="23" y="172"/>
                  </a:lnTo>
                  <a:lnTo>
                    <a:pt x="27" y="174"/>
                  </a:lnTo>
                  <a:lnTo>
                    <a:pt x="28" y="176"/>
                  </a:lnTo>
                  <a:close/>
                </a:path>
              </a:pathLst>
            </a:custGeom>
            <a:solidFill>
              <a:srgbClr val="3F660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7" name="Freeform 18"/>
            <p:cNvSpPr>
              <a:spLocks/>
            </p:cNvSpPr>
            <p:nvPr/>
          </p:nvSpPr>
          <p:spPr bwMode="auto">
            <a:xfrm>
              <a:off x="2165350" y="4156075"/>
              <a:ext cx="42862" cy="33338"/>
            </a:xfrm>
            <a:custGeom>
              <a:avLst/>
              <a:gdLst>
                <a:gd name="T0" fmla="*/ 40 w 40"/>
                <a:gd name="T1" fmla="*/ 9 h 28"/>
                <a:gd name="T2" fmla="*/ 4 w 40"/>
                <a:gd name="T3" fmla="*/ 0 h 28"/>
                <a:gd name="T4" fmla="*/ 4 w 40"/>
                <a:gd name="T5" fmla="*/ 6 h 28"/>
                <a:gd name="T6" fmla="*/ 2 w 40"/>
                <a:gd name="T7" fmla="*/ 13 h 28"/>
                <a:gd name="T8" fmla="*/ 2 w 40"/>
                <a:gd name="T9" fmla="*/ 19 h 28"/>
                <a:gd name="T10" fmla="*/ 0 w 40"/>
                <a:gd name="T11" fmla="*/ 26 h 28"/>
                <a:gd name="T12" fmla="*/ 17 w 40"/>
                <a:gd name="T13" fmla="*/ 28 h 28"/>
                <a:gd name="T14" fmla="*/ 28 w 40"/>
                <a:gd name="T15" fmla="*/ 24 h 28"/>
                <a:gd name="T16" fmla="*/ 36 w 40"/>
                <a:gd name="T17" fmla="*/ 17 h 28"/>
                <a:gd name="T18" fmla="*/ 40 w 40"/>
                <a:gd name="T19" fmla="*/ 9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8"/>
                <a:gd name="T32" fmla="*/ 40 w 40"/>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8">
                  <a:moveTo>
                    <a:pt x="40" y="9"/>
                  </a:moveTo>
                  <a:lnTo>
                    <a:pt x="4" y="0"/>
                  </a:lnTo>
                  <a:lnTo>
                    <a:pt x="4" y="6"/>
                  </a:lnTo>
                  <a:lnTo>
                    <a:pt x="2" y="13"/>
                  </a:lnTo>
                  <a:lnTo>
                    <a:pt x="2" y="19"/>
                  </a:lnTo>
                  <a:lnTo>
                    <a:pt x="0" y="26"/>
                  </a:lnTo>
                  <a:lnTo>
                    <a:pt x="17" y="28"/>
                  </a:lnTo>
                  <a:lnTo>
                    <a:pt x="28" y="24"/>
                  </a:lnTo>
                  <a:lnTo>
                    <a:pt x="36" y="17"/>
                  </a:lnTo>
                  <a:lnTo>
                    <a:pt x="40" y="9"/>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8" name="Freeform 19"/>
            <p:cNvSpPr>
              <a:spLocks/>
            </p:cNvSpPr>
            <p:nvPr/>
          </p:nvSpPr>
          <p:spPr bwMode="auto">
            <a:xfrm>
              <a:off x="2085975" y="4311650"/>
              <a:ext cx="30162" cy="44450"/>
            </a:xfrm>
            <a:custGeom>
              <a:avLst/>
              <a:gdLst>
                <a:gd name="T0" fmla="*/ 17 w 27"/>
                <a:gd name="T1" fmla="*/ 0 h 38"/>
                <a:gd name="T2" fmla="*/ 10 w 27"/>
                <a:gd name="T3" fmla="*/ 11 h 38"/>
                <a:gd name="T4" fmla="*/ 6 w 27"/>
                <a:gd name="T5" fmla="*/ 21 h 38"/>
                <a:gd name="T6" fmla="*/ 2 w 27"/>
                <a:gd name="T7" fmla="*/ 26 h 38"/>
                <a:gd name="T8" fmla="*/ 0 w 27"/>
                <a:gd name="T9" fmla="*/ 28 h 38"/>
                <a:gd name="T10" fmla="*/ 6 w 27"/>
                <a:gd name="T11" fmla="*/ 28 h 38"/>
                <a:gd name="T12" fmla="*/ 13 w 27"/>
                <a:gd name="T13" fmla="*/ 30 h 38"/>
                <a:gd name="T14" fmla="*/ 19 w 27"/>
                <a:gd name="T15" fmla="*/ 34 h 38"/>
                <a:gd name="T16" fmla="*/ 25 w 27"/>
                <a:gd name="T17" fmla="*/ 38 h 38"/>
                <a:gd name="T18" fmla="*/ 27 w 27"/>
                <a:gd name="T19" fmla="*/ 26 h 38"/>
                <a:gd name="T20" fmla="*/ 27 w 27"/>
                <a:gd name="T21" fmla="*/ 17 h 38"/>
                <a:gd name="T22" fmla="*/ 23 w 27"/>
                <a:gd name="T23" fmla="*/ 9 h 38"/>
                <a:gd name="T24" fmla="*/ 17 w 27"/>
                <a:gd name="T25" fmla="*/ 0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38"/>
                <a:gd name="T41" fmla="*/ 27 w 27"/>
                <a:gd name="T42" fmla="*/ 38 h 3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38">
                  <a:moveTo>
                    <a:pt x="17" y="0"/>
                  </a:moveTo>
                  <a:lnTo>
                    <a:pt x="10" y="11"/>
                  </a:lnTo>
                  <a:lnTo>
                    <a:pt x="6" y="21"/>
                  </a:lnTo>
                  <a:lnTo>
                    <a:pt x="2" y="26"/>
                  </a:lnTo>
                  <a:lnTo>
                    <a:pt x="0" y="28"/>
                  </a:lnTo>
                  <a:lnTo>
                    <a:pt x="6" y="28"/>
                  </a:lnTo>
                  <a:lnTo>
                    <a:pt x="13" y="30"/>
                  </a:lnTo>
                  <a:lnTo>
                    <a:pt x="19" y="34"/>
                  </a:lnTo>
                  <a:lnTo>
                    <a:pt x="25" y="38"/>
                  </a:lnTo>
                  <a:lnTo>
                    <a:pt x="27" y="26"/>
                  </a:lnTo>
                  <a:lnTo>
                    <a:pt x="27" y="17"/>
                  </a:lnTo>
                  <a:lnTo>
                    <a:pt x="23" y="9"/>
                  </a:lnTo>
                  <a:lnTo>
                    <a:pt x="17" y="0"/>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69" name="Freeform 20"/>
            <p:cNvSpPr>
              <a:spLocks/>
            </p:cNvSpPr>
            <p:nvPr/>
          </p:nvSpPr>
          <p:spPr bwMode="auto">
            <a:xfrm>
              <a:off x="2133600" y="4202113"/>
              <a:ext cx="101600" cy="141288"/>
            </a:xfrm>
            <a:custGeom>
              <a:avLst/>
              <a:gdLst>
                <a:gd name="T0" fmla="*/ 9 w 85"/>
                <a:gd name="T1" fmla="*/ 45 h 120"/>
                <a:gd name="T2" fmla="*/ 1 w 85"/>
                <a:gd name="T3" fmla="*/ 69 h 120"/>
                <a:gd name="T4" fmla="*/ 0 w 85"/>
                <a:gd name="T5" fmla="*/ 90 h 120"/>
                <a:gd name="T6" fmla="*/ 3 w 85"/>
                <a:gd name="T7" fmla="*/ 107 h 120"/>
                <a:gd name="T8" fmla="*/ 15 w 85"/>
                <a:gd name="T9" fmla="*/ 119 h 120"/>
                <a:gd name="T10" fmla="*/ 22 w 85"/>
                <a:gd name="T11" fmla="*/ 120 h 120"/>
                <a:gd name="T12" fmla="*/ 30 w 85"/>
                <a:gd name="T13" fmla="*/ 119 h 120"/>
                <a:gd name="T14" fmla="*/ 37 w 85"/>
                <a:gd name="T15" fmla="*/ 117 h 120"/>
                <a:gd name="T16" fmla="*/ 45 w 85"/>
                <a:gd name="T17" fmla="*/ 111 h 120"/>
                <a:gd name="T18" fmla="*/ 54 w 85"/>
                <a:gd name="T19" fmla="*/ 105 h 120"/>
                <a:gd name="T20" fmla="*/ 62 w 85"/>
                <a:gd name="T21" fmla="*/ 96 h 120"/>
                <a:gd name="T22" fmla="*/ 69 w 85"/>
                <a:gd name="T23" fmla="*/ 86 h 120"/>
                <a:gd name="T24" fmla="*/ 75 w 85"/>
                <a:gd name="T25" fmla="*/ 75 h 120"/>
                <a:gd name="T26" fmla="*/ 83 w 85"/>
                <a:gd name="T27" fmla="*/ 51 h 120"/>
                <a:gd name="T28" fmla="*/ 85 w 85"/>
                <a:gd name="T29" fmla="*/ 30 h 120"/>
                <a:gd name="T30" fmla="*/ 81 w 85"/>
                <a:gd name="T31" fmla="*/ 11 h 120"/>
                <a:gd name="T32" fmla="*/ 69 w 85"/>
                <a:gd name="T33" fmla="*/ 1 h 120"/>
                <a:gd name="T34" fmla="*/ 62 w 85"/>
                <a:gd name="T35" fmla="*/ 0 h 120"/>
                <a:gd name="T36" fmla="*/ 54 w 85"/>
                <a:gd name="T37" fmla="*/ 1 h 120"/>
                <a:gd name="T38" fmla="*/ 47 w 85"/>
                <a:gd name="T39" fmla="*/ 3 h 120"/>
                <a:gd name="T40" fmla="*/ 37 w 85"/>
                <a:gd name="T41" fmla="*/ 9 h 120"/>
                <a:gd name="T42" fmla="*/ 30 w 85"/>
                <a:gd name="T43" fmla="*/ 15 h 120"/>
                <a:gd name="T44" fmla="*/ 22 w 85"/>
                <a:gd name="T45" fmla="*/ 24 h 120"/>
                <a:gd name="T46" fmla="*/ 15 w 85"/>
                <a:gd name="T47" fmla="*/ 34 h 120"/>
                <a:gd name="T48" fmla="*/ 9 w 85"/>
                <a:gd name="T49" fmla="*/ 45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5"/>
                <a:gd name="T76" fmla="*/ 0 h 120"/>
                <a:gd name="T77" fmla="*/ 85 w 85"/>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5" h="120">
                  <a:moveTo>
                    <a:pt x="9" y="45"/>
                  </a:moveTo>
                  <a:lnTo>
                    <a:pt x="1" y="69"/>
                  </a:lnTo>
                  <a:lnTo>
                    <a:pt x="0" y="90"/>
                  </a:lnTo>
                  <a:lnTo>
                    <a:pt x="3" y="107"/>
                  </a:lnTo>
                  <a:lnTo>
                    <a:pt x="15" y="119"/>
                  </a:lnTo>
                  <a:lnTo>
                    <a:pt x="22" y="120"/>
                  </a:lnTo>
                  <a:lnTo>
                    <a:pt x="30" y="119"/>
                  </a:lnTo>
                  <a:lnTo>
                    <a:pt x="37" y="117"/>
                  </a:lnTo>
                  <a:lnTo>
                    <a:pt x="45" y="111"/>
                  </a:lnTo>
                  <a:lnTo>
                    <a:pt x="54" y="105"/>
                  </a:lnTo>
                  <a:lnTo>
                    <a:pt x="62" y="96"/>
                  </a:lnTo>
                  <a:lnTo>
                    <a:pt x="69" y="86"/>
                  </a:lnTo>
                  <a:lnTo>
                    <a:pt x="75" y="75"/>
                  </a:lnTo>
                  <a:lnTo>
                    <a:pt x="83" y="51"/>
                  </a:lnTo>
                  <a:lnTo>
                    <a:pt x="85" y="30"/>
                  </a:lnTo>
                  <a:lnTo>
                    <a:pt x="81" y="11"/>
                  </a:lnTo>
                  <a:lnTo>
                    <a:pt x="69" y="1"/>
                  </a:lnTo>
                  <a:lnTo>
                    <a:pt x="62" y="0"/>
                  </a:lnTo>
                  <a:lnTo>
                    <a:pt x="54" y="1"/>
                  </a:lnTo>
                  <a:lnTo>
                    <a:pt x="47" y="3"/>
                  </a:lnTo>
                  <a:lnTo>
                    <a:pt x="37" y="9"/>
                  </a:lnTo>
                  <a:lnTo>
                    <a:pt x="30" y="15"/>
                  </a:lnTo>
                  <a:lnTo>
                    <a:pt x="22" y="24"/>
                  </a:lnTo>
                  <a:lnTo>
                    <a:pt x="15" y="34"/>
                  </a:lnTo>
                  <a:lnTo>
                    <a:pt x="9" y="45"/>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0" name="Freeform 21"/>
            <p:cNvSpPr>
              <a:spLocks/>
            </p:cNvSpPr>
            <p:nvPr/>
          </p:nvSpPr>
          <p:spPr bwMode="auto">
            <a:xfrm>
              <a:off x="1984375" y="3354388"/>
              <a:ext cx="87312" cy="179388"/>
            </a:xfrm>
            <a:custGeom>
              <a:avLst/>
              <a:gdLst>
                <a:gd name="T0" fmla="*/ 19 w 74"/>
                <a:gd name="T1" fmla="*/ 10 h 153"/>
                <a:gd name="T2" fmla="*/ 47 w 74"/>
                <a:gd name="T3" fmla="*/ 46 h 153"/>
                <a:gd name="T4" fmla="*/ 64 w 74"/>
                <a:gd name="T5" fmla="*/ 74 h 153"/>
                <a:gd name="T6" fmla="*/ 72 w 74"/>
                <a:gd name="T7" fmla="*/ 97 h 153"/>
                <a:gd name="T8" fmla="*/ 74 w 74"/>
                <a:gd name="T9" fmla="*/ 114 h 153"/>
                <a:gd name="T10" fmla="*/ 70 w 74"/>
                <a:gd name="T11" fmla="*/ 127 h 153"/>
                <a:gd name="T12" fmla="*/ 64 w 74"/>
                <a:gd name="T13" fmla="*/ 134 h 153"/>
                <a:gd name="T14" fmla="*/ 59 w 74"/>
                <a:gd name="T15" fmla="*/ 138 h 153"/>
                <a:gd name="T16" fmla="*/ 57 w 74"/>
                <a:gd name="T17" fmla="*/ 140 h 153"/>
                <a:gd name="T18" fmla="*/ 40 w 74"/>
                <a:gd name="T19" fmla="*/ 153 h 153"/>
                <a:gd name="T20" fmla="*/ 29 w 74"/>
                <a:gd name="T21" fmla="*/ 140 h 153"/>
                <a:gd name="T22" fmla="*/ 19 w 74"/>
                <a:gd name="T23" fmla="*/ 117 h 153"/>
                <a:gd name="T24" fmla="*/ 13 w 74"/>
                <a:gd name="T25" fmla="*/ 93 h 153"/>
                <a:gd name="T26" fmla="*/ 15 w 74"/>
                <a:gd name="T27" fmla="*/ 65 h 153"/>
                <a:gd name="T28" fmla="*/ 0 w 74"/>
                <a:gd name="T29" fmla="*/ 17 h 153"/>
                <a:gd name="T30" fmla="*/ 2 w 74"/>
                <a:gd name="T31" fmla="*/ 0 h 153"/>
                <a:gd name="T32" fmla="*/ 12 w 74"/>
                <a:gd name="T33" fmla="*/ 4 h 153"/>
                <a:gd name="T34" fmla="*/ 19 w 74"/>
                <a:gd name="T35" fmla="*/ 1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4"/>
                <a:gd name="T55" fmla="*/ 0 h 153"/>
                <a:gd name="T56" fmla="*/ 74 w 74"/>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4" h="153">
                  <a:moveTo>
                    <a:pt x="19" y="10"/>
                  </a:moveTo>
                  <a:lnTo>
                    <a:pt x="47" y="46"/>
                  </a:lnTo>
                  <a:lnTo>
                    <a:pt x="64" y="74"/>
                  </a:lnTo>
                  <a:lnTo>
                    <a:pt x="72" y="97"/>
                  </a:lnTo>
                  <a:lnTo>
                    <a:pt x="74" y="114"/>
                  </a:lnTo>
                  <a:lnTo>
                    <a:pt x="70" y="127"/>
                  </a:lnTo>
                  <a:lnTo>
                    <a:pt x="64" y="134"/>
                  </a:lnTo>
                  <a:lnTo>
                    <a:pt x="59" y="138"/>
                  </a:lnTo>
                  <a:lnTo>
                    <a:pt x="57" y="140"/>
                  </a:lnTo>
                  <a:lnTo>
                    <a:pt x="40" y="153"/>
                  </a:lnTo>
                  <a:lnTo>
                    <a:pt x="29" y="140"/>
                  </a:lnTo>
                  <a:lnTo>
                    <a:pt x="19" y="117"/>
                  </a:lnTo>
                  <a:lnTo>
                    <a:pt x="13" y="93"/>
                  </a:lnTo>
                  <a:lnTo>
                    <a:pt x="15" y="65"/>
                  </a:lnTo>
                  <a:lnTo>
                    <a:pt x="0" y="17"/>
                  </a:lnTo>
                  <a:lnTo>
                    <a:pt x="2" y="0"/>
                  </a:lnTo>
                  <a:lnTo>
                    <a:pt x="12" y="4"/>
                  </a:lnTo>
                  <a:lnTo>
                    <a:pt x="19" y="10"/>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1" name="Freeform 22"/>
            <p:cNvSpPr>
              <a:spLocks/>
            </p:cNvSpPr>
            <p:nvPr/>
          </p:nvSpPr>
          <p:spPr bwMode="auto">
            <a:xfrm>
              <a:off x="1971675" y="3367088"/>
              <a:ext cx="65087" cy="173038"/>
            </a:xfrm>
            <a:custGeom>
              <a:avLst/>
              <a:gdLst>
                <a:gd name="T0" fmla="*/ 55 w 55"/>
                <a:gd name="T1" fmla="*/ 134 h 149"/>
                <a:gd name="T2" fmla="*/ 17 w 55"/>
                <a:gd name="T3" fmla="*/ 149 h 149"/>
                <a:gd name="T4" fmla="*/ 21 w 55"/>
                <a:gd name="T5" fmla="*/ 143 h 149"/>
                <a:gd name="T6" fmla="*/ 24 w 55"/>
                <a:gd name="T7" fmla="*/ 128 h 149"/>
                <a:gd name="T8" fmla="*/ 24 w 55"/>
                <a:gd name="T9" fmla="*/ 107 h 149"/>
                <a:gd name="T10" fmla="*/ 13 w 55"/>
                <a:gd name="T11" fmla="*/ 81 h 149"/>
                <a:gd name="T12" fmla="*/ 7 w 55"/>
                <a:gd name="T13" fmla="*/ 70 h 149"/>
                <a:gd name="T14" fmla="*/ 4 w 55"/>
                <a:gd name="T15" fmla="*/ 49 h 149"/>
                <a:gd name="T16" fmla="*/ 0 w 55"/>
                <a:gd name="T17" fmla="*/ 28 h 149"/>
                <a:gd name="T18" fmla="*/ 0 w 55"/>
                <a:gd name="T19" fmla="*/ 17 h 149"/>
                <a:gd name="T20" fmla="*/ 9 w 55"/>
                <a:gd name="T21" fmla="*/ 0 h 149"/>
                <a:gd name="T22" fmla="*/ 17 w 55"/>
                <a:gd name="T23" fmla="*/ 15 h 149"/>
                <a:gd name="T24" fmla="*/ 23 w 55"/>
                <a:gd name="T25" fmla="*/ 41 h 149"/>
                <a:gd name="T26" fmla="*/ 26 w 55"/>
                <a:gd name="T27" fmla="*/ 53 h 149"/>
                <a:gd name="T28" fmla="*/ 36 w 55"/>
                <a:gd name="T29" fmla="*/ 77 h 149"/>
                <a:gd name="T30" fmla="*/ 41 w 55"/>
                <a:gd name="T31" fmla="*/ 100 h 149"/>
                <a:gd name="T32" fmla="*/ 45 w 55"/>
                <a:gd name="T33" fmla="*/ 119 h 149"/>
                <a:gd name="T34" fmla="*/ 55 w 55"/>
                <a:gd name="T35" fmla="*/ 134 h 1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
                <a:gd name="T55" fmla="*/ 0 h 149"/>
                <a:gd name="T56" fmla="*/ 55 w 55"/>
                <a:gd name="T57" fmla="*/ 149 h 1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 h="149">
                  <a:moveTo>
                    <a:pt x="55" y="134"/>
                  </a:moveTo>
                  <a:lnTo>
                    <a:pt x="17" y="149"/>
                  </a:lnTo>
                  <a:lnTo>
                    <a:pt x="21" y="143"/>
                  </a:lnTo>
                  <a:lnTo>
                    <a:pt x="24" y="128"/>
                  </a:lnTo>
                  <a:lnTo>
                    <a:pt x="24" y="107"/>
                  </a:lnTo>
                  <a:lnTo>
                    <a:pt x="13" y="81"/>
                  </a:lnTo>
                  <a:lnTo>
                    <a:pt x="7" y="70"/>
                  </a:lnTo>
                  <a:lnTo>
                    <a:pt x="4" y="49"/>
                  </a:lnTo>
                  <a:lnTo>
                    <a:pt x="0" y="28"/>
                  </a:lnTo>
                  <a:lnTo>
                    <a:pt x="0" y="17"/>
                  </a:lnTo>
                  <a:lnTo>
                    <a:pt x="9" y="0"/>
                  </a:lnTo>
                  <a:lnTo>
                    <a:pt x="17" y="15"/>
                  </a:lnTo>
                  <a:lnTo>
                    <a:pt x="23" y="41"/>
                  </a:lnTo>
                  <a:lnTo>
                    <a:pt x="26" y="53"/>
                  </a:lnTo>
                  <a:lnTo>
                    <a:pt x="36" y="77"/>
                  </a:lnTo>
                  <a:lnTo>
                    <a:pt x="41" y="100"/>
                  </a:lnTo>
                  <a:lnTo>
                    <a:pt x="45" y="119"/>
                  </a:lnTo>
                  <a:lnTo>
                    <a:pt x="55" y="134"/>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2" name="Freeform 23"/>
            <p:cNvSpPr>
              <a:spLocks/>
            </p:cNvSpPr>
            <p:nvPr/>
          </p:nvSpPr>
          <p:spPr bwMode="auto">
            <a:xfrm>
              <a:off x="2052637" y="3390900"/>
              <a:ext cx="23812" cy="95250"/>
            </a:xfrm>
            <a:custGeom>
              <a:avLst/>
              <a:gdLst>
                <a:gd name="T0" fmla="*/ 17 w 19"/>
                <a:gd name="T1" fmla="*/ 74 h 82"/>
                <a:gd name="T2" fmla="*/ 17 w 19"/>
                <a:gd name="T3" fmla="*/ 67 h 82"/>
                <a:gd name="T4" fmla="*/ 15 w 19"/>
                <a:gd name="T5" fmla="*/ 50 h 82"/>
                <a:gd name="T6" fmla="*/ 15 w 19"/>
                <a:gd name="T7" fmla="*/ 27 h 82"/>
                <a:gd name="T8" fmla="*/ 19 w 19"/>
                <a:gd name="T9" fmla="*/ 8 h 82"/>
                <a:gd name="T10" fmla="*/ 17 w 19"/>
                <a:gd name="T11" fmla="*/ 0 h 82"/>
                <a:gd name="T12" fmla="*/ 9 w 19"/>
                <a:gd name="T13" fmla="*/ 2 h 82"/>
                <a:gd name="T14" fmla="*/ 2 w 19"/>
                <a:gd name="T15" fmla="*/ 16 h 82"/>
                <a:gd name="T16" fmla="*/ 0 w 19"/>
                <a:gd name="T17" fmla="*/ 38 h 82"/>
                <a:gd name="T18" fmla="*/ 4 w 19"/>
                <a:gd name="T19" fmla="*/ 72 h 82"/>
                <a:gd name="T20" fmla="*/ 9 w 19"/>
                <a:gd name="T21" fmla="*/ 82 h 82"/>
                <a:gd name="T22" fmla="*/ 15 w 19"/>
                <a:gd name="T23" fmla="*/ 78 h 82"/>
                <a:gd name="T24" fmla="*/ 17 w 19"/>
                <a:gd name="T25" fmla="*/ 74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82"/>
                <a:gd name="T41" fmla="*/ 19 w 19"/>
                <a:gd name="T42" fmla="*/ 82 h 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82">
                  <a:moveTo>
                    <a:pt x="17" y="74"/>
                  </a:moveTo>
                  <a:lnTo>
                    <a:pt x="17" y="67"/>
                  </a:lnTo>
                  <a:lnTo>
                    <a:pt x="15" y="50"/>
                  </a:lnTo>
                  <a:lnTo>
                    <a:pt x="15" y="27"/>
                  </a:lnTo>
                  <a:lnTo>
                    <a:pt x="19" y="8"/>
                  </a:lnTo>
                  <a:lnTo>
                    <a:pt x="17" y="0"/>
                  </a:lnTo>
                  <a:lnTo>
                    <a:pt x="9" y="2"/>
                  </a:lnTo>
                  <a:lnTo>
                    <a:pt x="2" y="16"/>
                  </a:lnTo>
                  <a:lnTo>
                    <a:pt x="0" y="38"/>
                  </a:lnTo>
                  <a:lnTo>
                    <a:pt x="4" y="72"/>
                  </a:lnTo>
                  <a:lnTo>
                    <a:pt x="9" y="82"/>
                  </a:lnTo>
                  <a:lnTo>
                    <a:pt x="15" y="78"/>
                  </a:lnTo>
                  <a:lnTo>
                    <a:pt x="17" y="74"/>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3" name="Freeform 24"/>
            <p:cNvSpPr>
              <a:spLocks/>
            </p:cNvSpPr>
            <p:nvPr/>
          </p:nvSpPr>
          <p:spPr bwMode="auto">
            <a:xfrm>
              <a:off x="1819275" y="3454400"/>
              <a:ext cx="268287" cy="625475"/>
            </a:xfrm>
            <a:custGeom>
              <a:avLst/>
              <a:gdLst>
                <a:gd name="T0" fmla="*/ 175 w 230"/>
                <a:gd name="T1" fmla="*/ 0 h 537"/>
                <a:gd name="T2" fmla="*/ 107 w 230"/>
                <a:gd name="T3" fmla="*/ 25 h 537"/>
                <a:gd name="T4" fmla="*/ 111 w 230"/>
                <a:gd name="T5" fmla="*/ 59 h 537"/>
                <a:gd name="T6" fmla="*/ 115 w 230"/>
                <a:gd name="T7" fmla="*/ 93 h 537"/>
                <a:gd name="T8" fmla="*/ 117 w 230"/>
                <a:gd name="T9" fmla="*/ 131 h 537"/>
                <a:gd name="T10" fmla="*/ 113 w 230"/>
                <a:gd name="T11" fmla="*/ 170 h 537"/>
                <a:gd name="T12" fmla="*/ 103 w 230"/>
                <a:gd name="T13" fmla="*/ 216 h 537"/>
                <a:gd name="T14" fmla="*/ 81 w 230"/>
                <a:gd name="T15" fmla="*/ 265 h 537"/>
                <a:gd name="T16" fmla="*/ 49 w 230"/>
                <a:gd name="T17" fmla="*/ 318 h 537"/>
                <a:gd name="T18" fmla="*/ 0 w 230"/>
                <a:gd name="T19" fmla="*/ 378 h 537"/>
                <a:gd name="T20" fmla="*/ 15 w 230"/>
                <a:gd name="T21" fmla="*/ 386 h 537"/>
                <a:gd name="T22" fmla="*/ 30 w 230"/>
                <a:gd name="T23" fmla="*/ 405 h 537"/>
                <a:gd name="T24" fmla="*/ 45 w 230"/>
                <a:gd name="T25" fmla="*/ 431 h 537"/>
                <a:gd name="T26" fmla="*/ 58 w 230"/>
                <a:gd name="T27" fmla="*/ 459 h 537"/>
                <a:gd name="T28" fmla="*/ 69 w 230"/>
                <a:gd name="T29" fmla="*/ 488 h 537"/>
                <a:gd name="T30" fmla="*/ 79 w 230"/>
                <a:gd name="T31" fmla="*/ 512 h 537"/>
                <a:gd name="T32" fmla="*/ 85 w 230"/>
                <a:gd name="T33" fmla="*/ 531 h 537"/>
                <a:gd name="T34" fmla="*/ 86 w 230"/>
                <a:gd name="T35" fmla="*/ 537 h 537"/>
                <a:gd name="T36" fmla="*/ 98 w 230"/>
                <a:gd name="T37" fmla="*/ 525 h 537"/>
                <a:gd name="T38" fmla="*/ 122 w 230"/>
                <a:gd name="T39" fmla="*/ 495 h 537"/>
                <a:gd name="T40" fmla="*/ 156 w 230"/>
                <a:gd name="T41" fmla="*/ 446 h 537"/>
                <a:gd name="T42" fmla="*/ 190 w 230"/>
                <a:gd name="T43" fmla="*/ 382 h 537"/>
                <a:gd name="T44" fmla="*/ 217 w 230"/>
                <a:gd name="T45" fmla="*/ 303 h 537"/>
                <a:gd name="T46" fmla="*/ 230 w 230"/>
                <a:gd name="T47" fmla="*/ 210 h 537"/>
                <a:gd name="T48" fmla="*/ 217 w 230"/>
                <a:gd name="T49" fmla="*/ 110 h 537"/>
                <a:gd name="T50" fmla="*/ 175 w 230"/>
                <a:gd name="T51" fmla="*/ 0 h 5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30"/>
                <a:gd name="T79" fmla="*/ 0 h 537"/>
                <a:gd name="T80" fmla="*/ 230 w 230"/>
                <a:gd name="T81" fmla="*/ 537 h 5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30" h="537">
                  <a:moveTo>
                    <a:pt x="175" y="0"/>
                  </a:moveTo>
                  <a:lnTo>
                    <a:pt x="107" y="25"/>
                  </a:lnTo>
                  <a:lnTo>
                    <a:pt x="111" y="59"/>
                  </a:lnTo>
                  <a:lnTo>
                    <a:pt x="115" y="93"/>
                  </a:lnTo>
                  <a:lnTo>
                    <a:pt x="117" y="131"/>
                  </a:lnTo>
                  <a:lnTo>
                    <a:pt x="113" y="170"/>
                  </a:lnTo>
                  <a:lnTo>
                    <a:pt x="103" y="216"/>
                  </a:lnTo>
                  <a:lnTo>
                    <a:pt x="81" y="265"/>
                  </a:lnTo>
                  <a:lnTo>
                    <a:pt x="49" y="318"/>
                  </a:lnTo>
                  <a:lnTo>
                    <a:pt x="0" y="378"/>
                  </a:lnTo>
                  <a:lnTo>
                    <a:pt x="15" y="386"/>
                  </a:lnTo>
                  <a:lnTo>
                    <a:pt x="30" y="405"/>
                  </a:lnTo>
                  <a:lnTo>
                    <a:pt x="45" y="431"/>
                  </a:lnTo>
                  <a:lnTo>
                    <a:pt x="58" y="459"/>
                  </a:lnTo>
                  <a:lnTo>
                    <a:pt x="69" y="488"/>
                  </a:lnTo>
                  <a:lnTo>
                    <a:pt x="79" y="512"/>
                  </a:lnTo>
                  <a:lnTo>
                    <a:pt x="85" y="531"/>
                  </a:lnTo>
                  <a:lnTo>
                    <a:pt x="86" y="537"/>
                  </a:lnTo>
                  <a:lnTo>
                    <a:pt x="98" y="525"/>
                  </a:lnTo>
                  <a:lnTo>
                    <a:pt x="122" y="495"/>
                  </a:lnTo>
                  <a:lnTo>
                    <a:pt x="156" y="446"/>
                  </a:lnTo>
                  <a:lnTo>
                    <a:pt x="190" y="382"/>
                  </a:lnTo>
                  <a:lnTo>
                    <a:pt x="217" y="303"/>
                  </a:lnTo>
                  <a:lnTo>
                    <a:pt x="230" y="210"/>
                  </a:lnTo>
                  <a:lnTo>
                    <a:pt x="217" y="110"/>
                  </a:lnTo>
                  <a:lnTo>
                    <a:pt x="175" y="0"/>
                  </a:lnTo>
                  <a:close/>
                </a:path>
              </a:pathLst>
            </a:custGeom>
            <a:solidFill>
              <a:srgbClr val="26262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4" name="Freeform 25"/>
            <p:cNvSpPr>
              <a:spLocks/>
            </p:cNvSpPr>
            <p:nvPr/>
          </p:nvSpPr>
          <p:spPr bwMode="auto">
            <a:xfrm>
              <a:off x="1208087" y="2528888"/>
              <a:ext cx="989012" cy="1358900"/>
            </a:xfrm>
            <a:custGeom>
              <a:avLst/>
              <a:gdLst>
                <a:gd name="T0" fmla="*/ 0 w 847"/>
                <a:gd name="T1" fmla="*/ 17 h 1165"/>
                <a:gd name="T2" fmla="*/ 783 w 847"/>
                <a:gd name="T3" fmla="*/ 1165 h 1165"/>
                <a:gd name="T4" fmla="*/ 847 w 847"/>
                <a:gd name="T5" fmla="*/ 1160 h 1165"/>
                <a:gd name="T6" fmla="*/ 759 w 847"/>
                <a:gd name="T7" fmla="*/ 0 h 1165"/>
                <a:gd name="T8" fmla="*/ 0 w 847"/>
                <a:gd name="T9" fmla="*/ 17 h 1165"/>
                <a:gd name="T10" fmla="*/ 0 60000 65536"/>
                <a:gd name="T11" fmla="*/ 0 60000 65536"/>
                <a:gd name="T12" fmla="*/ 0 60000 65536"/>
                <a:gd name="T13" fmla="*/ 0 60000 65536"/>
                <a:gd name="T14" fmla="*/ 0 60000 65536"/>
                <a:gd name="T15" fmla="*/ 0 w 847"/>
                <a:gd name="T16" fmla="*/ 0 h 1165"/>
                <a:gd name="T17" fmla="*/ 847 w 847"/>
                <a:gd name="T18" fmla="*/ 1165 h 1165"/>
              </a:gdLst>
              <a:ahLst/>
              <a:cxnLst>
                <a:cxn ang="T10">
                  <a:pos x="T0" y="T1"/>
                </a:cxn>
                <a:cxn ang="T11">
                  <a:pos x="T2" y="T3"/>
                </a:cxn>
                <a:cxn ang="T12">
                  <a:pos x="T4" y="T5"/>
                </a:cxn>
                <a:cxn ang="T13">
                  <a:pos x="T6" y="T7"/>
                </a:cxn>
                <a:cxn ang="T14">
                  <a:pos x="T8" y="T9"/>
                </a:cxn>
              </a:cxnLst>
              <a:rect l="T15" t="T16" r="T17" b="T18"/>
              <a:pathLst>
                <a:path w="847" h="1165">
                  <a:moveTo>
                    <a:pt x="0" y="17"/>
                  </a:moveTo>
                  <a:lnTo>
                    <a:pt x="783" y="1165"/>
                  </a:lnTo>
                  <a:lnTo>
                    <a:pt x="847" y="1160"/>
                  </a:lnTo>
                  <a:lnTo>
                    <a:pt x="759" y="0"/>
                  </a:lnTo>
                  <a:lnTo>
                    <a:pt x="0" y="17"/>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5" name="Freeform 26"/>
            <p:cNvSpPr>
              <a:spLocks/>
            </p:cNvSpPr>
            <p:nvPr/>
          </p:nvSpPr>
          <p:spPr bwMode="auto">
            <a:xfrm>
              <a:off x="2076450" y="2505075"/>
              <a:ext cx="1139825" cy="1387475"/>
            </a:xfrm>
            <a:custGeom>
              <a:avLst/>
              <a:gdLst>
                <a:gd name="T0" fmla="*/ 88 w 978"/>
                <a:gd name="T1" fmla="*/ 1173 h 1190"/>
                <a:gd name="T2" fmla="*/ 90 w 978"/>
                <a:gd name="T3" fmla="*/ 1173 h 1190"/>
                <a:gd name="T4" fmla="*/ 94 w 978"/>
                <a:gd name="T5" fmla="*/ 1177 h 1190"/>
                <a:gd name="T6" fmla="*/ 100 w 978"/>
                <a:gd name="T7" fmla="*/ 1179 h 1190"/>
                <a:gd name="T8" fmla="*/ 107 w 978"/>
                <a:gd name="T9" fmla="*/ 1183 h 1190"/>
                <a:gd name="T10" fmla="*/ 119 w 978"/>
                <a:gd name="T11" fmla="*/ 1186 h 1190"/>
                <a:gd name="T12" fmla="*/ 132 w 978"/>
                <a:gd name="T13" fmla="*/ 1188 h 1190"/>
                <a:gd name="T14" fmla="*/ 147 w 978"/>
                <a:gd name="T15" fmla="*/ 1190 h 1190"/>
                <a:gd name="T16" fmla="*/ 164 w 978"/>
                <a:gd name="T17" fmla="*/ 1190 h 1190"/>
                <a:gd name="T18" fmla="*/ 181 w 978"/>
                <a:gd name="T19" fmla="*/ 1177 h 1190"/>
                <a:gd name="T20" fmla="*/ 211 w 978"/>
                <a:gd name="T21" fmla="*/ 1139 h 1190"/>
                <a:gd name="T22" fmla="*/ 256 w 978"/>
                <a:gd name="T23" fmla="*/ 1079 h 1190"/>
                <a:gd name="T24" fmla="*/ 309 w 978"/>
                <a:gd name="T25" fmla="*/ 1003 h 1190"/>
                <a:gd name="T26" fmla="*/ 374 w 978"/>
                <a:gd name="T27" fmla="*/ 913 h 1190"/>
                <a:gd name="T28" fmla="*/ 442 w 978"/>
                <a:gd name="T29" fmla="*/ 812 h 1190"/>
                <a:gd name="T30" fmla="*/ 513 w 978"/>
                <a:gd name="T31" fmla="*/ 705 h 1190"/>
                <a:gd name="T32" fmla="*/ 589 w 978"/>
                <a:gd name="T33" fmla="*/ 595 h 1190"/>
                <a:gd name="T34" fmla="*/ 661 w 978"/>
                <a:gd name="T35" fmla="*/ 484 h 1190"/>
                <a:gd name="T36" fmla="*/ 732 w 978"/>
                <a:gd name="T37" fmla="*/ 376 h 1190"/>
                <a:gd name="T38" fmla="*/ 798 w 978"/>
                <a:gd name="T39" fmla="*/ 276 h 1190"/>
                <a:gd name="T40" fmla="*/ 857 w 978"/>
                <a:gd name="T41" fmla="*/ 185 h 1190"/>
                <a:gd name="T42" fmla="*/ 906 w 978"/>
                <a:gd name="T43" fmla="*/ 110 h 1190"/>
                <a:gd name="T44" fmla="*/ 944 w 978"/>
                <a:gd name="T45" fmla="*/ 51 h 1190"/>
                <a:gd name="T46" fmla="*/ 968 w 978"/>
                <a:gd name="T47" fmla="*/ 13 h 1190"/>
                <a:gd name="T48" fmla="*/ 978 w 978"/>
                <a:gd name="T49" fmla="*/ 0 h 1190"/>
                <a:gd name="T50" fmla="*/ 0 w 978"/>
                <a:gd name="T51" fmla="*/ 19 h 1190"/>
                <a:gd name="T52" fmla="*/ 3 w 978"/>
                <a:gd name="T53" fmla="*/ 66 h 1190"/>
                <a:gd name="T54" fmla="*/ 13 w 978"/>
                <a:gd name="T55" fmla="*/ 195 h 1190"/>
                <a:gd name="T56" fmla="*/ 28 w 978"/>
                <a:gd name="T57" fmla="*/ 374 h 1190"/>
                <a:gd name="T58" fmla="*/ 45 w 978"/>
                <a:gd name="T59" fmla="*/ 582 h 1190"/>
                <a:gd name="T60" fmla="*/ 62 w 978"/>
                <a:gd name="T61" fmla="*/ 792 h 1190"/>
                <a:gd name="T62" fmla="*/ 75 w 978"/>
                <a:gd name="T63" fmla="*/ 979 h 1190"/>
                <a:gd name="T64" fmla="*/ 85 w 978"/>
                <a:gd name="T65" fmla="*/ 1113 h 1190"/>
                <a:gd name="T66" fmla="*/ 88 w 978"/>
                <a:gd name="T67" fmla="*/ 1173 h 1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78"/>
                <a:gd name="T103" fmla="*/ 0 h 1190"/>
                <a:gd name="T104" fmla="*/ 978 w 978"/>
                <a:gd name="T105" fmla="*/ 1190 h 119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78" h="1190">
                  <a:moveTo>
                    <a:pt x="88" y="1173"/>
                  </a:moveTo>
                  <a:lnTo>
                    <a:pt x="90" y="1173"/>
                  </a:lnTo>
                  <a:lnTo>
                    <a:pt x="94" y="1177"/>
                  </a:lnTo>
                  <a:lnTo>
                    <a:pt x="100" y="1179"/>
                  </a:lnTo>
                  <a:lnTo>
                    <a:pt x="107" y="1183"/>
                  </a:lnTo>
                  <a:lnTo>
                    <a:pt x="119" y="1186"/>
                  </a:lnTo>
                  <a:lnTo>
                    <a:pt x="132" y="1188"/>
                  </a:lnTo>
                  <a:lnTo>
                    <a:pt x="147" y="1190"/>
                  </a:lnTo>
                  <a:lnTo>
                    <a:pt x="164" y="1190"/>
                  </a:lnTo>
                  <a:lnTo>
                    <a:pt x="181" y="1177"/>
                  </a:lnTo>
                  <a:lnTo>
                    <a:pt x="211" y="1139"/>
                  </a:lnTo>
                  <a:lnTo>
                    <a:pt x="256" y="1079"/>
                  </a:lnTo>
                  <a:lnTo>
                    <a:pt x="309" y="1003"/>
                  </a:lnTo>
                  <a:lnTo>
                    <a:pt x="374" y="913"/>
                  </a:lnTo>
                  <a:lnTo>
                    <a:pt x="442" y="812"/>
                  </a:lnTo>
                  <a:lnTo>
                    <a:pt x="513" y="705"/>
                  </a:lnTo>
                  <a:lnTo>
                    <a:pt x="589" y="595"/>
                  </a:lnTo>
                  <a:lnTo>
                    <a:pt x="661" y="484"/>
                  </a:lnTo>
                  <a:lnTo>
                    <a:pt x="732" y="376"/>
                  </a:lnTo>
                  <a:lnTo>
                    <a:pt x="798" y="276"/>
                  </a:lnTo>
                  <a:lnTo>
                    <a:pt x="857" y="185"/>
                  </a:lnTo>
                  <a:lnTo>
                    <a:pt x="906" y="110"/>
                  </a:lnTo>
                  <a:lnTo>
                    <a:pt x="944" y="51"/>
                  </a:lnTo>
                  <a:lnTo>
                    <a:pt x="968" y="13"/>
                  </a:lnTo>
                  <a:lnTo>
                    <a:pt x="978" y="0"/>
                  </a:lnTo>
                  <a:lnTo>
                    <a:pt x="0" y="19"/>
                  </a:lnTo>
                  <a:lnTo>
                    <a:pt x="3" y="66"/>
                  </a:lnTo>
                  <a:lnTo>
                    <a:pt x="13" y="195"/>
                  </a:lnTo>
                  <a:lnTo>
                    <a:pt x="28" y="374"/>
                  </a:lnTo>
                  <a:lnTo>
                    <a:pt x="45" y="582"/>
                  </a:lnTo>
                  <a:lnTo>
                    <a:pt x="62" y="792"/>
                  </a:lnTo>
                  <a:lnTo>
                    <a:pt x="75" y="979"/>
                  </a:lnTo>
                  <a:lnTo>
                    <a:pt x="85" y="1113"/>
                  </a:lnTo>
                  <a:lnTo>
                    <a:pt x="88" y="1173"/>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6" name="Freeform 27"/>
            <p:cNvSpPr>
              <a:spLocks/>
            </p:cNvSpPr>
            <p:nvPr/>
          </p:nvSpPr>
          <p:spPr bwMode="auto">
            <a:xfrm>
              <a:off x="1147762" y="2360613"/>
              <a:ext cx="2117725" cy="512763"/>
            </a:xfrm>
            <a:custGeom>
              <a:avLst/>
              <a:gdLst>
                <a:gd name="T0" fmla="*/ 1597 w 1814"/>
                <a:gd name="T1" fmla="*/ 303 h 441"/>
                <a:gd name="T2" fmla="*/ 1671 w 1814"/>
                <a:gd name="T3" fmla="*/ 257 h 441"/>
                <a:gd name="T4" fmla="*/ 1726 w 1814"/>
                <a:gd name="T5" fmla="*/ 214 h 441"/>
                <a:gd name="T6" fmla="*/ 1788 w 1814"/>
                <a:gd name="T7" fmla="*/ 144 h 441"/>
                <a:gd name="T8" fmla="*/ 1811 w 1814"/>
                <a:gd name="T9" fmla="*/ 97 h 441"/>
                <a:gd name="T10" fmla="*/ 1799 w 1814"/>
                <a:gd name="T11" fmla="*/ 0 h 441"/>
                <a:gd name="T12" fmla="*/ 1784 w 1814"/>
                <a:gd name="T13" fmla="*/ 10 h 441"/>
                <a:gd name="T14" fmla="*/ 1743 w 1814"/>
                <a:gd name="T15" fmla="*/ 38 h 441"/>
                <a:gd name="T16" fmla="*/ 1676 w 1814"/>
                <a:gd name="T17" fmla="*/ 78 h 441"/>
                <a:gd name="T18" fmla="*/ 1590 w 1814"/>
                <a:gd name="T19" fmla="*/ 127 h 441"/>
                <a:gd name="T20" fmla="*/ 1486 w 1814"/>
                <a:gd name="T21" fmla="*/ 180 h 441"/>
                <a:gd name="T22" fmla="*/ 1386 w 1814"/>
                <a:gd name="T23" fmla="*/ 225 h 441"/>
                <a:gd name="T24" fmla="*/ 1282 w 1814"/>
                <a:gd name="T25" fmla="*/ 263 h 441"/>
                <a:gd name="T26" fmla="*/ 1172 w 1814"/>
                <a:gd name="T27" fmla="*/ 293 h 441"/>
                <a:gd name="T28" fmla="*/ 1057 w 1814"/>
                <a:gd name="T29" fmla="*/ 316 h 441"/>
                <a:gd name="T30" fmla="*/ 938 w 1814"/>
                <a:gd name="T31" fmla="*/ 329 h 441"/>
                <a:gd name="T32" fmla="*/ 831 w 1814"/>
                <a:gd name="T33" fmla="*/ 331 h 441"/>
                <a:gd name="T34" fmla="*/ 747 w 1814"/>
                <a:gd name="T35" fmla="*/ 327 h 441"/>
                <a:gd name="T36" fmla="*/ 666 w 1814"/>
                <a:gd name="T37" fmla="*/ 320 h 441"/>
                <a:gd name="T38" fmla="*/ 587 w 1814"/>
                <a:gd name="T39" fmla="*/ 308 h 441"/>
                <a:gd name="T40" fmla="*/ 509 w 1814"/>
                <a:gd name="T41" fmla="*/ 291 h 441"/>
                <a:gd name="T42" fmla="*/ 432 w 1814"/>
                <a:gd name="T43" fmla="*/ 271 h 441"/>
                <a:gd name="T44" fmla="*/ 304 w 1814"/>
                <a:gd name="T45" fmla="*/ 227 h 441"/>
                <a:gd name="T46" fmla="*/ 190 w 1814"/>
                <a:gd name="T47" fmla="*/ 184 h 441"/>
                <a:gd name="T48" fmla="*/ 98 w 1814"/>
                <a:gd name="T49" fmla="*/ 144 h 441"/>
                <a:gd name="T50" fmla="*/ 34 w 1814"/>
                <a:gd name="T51" fmla="*/ 114 h 441"/>
                <a:gd name="T52" fmla="*/ 2 w 1814"/>
                <a:gd name="T53" fmla="*/ 99 h 441"/>
                <a:gd name="T54" fmla="*/ 62 w 1814"/>
                <a:gd name="T55" fmla="*/ 216 h 441"/>
                <a:gd name="T56" fmla="*/ 90 w 1814"/>
                <a:gd name="T57" fmla="*/ 244 h 441"/>
                <a:gd name="T58" fmla="*/ 160 w 1814"/>
                <a:gd name="T59" fmla="*/ 297 h 441"/>
                <a:gd name="T60" fmla="*/ 232 w 1814"/>
                <a:gd name="T61" fmla="*/ 333 h 441"/>
                <a:gd name="T62" fmla="*/ 296 w 1814"/>
                <a:gd name="T63" fmla="*/ 359 h 441"/>
                <a:gd name="T64" fmla="*/ 372 w 1814"/>
                <a:gd name="T65" fmla="*/ 384 h 441"/>
                <a:gd name="T66" fmla="*/ 438 w 1814"/>
                <a:gd name="T67" fmla="*/ 401 h 441"/>
                <a:gd name="T68" fmla="*/ 511 w 1814"/>
                <a:gd name="T69" fmla="*/ 416 h 441"/>
                <a:gd name="T70" fmla="*/ 593 w 1814"/>
                <a:gd name="T71" fmla="*/ 427 h 441"/>
                <a:gd name="T72" fmla="*/ 683 w 1814"/>
                <a:gd name="T73" fmla="*/ 435 h 441"/>
                <a:gd name="T74" fmla="*/ 785 w 1814"/>
                <a:gd name="T75" fmla="*/ 441 h 441"/>
                <a:gd name="T76" fmla="*/ 944 w 1814"/>
                <a:gd name="T77" fmla="*/ 439 h 441"/>
                <a:gd name="T78" fmla="*/ 1106 w 1814"/>
                <a:gd name="T79" fmla="*/ 427 h 441"/>
                <a:gd name="T80" fmla="*/ 1250 w 1814"/>
                <a:gd name="T81" fmla="*/ 408 h 441"/>
                <a:gd name="T82" fmla="*/ 1372 w 1814"/>
                <a:gd name="T83" fmla="*/ 384 h 441"/>
                <a:gd name="T84" fmla="*/ 1476 w 1814"/>
                <a:gd name="T85" fmla="*/ 354 h 4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14"/>
                <a:gd name="T130" fmla="*/ 0 h 441"/>
                <a:gd name="T131" fmla="*/ 1814 w 1814"/>
                <a:gd name="T132" fmla="*/ 441 h 4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14" h="441">
                  <a:moveTo>
                    <a:pt x="1535" y="331"/>
                  </a:moveTo>
                  <a:lnTo>
                    <a:pt x="1567" y="316"/>
                  </a:lnTo>
                  <a:lnTo>
                    <a:pt x="1597" y="303"/>
                  </a:lnTo>
                  <a:lnTo>
                    <a:pt x="1624" y="288"/>
                  </a:lnTo>
                  <a:lnTo>
                    <a:pt x="1648" y="272"/>
                  </a:lnTo>
                  <a:lnTo>
                    <a:pt x="1671" y="257"/>
                  </a:lnTo>
                  <a:lnTo>
                    <a:pt x="1692" y="242"/>
                  </a:lnTo>
                  <a:lnTo>
                    <a:pt x="1709" y="229"/>
                  </a:lnTo>
                  <a:lnTo>
                    <a:pt x="1726" y="214"/>
                  </a:lnTo>
                  <a:lnTo>
                    <a:pt x="1752" y="189"/>
                  </a:lnTo>
                  <a:lnTo>
                    <a:pt x="1773" y="165"/>
                  </a:lnTo>
                  <a:lnTo>
                    <a:pt x="1788" y="144"/>
                  </a:lnTo>
                  <a:lnTo>
                    <a:pt x="1799" y="125"/>
                  </a:lnTo>
                  <a:lnTo>
                    <a:pt x="1807" y="110"/>
                  </a:lnTo>
                  <a:lnTo>
                    <a:pt x="1811" y="97"/>
                  </a:lnTo>
                  <a:lnTo>
                    <a:pt x="1814" y="89"/>
                  </a:lnTo>
                  <a:lnTo>
                    <a:pt x="1814" y="87"/>
                  </a:lnTo>
                  <a:lnTo>
                    <a:pt x="1799" y="0"/>
                  </a:lnTo>
                  <a:lnTo>
                    <a:pt x="1797" y="2"/>
                  </a:lnTo>
                  <a:lnTo>
                    <a:pt x="1794" y="4"/>
                  </a:lnTo>
                  <a:lnTo>
                    <a:pt x="1784" y="10"/>
                  </a:lnTo>
                  <a:lnTo>
                    <a:pt x="1773" y="17"/>
                  </a:lnTo>
                  <a:lnTo>
                    <a:pt x="1760" y="27"/>
                  </a:lnTo>
                  <a:lnTo>
                    <a:pt x="1743" y="38"/>
                  </a:lnTo>
                  <a:lnTo>
                    <a:pt x="1724" y="49"/>
                  </a:lnTo>
                  <a:lnTo>
                    <a:pt x="1701" y="63"/>
                  </a:lnTo>
                  <a:lnTo>
                    <a:pt x="1676" y="78"/>
                  </a:lnTo>
                  <a:lnTo>
                    <a:pt x="1650" y="93"/>
                  </a:lnTo>
                  <a:lnTo>
                    <a:pt x="1622" y="110"/>
                  </a:lnTo>
                  <a:lnTo>
                    <a:pt x="1590" y="127"/>
                  </a:lnTo>
                  <a:lnTo>
                    <a:pt x="1558" y="144"/>
                  </a:lnTo>
                  <a:lnTo>
                    <a:pt x="1524" y="161"/>
                  </a:lnTo>
                  <a:lnTo>
                    <a:pt x="1486" y="180"/>
                  </a:lnTo>
                  <a:lnTo>
                    <a:pt x="1448" y="197"/>
                  </a:lnTo>
                  <a:lnTo>
                    <a:pt x="1418" y="212"/>
                  </a:lnTo>
                  <a:lnTo>
                    <a:pt x="1386" y="225"/>
                  </a:lnTo>
                  <a:lnTo>
                    <a:pt x="1352" y="238"/>
                  </a:lnTo>
                  <a:lnTo>
                    <a:pt x="1318" y="250"/>
                  </a:lnTo>
                  <a:lnTo>
                    <a:pt x="1282" y="263"/>
                  </a:lnTo>
                  <a:lnTo>
                    <a:pt x="1246" y="272"/>
                  </a:lnTo>
                  <a:lnTo>
                    <a:pt x="1210" y="284"/>
                  </a:lnTo>
                  <a:lnTo>
                    <a:pt x="1172" y="293"/>
                  </a:lnTo>
                  <a:lnTo>
                    <a:pt x="1135" y="301"/>
                  </a:lnTo>
                  <a:lnTo>
                    <a:pt x="1095" y="308"/>
                  </a:lnTo>
                  <a:lnTo>
                    <a:pt x="1057" y="316"/>
                  </a:lnTo>
                  <a:lnTo>
                    <a:pt x="1017" y="322"/>
                  </a:lnTo>
                  <a:lnTo>
                    <a:pt x="978" y="325"/>
                  </a:lnTo>
                  <a:lnTo>
                    <a:pt x="938" y="329"/>
                  </a:lnTo>
                  <a:lnTo>
                    <a:pt x="897" y="331"/>
                  </a:lnTo>
                  <a:lnTo>
                    <a:pt x="857" y="331"/>
                  </a:lnTo>
                  <a:lnTo>
                    <a:pt x="831" y="331"/>
                  </a:lnTo>
                  <a:lnTo>
                    <a:pt x="802" y="331"/>
                  </a:lnTo>
                  <a:lnTo>
                    <a:pt x="776" y="329"/>
                  </a:lnTo>
                  <a:lnTo>
                    <a:pt x="747" y="327"/>
                  </a:lnTo>
                  <a:lnTo>
                    <a:pt x="721" y="325"/>
                  </a:lnTo>
                  <a:lnTo>
                    <a:pt x="695" y="323"/>
                  </a:lnTo>
                  <a:lnTo>
                    <a:pt x="666" y="320"/>
                  </a:lnTo>
                  <a:lnTo>
                    <a:pt x="640" y="316"/>
                  </a:lnTo>
                  <a:lnTo>
                    <a:pt x="613" y="312"/>
                  </a:lnTo>
                  <a:lnTo>
                    <a:pt x="587" y="308"/>
                  </a:lnTo>
                  <a:lnTo>
                    <a:pt x="560" y="303"/>
                  </a:lnTo>
                  <a:lnTo>
                    <a:pt x="534" y="297"/>
                  </a:lnTo>
                  <a:lnTo>
                    <a:pt x="509" y="291"/>
                  </a:lnTo>
                  <a:lnTo>
                    <a:pt x="483" y="286"/>
                  </a:lnTo>
                  <a:lnTo>
                    <a:pt x="457" y="278"/>
                  </a:lnTo>
                  <a:lnTo>
                    <a:pt x="432" y="271"/>
                  </a:lnTo>
                  <a:lnTo>
                    <a:pt x="389" y="257"/>
                  </a:lnTo>
                  <a:lnTo>
                    <a:pt x="345" y="242"/>
                  </a:lnTo>
                  <a:lnTo>
                    <a:pt x="304" y="227"/>
                  </a:lnTo>
                  <a:lnTo>
                    <a:pt x="264" y="212"/>
                  </a:lnTo>
                  <a:lnTo>
                    <a:pt x="226" y="197"/>
                  </a:lnTo>
                  <a:lnTo>
                    <a:pt x="190" y="184"/>
                  </a:lnTo>
                  <a:lnTo>
                    <a:pt x="158" y="168"/>
                  </a:lnTo>
                  <a:lnTo>
                    <a:pt x="126" y="155"/>
                  </a:lnTo>
                  <a:lnTo>
                    <a:pt x="98" y="144"/>
                  </a:lnTo>
                  <a:lnTo>
                    <a:pt x="73" y="133"/>
                  </a:lnTo>
                  <a:lnTo>
                    <a:pt x="52" y="121"/>
                  </a:lnTo>
                  <a:lnTo>
                    <a:pt x="34" y="114"/>
                  </a:lnTo>
                  <a:lnTo>
                    <a:pt x="18" y="106"/>
                  </a:lnTo>
                  <a:lnTo>
                    <a:pt x="9" y="100"/>
                  </a:lnTo>
                  <a:lnTo>
                    <a:pt x="2" y="99"/>
                  </a:lnTo>
                  <a:lnTo>
                    <a:pt x="0" y="97"/>
                  </a:lnTo>
                  <a:lnTo>
                    <a:pt x="60" y="214"/>
                  </a:lnTo>
                  <a:lnTo>
                    <a:pt x="62" y="216"/>
                  </a:lnTo>
                  <a:lnTo>
                    <a:pt x="68" y="221"/>
                  </a:lnTo>
                  <a:lnTo>
                    <a:pt x="77" y="233"/>
                  </a:lnTo>
                  <a:lnTo>
                    <a:pt x="90" y="244"/>
                  </a:lnTo>
                  <a:lnTo>
                    <a:pt x="107" y="261"/>
                  </a:lnTo>
                  <a:lnTo>
                    <a:pt x="132" y="278"/>
                  </a:lnTo>
                  <a:lnTo>
                    <a:pt x="160" y="297"/>
                  </a:lnTo>
                  <a:lnTo>
                    <a:pt x="196" y="316"/>
                  </a:lnTo>
                  <a:lnTo>
                    <a:pt x="213" y="325"/>
                  </a:lnTo>
                  <a:lnTo>
                    <a:pt x="232" y="333"/>
                  </a:lnTo>
                  <a:lnTo>
                    <a:pt x="253" y="342"/>
                  </a:lnTo>
                  <a:lnTo>
                    <a:pt x="273" y="350"/>
                  </a:lnTo>
                  <a:lnTo>
                    <a:pt x="296" y="359"/>
                  </a:lnTo>
                  <a:lnTo>
                    <a:pt x="319" y="367"/>
                  </a:lnTo>
                  <a:lnTo>
                    <a:pt x="345" y="376"/>
                  </a:lnTo>
                  <a:lnTo>
                    <a:pt x="372" y="384"/>
                  </a:lnTo>
                  <a:lnTo>
                    <a:pt x="392" y="390"/>
                  </a:lnTo>
                  <a:lnTo>
                    <a:pt x="415" y="395"/>
                  </a:lnTo>
                  <a:lnTo>
                    <a:pt x="438" y="401"/>
                  </a:lnTo>
                  <a:lnTo>
                    <a:pt x="462" y="407"/>
                  </a:lnTo>
                  <a:lnTo>
                    <a:pt x="485" y="410"/>
                  </a:lnTo>
                  <a:lnTo>
                    <a:pt x="511" y="416"/>
                  </a:lnTo>
                  <a:lnTo>
                    <a:pt x="538" y="420"/>
                  </a:lnTo>
                  <a:lnTo>
                    <a:pt x="564" y="424"/>
                  </a:lnTo>
                  <a:lnTo>
                    <a:pt x="593" y="427"/>
                  </a:lnTo>
                  <a:lnTo>
                    <a:pt x="621" y="431"/>
                  </a:lnTo>
                  <a:lnTo>
                    <a:pt x="651" y="433"/>
                  </a:lnTo>
                  <a:lnTo>
                    <a:pt x="683" y="435"/>
                  </a:lnTo>
                  <a:lnTo>
                    <a:pt x="715" y="437"/>
                  </a:lnTo>
                  <a:lnTo>
                    <a:pt x="749" y="439"/>
                  </a:lnTo>
                  <a:lnTo>
                    <a:pt x="785" y="441"/>
                  </a:lnTo>
                  <a:lnTo>
                    <a:pt x="823" y="441"/>
                  </a:lnTo>
                  <a:lnTo>
                    <a:pt x="885" y="441"/>
                  </a:lnTo>
                  <a:lnTo>
                    <a:pt x="944" y="439"/>
                  </a:lnTo>
                  <a:lnTo>
                    <a:pt x="1000" y="435"/>
                  </a:lnTo>
                  <a:lnTo>
                    <a:pt x="1055" y="431"/>
                  </a:lnTo>
                  <a:lnTo>
                    <a:pt x="1106" y="427"/>
                  </a:lnTo>
                  <a:lnTo>
                    <a:pt x="1157" y="422"/>
                  </a:lnTo>
                  <a:lnTo>
                    <a:pt x="1204" y="416"/>
                  </a:lnTo>
                  <a:lnTo>
                    <a:pt x="1250" y="408"/>
                  </a:lnTo>
                  <a:lnTo>
                    <a:pt x="1293" y="401"/>
                  </a:lnTo>
                  <a:lnTo>
                    <a:pt x="1335" y="391"/>
                  </a:lnTo>
                  <a:lnTo>
                    <a:pt x="1372" y="384"/>
                  </a:lnTo>
                  <a:lnTo>
                    <a:pt x="1410" y="374"/>
                  </a:lnTo>
                  <a:lnTo>
                    <a:pt x="1444" y="363"/>
                  </a:lnTo>
                  <a:lnTo>
                    <a:pt x="1476" y="354"/>
                  </a:lnTo>
                  <a:lnTo>
                    <a:pt x="1507" y="342"/>
                  </a:lnTo>
                  <a:lnTo>
                    <a:pt x="1535" y="331"/>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7" name="Freeform 28"/>
            <p:cNvSpPr>
              <a:spLocks/>
            </p:cNvSpPr>
            <p:nvPr/>
          </p:nvSpPr>
          <p:spPr bwMode="auto">
            <a:xfrm>
              <a:off x="1143000" y="2111375"/>
              <a:ext cx="2103437" cy="661988"/>
            </a:xfrm>
            <a:custGeom>
              <a:avLst/>
              <a:gdLst>
                <a:gd name="T0" fmla="*/ 952 w 1803"/>
                <a:gd name="T1" fmla="*/ 567 h 569"/>
                <a:gd name="T2" fmla="*/ 1122 w 1803"/>
                <a:gd name="T3" fmla="*/ 554 h 569"/>
                <a:gd name="T4" fmla="*/ 1282 w 1803"/>
                <a:gd name="T5" fmla="*/ 527 h 569"/>
                <a:gd name="T6" fmla="*/ 1429 w 1803"/>
                <a:gd name="T7" fmla="*/ 489 h 569"/>
                <a:gd name="T8" fmla="*/ 1558 w 1803"/>
                <a:gd name="T9" fmla="*/ 442 h 569"/>
                <a:gd name="T10" fmla="*/ 1662 w 1803"/>
                <a:gd name="T11" fmla="*/ 389 h 569"/>
                <a:gd name="T12" fmla="*/ 1741 w 1803"/>
                <a:gd name="T13" fmla="*/ 329 h 569"/>
                <a:gd name="T14" fmla="*/ 1790 w 1803"/>
                <a:gd name="T15" fmla="*/ 263 h 569"/>
                <a:gd name="T16" fmla="*/ 1803 w 1803"/>
                <a:gd name="T17" fmla="*/ 225 h 569"/>
                <a:gd name="T18" fmla="*/ 1803 w 1803"/>
                <a:gd name="T19" fmla="*/ 219 h 569"/>
                <a:gd name="T20" fmla="*/ 1784 w 1803"/>
                <a:gd name="T21" fmla="*/ 189 h 569"/>
                <a:gd name="T22" fmla="*/ 1728 w 1803"/>
                <a:gd name="T23" fmla="*/ 142 h 569"/>
                <a:gd name="T24" fmla="*/ 1647 w 1803"/>
                <a:gd name="T25" fmla="*/ 102 h 569"/>
                <a:gd name="T26" fmla="*/ 1546 w 1803"/>
                <a:gd name="T27" fmla="*/ 70 h 569"/>
                <a:gd name="T28" fmla="*/ 1427 w 1803"/>
                <a:gd name="T29" fmla="*/ 43 h 569"/>
                <a:gd name="T30" fmla="*/ 1293 w 1803"/>
                <a:gd name="T31" fmla="*/ 23 h 569"/>
                <a:gd name="T32" fmla="*/ 1146 w 1803"/>
                <a:gd name="T33" fmla="*/ 9 h 569"/>
                <a:gd name="T34" fmla="*/ 987 w 1803"/>
                <a:gd name="T35" fmla="*/ 2 h 569"/>
                <a:gd name="T36" fmla="*/ 806 w 1803"/>
                <a:gd name="T37" fmla="*/ 2 h 569"/>
                <a:gd name="T38" fmla="*/ 621 w 1803"/>
                <a:gd name="T39" fmla="*/ 11 h 569"/>
                <a:gd name="T40" fmla="*/ 451 w 1803"/>
                <a:gd name="T41" fmla="*/ 30 h 569"/>
                <a:gd name="T42" fmla="*/ 304 w 1803"/>
                <a:gd name="T43" fmla="*/ 59 h 569"/>
                <a:gd name="T44" fmla="*/ 181 w 1803"/>
                <a:gd name="T45" fmla="*/ 98 h 569"/>
                <a:gd name="T46" fmla="*/ 89 w 1803"/>
                <a:gd name="T47" fmla="*/ 145 h 569"/>
                <a:gd name="T48" fmla="*/ 26 w 1803"/>
                <a:gd name="T49" fmla="*/ 200 h 569"/>
                <a:gd name="T50" fmla="*/ 0 w 1803"/>
                <a:gd name="T51" fmla="*/ 263 h 569"/>
                <a:gd name="T52" fmla="*/ 2 w 1803"/>
                <a:gd name="T53" fmla="*/ 300 h 569"/>
                <a:gd name="T54" fmla="*/ 4 w 1803"/>
                <a:gd name="T55" fmla="*/ 308 h 569"/>
                <a:gd name="T56" fmla="*/ 30 w 1803"/>
                <a:gd name="T57" fmla="*/ 338 h 569"/>
                <a:gd name="T58" fmla="*/ 96 w 1803"/>
                <a:gd name="T59" fmla="*/ 389 h 569"/>
                <a:gd name="T60" fmla="*/ 179 w 1803"/>
                <a:gd name="T61" fmla="*/ 434 h 569"/>
                <a:gd name="T62" fmla="*/ 277 w 1803"/>
                <a:gd name="T63" fmla="*/ 476 h 569"/>
                <a:gd name="T64" fmla="*/ 391 w 1803"/>
                <a:gd name="T65" fmla="*/ 512 h 569"/>
                <a:gd name="T66" fmla="*/ 515 w 1803"/>
                <a:gd name="T67" fmla="*/ 538 h 569"/>
                <a:gd name="T68" fmla="*/ 648 w 1803"/>
                <a:gd name="T69" fmla="*/ 557 h 569"/>
                <a:gd name="T70" fmla="*/ 789 w 1803"/>
                <a:gd name="T71" fmla="*/ 567 h 5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03"/>
                <a:gd name="T109" fmla="*/ 0 h 569"/>
                <a:gd name="T110" fmla="*/ 1803 w 1803"/>
                <a:gd name="T111" fmla="*/ 569 h 5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03" h="569">
                  <a:moveTo>
                    <a:pt x="863" y="569"/>
                  </a:moveTo>
                  <a:lnTo>
                    <a:pt x="952" y="567"/>
                  </a:lnTo>
                  <a:lnTo>
                    <a:pt x="1038" y="561"/>
                  </a:lnTo>
                  <a:lnTo>
                    <a:pt x="1122" y="554"/>
                  </a:lnTo>
                  <a:lnTo>
                    <a:pt x="1205" y="542"/>
                  </a:lnTo>
                  <a:lnTo>
                    <a:pt x="1282" y="527"/>
                  </a:lnTo>
                  <a:lnTo>
                    <a:pt x="1358" y="510"/>
                  </a:lnTo>
                  <a:lnTo>
                    <a:pt x="1429" y="489"/>
                  </a:lnTo>
                  <a:lnTo>
                    <a:pt x="1495" y="467"/>
                  </a:lnTo>
                  <a:lnTo>
                    <a:pt x="1558" y="442"/>
                  </a:lnTo>
                  <a:lnTo>
                    <a:pt x="1613" y="417"/>
                  </a:lnTo>
                  <a:lnTo>
                    <a:pt x="1662" y="389"/>
                  </a:lnTo>
                  <a:lnTo>
                    <a:pt x="1705" y="359"/>
                  </a:lnTo>
                  <a:lnTo>
                    <a:pt x="1741" y="329"/>
                  </a:lnTo>
                  <a:lnTo>
                    <a:pt x="1769" y="297"/>
                  </a:lnTo>
                  <a:lnTo>
                    <a:pt x="1790" y="263"/>
                  </a:lnTo>
                  <a:lnTo>
                    <a:pt x="1801" y="229"/>
                  </a:lnTo>
                  <a:lnTo>
                    <a:pt x="1803" y="225"/>
                  </a:lnTo>
                  <a:lnTo>
                    <a:pt x="1803" y="221"/>
                  </a:lnTo>
                  <a:lnTo>
                    <a:pt x="1803" y="219"/>
                  </a:lnTo>
                  <a:lnTo>
                    <a:pt x="1803" y="215"/>
                  </a:lnTo>
                  <a:lnTo>
                    <a:pt x="1784" y="189"/>
                  </a:lnTo>
                  <a:lnTo>
                    <a:pt x="1758" y="164"/>
                  </a:lnTo>
                  <a:lnTo>
                    <a:pt x="1728" y="142"/>
                  </a:lnTo>
                  <a:lnTo>
                    <a:pt x="1690" y="121"/>
                  </a:lnTo>
                  <a:lnTo>
                    <a:pt x="1647" y="102"/>
                  </a:lnTo>
                  <a:lnTo>
                    <a:pt x="1599" y="85"/>
                  </a:lnTo>
                  <a:lnTo>
                    <a:pt x="1546" y="70"/>
                  </a:lnTo>
                  <a:lnTo>
                    <a:pt x="1490" y="55"/>
                  </a:lnTo>
                  <a:lnTo>
                    <a:pt x="1427" y="43"/>
                  </a:lnTo>
                  <a:lnTo>
                    <a:pt x="1361" y="32"/>
                  </a:lnTo>
                  <a:lnTo>
                    <a:pt x="1293" y="23"/>
                  </a:lnTo>
                  <a:lnTo>
                    <a:pt x="1222" y="15"/>
                  </a:lnTo>
                  <a:lnTo>
                    <a:pt x="1146" y="9"/>
                  </a:lnTo>
                  <a:lnTo>
                    <a:pt x="1067" y="4"/>
                  </a:lnTo>
                  <a:lnTo>
                    <a:pt x="987" y="2"/>
                  </a:lnTo>
                  <a:lnTo>
                    <a:pt x="904" y="0"/>
                  </a:lnTo>
                  <a:lnTo>
                    <a:pt x="806" y="2"/>
                  </a:lnTo>
                  <a:lnTo>
                    <a:pt x="712" y="4"/>
                  </a:lnTo>
                  <a:lnTo>
                    <a:pt x="621" y="11"/>
                  </a:lnTo>
                  <a:lnTo>
                    <a:pt x="534" y="19"/>
                  </a:lnTo>
                  <a:lnTo>
                    <a:pt x="451" y="30"/>
                  </a:lnTo>
                  <a:lnTo>
                    <a:pt x="376" y="43"/>
                  </a:lnTo>
                  <a:lnTo>
                    <a:pt x="304" y="59"/>
                  </a:lnTo>
                  <a:lnTo>
                    <a:pt x="240" y="77"/>
                  </a:lnTo>
                  <a:lnTo>
                    <a:pt x="181" y="98"/>
                  </a:lnTo>
                  <a:lnTo>
                    <a:pt x="132" y="121"/>
                  </a:lnTo>
                  <a:lnTo>
                    <a:pt x="89" y="145"/>
                  </a:lnTo>
                  <a:lnTo>
                    <a:pt x="53" y="172"/>
                  </a:lnTo>
                  <a:lnTo>
                    <a:pt x="26" y="200"/>
                  </a:lnTo>
                  <a:lnTo>
                    <a:pt x="9" y="230"/>
                  </a:lnTo>
                  <a:lnTo>
                    <a:pt x="0" y="263"/>
                  </a:lnTo>
                  <a:lnTo>
                    <a:pt x="2" y="297"/>
                  </a:lnTo>
                  <a:lnTo>
                    <a:pt x="2" y="300"/>
                  </a:lnTo>
                  <a:lnTo>
                    <a:pt x="4" y="304"/>
                  </a:lnTo>
                  <a:lnTo>
                    <a:pt x="4" y="308"/>
                  </a:lnTo>
                  <a:lnTo>
                    <a:pt x="4" y="312"/>
                  </a:lnTo>
                  <a:lnTo>
                    <a:pt x="30" y="338"/>
                  </a:lnTo>
                  <a:lnTo>
                    <a:pt x="60" y="365"/>
                  </a:lnTo>
                  <a:lnTo>
                    <a:pt x="96" y="389"/>
                  </a:lnTo>
                  <a:lnTo>
                    <a:pt x="136" y="412"/>
                  </a:lnTo>
                  <a:lnTo>
                    <a:pt x="179" y="434"/>
                  </a:lnTo>
                  <a:lnTo>
                    <a:pt x="226" y="457"/>
                  </a:lnTo>
                  <a:lnTo>
                    <a:pt x="277" y="476"/>
                  </a:lnTo>
                  <a:lnTo>
                    <a:pt x="332" y="495"/>
                  </a:lnTo>
                  <a:lnTo>
                    <a:pt x="391" y="512"/>
                  </a:lnTo>
                  <a:lnTo>
                    <a:pt x="451" y="525"/>
                  </a:lnTo>
                  <a:lnTo>
                    <a:pt x="515" y="538"/>
                  </a:lnTo>
                  <a:lnTo>
                    <a:pt x="580" y="550"/>
                  </a:lnTo>
                  <a:lnTo>
                    <a:pt x="648" y="557"/>
                  </a:lnTo>
                  <a:lnTo>
                    <a:pt x="717" y="565"/>
                  </a:lnTo>
                  <a:lnTo>
                    <a:pt x="789" y="567"/>
                  </a:lnTo>
                  <a:lnTo>
                    <a:pt x="863" y="569"/>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8" name="Freeform 29"/>
            <p:cNvSpPr>
              <a:spLocks/>
            </p:cNvSpPr>
            <p:nvPr/>
          </p:nvSpPr>
          <p:spPr bwMode="auto">
            <a:xfrm>
              <a:off x="1241425" y="2163763"/>
              <a:ext cx="1889125" cy="303213"/>
            </a:xfrm>
            <a:custGeom>
              <a:avLst/>
              <a:gdLst>
                <a:gd name="T0" fmla="*/ 802 w 1620"/>
                <a:gd name="T1" fmla="*/ 0 h 259"/>
                <a:gd name="T2" fmla="*/ 636 w 1620"/>
                <a:gd name="T3" fmla="*/ 6 h 259"/>
                <a:gd name="T4" fmla="*/ 481 w 1620"/>
                <a:gd name="T5" fmla="*/ 17 h 259"/>
                <a:gd name="T6" fmla="*/ 344 w 1620"/>
                <a:gd name="T7" fmla="*/ 38 h 259"/>
                <a:gd name="T8" fmla="*/ 223 w 1620"/>
                <a:gd name="T9" fmla="*/ 64 h 259"/>
                <a:gd name="T10" fmla="*/ 126 w 1620"/>
                <a:gd name="T11" fmla="*/ 98 h 259"/>
                <a:gd name="T12" fmla="*/ 53 w 1620"/>
                <a:gd name="T13" fmla="*/ 138 h 259"/>
                <a:gd name="T14" fmla="*/ 11 w 1620"/>
                <a:gd name="T15" fmla="*/ 182 h 259"/>
                <a:gd name="T16" fmla="*/ 0 w 1620"/>
                <a:gd name="T17" fmla="*/ 214 h 259"/>
                <a:gd name="T18" fmla="*/ 0 w 1620"/>
                <a:gd name="T19" fmla="*/ 231 h 259"/>
                <a:gd name="T20" fmla="*/ 15 w 1620"/>
                <a:gd name="T21" fmla="*/ 217 h 259"/>
                <a:gd name="T22" fmla="*/ 64 w 1620"/>
                <a:gd name="T23" fmla="*/ 174 h 259"/>
                <a:gd name="T24" fmla="*/ 138 w 1620"/>
                <a:gd name="T25" fmla="*/ 138 h 259"/>
                <a:gd name="T26" fmla="*/ 236 w 1620"/>
                <a:gd name="T27" fmla="*/ 106 h 259"/>
                <a:gd name="T28" fmla="*/ 353 w 1620"/>
                <a:gd name="T29" fmla="*/ 81 h 259"/>
                <a:gd name="T30" fmla="*/ 489 w 1620"/>
                <a:gd name="T31" fmla="*/ 63 h 259"/>
                <a:gd name="T32" fmla="*/ 636 w 1620"/>
                <a:gd name="T33" fmla="*/ 51 h 259"/>
                <a:gd name="T34" fmla="*/ 795 w 1620"/>
                <a:gd name="T35" fmla="*/ 47 h 259"/>
                <a:gd name="T36" fmla="*/ 955 w 1620"/>
                <a:gd name="T37" fmla="*/ 51 h 259"/>
                <a:gd name="T38" fmla="*/ 1101 w 1620"/>
                <a:gd name="T39" fmla="*/ 63 h 259"/>
                <a:gd name="T40" fmla="*/ 1233 w 1620"/>
                <a:gd name="T41" fmla="*/ 78 h 259"/>
                <a:gd name="T42" fmla="*/ 1348 w 1620"/>
                <a:gd name="T43" fmla="*/ 100 h 259"/>
                <a:gd name="T44" fmla="*/ 1446 w 1620"/>
                <a:gd name="T45" fmla="*/ 127 h 259"/>
                <a:gd name="T46" fmla="*/ 1522 w 1620"/>
                <a:gd name="T47" fmla="*/ 159 h 259"/>
                <a:gd name="T48" fmla="*/ 1575 w 1620"/>
                <a:gd name="T49" fmla="*/ 197 h 259"/>
                <a:gd name="T50" fmla="*/ 1601 w 1620"/>
                <a:gd name="T51" fmla="*/ 236 h 259"/>
                <a:gd name="T52" fmla="*/ 1607 w 1620"/>
                <a:gd name="T53" fmla="*/ 255 h 259"/>
                <a:gd name="T54" fmla="*/ 1611 w 1620"/>
                <a:gd name="T55" fmla="*/ 248 h 259"/>
                <a:gd name="T56" fmla="*/ 1620 w 1620"/>
                <a:gd name="T57" fmla="*/ 219 h 259"/>
                <a:gd name="T58" fmla="*/ 1611 w 1620"/>
                <a:gd name="T59" fmla="*/ 174 h 259"/>
                <a:gd name="T60" fmla="*/ 1567 w 1620"/>
                <a:gd name="T61" fmla="*/ 132 h 259"/>
                <a:gd name="T62" fmla="*/ 1494 w 1620"/>
                <a:gd name="T63" fmla="*/ 95 h 259"/>
                <a:gd name="T64" fmla="*/ 1395 w 1620"/>
                <a:gd name="T65" fmla="*/ 63 h 259"/>
                <a:gd name="T66" fmla="*/ 1275 w 1620"/>
                <a:gd name="T67" fmla="*/ 36 h 259"/>
                <a:gd name="T68" fmla="*/ 1131 w 1620"/>
                <a:gd name="T69" fmla="*/ 17 h 259"/>
                <a:gd name="T70" fmla="*/ 972 w 1620"/>
                <a:gd name="T71" fmla="*/ 6 h 2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20"/>
                <a:gd name="T109" fmla="*/ 0 h 259"/>
                <a:gd name="T110" fmla="*/ 1620 w 1620"/>
                <a:gd name="T111" fmla="*/ 259 h 2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20" h="259">
                  <a:moveTo>
                    <a:pt x="887" y="2"/>
                  </a:moveTo>
                  <a:lnTo>
                    <a:pt x="802" y="0"/>
                  </a:lnTo>
                  <a:lnTo>
                    <a:pt x="718" y="2"/>
                  </a:lnTo>
                  <a:lnTo>
                    <a:pt x="636" y="6"/>
                  </a:lnTo>
                  <a:lnTo>
                    <a:pt x="557" y="10"/>
                  </a:lnTo>
                  <a:lnTo>
                    <a:pt x="481" y="17"/>
                  </a:lnTo>
                  <a:lnTo>
                    <a:pt x="412" y="27"/>
                  </a:lnTo>
                  <a:lnTo>
                    <a:pt x="344" y="38"/>
                  </a:lnTo>
                  <a:lnTo>
                    <a:pt x="281" y="49"/>
                  </a:lnTo>
                  <a:lnTo>
                    <a:pt x="223" y="64"/>
                  </a:lnTo>
                  <a:lnTo>
                    <a:pt x="172" y="80"/>
                  </a:lnTo>
                  <a:lnTo>
                    <a:pt x="126" y="98"/>
                  </a:lnTo>
                  <a:lnTo>
                    <a:pt x="87" y="117"/>
                  </a:lnTo>
                  <a:lnTo>
                    <a:pt x="53" y="138"/>
                  </a:lnTo>
                  <a:lnTo>
                    <a:pt x="28" y="159"/>
                  </a:lnTo>
                  <a:lnTo>
                    <a:pt x="11" y="182"/>
                  </a:lnTo>
                  <a:lnTo>
                    <a:pt x="2" y="206"/>
                  </a:lnTo>
                  <a:lnTo>
                    <a:pt x="0" y="214"/>
                  </a:lnTo>
                  <a:lnTo>
                    <a:pt x="0" y="223"/>
                  </a:lnTo>
                  <a:lnTo>
                    <a:pt x="0" y="231"/>
                  </a:lnTo>
                  <a:lnTo>
                    <a:pt x="2" y="240"/>
                  </a:lnTo>
                  <a:lnTo>
                    <a:pt x="15" y="217"/>
                  </a:lnTo>
                  <a:lnTo>
                    <a:pt x="36" y="195"/>
                  </a:lnTo>
                  <a:lnTo>
                    <a:pt x="64" y="174"/>
                  </a:lnTo>
                  <a:lnTo>
                    <a:pt x="98" y="155"/>
                  </a:lnTo>
                  <a:lnTo>
                    <a:pt x="138" y="138"/>
                  </a:lnTo>
                  <a:lnTo>
                    <a:pt x="185" y="121"/>
                  </a:lnTo>
                  <a:lnTo>
                    <a:pt x="236" y="106"/>
                  </a:lnTo>
                  <a:lnTo>
                    <a:pt x="293" y="93"/>
                  </a:lnTo>
                  <a:lnTo>
                    <a:pt x="353" y="81"/>
                  </a:lnTo>
                  <a:lnTo>
                    <a:pt x="419" y="72"/>
                  </a:lnTo>
                  <a:lnTo>
                    <a:pt x="489" y="63"/>
                  </a:lnTo>
                  <a:lnTo>
                    <a:pt x="561" y="57"/>
                  </a:lnTo>
                  <a:lnTo>
                    <a:pt x="636" y="51"/>
                  </a:lnTo>
                  <a:lnTo>
                    <a:pt x="716" y="49"/>
                  </a:lnTo>
                  <a:lnTo>
                    <a:pt x="795" y="47"/>
                  </a:lnTo>
                  <a:lnTo>
                    <a:pt x="878" y="49"/>
                  </a:lnTo>
                  <a:lnTo>
                    <a:pt x="955" y="51"/>
                  </a:lnTo>
                  <a:lnTo>
                    <a:pt x="1029" y="57"/>
                  </a:lnTo>
                  <a:lnTo>
                    <a:pt x="1101" y="63"/>
                  </a:lnTo>
                  <a:lnTo>
                    <a:pt x="1169" y="70"/>
                  </a:lnTo>
                  <a:lnTo>
                    <a:pt x="1233" y="78"/>
                  </a:lnTo>
                  <a:lnTo>
                    <a:pt x="1293" y="89"/>
                  </a:lnTo>
                  <a:lnTo>
                    <a:pt x="1348" y="100"/>
                  </a:lnTo>
                  <a:lnTo>
                    <a:pt x="1401" y="114"/>
                  </a:lnTo>
                  <a:lnTo>
                    <a:pt x="1446" y="127"/>
                  </a:lnTo>
                  <a:lnTo>
                    <a:pt x="1488" y="144"/>
                  </a:lnTo>
                  <a:lnTo>
                    <a:pt x="1522" y="159"/>
                  </a:lnTo>
                  <a:lnTo>
                    <a:pt x="1552" y="178"/>
                  </a:lnTo>
                  <a:lnTo>
                    <a:pt x="1575" y="197"/>
                  </a:lnTo>
                  <a:lnTo>
                    <a:pt x="1592" y="216"/>
                  </a:lnTo>
                  <a:lnTo>
                    <a:pt x="1601" y="236"/>
                  </a:lnTo>
                  <a:lnTo>
                    <a:pt x="1605" y="259"/>
                  </a:lnTo>
                  <a:lnTo>
                    <a:pt x="1607" y="255"/>
                  </a:lnTo>
                  <a:lnTo>
                    <a:pt x="1609" y="251"/>
                  </a:lnTo>
                  <a:lnTo>
                    <a:pt x="1611" y="248"/>
                  </a:lnTo>
                  <a:lnTo>
                    <a:pt x="1613" y="244"/>
                  </a:lnTo>
                  <a:lnTo>
                    <a:pt x="1620" y="219"/>
                  </a:lnTo>
                  <a:lnTo>
                    <a:pt x="1620" y="197"/>
                  </a:lnTo>
                  <a:lnTo>
                    <a:pt x="1611" y="174"/>
                  </a:lnTo>
                  <a:lnTo>
                    <a:pt x="1592" y="153"/>
                  </a:lnTo>
                  <a:lnTo>
                    <a:pt x="1567" y="132"/>
                  </a:lnTo>
                  <a:lnTo>
                    <a:pt x="1533" y="114"/>
                  </a:lnTo>
                  <a:lnTo>
                    <a:pt x="1494" y="95"/>
                  </a:lnTo>
                  <a:lnTo>
                    <a:pt x="1448" y="78"/>
                  </a:lnTo>
                  <a:lnTo>
                    <a:pt x="1395" y="63"/>
                  </a:lnTo>
                  <a:lnTo>
                    <a:pt x="1337" y="49"/>
                  </a:lnTo>
                  <a:lnTo>
                    <a:pt x="1275" y="36"/>
                  </a:lnTo>
                  <a:lnTo>
                    <a:pt x="1205" y="27"/>
                  </a:lnTo>
                  <a:lnTo>
                    <a:pt x="1131" y="17"/>
                  </a:lnTo>
                  <a:lnTo>
                    <a:pt x="1054" y="10"/>
                  </a:lnTo>
                  <a:lnTo>
                    <a:pt x="972" y="6"/>
                  </a:lnTo>
                  <a:lnTo>
                    <a:pt x="887" y="2"/>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79" name="Freeform 30"/>
            <p:cNvSpPr>
              <a:spLocks/>
            </p:cNvSpPr>
            <p:nvPr/>
          </p:nvSpPr>
          <p:spPr bwMode="auto">
            <a:xfrm>
              <a:off x="1243012" y="2220913"/>
              <a:ext cx="1871662" cy="488950"/>
            </a:xfrm>
            <a:custGeom>
              <a:avLst/>
              <a:gdLst>
                <a:gd name="T0" fmla="*/ 793 w 1603"/>
                <a:gd name="T1" fmla="*/ 0 h 422"/>
                <a:gd name="T2" fmla="*/ 634 w 1603"/>
                <a:gd name="T3" fmla="*/ 4 h 422"/>
                <a:gd name="T4" fmla="*/ 487 w 1603"/>
                <a:gd name="T5" fmla="*/ 16 h 422"/>
                <a:gd name="T6" fmla="*/ 351 w 1603"/>
                <a:gd name="T7" fmla="*/ 34 h 422"/>
                <a:gd name="T8" fmla="*/ 234 w 1603"/>
                <a:gd name="T9" fmla="*/ 59 h 422"/>
                <a:gd name="T10" fmla="*/ 136 w 1603"/>
                <a:gd name="T11" fmla="*/ 91 h 422"/>
                <a:gd name="T12" fmla="*/ 62 w 1603"/>
                <a:gd name="T13" fmla="*/ 127 h 422"/>
                <a:gd name="T14" fmla="*/ 13 w 1603"/>
                <a:gd name="T15" fmla="*/ 170 h 422"/>
                <a:gd name="T16" fmla="*/ 9 w 1603"/>
                <a:gd name="T17" fmla="*/ 216 h 422"/>
                <a:gd name="T18" fmla="*/ 45 w 1603"/>
                <a:gd name="T19" fmla="*/ 259 h 422"/>
                <a:gd name="T20" fmla="*/ 102 w 1603"/>
                <a:gd name="T21" fmla="*/ 299 h 422"/>
                <a:gd name="T22" fmla="*/ 181 w 1603"/>
                <a:gd name="T23" fmla="*/ 335 h 422"/>
                <a:gd name="T24" fmla="*/ 277 w 1603"/>
                <a:gd name="T25" fmla="*/ 365 h 422"/>
                <a:gd name="T26" fmla="*/ 389 w 1603"/>
                <a:gd name="T27" fmla="*/ 390 h 422"/>
                <a:gd name="T28" fmla="*/ 515 w 1603"/>
                <a:gd name="T29" fmla="*/ 409 h 422"/>
                <a:gd name="T30" fmla="*/ 653 w 1603"/>
                <a:gd name="T31" fmla="*/ 420 h 422"/>
                <a:gd name="T32" fmla="*/ 802 w 1603"/>
                <a:gd name="T33" fmla="*/ 422 h 422"/>
                <a:gd name="T34" fmla="*/ 952 w 1603"/>
                <a:gd name="T35" fmla="*/ 416 h 422"/>
                <a:gd name="T36" fmla="*/ 1093 w 1603"/>
                <a:gd name="T37" fmla="*/ 403 h 422"/>
                <a:gd name="T38" fmla="*/ 1225 w 1603"/>
                <a:gd name="T39" fmla="*/ 380 h 422"/>
                <a:gd name="T40" fmla="*/ 1344 w 1603"/>
                <a:gd name="T41" fmla="*/ 352 h 422"/>
                <a:gd name="T42" fmla="*/ 1444 w 1603"/>
                <a:gd name="T43" fmla="*/ 318 h 422"/>
                <a:gd name="T44" fmla="*/ 1526 w 1603"/>
                <a:gd name="T45" fmla="*/ 278 h 422"/>
                <a:gd name="T46" fmla="*/ 1584 w 1603"/>
                <a:gd name="T47" fmla="*/ 235 h 422"/>
                <a:gd name="T48" fmla="*/ 1599 w 1603"/>
                <a:gd name="T49" fmla="*/ 189 h 422"/>
                <a:gd name="T50" fmla="*/ 1573 w 1603"/>
                <a:gd name="T51" fmla="*/ 150 h 422"/>
                <a:gd name="T52" fmla="*/ 1520 w 1603"/>
                <a:gd name="T53" fmla="*/ 112 h 422"/>
                <a:gd name="T54" fmla="*/ 1444 w 1603"/>
                <a:gd name="T55" fmla="*/ 80 h 422"/>
                <a:gd name="T56" fmla="*/ 1346 w 1603"/>
                <a:gd name="T57" fmla="*/ 53 h 422"/>
                <a:gd name="T58" fmla="*/ 1231 w 1603"/>
                <a:gd name="T59" fmla="*/ 31 h 422"/>
                <a:gd name="T60" fmla="*/ 1099 w 1603"/>
                <a:gd name="T61" fmla="*/ 16 h 422"/>
                <a:gd name="T62" fmla="*/ 953 w 1603"/>
                <a:gd name="T63" fmla="*/ 4 h 4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3"/>
                <a:gd name="T97" fmla="*/ 0 h 422"/>
                <a:gd name="T98" fmla="*/ 1603 w 1603"/>
                <a:gd name="T99" fmla="*/ 422 h 4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3" h="422">
                  <a:moveTo>
                    <a:pt x="876" y="2"/>
                  </a:moveTo>
                  <a:lnTo>
                    <a:pt x="793" y="0"/>
                  </a:lnTo>
                  <a:lnTo>
                    <a:pt x="714" y="2"/>
                  </a:lnTo>
                  <a:lnTo>
                    <a:pt x="634" y="4"/>
                  </a:lnTo>
                  <a:lnTo>
                    <a:pt x="559" y="10"/>
                  </a:lnTo>
                  <a:lnTo>
                    <a:pt x="487" y="16"/>
                  </a:lnTo>
                  <a:lnTo>
                    <a:pt x="417" y="25"/>
                  </a:lnTo>
                  <a:lnTo>
                    <a:pt x="351" y="34"/>
                  </a:lnTo>
                  <a:lnTo>
                    <a:pt x="291" y="46"/>
                  </a:lnTo>
                  <a:lnTo>
                    <a:pt x="234" y="59"/>
                  </a:lnTo>
                  <a:lnTo>
                    <a:pt x="183" y="74"/>
                  </a:lnTo>
                  <a:lnTo>
                    <a:pt x="136" y="91"/>
                  </a:lnTo>
                  <a:lnTo>
                    <a:pt x="96" y="108"/>
                  </a:lnTo>
                  <a:lnTo>
                    <a:pt x="62" y="127"/>
                  </a:lnTo>
                  <a:lnTo>
                    <a:pt x="34" y="148"/>
                  </a:lnTo>
                  <a:lnTo>
                    <a:pt x="13" y="170"/>
                  </a:lnTo>
                  <a:lnTo>
                    <a:pt x="0" y="193"/>
                  </a:lnTo>
                  <a:lnTo>
                    <a:pt x="9" y="216"/>
                  </a:lnTo>
                  <a:lnTo>
                    <a:pt x="24" y="237"/>
                  </a:lnTo>
                  <a:lnTo>
                    <a:pt x="45" y="259"/>
                  </a:lnTo>
                  <a:lnTo>
                    <a:pt x="72" y="278"/>
                  </a:lnTo>
                  <a:lnTo>
                    <a:pt x="102" y="299"/>
                  </a:lnTo>
                  <a:lnTo>
                    <a:pt x="140" y="316"/>
                  </a:lnTo>
                  <a:lnTo>
                    <a:pt x="181" y="335"/>
                  </a:lnTo>
                  <a:lnTo>
                    <a:pt x="226" y="350"/>
                  </a:lnTo>
                  <a:lnTo>
                    <a:pt x="277" y="365"/>
                  </a:lnTo>
                  <a:lnTo>
                    <a:pt x="332" y="378"/>
                  </a:lnTo>
                  <a:lnTo>
                    <a:pt x="389" y="390"/>
                  </a:lnTo>
                  <a:lnTo>
                    <a:pt x="451" y="399"/>
                  </a:lnTo>
                  <a:lnTo>
                    <a:pt x="515" y="409"/>
                  </a:lnTo>
                  <a:lnTo>
                    <a:pt x="583" y="414"/>
                  </a:lnTo>
                  <a:lnTo>
                    <a:pt x="653" y="420"/>
                  </a:lnTo>
                  <a:lnTo>
                    <a:pt x="725" y="422"/>
                  </a:lnTo>
                  <a:lnTo>
                    <a:pt x="802" y="422"/>
                  </a:lnTo>
                  <a:lnTo>
                    <a:pt x="878" y="420"/>
                  </a:lnTo>
                  <a:lnTo>
                    <a:pt x="952" y="416"/>
                  </a:lnTo>
                  <a:lnTo>
                    <a:pt x="1023" y="410"/>
                  </a:lnTo>
                  <a:lnTo>
                    <a:pt x="1093" y="403"/>
                  </a:lnTo>
                  <a:lnTo>
                    <a:pt x="1161" y="392"/>
                  </a:lnTo>
                  <a:lnTo>
                    <a:pt x="1225" y="380"/>
                  </a:lnTo>
                  <a:lnTo>
                    <a:pt x="1286" y="367"/>
                  </a:lnTo>
                  <a:lnTo>
                    <a:pt x="1344" y="352"/>
                  </a:lnTo>
                  <a:lnTo>
                    <a:pt x="1397" y="335"/>
                  </a:lnTo>
                  <a:lnTo>
                    <a:pt x="1444" y="318"/>
                  </a:lnTo>
                  <a:lnTo>
                    <a:pt x="1488" y="299"/>
                  </a:lnTo>
                  <a:lnTo>
                    <a:pt x="1526" y="278"/>
                  </a:lnTo>
                  <a:lnTo>
                    <a:pt x="1558" y="257"/>
                  </a:lnTo>
                  <a:lnTo>
                    <a:pt x="1584" y="235"/>
                  </a:lnTo>
                  <a:lnTo>
                    <a:pt x="1603" y="212"/>
                  </a:lnTo>
                  <a:lnTo>
                    <a:pt x="1599" y="189"/>
                  </a:lnTo>
                  <a:lnTo>
                    <a:pt x="1590" y="169"/>
                  </a:lnTo>
                  <a:lnTo>
                    <a:pt x="1573" y="150"/>
                  </a:lnTo>
                  <a:lnTo>
                    <a:pt x="1550" y="131"/>
                  </a:lnTo>
                  <a:lnTo>
                    <a:pt x="1520" y="112"/>
                  </a:lnTo>
                  <a:lnTo>
                    <a:pt x="1486" y="97"/>
                  </a:lnTo>
                  <a:lnTo>
                    <a:pt x="1444" y="80"/>
                  </a:lnTo>
                  <a:lnTo>
                    <a:pt x="1399" y="67"/>
                  </a:lnTo>
                  <a:lnTo>
                    <a:pt x="1346" y="53"/>
                  </a:lnTo>
                  <a:lnTo>
                    <a:pt x="1291" y="42"/>
                  </a:lnTo>
                  <a:lnTo>
                    <a:pt x="1231" y="31"/>
                  </a:lnTo>
                  <a:lnTo>
                    <a:pt x="1167" y="23"/>
                  </a:lnTo>
                  <a:lnTo>
                    <a:pt x="1099" y="16"/>
                  </a:lnTo>
                  <a:lnTo>
                    <a:pt x="1027" y="10"/>
                  </a:lnTo>
                  <a:lnTo>
                    <a:pt x="953" y="4"/>
                  </a:lnTo>
                  <a:lnTo>
                    <a:pt x="876" y="2"/>
                  </a:lnTo>
                  <a:close/>
                </a:path>
              </a:pathLst>
            </a:custGeom>
            <a:solidFill>
              <a:srgbClr val="00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0" name="Freeform 31"/>
            <p:cNvSpPr>
              <a:spLocks/>
            </p:cNvSpPr>
            <p:nvPr/>
          </p:nvSpPr>
          <p:spPr bwMode="auto">
            <a:xfrm>
              <a:off x="2122487" y="3886200"/>
              <a:ext cx="84137" cy="342900"/>
            </a:xfrm>
            <a:custGeom>
              <a:avLst/>
              <a:gdLst>
                <a:gd name="T0" fmla="*/ 0 w 74"/>
                <a:gd name="T1" fmla="*/ 1 h 294"/>
                <a:gd name="T2" fmla="*/ 12 w 74"/>
                <a:gd name="T3" fmla="*/ 294 h 294"/>
                <a:gd name="T4" fmla="*/ 74 w 74"/>
                <a:gd name="T5" fmla="*/ 290 h 294"/>
                <a:gd name="T6" fmla="*/ 63 w 74"/>
                <a:gd name="T7" fmla="*/ 0 h 294"/>
                <a:gd name="T8" fmla="*/ 0 w 74"/>
                <a:gd name="T9" fmla="*/ 1 h 294"/>
                <a:gd name="T10" fmla="*/ 0 60000 65536"/>
                <a:gd name="T11" fmla="*/ 0 60000 65536"/>
                <a:gd name="T12" fmla="*/ 0 60000 65536"/>
                <a:gd name="T13" fmla="*/ 0 60000 65536"/>
                <a:gd name="T14" fmla="*/ 0 60000 65536"/>
                <a:gd name="T15" fmla="*/ 0 w 74"/>
                <a:gd name="T16" fmla="*/ 0 h 294"/>
                <a:gd name="T17" fmla="*/ 74 w 74"/>
                <a:gd name="T18" fmla="*/ 294 h 294"/>
              </a:gdLst>
              <a:ahLst/>
              <a:cxnLst>
                <a:cxn ang="T10">
                  <a:pos x="T0" y="T1"/>
                </a:cxn>
                <a:cxn ang="T11">
                  <a:pos x="T2" y="T3"/>
                </a:cxn>
                <a:cxn ang="T12">
                  <a:pos x="T4" y="T5"/>
                </a:cxn>
                <a:cxn ang="T13">
                  <a:pos x="T6" y="T7"/>
                </a:cxn>
                <a:cxn ang="T14">
                  <a:pos x="T8" y="T9"/>
                </a:cxn>
              </a:cxnLst>
              <a:rect l="T15" t="T16" r="T17" b="T18"/>
              <a:pathLst>
                <a:path w="74" h="294">
                  <a:moveTo>
                    <a:pt x="0" y="1"/>
                  </a:moveTo>
                  <a:lnTo>
                    <a:pt x="12" y="294"/>
                  </a:lnTo>
                  <a:lnTo>
                    <a:pt x="74" y="290"/>
                  </a:lnTo>
                  <a:lnTo>
                    <a:pt x="63" y="0"/>
                  </a:lnTo>
                  <a:lnTo>
                    <a:pt x="0" y="1"/>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1" name="Freeform 32"/>
            <p:cNvSpPr>
              <a:spLocks/>
            </p:cNvSpPr>
            <p:nvPr/>
          </p:nvSpPr>
          <p:spPr bwMode="auto">
            <a:xfrm>
              <a:off x="2195512" y="3881438"/>
              <a:ext cx="100012" cy="342900"/>
            </a:xfrm>
            <a:custGeom>
              <a:avLst/>
              <a:gdLst>
                <a:gd name="T0" fmla="*/ 75 w 86"/>
                <a:gd name="T1" fmla="*/ 0 h 294"/>
                <a:gd name="T2" fmla="*/ 0 w 86"/>
                <a:gd name="T3" fmla="*/ 4 h 294"/>
                <a:gd name="T4" fmla="*/ 11 w 86"/>
                <a:gd name="T5" fmla="*/ 294 h 294"/>
                <a:gd name="T6" fmla="*/ 86 w 86"/>
                <a:gd name="T7" fmla="*/ 293 h 294"/>
                <a:gd name="T8" fmla="*/ 75 w 86"/>
                <a:gd name="T9" fmla="*/ 0 h 294"/>
                <a:gd name="T10" fmla="*/ 0 60000 65536"/>
                <a:gd name="T11" fmla="*/ 0 60000 65536"/>
                <a:gd name="T12" fmla="*/ 0 60000 65536"/>
                <a:gd name="T13" fmla="*/ 0 60000 65536"/>
                <a:gd name="T14" fmla="*/ 0 60000 65536"/>
                <a:gd name="T15" fmla="*/ 0 w 86"/>
                <a:gd name="T16" fmla="*/ 0 h 294"/>
                <a:gd name="T17" fmla="*/ 86 w 86"/>
                <a:gd name="T18" fmla="*/ 294 h 294"/>
              </a:gdLst>
              <a:ahLst/>
              <a:cxnLst>
                <a:cxn ang="T10">
                  <a:pos x="T0" y="T1"/>
                </a:cxn>
                <a:cxn ang="T11">
                  <a:pos x="T2" y="T3"/>
                </a:cxn>
                <a:cxn ang="T12">
                  <a:pos x="T4" y="T5"/>
                </a:cxn>
                <a:cxn ang="T13">
                  <a:pos x="T6" y="T7"/>
                </a:cxn>
                <a:cxn ang="T14">
                  <a:pos x="T8" y="T9"/>
                </a:cxn>
              </a:cxnLst>
              <a:rect l="T15" t="T16" r="T17" b="T18"/>
              <a:pathLst>
                <a:path w="86" h="294">
                  <a:moveTo>
                    <a:pt x="75" y="0"/>
                  </a:moveTo>
                  <a:lnTo>
                    <a:pt x="0" y="4"/>
                  </a:lnTo>
                  <a:lnTo>
                    <a:pt x="11" y="294"/>
                  </a:lnTo>
                  <a:lnTo>
                    <a:pt x="86" y="293"/>
                  </a:lnTo>
                  <a:lnTo>
                    <a:pt x="75" y="0"/>
                  </a:lnTo>
                  <a:close/>
                </a:path>
              </a:pathLst>
            </a:custGeom>
            <a:solidFill>
              <a:srgbClr val="3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2" name="Freeform 33"/>
            <p:cNvSpPr>
              <a:spLocks/>
            </p:cNvSpPr>
            <p:nvPr/>
          </p:nvSpPr>
          <p:spPr bwMode="auto">
            <a:xfrm>
              <a:off x="2071687" y="4986338"/>
              <a:ext cx="387350" cy="854075"/>
            </a:xfrm>
            <a:custGeom>
              <a:avLst/>
              <a:gdLst>
                <a:gd name="T0" fmla="*/ 221 w 332"/>
                <a:gd name="T1" fmla="*/ 0 h 733"/>
                <a:gd name="T2" fmla="*/ 183 w 332"/>
                <a:gd name="T3" fmla="*/ 2 h 733"/>
                <a:gd name="T4" fmla="*/ 140 w 332"/>
                <a:gd name="T5" fmla="*/ 6 h 733"/>
                <a:gd name="T6" fmla="*/ 96 w 332"/>
                <a:gd name="T7" fmla="*/ 15 h 733"/>
                <a:gd name="T8" fmla="*/ 55 w 332"/>
                <a:gd name="T9" fmla="*/ 28 h 733"/>
                <a:gd name="T10" fmla="*/ 23 w 332"/>
                <a:gd name="T11" fmla="*/ 47 h 733"/>
                <a:gd name="T12" fmla="*/ 2 w 332"/>
                <a:gd name="T13" fmla="*/ 72 h 733"/>
                <a:gd name="T14" fmla="*/ 0 w 332"/>
                <a:gd name="T15" fmla="*/ 106 h 733"/>
                <a:gd name="T16" fmla="*/ 19 w 332"/>
                <a:gd name="T17" fmla="*/ 147 h 733"/>
                <a:gd name="T18" fmla="*/ 75 w 332"/>
                <a:gd name="T19" fmla="*/ 242 h 733"/>
                <a:gd name="T20" fmla="*/ 115 w 332"/>
                <a:gd name="T21" fmla="*/ 338 h 733"/>
                <a:gd name="T22" fmla="*/ 140 w 332"/>
                <a:gd name="T23" fmla="*/ 433 h 733"/>
                <a:gd name="T24" fmla="*/ 157 w 332"/>
                <a:gd name="T25" fmla="*/ 521 h 733"/>
                <a:gd name="T26" fmla="*/ 162 w 332"/>
                <a:gd name="T27" fmla="*/ 597 h 733"/>
                <a:gd name="T28" fmla="*/ 164 w 332"/>
                <a:gd name="T29" fmla="*/ 657 h 733"/>
                <a:gd name="T30" fmla="*/ 164 w 332"/>
                <a:gd name="T31" fmla="*/ 697 h 733"/>
                <a:gd name="T32" fmla="*/ 162 w 332"/>
                <a:gd name="T33" fmla="*/ 712 h 733"/>
                <a:gd name="T34" fmla="*/ 187 w 332"/>
                <a:gd name="T35" fmla="*/ 733 h 733"/>
                <a:gd name="T36" fmla="*/ 268 w 332"/>
                <a:gd name="T37" fmla="*/ 637 h 733"/>
                <a:gd name="T38" fmla="*/ 313 w 332"/>
                <a:gd name="T39" fmla="*/ 533 h 733"/>
                <a:gd name="T40" fmla="*/ 332 w 332"/>
                <a:gd name="T41" fmla="*/ 427 h 733"/>
                <a:gd name="T42" fmla="*/ 330 w 332"/>
                <a:gd name="T43" fmla="*/ 323 h 733"/>
                <a:gd name="T44" fmla="*/ 311 w 332"/>
                <a:gd name="T45" fmla="*/ 225 h 733"/>
                <a:gd name="T46" fmla="*/ 283 w 332"/>
                <a:gd name="T47" fmla="*/ 134 h 733"/>
                <a:gd name="T48" fmla="*/ 251 w 332"/>
                <a:gd name="T49" fmla="*/ 59 h 733"/>
                <a:gd name="T50" fmla="*/ 221 w 332"/>
                <a:gd name="T51" fmla="*/ 0 h 73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32"/>
                <a:gd name="T79" fmla="*/ 0 h 733"/>
                <a:gd name="T80" fmla="*/ 332 w 332"/>
                <a:gd name="T81" fmla="*/ 733 h 73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32" h="733">
                  <a:moveTo>
                    <a:pt x="221" y="0"/>
                  </a:moveTo>
                  <a:lnTo>
                    <a:pt x="183" y="2"/>
                  </a:lnTo>
                  <a:lnTo>
                    <a:pt x="140" y="6"/>
                  </a:lnTo>
                  <a:lnTo>
                    <a:pt x="96" y="15"/>
                  </a:lnTo>
                  <a:lnTo>
                    <a:pt x="55" y="28"/>
                  </a:lnTo>
                  <a:lnTo>
                    <a:pt x="23" y="47"/>
                  </a:lnTo>
                  <a:lnTo>
                    <a:pt x="2" y="72"/>
                  </a:lnTo>
                  <a:lnTo>
                    <a:pt x="0" y="106"/>
                  </a:lnTo>
                  <a:lnTo>
                    <a:pt x="19" y="147"/>
                  </a:lnTo>
                  <a:lnTo>
                    <a:pt x="75" y="242"/>
                  </a:lnTo>
                  <a:lnTo>
                    <a:pt x="115" y="338"/>
                  </a:lnTo>
                  <a:lnTo>
                    <a:pt x="140" y="433"/>
                  </a:lnTo>
                  <a:lnTo>
                    <a:pt x="157" y="521"/>
                  </a:lnTo>
                  <a:lnTo>
                    <a:pt x="162" y="597"/>
                  </a:lnTo>
                  <a:lnTo>
                    <a:pt x="164" y="657"/>
                  </a:lnTo>
                  <a:lnTo>
                    <a:pt x="164" y="697"/>
                  </a:lnTo>
                  <a:lnTo>
                    <a:pt x="162" y="712"/>
                  </a:lnTo>
                  <a:lnTo>
                    <a:pt x="187" y="733"/>
                  </a:lnTo>
                  <a:lnTo>
                    <a:pt x="268" y="637"/>
                  </a:lnTo>
                  <a:lnTo>
                    <a:pt x="313" y="533"/>
                  </a:lnTo>
                  <a:lnTo>
                    <a:pt x="332" y="427"/>
                  </a:lnTo>
                  <a:lnTo>
                    <a:pt x="330" y="323"/>
                  </a:lnTo>
                  <a:lnTo>
                    <a:pt x="311" y="225"/>
                  </a:lnTo>
                  <a:lnTo>
                    <a:pt x="283" y="134"/>
                  </a:lnTo>
                  <a:lnTo>
                    <a:pt x="251" y="59"/>
                  </a:lnTo>
                  <a:lnTo>
                    <a:pt x="221" y="0"/>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3" name="Freeform 34"/>
            <p:cNvSpPr>
              <a:spLocks/>
            </p:cNvSpPr>
            <p:nvPr/>
          </p:nvSpPr>
          <p:spPr bwMode="auto">
            <a:xfrm>
              <a:off x="2286000" y="4986338"/>
              <a:ext cx="223837" cy="933450"/>
            </a:xfrm>
            <a:custGeom>
              <a:avLst/>
              <a:gdLst>
                <a:gd name="T0" fmla="*/ 125 w 193"/>
                <a:gd name="T1" fmla="*/ 8 h 801"/>
                <a:gd name="T2" fmla="*/ 123 w 193"/>
                <a:gd name="T3" fmla="*/ 8 h 801"/>
                <a:gd name="T4" fmla="*/ 117 w 193"/>
                <a:gd name="T5" fmla="*/ 6 h 801"/>
                <a:gd name="T6" fmla="*/ 110 w 193"/>
                <a:gd name="T7" fmla="*/ 6 h 801"/>
                <a:gd name="T8" fmla="*/ 98 w 193"/>
                <a:gd name="T9" fmla="*/ 4 h 801"/>
                <a:gd name="T10" fmla="*/ 87 w 193"/>
                <a:gd name="T11" fmla="*/ 2 h 801"/>
                <a:gd name="T12" fmla="*/ 72 w 193"/>
                <a:gd name="T13" fmla="*/ 2 h 801"/>
                <a:gd name="T14" fmla="*/ 55 w 193"/>
                <a:gd name="T15" fmla="*/ 0 h 801"/>
                <a:gd name="T16" fmla="*/ 38 w 193"/>
                <a:gd name="T17" fmla="*/ 0 h 801"/>
                <a:gd name="T18" fmla="*/ 64 w 193"/>
                <a:gd name="T19" fmla="*/ 57 h 801"/>
                <a:gd name="T20" fmla="*/ 87 w 193"/>
                <a:gd name="T21" fmla="*/ 130 h 801"/>
                <a:gd name="T22" fmla="*/ 104 w 193"/>
                <a:gd name="T23" fmla="*/ 215 h 801"/>
                <a:gd name="T24" fmla="*/ 113 w 193"/>
                <a:gd name="T25" fmla="*/ 312 h 801"/>
                <a:gd name="T26" fmla="*/ 110 w 193"/>
                <a:gd name="T27" fmla="*/ 414 h 801"/>
                <a:gd name="T28" fmla="*/ 91 w 193"/>
                <a:gd name="T29" fmla="*/ 520 h 801"/>
                <a:gd name="T30" fmla="*/ 55 w 193"/>
                <a:gd name="T31" fmla="*/ 625 h 801"/>
                <a:gd name="T32" fmla="*/ 0 w 193"/>
                <a:gd name="T33" fmla="*/ 731 h 801"/>
                <a:gd name="T34" fmla="*/ 36 w 193"/>
                <a:gd name="T35" fmla="*/ 773 h 801"/>
                <a:gd name="T36" fmla="*/ 98 w 193"/>
                <a:gd name="T37" fmla="*/ 801 h 801"/>
                <a:gd name="T38" fmla="*/ 43 w 193"/>
                <a:gd name="T39" fmla="*/ 733 h 801"/>
                <a:gd name="T40" fmla="*/ 128 w 193"/>
                <a:gd name="T41" fmla="*/ 589 h 801"/>
                <a:gd name="T42" fmla="*/ 176 w 193"/>
                <a:gd name="T43" fmla="*/ 453 h 801"/>
                <a:gd name="T44" fmla="*/ 193 w 193"/>
                <a:gd name="T45" fmla="*/ 331 h 801"/>
                <a:gd name="T46" fmla="*/ 189 w 193"/>
                <a:gd name="T47" fmla="*/ 223 h 801"/>
                <a:gd name="T48" fmla="*/ 174 w 193"/>
                <a:gd name="T49" fmla="*/ 134 h 801"/>
                <a:gd name="T50" fmla="*/ 151 w 193"/>
                <a:gd name="T51" fmla="*/ 66 h 801"/>
                <a:gd name="T52" fmla="*/ 132 w 193"/>
                <a:gd name="T53" fmla="*/ 23 h 801"/>
                <a:gd name="T54" fmla="*/ 125 w 193"/>
                <a:gd name="T55" fmla="*/ 8 h 80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93"/>
                <a:gd name="T85" fmla="*/ 0 h 801"/>
                <a:gd name="T86" fmla="*/ 193 w 193"/>
                <a:gd name="T87" fmla="*/ 801 h 80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93" h="801">
                  <a:moveTo>
                    <a:pt x="125" y="8"/>
                  </a:moveTo>
                  <a:lnTo>
                    <a:pt x="123" y="8"/>
                  </a:lnTo>
                  <a:lnTo>
                    <a:pt x="117" y="6"/>
                  </a:lnTo>
                  <a:lnTo>
                    <a:pt x="110" y="6"/>
                  </a:lnTo>
                  <a:lnTo>
                    <a:pt x="98" y="4"/>
                  </a:lnTo>
                  <a:lnTo>
                    <a:pt x="87" y="2"/>
                  </a:lnTo>
                  <a:lnTo>
                    <a:pt x="72" y="2"/>
                  </a:lnTo>
                  <a:lnTo>
                    <a:pt x="55" y="0"/>
                  </a:lnTo>
                  <a:lnTo>
                    <a:pt x="38" y="0"/>
                  </a:lnTo>
                  <a:lnTo>
                    <a:pt x="64" y="57"/>
                  </a:lnTo>
                  <a:lnTo>
                    <a:pt x="87" y="130"/>
                  </a:lnTo>
                  <a:lnTo>
                    <a:pt x="104" y="215"/>
                  </a:lnTo>
                  <a:lnTo>
                    <a:pt x="113" y="312"/>
                  </a:lnTo>
                  <a:lnTo>
                    <a:pt x="110" y="414"/>
                  </a:lnTo>
                  <a:lnTo>
                    <a:pt x="91" y="520"/>
                  </a:lnTo>
                  <a:lnTo>
                    <a:pt x="55" y="625"/>
                  </a:lnTo>
                  <a:lnTo>
                    <a:pt x="0" y="731"/>
                  </a:lnTo>
                  <a:lnTo>
                    <a:pt x="36" y="773"/>
                  </a:lnTo>
                  <a:lnTo>
                    <a:pt x="98" y="801"/>
                  </a:lnTo>
                  <a:lnTo>
                    <a:pt x="43" y="733"/>
                  </a:lnTo>
                  <a:lnTo>
                    <a:pt x="128" y="589"/>
                  </a:lnTo>
                  <a:lnTo>
                    <a:pt x="176" y="453"/>
                  </a:lnTo>
                  <a:lnTo>
                    <a:pt x="193" y="331"/>
                  </a:lnTo>
                  <a:lnTo>
                    <a:pt x="189" y="223"/>
                  </a:lnTo>
                  <a:lnTo>
                    <a:pt x="174" y="134"/>
                  </a:lnTo>
                  <a:lnTo>
                    <a:pt x="151" y="66"/>
                  </a:lnTo>
                  <a:lnTo>
                    <a:pt x="132" y="23"/>
                  </a:lnTo>
                  <a:lnTo>
                    <a:pt x="125" y="8"/>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4" name="Freeform 35"/>
            <p:cNvSpPr>
              <a:spLocks/>
            </p:cNvSpPr>
            <p:nvPr/>
          </p:nvSpPr>
          <p:spPr bwMode="auto">
            <a:xfrm>
              <a:off x="2235200" y="5805488"/>
              <a:ext cx="185737" cy="134938"/>
            </a:xfrm>
            <a:custGeom>
              <a:avLst/>
              <a:gdLst>
                <a:gd name="T0" fmla="*/ 107 w 160"/>
                <a:gd name="T1" fmla="*/ 81 h 115"/>
                <a:gd name="T2" fmla="*/ 98 w 160"/>
                <a:gd name="T3" fmla="*/ 77 h 115"/>
                <a:gd name="T4" fmla="*/ 86 w 160"/>
                <a:gd name="T5" fmla="*/ 66 h 115"/>
                <a:gd name="T6" fmla="*/ 71 w 160"/>
                <a:gd name="T7" fmla="*/ 55 h 115"/>
                <a:gd name="T8" fmla="*/ 56 w 160"/>
                <a:gd name="T9" fmla="*/ 39 h 115"/>
                <a:gd name="T10" fmla="*/ 43 w 160"/>
                <a:gd name="T11" fmla="*/ 24 h 115"/>
                <a:gd name="T12" fmla="*/ 32 w 160"/>
                <a:gd name="T13" fmla="*/ 11 h 115"/>
                <a:gd name="T14" fmla="*/ 24 w 160"/>
                <a:gd name="T15" fmla="*/ 4 h 115"/>
                <a:gd name="T16" fmla="*/ 20 w 160"/>
                <a:gd name="T17" fmla="*/ 0 h 115"/>
                <a:gd name="T18" fmla="*/ 0 w 160"/>
                <a:gd name="T19" fmla="*/ 62 h 115"/>
                <a:gd name="T20" fmla="*/ 15 w 160"/>
                <a:gd name="T21" fmla="*/ 66 h 115"/>
                <a:gd name="T22" fmla="*/ 30 w 160"/>
                <a:gd name="T23" fmla="*/ 43 h 115"/>
                <a:gd name="T24" fmla="*/ 60 w 160"/>
                <a:gd name="T25" fmla="*/ 83 h 115"/>
                <a:gd name="T26" fmla="*/ 62 w 160"/>
                <a:gd name="T27" fmla="*/ 85 h 115"/>
                <a:gd name="T28" fmla="*/ 69 w 160"/>
                <a:gd name="T29" fmla="*/ 89 h 115"/>
                <a:gd name="T30" fmla="*/ 81 w 160"/>
                <a:gd name="T31" fmla="*/ 92 h 115"/>
                <a:gd name="T32" fmla="*/ 96 w 160"/>
                <a:gd name="T33" fmla="*/ 98 h 115"/>
                <a:gd name="T34" fmla="*/ 109 w 160"/>
                <a:gd name="T35" fmla="*/ 104 h 115"/>
                <a:gd name="T36" fmla="*/ 126 w 160"/>
                <a:gd name="T37" fmla="*/ 109 h 115"/>
                <a:gd name="T38" fmla="*/ 139 w 160"/>
                <a:gd name="T39" fmla="*/ 113 h 115"/>
                <a:gd name="T40" fmla="*/ 153 w 160"/>
                <a:gd name="T41" fmla="*/ 115 h 115"/>
                <a:gd name="T42" fmla="*/ 160 w 160"/>
                <a:gd name="T43" fmla="*/ 109 h 115"/>
                <a:gd name="T44" fmla="*/ 151 w 160"/>
                <a:gd name="T45" fmla="*/ 98 h 115"/>
                <a:gd name="T46" fmla="*/ 136 w 160"/>
                <a:gd name="T47" fmla="*/ 87 h 115"/>
                <a:gd name="T48" fmla="*/ 128 w 160"/>
                <a:gd name="T49" fmla="*/ 81 h 115"/>
                <a:gd name="T50" fmla="*/ 128 w 160"/>
                <a:gd name="T51" fmla="*/ 81 h 115"/>
                <a:gd name="T52" fmla="*/ 126 w 160"/>
                <a:gd name="T53" fmla="*/ 83 h 115"/>
                <a:gd name="T54" fmla="*/ 119 w 160"/>
                <a:gd name="T55" fmla="*/ 83 h 115"/>
                <a:gd name="T56" fmla="*/ 107 w 160"/>
                <a:gd name="T57" fmla="*/ 81 h 1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0"/>
                <a:gd name="T88" fmla="*/ 0 h 115"/>
                <a:gd name="T89" fmla="*/ 160 w 160"/>
                <a:gd name="T90" fmla="*/ 115 h 1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0" h="115">
                  <a:moveTo>
                    <a:pt x="107" y="81"/>
                  </a:moveTo>
                  <a:lnTo>
                    <a:pt x="98" y="77"/>
                  </a:lnTo>
                  <a:lnTo>
                    <a:pt x="86" y="66"/>
                  </a:lnTo>
                  <a:lnTo>
                    <a:pt x="71" y="55"/>
                  </a:lnTo>
                  <a:lnTo>
                    <a:pt x="56" y="39"/>
                  </a:lnTo>
                  <a:lnTo>
                    <a:pt x="43" y="24"/>
                  </a:lnTo>
                  <a:lnTo>
                    <a:pt x="32" y="11"/>
                  </a:lnTo>
                  <a:lnTo>
                    <a:pt x="24" y="4"/>
                  </a:lnTo>
                  <a:lnTo>
                    <a:pt x="20" y="0"/>
                  </a:lnTo>
                  <a:lnTo>
                    <a:pt x="0" y="62"/>
                  </a:lnTo>
                  <a:lnTo>
                    <a:pt x="15" y="66"/>
                  </a:lnTo>
                  <a:lnTo>
                    <a:pt x="30" y="43"/>
                  </a:lnTo>
                  <a:lnTo>
                    <a:pt x="60" y="83"/>
                  </a:lnTo>
                  <a:lnTo>
                    <a:pt x="62" y="85"/>
                  </a:lnTo>
                  <a:lnTo>
                    <a:pt x="69" y="89"/>
                  </a:lnTo>
                  <a:lnTo>
                    <a:pt x="81" y="92"/>
                  </a:lnTo>
                  <a:lnTo>
                    <a:pt x="96" y="98"/>
                  </a:lnTo>
                  <a:lnTo>
                    <a:pt x="109" y="104"/>
                  </a:lnTo>
                  <a:lnTo>
                    <a:pt x="126" y="109"/>
                  </a:lnTo>
                  <a:lnTo>
                    <a:pt x="139" y="113"/>
                  </a:lnTo>
                  <a:lnTo>
                    <a:pt x="153" y="115"/>
                  </a:lnTo>
                  <a:lnTo>
                    <a:pt x="160" y="109"/>
                  </a:lnTo>
                  <a:lnTo>
                    <a:pt x="151" y="98"/>
                  </a:lnTo>
                  <a:lnTo>
                    <a:pt x="136" y="87"/>
                  </a:lnTo>
                  <a:lnTo>
                    <a:pt x="128" y="81"/>
                  </a:lnTo>
                  <a:lnTo>
                    <a:pt x="126" y="83"/>
                  </a:lnTo>
                  <a:lnTo>
                    <a:pt x="119" y="83"/>
                  </a:lnTo>
                  <a:lnTo>
                    <a:pt x="107" y="81"/>
                  </a:lnTo>
                  <a:close/>
                </a:path>
              </a:pathLst>
            </a:custGeom>
            <a:solidFill>
              <a:srgbClr val="00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5" name="Freeform 36"/>
            <p:cNvSpPr>
              <a:spLocks/>
            </p:cNvSpPr>
            <p:nvPr/>
          </p:nvSpPr>
          <p:spPr bwMode="auto">
            <a:xfrm>
              <a:off x="1490662" y="4597400"/>
              <a:ext cx="677862" cy="885825"/>
            </a:xfrm>
            <a:custGeom>
              <a:avLst/>
              <a:gdLst>
                <a:gd name="T0" fmla="*/ 584 w 584"/>
                <a:gd name="T1" fmla="*/ 20 h 759"/>
                <a:gd name="T2" fmla="*/ 554 w 584"/>
                <a:gd name="T3" fmla="*/ 11 h 759"/>
                <a:gd name="T4" fmla="*/ 516 w 584"/>
                <a:gd name="T5" fmla="*/ 3 h 759"/>
                <a:gd name="T6" fmla="*/ 472 w 584"/>
                <a:gd name="T7" fmla="*/ 0 h 759"/>
                <a:gd name="T8" fmla="*/ 429 w 584"/>
                <a:gd name="T9" fmla="*/ 3 h 759"/>
                <a:gd name="T10" fmla="*/ 387 w 584"/>
                <a:gd name="T11" fmla="*/ 13 h 759"/>
                <a:gd name="T12" fmla="*/ 355 w 584"/>
                <a:gd name="T13" fmla="*/ 34 h 759"/>
                <a:gd name="T14" fmla="*/ 331 w 584"/>
                <a:gd name="T15" fmla="*/ 66 h 759"/>
                <a:gd name="T16" fmla="*/ 323 w 584"/>
                <a:gd name="T17" fmla="*/ 113 h 759"/>
                <a:gd name="T18" fmla="*/ 319 w 584"/>
                <a:gd name="T19" fmla="*/ 166 h 759"/>
                <a:gd name="T20" fmla="*/ 310 w 584"/>
                <a:gd name="T21" fmla="*/ 221 h 759"/>
                <a:gd name="T22" fmla="*/ 293 w 584"/>
                <a:gd name="T23" fmla="*/ 276 h 759"/>
                <a:gd name="T24" fmla="*/ 272 w 584"/>
                <a:gd name="T25" fmla="*/ 328 h 759"/>
                <a:gd name="T26" fmla="*/ 248 w 584"/>
                <a:gd name="T27" fmla="*/ 381 h 759"/>
                <a:gd name="T28" fmla="*/ 221 w 584"/>
                <a:gd name="T29" fmla="*/ 432 h 759"/>
                <a:gd name="T30" fmla="*/ 191 w 584"/>
                <a:gd name="T31" fmla="*/ 481 h 759"/>
                <a:gd name="T32" fmla="*/ 163 w 584"/>
                <a:gd name="T33" fmla="*/ 529 h 759"/>
                <a:gd name="T34" fmla="*/ 133 w 584"/>
                <a:gd name="T35" fmla="*/ 570 h 759"/>
                <a:gd name="T36" fmla="*/ 102 w 584"/>
                <a:gd name="T37" fmla="*/ 610 h 759"/>
                <a:gd name="T38" fmla="*/ 76 w 584"/>
                <a:gd name="T39" fmla="*/ 644 h 759"/>
                <a:gd name="T40" fmla="*/ 51 w 584"/>
                <a:gd name="T41" fmla="*/ 674 h 759"/>
                <a:gd name="T42" fmla="*/ 31 w 584"/>
                <a:gd name="T43" fmla="*/ 699 h 759"/>
                <a:gd name="T44" fmla="*/ 14 w 584"/>
                <a:gd name="T45" fmla="*/ 716 h 759"/>
                <a:gd name="T46" fmla="*/ 4 w 584"/>
                <a:gd name="T47" fmla="*/ 727 h 759"/>
                <a:gd name="T48" fmla="*/ 0 w 584"/>
                <a:gd name="T49" fmla="*/ 731 h 759"/>
                <a:gd name="T50" fmla="*/ 2 w 584"/>
                <a:gd name="T51" fmla="*/ 759 h 759"/>
                <a:gd name="T52" fmla="*/ 61 w 584"/>
                <a:gd name="T53" fmla="*/ 702 h 759"/>
                <a:gd name="T54" fmla="*/ 116 w 584"/>
                <a:gd name="T55" fmla="*/ 648 h 759"/>
                <a:gd name="T56" fmla="*/ 170 w 584"/>
                <a:gd name="T57" fmla="*/ 593 h 759"/>
                <a:gd name="T58" fmla="*/ 221 w 584"/>
                <a:gd name="T59" fmla="*/ 538 h 759"/>
                <a:gd name="T60" fmla="*/ 270 w 584"/>
                <a:gd name="T61" fmla="*/ 485 h 759"/>
                <a:gd name="T62" fmla="*/ 316 w 584"/>
                <a:gd name="T63" fmla="*/ 434 h 759"/>
                <a:gd name="T64" fmla="*/ 357 w 584"/>
                <a:gd name="T65" fmla="*/ 383 h 759"/>
                <a:gd name="T66" fmla="*/ 399 w 584"/>
                <a:gd name="T67" fmla="*/ 336 h 759"/>
                <a:gd name="T68" fmla="*/ 435 w 584"/>
                <a:gd name="T69" fmla="*/ 289 h 759"/>
                <a:gd name="T70" fmla="*/ 467 w 584"/>
                <a:gd name="T71" fmla="*/ 243 h 759"/>
                <a:gd name="T72" fmla="*/ 497 w 584"/>
                <a:gd name="T73" fmla="*/ 200 h 759"/>
                <a:gd name="T74" fmla="*/ 522 w 584"/>
                <a:gd name="T75" fmla="*/ 158 h 759"/>
                <a:gd name="T76" fmla="*/ 544 w 584"/>
                <a:gd name="T77" fmla="*/ 121 h 759"/>
                <a:gd name="T78" fmla="*/ 561 w 584"/>
                <a:gd name="T79" fmla="*/ 85 h 759"/>
                <a:gd name="T80" fmla="*/ 574 w 584"/>
                <a:gd name="T81" fmla="*/ 51 h 759"/>
                <a:gd name="T82" fmla="*/ 584 w 584"/>
                <a:gd name="T83" fmla="*/ 20 h 7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84"/>
                <a:gd name="T127" fmla="*/ 0 h 759"/>
                <a:gd name="T128" fmla="*/ 584 w 584"/>
                <a:gd name="T129" fmla="*/ 759 h 7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84" h="759">
                  <a:moveTo>
                    <a:pt x="584" y="20"/>
                  </a:moveTo>
                  <a:lnTo>
                    <a:pt x="554" y="11"/>
                  </a:lnTo>
                  <a:lnTo>
                    <a:pt x="516" y="3"/>
                  </a:lnTo>
                  <a:lnTo>
                    <a:pt x="472" y="0"/>
                  </a:lnTo>
                  <a:lnTo>
                    <a:pt x="429" y="3"/>
                  </a:lnTo>
                  <a:lnTo>
                    <a:pt x="387" y="13"/>
                  </a:lnTo>
                  <a:lnTo>
                    <a:pt x="355" y="34"/>
                  </a:lnTo>
                  <a:lnTo>
                    <a:pt x="331" y="66"/>
                  </a:lnTo>
                  <a:lnTo>
                    <a:pt x="323" y="113"/>
                  </a:lnTo>
                  <a:lnTo>
                    <a:pt x="319" y="166"/>
                  </a:lnTo>
                  <a:lnTo>
                    <a:pt x="310" y="221"/>
                  </a:lnTo>
                  <a:lnTo>
                    <a:pt x="293" y="276"/>
                  </a:lnTo>
                  <a:lnTo>
                    <a:pt x="272" y="328"/>
                  </a:lnTo>
                  <a:lnTo>
                    <a:pt x="248" y="381"/>
                  </a:lnTo>
                  <a:lnTo>
                    <a:pt x="221" y="432"/>
                  </a:lnTo>
                  <a:lnTo>
                    <a:pt x="191" y="481"/>
                  </a:lnTo>
                  <a:lnTo>
                    <a:pt x="163" y="529"/>
                  </a:lnTo>
                  <a:lnTo>
                    <a:pt x="133" y="570"/>
                  </a:lnTo>
                  <a:lnTo>
                    <a:pt x="102" y="610"/>
                  </a:lnTo>
                  <a:lnTo>
                    <a:pt x="76" y="644"/>
                  </a:lnTo>
                  <a:lnTo>
                    <a:pt x="51" y="674"/>
                  </a:lnTo>
                  <a:lnTo>
                    <a:pt x="31" y="699"/>
                  </a:lnTo>
                  <a:lnTo>
                    <a:pt x="14" y="716"/>
                  </a:lnTo>
                  <a:lnTo>
                    <a:pt x="4" y="727"/>
                  </a:lnTo>
                  <a:lnTo>
                    <a:pt x="0" y="731"/>
                  </a:lnTo>
                  <a:lnTo>
                    <a:pt x="2" y="759"/>
                  </a:lnTo>
                  <a:lnTo>
                    <a:pt x="61" y="702"/>
                  </a:lnTo>
                  <a:lnTo>
                    <a:pt x="116" y="648"/>
                  </a:lnTo>
                  <a:lnTo>
                    <a:pt x="170" y="593"/>
                  </a:lnTo>
                  <a:lnTo>
                    <a:pt x="221" y="538"/>
                  </a:lnTo>
                  <a:lnTo>
                    <a:pt x="270" y="485"/>
                  </a:lnTo>
                  <a:lnTo>
                    <a:pt x="316" y="434"/>
                  </a:lnTo>
                  <a:lnTo>
                    <a:pt x="357" y="383"/>
                  </a:lnTo>
                  <a:lnTo>
                    <a:pt x="399" y="336"/>
                  </a:lnTo>
                  <a:lnTo>
                    <a:pt x="435" y="289"/>
                  </a:lnTo>
                  <a:lnTo>
                    <a:pt x="467" y="243"/>
                  </a:lnTo>
                  <a:lnTo>
                    <a:pt x="497" y="200"/>
                  </a:lnTo>
                  <a:lnTo>
                    <a:pt x="522" y="158"/>
                  </a:lnTo>
                  <a:lnTo>
                    <a:pt x="544" y="121"/>
                  </a:lnTo>
                  <a:lnTo>
                    <a:pt x="561" y="85"/>
                  </a:lnTo>
                  <a:lnTo>
                    <a:pt x="574" y="51"/>
                  </a:lnTo>
                  <a:lnTo>
                    <a:pt x="584" y="20"/>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6" name="Freeform 37"/>
            <p:cNvSpPr>
              <a:spLocks/>
            </p:cNvSpPr>
            <p:nvPr/>
          </p:nvSpPr>
          <p:spPr bwMode="auto">
            <a:xfrm>
              <a:off x="1487487" y="4619625"/>
              <a:ext cx="758825" cy="942975"/>
            </a:xfrm>
            <a:custGeom>
              <a:avLst/>
              <a:gdLst>
                <a:gd name="T0" fmla="*/ 650 w 650"/>
                <a:gd name="T1" fmla="*/ 34 h 807"/>
                <a:gd name="T2" fmla="*/ 648 w 650"/>
                <a:gd name="T3" fmla="*/ 34 h 807"/>
                <a:gd name="T4" fmla="*/ 646 w 650"/>
                <a:gd name="T5" fmla="*/ 31 h 807"/>
                <a:gd name="T6" fmla="*/ 641 w 650"/>
                <a:gd name="T7" fmla="*/ 27 h 807"/>
                <a:gd name="T8" fmla="*/ 633 w 650"/>
                <a:gd name="T9" fmla="*/ 23 h 807"/>
                <a:gd name="T10" fmla="*/ 624 w 650"/>
                <a:gd name="T11" fmla="*/ 17 h 807"/>
                <a:gd name="T12" fmla="*/ 612 w 650"/>
                <a:gd name="T13" fmla="*/ 12 h 807"/>
                <a:gd name="T14" fmla="*/ 599 w 650"/>
                <a:gd name="T15" fmla="*/ 6 h 807"/>
                <a:gd name="T16" fmla="*/ 586 w 650"/>
                <a:gd name="T17" fmla="*/ 0 h 807"/>
                <a:gd name="T18" fmla="*/ 576 w 650"/>
                <a:gd name="T19" fmla="*/ 31 h 807"/>
                <a:gd name="T20" fmla="*/ 563 w 650"/>
                <a:gd name="T21" fmla="*/ 65 h 807"/>
                <a:gd name="T22" fmla="*/ 546 w 650"/>
                <a:gd name="T23" fmla="*/ 101 h 807"/>
                <a:gd name="T24" fmla="*/ 525 w 650"/>
                <a:gd name="T25" fmla="*/ 138 h 807"/>
                <a:gd name="T26" fmla="*/ 499 w 650"/>
                <a:gd name="T27" fmla="*/ 178 h 807"/>
                <a:gd name="T28" fmla="*/ 471 w 650"/>
                <a:gd name="T29" fmla="*/ 222 h 807"/>
                <a:gd name="T30" fmla="*/ 437 w 650"/>
                <a:gd name="T31" fmla="*/ 265 h 807"/>
                <a:gd name="T32" fmla="*/ 401 w 650"/>
                <a:gd name="T33" fmla="*/ 312 h 807"/>
                <a:gd name="T34" fmla="*/ 361 w 650"/>
                <a:gd name="T35" fmla="*/ 361 h 807"/>
                <a:gd name="T36" fmla="*/ 320 w 650"/>
                <a:gd name="T37" fmla="*/ 410 h 807"/>
                <a:gd name="T38" fmla="*/ 272 w 650"/>
                <a:gd name="T39" fmla="*/ 461 h 807"/>
                <a:gd name="T40" fmla="*/ 225 w 650"/>
                <a:gd name="T41" fmla="*/ 514 h 807"/>
                <a:gd name="T42" fmla="*/ 174 w 650"/>
                <a:gd name="T43" fmla="*/ 569 h 807"/>
                <a:gd name="T44" fmla="*/ 119 w 650"/>
                <a:gd name="T45" fmla="*/ 624 h 807"/>
                <a:gd name="T46" fmla="*/ 63 w 650"/>
                <a:gd name="T47" fmla="*/ 681 h 807"/>
                <a:gd name="T48" fmla="*/ 4 w 650"/>
                <a:gd name="T49" fmla="*/ 737 h 807"/>
                <a:gd name="T50" fmla="*/ 0 w 650"/>
                <a:gd name="T51" fmla="*/ 788 h 807"/>
                <a:gd name="T52" fmla="*/ 23 w 650"/>
                <a:gd name="T53" fmla="*/ 807 h 807"/>
                <a:gd name="T54" fmla="*/ 34 w 650"/>
                <a:gd name="T55" fmla="*/ 739 h 807"/>
                <a:gd name="T56" fmla="*/ 127 w 650"/>
                <a:gd name="T57" fmla="*/ 701 h 807"/>
                <a:gd name="T58" fmla="*/ 208 w 650"/>
                <a:gd name="T59" fmla="*/ 656 h 807"/>
                <a:gd name="T60" fmla="*/ 282 w 650"/>
                <a:gd name="T61" fmla="*/ 607 h 807"/>
                <a:gd name="T62" fmla="*/ 348 w 650"/>
                <a:gd name="T63" fmla="*/ 552 h 807"/>
                <a:gd name="T64" fmla="*/ 406 w 650"/>
                <a:gd name="T65" fmla="*/ 495 h 807"/>
                <a:gd name="T66" fmla="*/ 456 w 650"/>
                <a:gd name="T67" fmla="*/ 435 h 807"/>
                <a:gd name="T68" fmla="*/ 499 w 650"/>
                <a:gd name="T69" fmla="*/ 376 h 807"/>
                <a:gd name="T70" fmla="*/ 535 w 650"/>
                <a:gd name="T71" fmla="*/ 318 h 807"/>
                <a:gd name="T72" fmla="*/ 567 w 650"/>
                <a:gd name="T73" fmla="*/ 261 h 807"/>
                <a:gd name="T74" fmla="*/ 591 w 650"/>
                <a:gd name="T75" fmla="*/ 208 h 807"/>
                <a:gd name="T76" fmla="*/ 610 w 650"/>
                <a:gd name="T77" fmla="*/ 161 h 807"/>
                <a:gd name="T78" fmla="*/ 625 w 650"/>
                <a:gd name="T79" fmla="*/ 119 h 807"/>
                <a:gd name="T80" fmla="*/ 637 w 650"/>
                <a:gd name="T81" fmla="*/ 84 h 807"/>
                <a:gd name="T82" fmla="*/ 644 w 650"/>
                <a:gd name="T83" fmla="*/ 57 h 807"/>
                <a:gd name="T84" fmla="*/ 648 w 650"/>
                <a:gd name="T85" fmla="*/ 40 h 807"/>
                <a:gd name="T86" fmla="*/ 650 w 650"/>
                <a:gd name="T87" fmla="*/ 34 h 8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50"/>
                <a:gd name="T133" fmla="*/ 0 h 807"/>
                <a:gd name="T134" fmla="*/ 650 w 650"/>
                <a:gd name="T135" fmla="*/ 807 h 80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50" h="807">
                  <a:moveTo>
                    <a:pt x="650" y="34"/>
                  </a:moveTo>
                  <a:lnTo>
                    <a:pt x="648" y="34"/>
                  </a:lnTo>
                  <a:lnTo>
                    <a:pt x="646" y="31"/>
                  </a:lnTo>
                  <a:lnTo>
                    <a:pt x="641" y="27"/>
                  </a:lnTo>
                  <a:lnTo>
                    <a:pt x="633" y="23"/>
                  </a:lnTo>
                  <a:lnTo>
                    <a:pt x="624" y="17"/>
                  </a:lnTo>
                  <a:lnTo>
                    <a:pt x="612" y="12"/>
                  </a:lnTo>
                  <a:lnTo>
                    <a:pt x="599" y="6"/>
                  </a:lnTo>
                  <a:lnTo>
                    <a:pt x="586" y="0"/>
                  </a:lnTo>
                  <a:lnTo>
                    <a:pt x="576" y="31"/>
                  </a:lnTo>
                  <a:lnTo>
                    <a:pt x="563" y="65"/>
                  </a:lnTo>
                  <a:lnTo>
                    <a:pt x="546" y="101"/>
                  </a:lnTo>
                  <a:lnTo>
                    <a:pt x="525" y="138"/>
                  </a:lnTo>
                  <a:lnTo>
                    <a:pt x="499" y="178"/>
                  </a:lnTo>
                  <a:lnTo>
                    <a:pt x="471" y="222"/>
                  </a:lnTo>
                  <a:lnTo>
                    <a:pt x="437" y="265"/>
                  </a:lnTo>
                  <a:lnTo>
                    <a:pt x="401" y="312"/>
                  </a:lnTo>
                  <a:lnTo>
                    <a:pt x="361" y="361"/>
                  </a:lnTo>
                  <a:lnTo>
                    <a:pt x="320" y="410"/>
                  </a:lnTo>
                  <a:lnTo>
                    <a:pt x="272" y="461"/>
                  </a:lnTo>
                  <a:lnTo>
                    <a:pt x="225" y="514"/>
                  </a:lnTo>
                  <a:lnTo>
                    <a:pt x="174" y="569"/>
                  </a:lnTo>
                  <a:lnTo>
                    <a:pt x="119" y="624"/>
                  </a:lnTo>
                  <a:lnTo>
                    <a:pt x="63" y="681"/>
                  </a:lnTo>
                  <a:lnTo>
                    <a:pt x="4" y="737"/>
                  </a:lnTo>
                  <a:lnTo>
                    <a:pt x="0" y="788"/>
                  </a:lnTo>
                  <a:lnTo>
                    <a:pt x="23" y="807"/>
                  </a:lnTo>
                  <a:lnTo>
                    <a:pt x="34" y="739"/>
                  </a:lnTo>
                  <a:lnTo>
                    <a:pt x="127" y="701"/>
                  </a:lnTo>
                  <a:lnTo>
                    <a:pt x="208" y="656"/>
                  </a:lnTo>
                  <a:lnTo>
                    <a:pt x="282" y="607"/>
                  </a:lnTo>
                  <a:lnTo>
                    <a:pt x="348" y="552"/>
                  </a:lnTo>
                  <a:lnTo>
                    <a:pt x="406" y="495"/>
                  </a:lnTo>
                  <a:lnTo>
                    <a:pt x="456" y="435"/>
                  </a:lnTo>
                  <a:lnTo>
                    <a:pt x="499" y="376"/>
                  </a:lnTo>
                  <a:lnTo>
                    <a:pt x="535" y="318"/>
                  </a:lnTo>
                  <a:lnTo>
                    <a:pt x="567" y="261"/>
                  </a:lnTo>
                  <a:lnTo>
                    <a:pt x="591" y="208"/>
                  </a:lnTo>
                  <a:lnTo>
                    <a:pt x="610" y="161"/>
                  </a:lnTo>
                  <a:lnTo>
                    <a:pt x="625" y="119"/>
                  </a:lnTo>
                  <a:lnTo>
                    <a:pt x="637" y="84"/>
                  </a:lnTo>
                  <a:lnTo>
                    <a:pt x="644" y="57"/>
                  </a:lnTo>
                  <a:lnTo>
                    <a:pt x="648" y="40"/>
                  </a:lnTo>
                  <a:lnTo>
                    <a:pt x="650" y="34"/>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7" name="Freeform 38"/>
            <p:cNvSpPr>
              <a:spLocks/>
            </p:cNvSpPr>
            <p:nvPr/>
          </p:nvSpPr>
          <p:spPr bwMode="auto">
            <a:xfrm>
              <a:off x="1431925" y="5441950"/>
              <a:ext cx="90487" cy="150813"/>
            </a:xfrm>
            <a:custGeom>
              <a:avLst/>
              <a:gdLst>
                <a:gd name="T0" fmla="*/ 59 w 78"/>
                <a:gd name="T1" fmla="*/ 93 h 131"/>
                <a:gd name="T2" fmla="*/ 53 w 78"/>
                <a:gd name="T3" fmla="*/ 74 h 131"/>
                <a:gd name="T4" fmla="*/ 51 w 78"/>
                <a:gd name="T5" fmla="*/ 44 h 131"/>
                <a:gd name="T6" fmla="*/ 51 w 78"/>
                <a:gd name="T7" fmla="*/ 13 h 131"/>
                <a:gd name="T8" fmla="*/ 51 w 78"/>
                <a:gd name="T9" fmla="*/ 0 h 131"/>
                <a:gd name="T10" fmla="*/ 0 w 78"/>
                <a:gd name="T11" fmla="*/ 46 h 131"/>
                <a:gd name="T12" fmla="*/ 8 w 78"/>
                <a:gd name="T13" fmla="*/ 55 h 131"/>
                <a:gd name="T14" fmla="*/ 30 w 78"/>
                <a:gd name="T15" fmla="*/ 40 h 131"/>
                <a:gd name="T16" fmla="*/ 27 w 78"/>
                <a:gd name="T17" fmla="*/ 80 h 131"/>
                <a:gd name="T18" fmla="*/ 30 w 78"/>
                <a:gd name="T19" fmla="*/ 87 h 131"/>
                <a:gd name="T20" fmla="*/ 40 w 78"/>
                <a:gd name="T21" fmla="*/ 102 h 131"/>
                <a:gd name="T22" fmla="*/ 53 w 78"/>
                <a:gd name="T23" fmla="*/ 119 h 131"/>
                <a:gd name="T24" fmla="*/ 68 w 78"/>
                <a:gd name="T25" fmla="*/ 131 h 131"/>
                <a:gd name="T26" fmla="*/ 78 w 78"/>
                <a:gd name="T27" fmla="*/ 129 h 131"/>
                <a:gd name="T28" fmla="*/ 78 w 78"/>
                <a:gd name="T29" fmla="*/ 117 h 131"/>
                <a:gd name="T30" fmla="*/ 74 w 78"/>
                <a:gd name="T31" fmla="*/ 104 h 131"/>
                <a:gd name="T32" fmla="*/ 72 w 78"/>
                <a:gd name="T33" fmla="*/ 98 h 131"/>
                <a:gd name="T34" fmla="*/ 72 w 78"/>
                <a:gd name="T35" fmla="*/ 98 h 131"/>
                <a:gd name="T36" fmla="*/ 70 w 78"/>
                <a:gd name="T37" fmla="*/ 98 h 131"/>
                <a:gd name="T38" fmla="*/ 66 w 78"/>
                <a:gd name="T39" fmla="*/ 97 h 131"/>
                <a:gd name="T40" fmla="*/ 59 w 78"/>
                <a:gd name="T41" fmla="*/ 93 h 1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131"/>
                <a:gd name="T65" fmla="*/ 78 w 78"/>
                <a:gd name="T66" fmla="*/ 131 h 1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131">
                  <a:moveTo>
                    <a:pt x="59" y="93"/>
                  </a:moveTo>
                  <a:lnTo>
                    <a:pt x="53" y="74"/>
                  </a:lnTo>
                  <a:lnTo>
                    <a:pt x="51" y="44"/>
                  </a:lnTo>
                  <a:lnTo>
                    <a:pt x="51" y="13"/>
                  </a:lnTo>
                  <a:lnTo>
                    <a:pt x="51" y="0"/>
                  </a:lnTo>
                  <a:lnTo>
                    <a:pt x="0" y="46"/>
                  </a:lnTo>
                  <a:lnTo>
                    <a:pt x="8" y="55"/>
                  </a:lnTo>
                  <a:lnTo>
                    <a:pt x="30" y="40"/>
                  </a:lnTo>
                  <a:lnTo>
                    <a:pt x="27" y="80"/>
                  </a:lnTo>
                  <a:lnTo>
                    <a:pt x="30" y="87"/>
                  </a:lnTo>
                  <a:lnTo>
                    <a:pt x="40" y="102"/>
                  </a:lnTo>
                  <a:lnTo>
                    <a:pt x="53" y="119"/>
                  </a:lnTo>
                  <a:lnTo>
                    <a:pt x="68" y="131"/>
                  </a:lnTo>
                  <a:lnTo>
                    <a:pt x="78" y="129"/>
                  </a:lnTo>
                  <a:lnTo>
                    <a:pt x="78" y="117"/>
                  </a:lnTo>
                  <a:lnTo>
                    <a:pt x="74" y="104"/>
                  </a:lnTo>
                  <a:lnTo>
                    <a:pt x="72" y="98"/>
                  </a:lnTo>
                  <a:lnTo>
                    <a:pt x="70" y="98"/>
                  </a:lnTo>
                  <a:lnTo>
                    <a:pt x="66" y="97"/>
                  </a:lnTo>
                  <a:lnTo>
                    <a:pt x="59" y="93"/>
                  </a:lnTo>
                  <a:close/>
                </a:path>
              </a:pathLst>
            </a:custGeom>
            <a:solidFill>
              <a:srgbClr val="00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8" name="Freeform 39"/>
            <p:cNvSpPr>
              <a:spLocks/>
            </p:cNvSpPr>
            <p:nvPr/>
          </p:nvSpPr>
          <p:spPr bwMode="auto">
            <a:xfrm>
              <a:off x="1749425" y="4725988"/>
              <a:ext cx="625475" cy="417513"/>
            </a:xfrm>
            <a:custGeom>
              <a:avLst/>
              <a:gdLst>
                <a:gd name="T0" fmla="*/ 34 w 536"/>
                <a:gd name="T1" fmla="*/ 12 h 359"/>
                <a:gd name="T2" fmla="*/ 0 w 536"/>
                <a:gd name="T3" fmla="*/ 303 h 359"/>
                <a:gd name="T4" fmla="*/ 4 w 536"/>
                <a:gd name="T5" fmla="*/ 303 h 359"/>
                <a:gd name="T6" fmla="*/ 13 w 536"/>
                <a:gd name="T7" fmla="*/ 306 h 359"/>
                <a:gd name="T8" fmla="*/ 30 w 536"/>
                <a:gd name="T9" fmla="*/ 310 h 359"/>
                <a:gd name="T10" fmla="*/ 53 w 536"/>
                <a:gd name="T11" fmla="*/ 316 h 359"/>
                <a:gd name="T12" fmla="*/ 79 w 536"/>
                <a:gd name="T13" fmla="*/ 321 h 359"/>
                <a:gd name="T14" fmla="*/ 110 w 536"/>
                <a:gd name="T15" fmla="*/ 327 h 359"/>
                <a:gd name="T16" fmla="*/ 146 w 536"/>
                <a:gd name="T17" fmla="*/ 333 h 359"/>
                <a:gd name="T18" fmla="*/ 183 w 536"/>
                <a:gd name="T19" fmla="*/ 340 h 359"/>
                <a:gd name="T20" fmla="*/ 225 w 536"/>
                <a:gd name="T21" fmla="*/ 346 h 359"/>
                <a:gd name="T22" fmla="*/ 266 w 536"/>
                <a:gd name="T23" fmla="*/ 352 h 359"/>
                <a:gd name="T24" fmla="*/ 312 w 536"/>
                <a:gd name="T25" fmla="*/ 355 h 359"/>
                <a:gd name="T26" fmla="*/ 357 w 536"/>
                <a:gd name="T27" fmla="*/ 359 h 359"/>
                <a:gd name="T28" fmla="*/ 402 w 536"/>
                <a:gd name="T29" fmla="*/ 359 h 359"/>
                <a:gd name="T30" fmla="*/ 448 w 536"/>
                <a:gd name="T31" fmla="*/ 359 h 359"/>
                <a:gd name="T32" fmla="*/ 493 w 536"/>
                <a:gd name="T33" fmla="*/ 357 h 359"/>
                <a:gd name="T34" fmla="*/ 536 w 536"/>
                <a:gd name="T35" fmla="*/ 352 h 359"/>
                <a:gd name="T36" fmla="*/ 525 w 536"/>
                <a:gd name="T37" fmla="*/ 308 h 359"/>
                <a:gd name="T38" fmla="*/ 514 w 536"/>
                <a:gd name="T39" fmla="*/ 263 h 359"/>
                <a:gd name="T40" fmla="*/ 499 w 536"/>
                <a:gd name="T41" fmla="*/ 218 h 359"/>
                <a:gd name="T42" fmla="*/ 484 w 536"/>
                <a:gd name="T43" fmla="*/ 174 h 359"/>
                <a:gd name="T44" fmla="*/ 465 w 536"/>
                <a:gd name="T45" fmla="*/ 129 h 359"/>
                <a:gd name="T46" fmla="*/ 446 w 536"/>
                <a:gd name="T47" fmla="*/ 85 h 359"/>
                <a:gd name="T48" fmla="*/ 423 w 536"/>
                <a:gd name="T49" fmla="*/ 42 h 359"/>
                <a:gd name="T50" fmla="*/ 399 w 536"/>
                <a:gd name="T51" fmla="*/ 0 h 359"/>
                <a:gd name="T52" fmla="*/ 34 w 536"/>
                <a:gd name="T53" fmla="*/ 12 h 35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6"/>
                <a:gd name="T82" fmla="*/ 0 h 359"/>
                <a:gd name="T83" fmla="*/ 536 w 536"/>
                <a:gd name="T84" fmla="*/ 359 h 35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6" h="359">
                  <a:moveTo>
                    <a:pt x="34" y="12"/>
                  </a:moveTo>
                  <a:lnTo>
                    <a:pt x="0" y="303"/>
                  </a:lnTo>
                  <a:lnTo>
                    <a:pt x="4" y="303"/>
                  </a:lnTo>
                  <a:lnTo>
                    <a:pt x="13" y="306"/>
                  </a:lnTo>
                  <a:lnTo>
                    <a:pt x="30" y="310"/>
                  </a:lnTo>
                  <a:lnTo>
                    <a:pt x="53" y="316"/>
                  </a:lnTo>
                  <a:lnTo>
                    <a:pt x="79" y="321"/>
                  </a:lnTo>
                  <a:lnTo>
                    <a:pt x="110" y="327"/>
                  </a:lnTo>
                  <a:lnTo>
                    <a:pt x="146" y="333"/>
                  </a:lnTo>
                  <a:lnTo>
                    <a:pt x="183" y="340"/>
                  </a:lnTo>
                  <a:lnTo>
                    <a:pt x="225" y="346"/>
                  </a:lnTo>
                  <a:lnTo>
                    <a:pt x="266" y="352"/>
                  </a:lnTo>
                  <a:lnTo>
                    <a:pt x="312" y="355"/>
                  </a:lnTo>
                  <a:lnTo>
                    <a:pt x="357" y="359"/>
                  </a:lnTo>
                  <a:lnTo>
                    <a:pt x="402" y="359"/>
                  </a:lnTo>
                  <a:lnTo>
                    <a:pt x="448" y="359"/>
                  </a:lnTo>
                  <a:lnTo>
                    <a:pt x="493" y="357"/>
                  </a:lnTo>
                  <a:lnTo>
                    <a:pt x="536" y="352"/>
                  </a:lnTo>
                  <a:lnTo>
                    <a:pt x="525" y="308"/>
                  </a:lnTo>
                  <a:lnTo>
                    <a:pt x="514" y="263"/>
                  </a:lnTo>
                  <a:lnTo>
                    <a:pt x="499" y="218"/>
                  </a:lnTo>
                  <a:lnTo>
                    <a:pt x="484" y="174"/>
                  </a:lnTo>
                  <a:lnTo>
                    <a:pt x="465" y="129"/>
                  </a:lnTo>
                  <a:lnTo>
                    <a:pt x="446" y="85"/>
                  </a:lnTo>
                  <a:lnTo>
                    <a:pt x="423" y="42"/>
                  </a:lnTo>
                  <a:lnTo>
                    <a:pt x="399" y="0"/>
                  </a:lnTo>
                  <a:lnTo>
                    <a:pt x="34" y="12"/>
                  </a:lnTo>
                  <a:close/>
                </a:path>
              </a:pathLst>
            </a:custGeom>
            <a:solidFill>
              <a:srgbClr val="26262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89" name="Freeform 40"/>
            <p:cNvSpPr>
              <a:spLocks/>
            </p:cNvSpPr>
            <p:nvPr/>
          </p:nvSpPr>
          <p:spPr bwMode="auto">
            <a:xfrm>
              <a:off x="2212975" y="4683125"/>
              <a:ext cx="298450" cy="450850"/>
            </a:xfrm>
            <a:custGeom>
              <a:avLst/>
              <a:gdLst>
                <a:gd name="T0" fmla="*/ 147 w 255"/>
                <a:gd name="T1" fmla="*/ 0 h 388"/>
                <a:gd name="T2" fmla="*/ 0 w 255"/>
                <a:gd name="T3" fmla="*/ 36 h 388"/>
                <a:gd name="T4" fmla="*/ 24 w 255"/>
                <a:gd name="T5" fmla="*/ 78 h 388"/>
                <a:gd name="T6" fmla="*/ 47 w 255"/>
                <a:gd name="T7" fmla="*/ 121 h 388"/>
                <a:gd name="T8" fmla="*/ 66 w 255"/>
                <a:gd name="T9" fmla="*/ 165 h 388"/>
                <a:gd name="T10" fmla="*/ 85 w 255"/>
                <a:gd name="T11" fmla="*/ 210 h 388"/>
                <a:gd name="T12" fmla="*/ 100 w 255"/>
                <a:gd name="T13" fmla="*/ 254 h 388"/>
                <a:gd name="T14" fmla="*/ 115 w 255"/>
                <a:gd name="T15" fmla="*/ 299 h 388"/>
                <a:gd name="T16" fmla="*/ 126 w 255"/>
                <a:gd name="T17" fmla="*/ 344 h 388"/>
                <a:gd name="T18" fmla="*/ 137 w 255"/>
                <a:gd name="T19" fmla="*/ 388 h 388"/>
                <a:gd name="T20" fmla="*/ 154 w 255"/>
                <a:gd name="T21" fmla="*/ 386 h 388"/>
                <a:gd name="T22" fmla="*/ 170 w 255"/>
                <a:gd name="T23" fmla="*/ 382 h 388"/>
                <a:gd name="T24" fmla="*/ 187 w 255"/>
                <a:gd name="T25" fmla="*/ 378 h 388"/>
                <a:gd name="T26" fmla="*/ 202 w 255"/>
                <a:gd name="T27" fmla="*/ 374 h 388"/>
                <a:gd name="T28" fmla="*/ 215 w 255"/>
                <a:gd name="T29" fmla="*/ 371 h 388"/>
                <a:gd name="T30" fmla="*/ 230 w 255"/>
                <a:gd name="T31" fmla="*/ 365 h 388"/>
                <a:gd name="T32" fmla="*/ 241 w 255"/>
                <a:gd name="T33" fmla="*/ 359 h 388"/>
                <a:gd name="T34" fmla="*/ 255 w 255"/>
                <a:gd name="T35" fmla="*/ 354 h 388"/>
                <a:gd name="T36" fmla="*/ 147 w 255"/>
                <a:gd name="T37" fmla="*/ 0 h 3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5"/>
                <a:gd name="T58" fmla="*/ 0 h 388"/>
                <a:gd name="T59" fmla="*/ 255 w 255"/>
                <a:gd name="T60" fmla="*/ 388 h 3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5" h="388">
                  <a:moveTo>
                    <a:pt x="147" y="0"/>
                  </a:moveTo>
                  <a:lnTo>
                    <a:pt x="0" y="36"/>
                  </a:lnTo>
                  <a:lnTo>
                    <a:pt x="24" y="78"/>
                  </a:lnTo>
                  <a:lnTo>
                    <a:pt x="47" y="121"/>
                  </a:lnTo>
                  <a:lnTo>
                    <a:pt x="66" y="165"/>
                  </a:lnTo>
                  <a:lnTo>
                    <a:pt x="85" y="210"/>
                  </a:lnTo>
                  <a:lnTo>
                    <a:pt x="100" y="254"/>
                  </a:lnTo>
                  <a:lnTo>
                    <a:pt x="115" y="299"/>
                  </a:lnTo>
                  <a:lnTo>
                    <a:pt x="126" y="344"/>
                  </a:lnTo>
                  <a:lnTo>
                    <a:pt x="137" y="388"/>
                  </a:lnTo>
                  <a:lnTo>
                    <a:pt x="154" y="386"/>
                  </a:lnTo>
                  <a:lnTo>
                    <a:pt x="170" y="382"/>
                  </a:lnTo>
                  <a:lnTo>
                    <a:pt x="187" y="378"/>
                  </a:lnTo>
                  <a:lnTo>
                    <a:pt x="202" y="374"/>
                  </a:lnTo>
                  <a:lnTo>
                    <a:pt x="215" y="371"/>
                  </a:lnTo>
                  <a:lnTo>
                    <a:pt x="230" y="365"/>
                  </a:lnTo>
                  <a:lnTo>
                    <a:pt x="241" y="359"/>
                  </a:lnTo>
                  <a:lnTo>
                    <a:pt x="255" y="354"/>
                  </a:lnTo>
                  <a:lnTo>
                    <a:pt x="147" y="0"/>
                  </a:lnTo>
                  <a:close/>
                </a:path>
              </a:pathLst>
            </a:custGeom>
            <a:solidFill>
              <a:srgbClr val="3F3F3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0" name="Freeform 41"/>
            <p:cNvSpPr>
              <a:spLocks/>
            </p:cNvSpPr>
            <p:nvPr/>
          </p:nvSpPr>
          <p:spPr bwMode="auto">
            <a:xfrm>
              <a:off x="1744662" y="3846513"/>
              <a:ext cx="650875" cy="960438"/>
            </a:xfrm>
            <a:custGeom>
              <a:avLst/>
              <a:gdLst>
                <a:gd name="T0" fmla="*/ 269 w 557"/>
                <a:gd name="T1" fmla="*/ 553 h 823"/>
                <a:gd name="T2" fmla="*/ 238 w 557"/>
                <a:gd name="T3" fmla="*/ 496 h 823"/>
                <a:gd name="T4" fmla="*/ 208 w 557"/>
                <a:gd name="T5" fmla="*/ 432 h 823"/>
                <a:gd name="T6" fmla="*/ 176 w 557"/>
                <a:gd name="T7" fmla="*/ 366 h 823"/>
                <a:gd name="T8" fmla="*/ 148 w 557"/>
                <a:gd name="T9" fmla="*/ 294 h 823"/>
                <a:gd name="T10" fmla="*/ 123 w 557"/>
                <a:gd name="T11" fmla="*/ 221 h 823"/>
                <a:gd name="T12" fmla="*/ 106 w 557"/>
                <a:gd name="T13" fmla="*/ 147 h 823"/>
                <a:gd name="T14" fmla="*/ 100 w 557"/>
                <a:gd name="T15" fmla="*/ 71 h 823"/>
                <a:gd name="T16" fmla="*/ 106 w 557"/>
                <a:gd name="T17" fmla="*/ 0 h 823"/>
                <a:gd name="T18" fmla="*/ 53 w 557"/>
                <a:gd name="T19" fmla="*/ 26 h 823"/>
                <a:gd name="T20" fmla="*/ 19 w 557"/>
                <a:gd name="T21" fmla="*/ 77 h 823"/>
                <a:gd name="T22" fmla="*/ 4 w 557"/>
                <a:gd name="T23" fmla="*/ 149 h 823"/>
                <a:gd name="T24" fmla="*/ 0 w 557"/>
                <a:gd name="T25" fmla="*/ 232 h 823"/>
                <a:gd name="T26" fmla="*/ 6 w 557"/>
                <a:gd name="T27" fmla="*/ 324 h 823"/>
                <a:gd name="T28" fmla="*/ 15 w 557"/>
                <a:gd name="T29" fmla="*/ 419 h 823"/>
                <a:gd name="T30" fmla="*/ 29 w 557"/>
                <a:gd name="T31" fmla="*/ 510 h 823"/>
                <a:gd name="T32" fmla="*/ 36 w 557"/>
                <a:gd name="T33" fmla="*/ 591 h 823"/>
                <a:gd name="T34" fmla="*/ 38 w 557"/>
                <a:gd name="T35" fmla="*/ 687 h 823"/>
                <a:gd name="T36" fmla="*/ 32 w 557"/>
                <a:gd name="T37" fmla="*/ 759 h 823"/>
                <a:gd name="T38" fmla="*/ 27 w 557"/>
                <a:gd name="T39" fmla="*/ 802 h 823"/>
                <a:gd name="T40" fmla="*/ 23 w 557"/>
                <a:gd name="T41" fmla="*/ 817 h 823"/>
                <a:gd name="T42" fmla="*/ 85 w 557"/>
                <a:gd name="T43" fmla="*/ 821 h 823"/>
                <a:gd name="T44" fmla="*/ 144 w 557"/>
                <a:gd name="T45" fmla="*/ 823 h 823"/>
                <a:gd name="T46" fmla="*/ 199 w 557"/>
                <a:gd name="T47" fmla="*/ 821 h 823"/>
                <a:gd name="T48" fmla="*/ 250 w 557"/>
                <a:gd name="T49" fmla="*/ 817 h 823"/>
                <a:gd name="T50" fmla="*/ 297 w 557"/>
                <a:gd name="T51" fmla="*/ 812 h 823"/>
                <a:gd name="T52" fmla="*/ 340 w 557"/>
                <a:gd name="T53" fmla="*/ 806 h 823"/>
                <a:gd name="T54" fmla="*/ 380 w 557"/>
                <a:gd name="T55" fmla="*/ 799 h 823"/>
                <a:gd name="T56" fmla="*/ 418 w 557"/>
                <a:gd name="T57" fmla="*/ 791 h 823"/>
                <a:gd name="T58" fmla="*/ 450 w 557"/>
                <a:gd name="T59" fmla="*/ 782 h 823"/>
                <a:gd name="T60" fmla="*/ 478 w 557"/>
                <a:gd name="T61" fmla="*/ 774 h 823"/>
                <a:gd name="T62" fmla="*/ 501 w 557"/>
                <a:gd name="T63" fmla="*/ 765 h 823"/>
                <a:gd name="T64" fmla="*/ 522 w 557"/>
                <a:gd name="T65" fmla="*/ 757 h 823"/>
                <a:gd name="T66" fmla="*/ 537 w 557"/>
                <a:gd name="T67" fmla="*/ 751 h 823"/>
                <a:gd name="T68" fmla="*/ 548 w 557"/>
                <a:gd name="T69" fmla="*/ 746 h 823"/>
                <a:gd name="T70" fmla="*/ 556 w 557"/>
                <a:gd name="T71" fmla="*/ 744 h 823"/>
                <a:gd name="T72" fmla="*/ 557 w 557"/>
                <a:gd name="T73" fmla="*/ 742 h 823"/>
                <a:gd name="T74" fmla="*/ 556 w 557"/>
                <a:gd name="T75" fmla="*/ 734 h 823"/>
                <a:gd name="T76" fmla="*/ 554 w 557"/>
                <a:gd name="T77" fmla="*/ 725 h 823"/>
                <a:gd name="T78" fmla="*/ 550 w 557"/>
                <a:gd name="T79" fmla="*/ 717 h 823"/>
                <a:gd name="T80" fmla="*/ 548 w 557"/>
                <a:gd name="T81" fmla="*/ 714 h 823"/>
                <a:gd name="T82" fmla="*/ 539 w 557"/>
                <a:gd name="T83" fmla="*/ 712 h 823"/>
                <a:gd name="T84" fmla="*/ 512 w 557"/>
                <a:gd name="T85" fmla="*/ 706 h 823"/>
                <a:gd name="T86" fmla="*/ 476 w 557"/>
                <a:gd name="T87" fmla="*/ 695 h 823"/>
                <a:gd name="T88" fmla="*/ 431 w 557"/>
                <a:gd name="T89" fmla="*/ 678 h 823"/>
                <a:gd name="T90" fmla="*/ 384 w 557"/>
                <a:gd name="T91" fmla="*/ 657 h 823"/>
                <a:gd name="T92" fmla="*/ 338 w 557"/>
                <a:gd name="T93" fmla="*/ 629 h 823"/>
                <a:gd name="T94" fmla="*/ 299 w 557"/>
                <a:gd name="T95" fmla="*/ 595 h 823"/>
                <a:gd name="T96" fmla="*/ 269 w 557"/>
                <a:gd name="T97" fmla="*/ 553 h 8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57"/>
                <a:gd name="T148" fmla="*/ 0 h 823"/>
                <a:gd name="T149" fmla="*/ 557 w 557"/>
                <a:gd name="T150" fmla="*/ 823 h 8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57" h="823">
                  <a:moveTo>
                    <a:pt x="269" y="553"/>
                  </a:moveTo>
                  <a:lnTo>
                    <a:pt x="238" y="496"/>
                  </a:lnTo>
                  <a:lnTo>
                    <a:pt x="208" y="432"/>
                  </a:lnTo>
                  <a:lnTo>
                    <a:pt x="176" y="366"/>
                  </a:lnTo>
                  <a:lnTo>
                    <a:pt x="148" y="294"/>
                  </a:lnTo>
                  <a:lnTo>
                    <a:pt x="123" y="221"/>
                  </a:lnTo>
                  <a:lnTo>
                    <a:pt x="106" y="147"/>
                  </a:lnTo>
                  <a:lnTo>
                    <a:pt x="100" y="71"/>
                  </a:lnTo>
                  <a:lnTo>
                    <a:pt x="106" y="0"/>
                  </a:lnTo>
                  <a:lnTo>
                    <a:pt x="53" y="26"/>
                  </a:lnTo>
                  <a:lnTo>
                    <a:pt x="19" y="77"/>
                  </a:lnTo>
                  <a:lnTo>
                    <a:pt x="4" y="149"/>
                  </a:lnTo>
                  <a:lnTo>
                    <a:pt x="0" y="232"/>
                  </a:lnTo>
                  <a:lnTo>
                    <a:pt x="6" y="324"/>
                  </a:lnTo>
                  <a:lnTo>
                    <a:pt x="15" y="419"/>
                  </a:lnTo>
                  <a:lnTo>
                    <a:pt x="29" y="510"/>
                  </a:lnTo>
                  <a:lnTo>
                    <a:pt x="36" y="591"/>
                  </a:lnTo>
                  <a:lnTo>
                    <a:pt x="38" y="687"/>
                  </a:lnTo>
                  <a:lnTo>
                    <a:pt x="32" y="759"/>
                  </a:lnTo>
                  <a:lnTo>
                    <a:pt x="27" y="802"/>
                  </a:lnTo>
                  <a:lnTo>
                    <a:pt x="23" y="817"/>
                  </a:lnTo>
                  <a:lnTo>
                    <a:pt x="85" y="821"/>
                  </a:lnTo>
                  <a:lnTo>
                    <a:pt x="144" y="823"/>
                  </a:lnTo>
                  <a:lnTo>
                    <a:pt x="199" y="821"/>
                  </a:lnTo>
                  <a:lnTo>
                    <a:pt x="250" y="817"/>
                  </a:lnTo>
                  <a:lnTo>
                    <a:pt x="297" y="812"/>
                  </a:lnTo>
                  <a:lnTo>
                    <a:pt x="340" y="806"/>
                  </a:lnTo>
                  <a:lnTo>
                    <a:pt x="380" y="799"/>
                  </a:lnTo>
                  <a:lnTo>
                    <a:pt x="418" y="791"/>
                  </a:lnTo>
                  <a:lnTo>
                    <a:pt x="450" y="782"/>
                  </a:lnTo>
                  <a:lnTo>
                    <a:pt x="478" y="774"/>
                  </a:lnTo>
                  <a:lnTo>
                    <a:pt x="501" y="765"/>
                  </a:lnTo>
                  <a:lnTo>
                    <a:pt x="522" y="757"/>
                  </a:lnTo>
                  <a:lnTo>
                    <a:pt x="537" y="751"/>
                  </a:lnTo>
                  <a:lnTo>
                    <a:pt x="548" y="746"/>
                  </a:lnTo>
                  <a:lnTo>
                    <a:pt x="556" y="744"/>
                  </a:lnTo>
                  <a:lnTo>
                    <a:pt x="557" y="742"/>
                  </a:lnTo>
                  <a:lnTo>
                    <a:pt x="556" y="734"/>
                  </a:lnTo>
                  <a:lnTo>
                    <a:pt x="554" y="725"/>
                  </a:lnTo>
                  <a:lnTo>
                    <a:pt x="550" y="717"/>
                  </a:lnTo>
                  <a:lnTo>
                    <a:pt x="548" y="714"/>
                  </a:lnTo>
                  <a:lnTo>
                    <a:pt x="539" y="712"/>
                  </a:lnTo>
                  <a:lnTo>
                    <a:pt x="512" y="706"/>
                  </a:lnTo>
                  <a:lnTo>
                    <a:pt x="476" y="695"/>
                  </a:lnTo>
                  <a:lnTo>
                    <a:pt x="431" y="678"/>
                  </a:lnTo>
                  <a:lnTo>
                    <a:pt x="384" y="657"/>
                  </a:lnTo>
                  <a:lnTo>
                    <a:pt x="338" y="629"/>
                  </a:lnTo>
                  <a:lnTo>
                    <a:pt x="299" y="595"/>
                  </a:lnTo>
                  <a:lnTo>
                    <a:pt x="269" y="553"/>
                  </a:lnTo>
                  <a:close/>
                </a:path>
              </a:pathLst>
            </a:custGeom>
            <a:solidFill>
              <a:srgbClr val="26262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1" name="Freeform 42"/>
            <p:cNvSpPr>
              <a:spLocks/>
            </p:cNvSpPr>
            <p:nvPr/>
          </p:nvSpPr>
          <p:spPr bwMode="auto">
            <a:xfrm>
              <a:off x="1852612" y="3787775"/>
              <a:ext cx="558800" cy="920750"/>
            </a:xfrm>
            <a:custGeom>
              <a:avLst/>
              <a:gdLst>
                <a:gd name="T0" fmla="*/ 136 w 482"/>
                <a:gd name="T1" fmla="*/ 609 h 790"/>
                <a:gd name="T2" fmla="*/ 149 w 482"/>
                <a:gd name="T3" fmla="*/ 633 h 790"/>
                <a:gd name="T4" fmla="*/ 161 w 482"/>
                <a:gd name="T5" fmla="*/ 658 h 790"/>
                <a:gd name="T6" fmla="*/ 174 w 482"/>
                <a:gd name="T7" fmla="*/ 680 h 790"/>
                <a:gd name="T8" fmla="*/ 187 w 482"/>
                <a:gd name="T9" fmla="*/ 701 h 790"/>
                <a:gd name="T10" fmla="*/ 200 w 482"/>
                <a:gd name="T11" fmla="*/ 720 h 790"/>
                <a:gd name="T12" fmla="*/ 215 w 482"/>
                <a:gd name="T13" fmla="*/ 739 h 790"/>
                <a:gd name="T14" fmla="*/ 232 w 482"/>
                <a:gd name="T15" fmla="*/ 754 h 790"/>
                <a:gd name="T16" fmla="*/ 249 w 482"/>
                <a:gd name="T17" fmla="*/ 767 h 790"/>
                <a:gd name="T18" fmla="*/ 268 w 482"/>
                <a:gd name="T19" fmla="*/ 777 h 790"/>
                <a:gd name="T20" fmla="*/ 291 w 482"/>
                <a:gd name="T21" fmla="*/ 784 h 790"/>
                <a:gd name="T22" fmla="*/ 315 w 482"/>
                <a:gd name="T23" fmla="*/ 790 h 790"/>
                <a:gd name="T24" fmla="*/ 342 w 482"/>
                <a:gd name="T25" fmla="*/ 790 h 790"/>
                <a:gd name="T26" fmla="*/ 372 w 482"/>
                <a:gd name="T27" fmla="*/ 788 h 790"/>
                <a:gd name="T28" fmla="*/ 404 w 482"/>
                <a:gd name="T29" fmla="*/ 782 h 790"/>
                <a:gd name="T30" fmla="*/ 442 w 482"/>
                <a:gd name="T31" fmla="*/ 771 h 790"/>
                <a:gd name="T32" fmla="*/ 482 w 482"/>
                <a:gd name="T33" fmla="*/ 758 h 790"/>
                <a:gd name="T34" fmla="*/ 427 w 482"/>
                <a:gd name="T35" fmla="*/ 675 h 790"/>
                <a:gd name="T36" fmla="*/ 383 w 482"/>
                <a:gd name="T37" fmla="*/ 586 h 790"/>
                <a:gd name="T38" fmla="*/ 347 w 482"/>
                <a:gd name="T39" fmla="*/ 497 h 790"/>
                <a:gd name="T40" fmla="*/ 317 w 482"/>
                <a:gd name="T41" fmla="*/ 410 h 790"/>
                <a:gd name="T42" fmla="*/ 293 w 482"/>
                <a:gd name="T43" fmla="*/ 327 h 790"/>
                <a:gd name="T44" fmla="*/ 272 w 482"/>
                <a:gd name="T45" fmla="*/ 254 h 790"/>
                <a:gd name="T46" fmla="*/ 249 w 482"/>
                <a:gd name="T47" fmla="*/ 193 h 790"/>
                <a:gd name="T48" fmla="*/ 227 w 482"/>
                <a:gd name="T49" fmla="*/ 148 h 790"/>
                <a:gd name="T50" fmla="*/ 200 w 482"/>
                <a:gd name="T51" fmla="*/ 112 h 790"/>
                <a:gd name="T52" fmla="*/ 178 w 482"/>
                <a:gd name="T53" fmla="*/ 82 h 790"/>
                <a:gd name="T54" fmla="*/ 157 w 482"/>
                <a:gd name="T55" fmla="*/ 55 h 790"/>
                <a:gd name="T56" fmla="*/ 140 w 482"/>
                <a:gd name="T57" fmla="*/ 34 h 790"/>
                <a:gd name="T58" fmla="*/ 125 w 482"/>
                <a:gd name="T59" fmla="*/ 19 h 790"/>
                <a:gd name="T60" fmla="*/ 115 w 482"/>
                <a:gd name="T61" fmla="*/ 8 h 790"/>
                <a:gd name="T62" fmla="*/ 108 w 482"/>
                <a:gd name="T63" fmla="*/ 2 h 790"/>
                <a:gd name="T64" fmla="*/ 106 w 482"/>
                <a:gd name="T65" fmla="*/ 0 h 790"/>
                <a:gd name="T66" fmla="*/ 91 w 482"/>
                <a:gd name="T67" fmla="*/ 6 h 790"/>
                <a:gd name="T68" fmla="*/ 77 w 482"/>
                <a:gd name="T69" fmla="*/ 14 h 790"/>
                <a:gd name="T70" fmla="*/ 64 w 482"/>
                <a:gd name="T71" fmla="*/ 21 h 790"/>
                <a:gd name="T72" fmla="*/ 51 w 482"/>
                <a:gd name="T73" fmla="*/ 29 h 790"/>
                <a:gd name="T74" fmla="*/ 40 w 482"/>
                <a:gd name="T75" fmla="*/ 38 h 790"/>
                <a:gd name="T76" fmla="*/ 28 w 482"/>
                <a:gd name="T77" fmla="*/ 48 h 790"/>
                <a:gd name="T78" fmla="*/ 17 w 482"/>
                <a:gd name="T79" fmla="*/ 59 h 790"/>
                <a:gd name="T80" fmla="*/ 8 w 482"/>
                <a:gd name="T81" fmla="*/ 72 h 790"/>
                <a:gd name="T82" fmla="*/ 0 w 482"/>
                <a:gd name="T83" fmla="*/ 144 h 790"/>
                <a:gd name="T84" fmla="*/ 4 w 482"/>
                <a:gd name="T85" fmla="*/ 218 h 790"/>
                <a:gd name="T86" fmla="*/ 13 w 482"/>
                <a:gd name="T87" fmla="*/ 289 h 790"/>
                <a:gd name="T88" fmla="*/ 32 w 482"/>
                <a:gd name="T89" fmla="*/ 359 h 790"/>
                <a:gd name="T90" fmla="*/ 55 w 482"/>
                <a:gd name="T91" fmla="*/ 427 h 790"/>
                <a:gd name="T92" fmla="*/ 79 w 482"/>
                <a:gd name="T93" fmla="*/ 492 h 790"/>
                <a:gd name="T94" fmla="*/ 108 w 482"/>
                <a:gd name="T95" fmla="*/ 552 h 790"/>
                <a:gd name="T96" fmla="*/ 136 w 482"/>
                <a:gd name="T97" fmla="*/ 609 h 7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2"/>
                <a:gd name="T148" fmla="*/ 0 h 790"/>
                <a:gd name="T149" fmla="*/ 482 w 482"/>
                <a:gd name="T150" fmla="*/ 790 h 79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2" h="790">
                  <a:moveTo>
                    <a:pt x="136" y="609"/>
                  </a:moveTo>
                  <a:lnTo>
                    <a:pt x="149" y="633"/>
                  </a:lnTo>
                  <a:lnTo>
                    <a:pt x="161" y="658"/>
                  </a:lnTo>
                  <a:lnTo>
                    <a:pt x="174" y="680"/>
                  </a:lnTo>
                  <a:lnTo>
                    <a:pt x="187" y="701"/>
                  </a:lnTo>
                  <a:lnTo>
                    <a:pt x="200" y="720"/>
                  </a:lnTo>
                  <a:lnTo>
                    <a:pt x="215" y="739"/>
                  </a:lnTo>
                  <a:lnTo>
                    <a:pt x="232" y="754"/>
                  </a:lnTo>
                  <a:lnTo>
                    <a:pt x="249" y="767"/>
                  </a:lnTo>
                  <a:lnTo>
                    <a:pt x="268" y="777"/>
                  </a:lnTo>
                  <a:lnTo>
                    <a:pt x="291" y="784"/>
                  </a:lnTo>
                  <a:lnTo>
                    <a:pt x="315" y="790"/>
                  </a:lnTo>
                  <a:lnTo>
                    <a:pt x="342" y="790"/>
                  </a:lnTo>
                  <a:lnTo>
                    <a:pt x="372" y="788"/>
                  </a:lnTo>
                  <a:lnTo>
                    <a:pt x="404" y="782"/>
                  </a:lnTo>
                  <a:lnTo>
                    <a:pt x="442" y="771"/>
                  </a:lnTo>
                  <a:lnTo>
                    <a:pt x="482" y="758"/>
                  </a:lnTo>
                  <a:lnTo>
                    <a:pt x="427" y="675"/>
                  </a:lnTo>
                  <a:lnTo>
                    <a:pt x="383" y="586"/>
                  </a:lnTo>
                  <a:lnTo>
                    <a:pt x="347" y="497"/>
                  </a:lnTo>
                  <a:lnTo>
                    <a:pt x="317" y="410"/>
                  </a:lnTo>
                  <a:lnTo>
                    <a:pt x="293" y="327"/>
                  </a:lnTo>
                  <a:lnTo>
                    <a:pt x="272" y="254"/>
                  </a:lnTo>
                  <a:lnTo>
                    <a:pt x="249" y="193"/>
                  </a:lnTo>
                  <a:lnTo>
                    <a:pt x="227" y="148"/>
                  </a:lnTo>
                  <a:lnTo>
                    <a:pt x="200" y="112"/>
                  </a:lnTo>
                  <a:lnTo>
                    <a:pt x="178" y="82"/>
                  </a:lnTo>
                  <a:lnTo>
                    <a:pt x="157" y="55"/>
                  </a:lnTo>
                  <a:lnTo>
                    <a:pt x="140" y="34"/>
                  </a:lnTo>
                  <a:lnTo>
                    <a:pt x="125" y="19"/>
                  </a:lnTo>
                  <a:lnTo>
                    <a:pt x="115" y="8"/>
                  </a:lnTo>
                  <a:lnTo>
                    <a:pt x="108" y="2"/>
                  </a:lnTo>
                  <a:lnTo>
                    <a:pt x="106" y="0"/>
                  </a:lnTo>
                  <a:lnTo>
                    <a:pt x="91" y="6"/>
                  </a:lnTo>
                  <a:lnTo>
                    <a:pt x="77" y="14"/>
                  </a:lnTo>
                  <a:lnTo>
                    <a:pt x="64" y="21"/>
                  </a:lnTo>
                  <a:lnTo>
                    <a:pt x="51" y="29"/>
                  </a:lnTo>
                  <a:lnTo>
                    <a:pt x="40" y="38"/>
                  </a:lnTo>
                  <a:lnTo>
                    <a:pt x="28" y="48"/>
                  </a:lnTo>
                  <a:lnTo>
                    <a:pt x="17" y="59"/>
                  </a:lnTo>
                  <a:lnTo>
                    <a:pt x="8" y="72"/>
                  </a:lnTo>
                  <a:lnTo>
                    <a:pt x="0" y="144"/>
                  </a:lnTo>
                  <a:lnTo>
                    <a:pt x="4" y="218"/>
                  </a:lnTo>
                  <a:lnTo>
                    <a:pt x="13" y="289"/>
                  </a:lnTo>
                  <a:lnTo>
                    <a:pt x="32" y="359"/>
                  </a:lnTo>
                  <a:lnTo>
                    <a:pt x="55" y="427"/>
                  </a:lnTo>
                  <a:lnTo>
                    <a:pt x="79" y="492"/>
                  </a:lnTo>
                  <a:lnTo>
                    <a:pt x="108" y="552"/>
                  </a:lnTo>
                  <a:lnTo>
                    <a:pt x="136" y="609"/>
                  </a:lnTo>
                  <a:close/>
                </a:path>
              </a:pathLst>
            </a:custGeom>
            <a:solidFill>
              <a:srgbClr val="3F3F3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2" name="Freeform 43"/>
            <p:cNvSpPr>
              <a:spLocks/>
            </p:cNvSpPr>
            <p:nvPr/>
          </p:nvSpPr>
          <p:spPr bwMode="auto">
            <a:xfrm>
              <a:off x="1828800" y="3719513"/>
              <a:ext cx="160337" cy="158750"/>
            </a:xfrm>
            <a:custGeom>
              <a:avLst/>
              <a:gdLst>
                <a:gd name="T0" fmla="*/ 79 w 138"/>
                <a:gd name="T1" fmla="*/ 0 h 136"/>
                <a:gd name="T2" fmla="*/ 0 w 138"/>
                <a:gd name="T3" fmla="*/ 17 h 136"/>
                <a:gd name="T4" fmla="*/ 28 w 138"/>
                <a:gd name="T5" fmla="*/ 75 h 136"/>
                <a:gd name="T6" fmla="*/ 138 w 138"/>
                <a:gd name="T7" fmla="*/ 136 h 136"/>
                <a:gd name="T8" fmla="*/ 108 w 138"/>
                <a:gd name="T9" fmla="*/ 62 h 136"/>
                <a:gd name="T10" fmla="*/ 79 w 138"/>
                <a:gd name="T11" fmla="*/ 0 h 136"/>
                <a:gd name="T12" fmla="*/ 0 60000 65536"/>
                <a:gd name="T13" fmla="*/ 0 60000 65536"/>
                <a:gd name="T14" fmla="*/ 0 60000 65536"/>
                <a:gd name="T15" fmla="*/ 0 60000 65536"/>
                <a:gd name="T16" fmla="*/ 0 60000 65536"/>
                <a:gd name="T17" fmla="*/ 0 60000 65536"/>
                <a:gd name="T18" fmla="*/ 0 w 138"/>
                <a:gd name="T19" fmla="*/ 0 h 136"/>
                <a:gd name="T20" fmla="*/ 138 w 138"/>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138" h="136">
                  <a:moveTo>
                    <a:pt x="79" y="0"/>
                  </a:moveTo>
                  <a:lnTo>
                    <a:pt x="0" y="17"/>
                  </a:lnTo>
                  <a:lnTo>
                    <a:pt x="28" y="75"/>
                  </a:lnTo>
                  <a:lnTo>
                    <a:pt x="138" y="136"/>
                  </a:lnTo>
                  <a:lnTo>
                    <a:pt x="108" y="62"/>
                  </a:lnTo>
                  <a:lnTo>
                    <a:pt x="79" y="0"/>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3" name="Freeform 44"/>
            <p:cNvSpPr>
              <a:spLocks/>
            </p:cNvSpPr>
            <p:nvPr/>
          </p:nvSpPr>
          <p:spPr bwMode="auto">
            <a:xfrm>
              <a:off x="1838325" y="3778250"/>
              <a:ext cx="169862" cy="119063"/>
            </a:xfrm>
            <a:custGeom>
              <a:avLst/>
              <a:gdLst>
                <a:gd name="T0" fmla="*/ 94 w 147"/>
                <a:gd name="T1" fmla="*/ 0 h 104"/>
                <a:gd name="T2" fmla="*/ 126 w 147"/>
                <a:gd name="T3" fmla="*/ 79 h 104"/>
                <a:gd name="T4" fmla="*/ 13 w 147"/>
                <a:gd name="T5" fmla="*/ 15 h 104"/>
                <a:gd name="T6" fmla="*/ 0 w 147"/>
                <a:gd name="T7" fmla="*/ 60 h 104"/>
                <a:gd name="T8" fmla="*/ 66 w 147"/>
                <a:gd name="T9" fmla="*/ 59 h 104"/>
                <a:gd name="T10" fmla="*/ 73 w 147"/>
                <a:gd name="T11" fmla="*/ 64 h 104"/>
                <a:gd name="T12" fmla="*/ 85 w 147"/>
                <a:gd name="T13" fmla="*/ 72 h 104"/>
                <a:gd name="T14" fmla="*/ 98 w 147"/>
                <a:gd name="T15" fmla="*/ 79 h 104"/>
                <a:gd name="T16" fmla="*/ 113 w 147"/>
                <a:gd name="T17" fmla="*/ 87 h 104"/>
                <a:gd name="T18" fmla="*/ 124 w 147"/>
                <a:gd name="T19" fmla="*/ 94 h 104"/>
                <a:gd name="T20" fmla="*/ 136 w 147"/>
                <a:gd name="T21" fmla="*/ 100 h 104"/>
                <a:gd name="T22" fmla="*/ 143 w 147"/>
                <a:gd name="T23" fmla="*/ 104 h 104"/>
                <a:gd name="T24" fmla="*/ 147 w 147"/>
                <a:gd name="T25" fmla="*/ 104 h 104"/>
                <a:gd name="T26" fmla="*/ 145 w 147"/>
                <a:gd name="T27" fmla="*/ 91 h 104"/>
                <a:gd name="T28" fmla="*/ 138 w 147"/>
                <a:gd name="T29" fmla="*/ 66 h 104"/>
                <a:gd name="T30" fmla="*/ 128 w 147"/>
                <a:gd name="T31" fmla="*/ 38 h 104"/>
                <a:gd name="T32" fmla="*/ 119 w 147"/>
                <a:gd name="T33" fmla="*/ 8 h 104"/>
                <a:gd name="T34" fmla="*/ 94 w 147"/>
                <a:gd name="T35" fmla="*/ 0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7"/>
                <a:gd name="T55" fmla="*/ 0 h 104"/>
                <a:gd name="T56" fmla="*/ 147 w 147"/>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7" h="104">
                  <a:moveTo>
                    <a:pt x="94" y="0"/>
                  </a:moveTo>
                  <a:lnTo>
                    <a:pt x="126" y="79"/>
                  </a:lnTo>
                  <a:lnTo>
                    <a:pt x="13" y="15"/>
                  </a:lnTo>
                  <a:lnTo>
                    <a:pt x="0" y="60"/>
                  </a:lnTo>
                  <a:lnTo>
                    <a:pt x="66" y="59"/>
                  </a:lnTo>
                  <a:lnTo>
                    <a:pt x="73" y="64"/>
                  </a:lnTo>
                  <a:lnTo>
                    <a:pt x="85" y="72"/>
                  </a:lnTo>
                  <a:lnTo>
                    <a:pt x="98" y="79"/>
                  </a:lnTo>
                  <a:lnTo>
                    <a:pt x="113" y="87"/>
                  </a:lnTo>
                  <a:lnTo>
                    <a:pt x="124" y="94"/>
                  </a:lnTo>
                  <a:lnTo>
                    <a:pt x="136" y="100"/>
                  </a:lnTo>
                  <a:lnTo>
                    <a:pt x="143" y="104"/>
                  </a:lnTo>
                  <a:lnTo>
                    <a:pt x="147" y="104"/>
                  </a:lnTo>
                  <a:lnTo>
                    <a:pt x="145" y="91"/>
                  </a:lnTo>
                  <a:lnTo>
                    <a:pt x="138" y="66"/>
                  </a:lnTo>
                  <a:lnTo>
                    <a:pt x="128" y="38"/>
                  </a:lnTo>
                  <a:lnTo>
                    <a:pt x="119" y="8"/>
                  </a:lnTo>
                  <a:lnTo>
                    <a:pt x="94" y="0"/>
                  </a:lnTo>
                  <a:close/>
                </a:path>
              </a:pathLst>
            </a:custGeom>
            <a:solidFill>
              <a:srgbClr val="FFFFF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4" name="Freeform 45"/>
            <p:cNvSpPr>
              <a:spLocks/>
            </p:cNvSpPr>
            <p:nvPr/>
          </p:nvSpPr>
          <p:spPr bwMode="auto">
            <a:xfrm>
              <a:off x="2441575" y="3249613"/>
              <a:ext cx="74612" cy="250825"/>
            </a:xfrm>
            <a:custGeom>
              <a:avLst/>
              <a:gdLst>
                <a:gd name="T0" fmla="*/ 30 w 62"/>
                <a:gd name="T1" fmla="*/ 22 h 217"/>
                <a:gd name="T2" fmla="*/ 13 w 62"/>
                <a:gd name="T3" fmla="*/ 58 h 217"/>
                <a:gd name="T4" fmla="*/ 4 w 62"/>
                <a:gd name="T5" fmla="*/ 121 h 217"/>
                <a:gd name="T6" fmla="*/ 0 w 62"/>
                <a:gd name="T7" fmla="*/ 181 h 217"/>
                <a:gd name="T8" fmla="*/ 0 w 62"/>
                <a:gd name="T9" fmla="*/ 207 h 217"/>
                <a:gd name="T10" fmla="*/ 17 w 62"/>
                <a:gd name="T11" fmla="*/ 217 h 217"/>
                <a:gd name="T12" fmla="*/ 23 w 62"/>
                <a:gd name="T13" fmla="*/ 206 h 217"/>
                <a:gd name="T14" fmla="*/ 30 w 62"/>
                <a:gd name="T15" fmla="*/ 190 h 217"/>
                <a:gd name="T16" fmla="*/ 42 w 62"/>
                <a:gd name="T17" fmla="*/ 175 h 217"/>
                <a:gd name="T18" fmla="*/ 51 w 62"/>
                <a:gd name="T19" fmla="*/ 158 h 217"/>
                <a:gd name="T20" fmla="*/ 59 w 62"/>
                <a:gd name="T21" fmla="*/ 139 h 217"/>
                <a:gd name="T22" fmla="*/ 62 w 62"/>
                <a:gd name="T23" fmla="*/ 122 h 217"/>
                <a:gd name="T24" fmla="*/ 62 w 62"/>
                <a:gd name="T25" fmla="*/ 105 h 217"/>
                <a:gd name="T26" fmla="*/ 57 w 62"/>
                <a:gd name="T27" fmla="*/ 90 h 217"/>
                <a:gd name="T28" fmla="*/ 53 w 62"/>
                <a:gd name="T29" fmla="*/ 19 h 217"/>
                <a:gd name="T30" fmla="*/ 47 w 62"/>
                <a:gd name="T31" fmla="*/ 0 h 217"/>
                <a:gd name="T32" fmla="*/ 38 w 62"/>
                <a:gd name="T33" fmla="*/ 11 h 217"/>
                <a:gd name="T34" fmla="*/ 30 w 62"/>
                <a:gd name="T35" fmla="*/ 22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2"/>
                <a:gd name="T55" fmla="*/ 0 h 217"/>
                <a:gd name="T56" fmla="*/ 62 w 62"/>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2" h="217">
                  <a:moveTo>
                    <a:pt x="30" y="22"/>
                  </a:moveTo>
                  <a:lnTo>
                    <a:pt x="13" y="58"/>
                  </a:lnTo>
                  <a:lnTo>
                    <a:pt x="4" y="121"/>
                  </a:lnTo>
                  <a:lnTo>
                    <a:pt x="0" y="181"/>
                  </a:lnTo>
                  <a:lnTo>
                    <a:pt x="0" y="207"/>
                  </a:lnTo>
                  <a:lnTo>
                    <a:pt x="17" y="217"/>
                  </a:lnTo>
                  <a:lnTo>
                    <a:pt x="23" y="206"/>
                  </a:lnTo>
                  <a:lnTo>
                    <a:pt x="30" y="190"/>
                  </a:lnTo>
                  <a:lnTo>
                    <a:pt x="42" y="175"/>
                  </a:lnTo>
                  <a:lnTo>
                    <a:pt x="51" y="158"/>
                  </a:lnTo>
                  <a:lnTo>
                    <a:pt x="59" y="139"/>
                  </a:lnTo>
                  <a:lnTo>
                    <a:pt x="62" y="122"/>
                  </a:lnTo>
                  <a:lnTo>
                    <a:pt x="62" y="105"/>
                  </a:lnTo>
                  <a:lnTo>
                    <a:pt x="57" y="90"/>
                  </a:lnTo>
                  <a:lnTo>
                    <a:pt x="53" y="19"/>
                  </a:lnTo>
                  <a:lnTo>
                    <a:pt x="47" y="0"/>
                  </a:lnTo>
                  <a:lnTo>
                    <a:pt x="38" y="11"/>
                  </a:lnTo>
                  <a:lnTo>
                    <a:pt x="30" y="22"/>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5" name="Freeform 46"/>
            <p:cNvSpPr>
              <a:spLocks/>
            </p:cNvSpPr>
            <p:nvPr/>
          </p:nvSpPr>
          <p:spPr bwMode="auto">
            <a:xfrm>
              <a:off x="2459037" y="3257550"/>
              <a:ext cx="84137" cy="263525"/>
            </a:xfrm>
            <a:custGeom>
              <a:avLst/>
              <a:gdLst>
                <a:gd name="T0" fmla="*/ 0 w 72"/>
                <a:gd name="T1" fmla="*/ 216 h 227"/>
                <a:gd name="T2" fmla="*/ 25 w 72"/>
                <a:gd name="T3" fmla="*/ 227 h 227"/>
                <a:gd name="T4" fmla="*/ 30 w 72"/>
                <a:gd name="T5" fmla="*/ 217 h 227"/>
                <a:gd name="T6" fmla="*/ 44 w 72"/>
                <a:gd name="T7" fmla="*/ 193 h 227"/>
                <a:gd name="T8" fmla="*/ 61 w 72"/>
                <a:gd name="T9" fmla="*/ 155 h 227"/>
                <a:gd name="T10" fmla="*/ 72 w 72"/>
                <a:gd name="T11" fmla="*/ 108 h 227"/>
                <a:gd name="T12" fmla="*/ 72 w 72"/>
                <a:gd name="T13" fmla="*/ 89 h 227"/>
                <a:gd name="T14" fmla="*/ 68 w 72"/>
                <a:gd name="T15" fmla="*/ 59 h 227"/>
                <a:gd name="T16" fmla="*/ 63 w 72"/>
                <a:gd name="T17" fmla="*/ 29 h 227"/>
                <a:gd name="T18" fmla="*/ 57 w 72"/>
                <a:gd name="T19" fmla="*/ 15 h 227"/>
                <a:gd name="T20" fmla="*/ 40 w 72"/>
                <a:gd name="T21" fmla="*/ 0 h 227"/>
                <a:gd name="T22" fmla="*/ 38 w 72"/>
                <a:gd name="T23" fmla="*/ 27 h 227"/>
                <a:gd name="T24" fmla="*/ 44 w 72"/>
                <a:gd name="T25" fmla="*/ 64 h 227"/>
                <a:gd name="T26" fmla="*/ 44 w 72"/>
                <a:gd name="T27" fmla="*/ 83 h 227"/>
                <a:gd name="T28" fmla="*/ 40 w 72"/>
                <a:gd name="T29" fmla="*/ 123 h 227"/>
                <a:gd name="T30" fmla="*/ 27 w 72"/>
                <a:gd name="T31" fmla="*/ 157 h 227"/>
                <a:gd name="T32" fmla="*/ 12 w 72"/>
                <a:gd name="T33" fmla="*/ 189 h 227"/>
                <a:gd name="T34" fmla="*/ 0 w 72"/>
                <a:gd name="T35" fmla="*/ 216 h 2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
                <a:gd name="T55" fmla="*/ 0 h 227"/>
                <a:gd name="T56" fmla="*/ 72 w 72"/>
                <a:gd name="T57" fmla="*/ 227 h 2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 h="227">
                  <a:moveTo>
                    <a:pt x="0" y="216"/>
                  </a:moveTo>
                  <a:lnTo>
                    <a:pt x="25" y="227"/>
                  </a:lnTo>
                  <a:lnTo>
                    <a:pt x="30" y="217"/>
                  </a:lnTo>
                  <a:lnTo>
                    <a:pt x="44" y="193"/>
                  </a:lnTo>
                  <a:lnTo>
                    <a:pt x="61" y="155"/>
                  </a:lnTo>
                  <a:lnTo>
                    <a:pt x="72" y="108"/>
                  </a:lnTo>
                  <a:lnTo>
                    <a:pt x="72" y="89"/>
                  </a:lnTo>
                  <a:lnTo>
                    <a:pt x="68" y="59"/>
                  </a:lnTo>
                  <a:lnTo>
                    <a:pt x="63" y="29"/>
                  </a:lnTo>
                  <a:lnTo>
                    <a:pt x="57" y="15"/>
                  </a:lnTo>
                  <a:lnTo>
                    <a:pt x="40" y="0"/>
                  </a:lnTo>
                  <a:lnTo>
                    <a:pt x="38" y="27"/>
                  </a:lnTo>
                  <a:lnTo>
                    <a:pt x="44" y="64"/>
                  </a:lnTo>
                  <a:lnTo>
                    <a:pt x="44" y="83"/>
                  </a:lnTo>
                  <a:lnTo>
                    <a:pt x="40" y="123"/>
                  </a:lnTo>
                  <a:lnTo>
                    <a:pt x="27" y="157"/>
                  </a:lnTo>
                  <a:lnTo>
                    <a:pt x="12" y="189"/>
                  </a:lnTo>
                  <a:lnTo>
                    <a:pt x="0" y="216"/>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6" name="Freeform 47"/>
            <p:cNvSpPr>
              <a:spLocks/>
            </p:cNvSpPr>
            <p:nvPr/>
          </p:nvSpPr>
          <p:spPr bwMode="auto">
            <a:xfrm>
              <a:off x="2428875" y="3359150"/>
              <a:ext cx="36512" cy="122238"/>
            </a:xfrm>
            <a:custGeom>
              <a:avLst/>
              <a:gdLst>
                <a:gd name="T0" fmla="*/ 19 w 32"/>
                <a:gd name="T1" fmla="*/ 102 h 106"/>
                <a:gd name="T2" fmla="*/ 17 w 32"/>
                <a:gd name="T3" fmla="*/ 91 h 106"/>
                <a:gd name="T4" fmla="*/ 15 w 32"/>
                <a:gd name="T5" fmla="*/ 64 h 106"/>
                <a:gd name="T6" fmla="*/ 9 w 32"/>
                <a:gd name="T7" fmla="*/ 36 h 106"/>
                <a:gd name="T8" fmla="*/ 0 w 32"/>
                <a:gd name="T9" fmla="*/ 11 h 106"/>
                <a:gd name="T10" fmla="*/ 0 w 32"/>
                <a:gd name="T11" fmla="*/ 0 h 106"/>
                <a:gd name="T12" fmla="*/ 7 w 32"/>
                <a:gd name="T13" fmla="*/ 0 h 106"/>
                <a:gd name="T14" fmla="*/ 19 w 32"/>
                <a:gd name="T15" fmla="*/ 11 h 106"/>
                <a:gd name="T16" fmla="*/ 28 w 32"/>
                <a:gd name="T17" fmla="*/ 42 h 106"/>
                <a:gd name="T18" fmla="*/ 32 w 32"/>
                <a:gd name="T19" fmla="*/ 89 h 106"/>
                <a:gd name="T20" fmla="*/ 28 w 32"/>
                <a:gd name="T21" fmla="*/ 106 h 106"/>
                <a:gd name="T22" fmla="*/ 22 w 32"/>
                <a:gd name="T23" fmla="*/ 106 h 106"/>
                <a:gd name="T24" fmla="*/ 19 w 32"/>
                <a:gd name="T25" fmla="*/ 102 h 1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
                <a:gd name="T40" fmla="*/ 0 h 106"/>
                <a:gd name="T41" fmla="*/ 32 w 32"/>
                <a:gd name="T42" fmla="*/ 106 h 1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 h="106">
                  <a:moveTo>
                    <a:pt x="19" y="102"/>
                  </a:moveTo>
                  <a:lnTo>
                    <a:pt x="17" y="91"/>
                  </a:lnTo>
                  <a:lnTo>
                    <a:pt x="15" y="64"/>
                  </a:lnTo>
                  <a:lnTo>
                    <a:pt x="9" y="36"/>
                  </a:lnTo>
                  <a:lnTo>
                    <a:pt x="0" y="11"/>
                  </a:lnTo>
                  <a:lnTo>
                    <a:pt x="0" y="0"/>
                  </a:lnTo>
                  <a:lnTo>
                    <a:pt x="7" y="0"/>
                  </a:lnTo>
                  <a:lnTo>
                    <a:pt x="19" y="11"/>
                  </a:lnTo>
                  <a:lnTo>
                    <a:pt x="28" y="42"/>
                  </a:lnTo>
                  <a:lnTo>
                    <a:pt x="32" y="89"/>
                  </a:lnTo>
                  <a:lnTo>
                    <a:pt x="28" y="106"/>
                  </a:lnTo>
                  <a:lnTo>
                    <a:pt x="22" y="106"/>
                  </a:lnTo>
                  <a:lnTo>
                    <a:pt x="19" y="102"/>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7" name="Freeform 48"/>
            <p:cNvSpPr>
              <a:spLocks/>
            </p:cNvSpPr>
            <p:nvPr/>
          </p:nvSpPr>
          <p:spPr bwMode="auto">
            <a:xfrm>
              <a:off x="1749425" y="3473450"/>
              <a:ext cx="722312" cy="587375"/>
            </a:xfrm>
            <a:custGeom>
              <a:avLst/>
              <a:gdLst>
                <a:gd name="T0" fmla="*/ 584 w 620"/>
                <a:gd name="T1" fmla="*/ 0 h 505"/>
                <a:gd name="T2" fmla="*/ 582 w 620"/>
                <a:gd name="T3" fmla="*/ 4 h 505"/>
                <a:gd name="T4" fmla="*/ 574 w 620"/>
                <a:gd name="T5" fmla="*/ 14 h 505"/>
                <a:gd name="T6" fmla="*/ 561 w 620"/>
                <a:gd name="T7" fmla="*/ 27 h 505"/>
                <a:gd name="T8" fmla="*/ 544 w 620"/>
                <a:gd name="T9" fmla="*/ 48 h 505"/>
                <a:gd name="T10" fmla="*/ 521 w 620"/>
                <a:gd name="T11" fmla="*/ 70 h 505"/>
                <a:gd name="T12" fmla="*/ 497 w 620"/>
                <a:gd name="T13" fmla="*/ 95 h 505"/>
                <a:gd name="T14" fmla="*/ 467 w 620"/>
                <a:gd name="T15" fmla="*/ 123 h 505"/>
                <a:gd name="T16" fmla="*/ 434 w 620"/>
                <a:gd name="T17" fmla="*/ 151 h 505"/>
                <a:gd name="T18" fmla="*/ 399 w 620"/>
                <a:gd name="T19" fmla="*/ 180 h 505"/>
                <a:gd name="T20" fmla="*/ 359 w 620"/>
                <a:gd name="T21" fmla="*/ 210 h 505"/>
                <a:gd name="T22" fmla="*/ 317 w 620"/>
                <a:gd name="T23" fmla="*/ 236 h 505"/>
                <a:gd name="T24" fmla="*/ 274 w 620"/>
                <a:gd name="T25" fmla="*/ 263 h 505"/>
                <a:gd name="T26" fmla="*/ 227 w 620"/>
                <a:gd name="T27" fmla="*/ 286 h 505"/>
                <a:gd name="T28" fmla="*/ 180 w 620"/>
                <a:gd name="T29" fmla="*/ 304 h 505"/>
                <a:gd name="T30" fmla="*/ 129 w 620"/>
                <a:gd name="T31" fmla="*/ 320 h 505"/>
                <a:gd name="T32" fmla="*/ 78 w 620"/>
                <a:gd name="T33" fmla="*/ 329 h 505"/>
                <a:gd name="T34" fmla="*/ 59 w 620"/>
                <a:gd name="T35" fmla="*/ 337 h 505"/>
                <a:gd name="T36" fmla="*/ 42 w 620"/>
                <a:gd name="T37" fmla="*/ 352 h 505"/>
                <a:gd name="T38" fmla="*/ 27 w 620"/>
                <a:gd name="T39" fmla="*/ 372 h 505"/>
                <a:gd name="T40" fmla="*/ 13 w 620"/>
                <a:gd name="T41" fmla="*/ 397 h 505"/>
                <a:gd name="T42" fmla="*/ 4 w 620"/>
                <a:gd name="T43" fmla="*/ 425 h 505"/>
                <a:gd name="T44" fmla="*/ 0 w 620"/>
                <a:gd name="T45" fmla="*/ 454 h 505"/>
                <a:gd name="T46" fmla="*/ 0 w 620"/>
                <a:gd name="T47" fmla="*/ 482 h 505"/>
                <a:gd name="T48" fmla="*/ 6 w 620"/>
                <a:gd name="T49" fmla="*/ 505 h 505"/>
                <a:gd name="T50" fmla="*/ 10 w 620"/>
                <a:gd name="T51" fmla="*/ 505 h 505"/>
                <a:gd name="T52" fmla="*/ 19 w 620"/>
                <a:gd name="T53" fmla="*/ 505 h 505"/>
                <a:gd name="T54" fmla="*/ 34 w 620"/>
                <a:gd name="T55" fmla="*/ 505 h 505"/>
                <a:gd name="T56" fmla="*/ 57 w 620"/>
                <a:gd name="T57" fmla="*/ 501 h 505"/>
                <a:gd name="T58" fmla="*/ 85 w 620"/>
                <a:gd name="T59" fmla="*/ 495 h 505"/>
                <a:gd name="T60" fmla="*/ 119 w 620"/>
                <a:gd name="T61" fmla="*/ 486 h 505"/>
                <a:gd name="T62" fmla="*/ 155 w 620"/>
                <a:gd name="T63" fmla="*/ 473 h 505"/>
                <a:gd name="T64" fmla="*/ 197 w 620"/>
                <a:gd name="T65" fmla="*/ 454 h 505"/>
                <a:gd name="T66" fmla="*/ 242 w 620"/>
                <a:gd name="T67" fmla="*/ 429 h 505"/>
                <a:gd name="T68" fmla="*/ 291 w 620"/>
                <a:gd name="T69" fmla="*/ 397 h 505"/>
                <a:gd name="T70" fmla="*/ 342 w 620"/>
                <a:gd name="T71" fmla="*/ 357 h 505"/>
                <a:gd name="T72" fmla="*/ 395 w 620"/>
                <a:gd name="T73" fmla="*/ 308 h 505"/>
                <a:gd name="T74" fmla="*/ 450 w 620"/>
                <a:gd name="T75" fmla="*/ 252 h 505"/>
                <a:gd name="T76" fmla="*/ 506 w 620"/>
                <a:gd name="T77" fmla="*/ 184 h 505"/>
                <a:gd name="T78" fmla="*/ 563 w 620"/>
                <a:gd name="T79" fmla="*/ 106 h 505"/>
                <a:gd name="T80" fmla="*/ 620 w 620"/>
                <a:gd name="T81" fmla="*/ 15 h 505"/>
                <a:gd name="T82" fmla="*/ 584 w 620"/>
                <a:gd name="T83" fmla="*/ 0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0"/>
                <a:gd name="T127" fmla="*/ 0 h 505"/>
                <a:gd name="T128" fmla="*/ 620 w 620"/>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0" h="505">
                  <a:moveTo>
                    <a:pt x="584" y="0"/>
                  </a:moveTo>
                  <a:lnTo>
                    <a:pt x="582" y="4"/>
                  </a:lnTo>
                  <a:lnTo>
                    <a:pt x="574" y="14"/>
                  </a:lnTo>
                  <a:lnTo>
                    <a:pt x="561" y="27"/>
                  </a:lnTo>
                  <a:lnTo>
                    <a:pt x="544" y="48"/>
                  </a:lnTo>
                  <a:lnTo>
                    <a:pt x="521" y="70"/>
                  </a:lnTo>
                  <a:lnTo>
                    <a:pt x="497" y="95"/>
                  </a:lnTo>
                  <a:lnTo>
                    <a:pt x="467" y="123"/>
                  </a:lnTo>
                  <a:lnTo>
                    <a:pt x="434" y="151"/>
                  </a:lnTo>
                  <a:lnTo>
                    <a:pt x="399" y="180"/>
                  </a:lnTo>
                  <a:lnTo>
                    <a:pt x="359" y="210"/>
                  </a:lnTo>
                  <a:lnTo>
                    <a:pt x="317" y="236"/>
                  </a:lnTo>
                  <a:lnTo>
                    <a:pt x="274" y="263"/>
                  </a:lnTo>
                  <a:lnTo>
                    <a:pt x="227" y="286"/>
                  </a:lnTo>
                  <a:lnTo>
                    <a:pt x="180" y="304"/>
                  </a:lnTo>
                  <a:lnTo>
                    <a:pt x="129" y="320"/>
                  </a:lnTo>
                  <a:lnTo>
                    <a:pt x="78" y="329"/>
                  </a:lnTo>
                  <a:lnTo>
                    <a:pt x="59" y="337"/>
                  </a:lnTo>
                  <a:lnTo>
                    <a:pt x="42" y="352"/>
                  </a:lnTo>
                  <a:lnTo>
                    <a:pt x="27" y="372"/>
                  </a:lnTo>
                  <a:lnTo>
                    <a:pt x="13" y="397"/>
                  </a:lnTo>
                  <a:lnTo>
                    <a:pt x="4" y="425"/>
                  </a:lnTo>
                  <a:lnTo>
                    <a:pt x="0" y="454"/>
                  </a:lnTo>
                  <a:lnTo>
                    <a:pt x="0" y="482"/>
                  </a:lnTo>
                  <a:lnTo>
                    <a:pt x="6" y="505"/>
                  </a:lnTo>
                  <a:lnTo>
                    <a:pt x="10" y="505"/>
                  </a:lnTo>
                  <a:lnTo>
                    <a:pt x="19" y="505"/>
                  </a:lnTo>
                  <a:lnTo>
                    <a:pt x="34" y="505"/>
                  </a:lnTo>
                  <a:lnTo>
                    <a:pt x="57" y="501"/>
                  </a:lnTo>
                  <a:lnTo>
                    <a:pt x="85" y="495"/>
                  </a:lnTo>
                  <a:lnTo>
                    <a:pt x="119" y="486"/>
                  </a:lnTo>
                  <a:lnTo>
                    <a:pt x="155" y="473"/>
                  </a:lnTo>
                  <a:lnTo>
                    <a:pt x="197" y="454"/>
                  </a:lnTo>
                  <a:lnTo>
                    <a:pt x="242" y="429"/>
                  </a:lnTo>
                  <a:lnTo>
                    <a:pt x="291" y="397"/>
                  </a:lnTo>
                  <a:lnTo>
                    <a:pt x="342" y="357"/>
                  </a:lnTo>
                  <a:lnTo>
                    <a:pt x="395" y="308"/>
                  </a:lnTo>
                  <a:lnTo>
                    <a:pt x="450" y="252"/>
                  </a:lnTo>
                  <a:lnTo>
                    <a:pt x="506" y="184"/>
                  </a:lnTo>
                  <a:lnTo>
                    <a:pt x="563" y="106"/>
                  </a:lnTo>
                  <a:lnTo>
                    <a:pt x="620" y="15"/>
                  </a:lnTo>
                  <a:lnTo>
                    <a:pt x="584" y="0"/>
                  </a:lnTo>
                  <a:close/>
                </a:path>
              </a:pathLst>
            </a:custGeom>
            <a:solidFill>
              <a:srgbClr val="3F3F3F"/>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8" name="Freeform 49"/>
            <p:cNvSpPr>
              <a:spLocks/>
            </p:cNvSpPr>
            <p:nvPr/>
          </p:nvSpPr>
          <p:spPr bwMode="auto">
            <a:xfrm>
              <a:off x="1755775" y="3490913"/>
              <a:ext cx="765175" cy="742950"/>
            </a:xfrm>
            <a:custGeom>
              <a:avLst/>
              <a:gdLst>
                <a:gd name="T0" fmla="*/ 0 w 655"/>
                <a:gd name="T1" fmla="*/ 490 h 637"/>
                <a:gd name="T2" fmla="*/ 17 w 655"/>
                <a:gd name="T3" fmla="*/ 541 h 637"/>
                <a:gd name="T4" fmla="*/ 22 w 655"/>
                <a:gd name="T5" fmla="*/ 588 h 637"/>
                <a:gd name="T6" fmla="*/ 24 w 655"/>
                <a:gd name="T7" fmla="*/ 624 h 637"/>
                <a:gd name="T8" fmla="*/ 22 w 655"/>
                <a:gd name="T9" fmla="*/ 637 h 637"/>
                <a:gd name="T10" fmla="*/ 28 w 655"/>
                <a:gd name="T11" fmla="*/ 635 h 637"/>
                <a:gd name="T12" fmla="*/ 41 w 655"/>
                <a:gd name="T13" fmla="*/ 631 h 637"/>
                <a:gd name="T14" fmla="*/ 64 w 655"/>
                <a:gd name="T15" fmla="*/ 622 h 637"/>
                <a:gd name="T16" fmla="*/ 94 w 655"/>
                <a:gd name="T17" fmla="*/ 611 h 637"/>
                <a:gd name="T18" fmla="*/ 130 w 655"/>
                <a:gd name="T19" fmla="*/ 594 h 637"/>
                <a:gd name="T20" fmla="*/ 170 w 655"/>
                <a:gd name="T21" fmla="*/ 573 h 637"/>
                <a:gd name="T22" fmla="*/ 215 w 655"/>
                <a:gd name="T23" fmla="*/ 546 h 637"/>
                <a:gd name="T24" fmla="*/ 264 w 655"/>
                <a:gd name="T25" fmla="*/ 514 h 637"/>
                <a:gd name="T26" fmla="*/ 315 w 655"/>
                <a:gd name="T27" fmla="*/ 476 h 637"/>
                <a:gd name="T28" fmla="*/ 368 w 655"/>
                <a:gd name="T29" fmla="*/ 433 h 637"/>
                <a:gd name="T30" fmla="*/ 421 w 655"/>
                <a:gd name="T31" fmla="*/ 384 h 637"/>
                <a:gd name="T32" fmla="*/ 472 w 655"/>
                <a:gd name="T33" fmla="*/ 327 h 637"/>
                <a:gd name="T34" fmla="*/ 523 w 655"/>
                <a:gd name="T35" fmla="*/ 265 h 637"/>
                <a:gd name="T36" fmla="*/ 570 w 655"/>
                <a:gd name="T37" fmla="*/ 193 h 637"/>
                <a:gd name="T38" fmla="*/ 615 w 655"/>
                <a:gd name="T39" fmla="*/ 116 h 637"/>
                <a:gd name="T40" fmla="*/ 655 w 655"/>
                <a:gd name="T41" fmla="*/ 29 h 637"/>
                <a:gd name="T42" fmla="*/ 614 w 655"/>
                <a:gd name="T43" fmla="*/ 0 h 637"/>
                <a:gd name="T44" fmla="*/ 563 w 655"/>
                <a:gd name="T45" fmla="*/ 74 h 637"/>
                <a:gd name="T46" fmla="*/ 513 w 655"/>
                <a:gd name="T47" fmla="*/ 140 h 637"/>
                <a:gd name="T48" fmla="*/ 470 w 655"/>
                <a:gd name="T49" fmla="*/ 197 h 637"/>
                <a:gd name="T50" fmla="*/ 430 w 655"/>
                <a:gd name="T51" fmla="*/ 244 h 637"/>
                <a:gd name="T52" fmla="*/ 393 w 655"/>
                <a:gd name="T53" fmla="*/ 286 h 637"/>
                <a:gd name="T54" fmla="*/ 357 w 655"/>
                <a:gd name="T55" fmla="*/ 320 h 637"/>
                <a:gd name="T56" fmla="*/ 323 w 655"/>
                <a:gd name="T57" fmla="*/ 348 h 637"/>
                <a:gd name="T58" fmla="*/ 291 w 655"/>
                <a:gd name="T59" fmla="*/ 373 h 637"/>
                <a:gd name="T60" fmla="*/ 259 w 655"/>
                <a:gd name="T61" fmla="*/ 393 h 637"/>
                <a:gd name="T62" fmla="*/ 226 w 655"/>
                <a:gd name="T63" fmla="*/ 410 h 637"/>
                <a:gd name="T64" fmla="*/ 192 w 655"/>
                <a:gd name="T65" fmla="*/ 424 h 637"/>
                <a:gd name="T66" fmla="*/ 158 w 655"/>
                <a:gd name="T67" fmla="*/ 437 h 637"/>
                <a:gd name="T68" fmla="*/ 123 w 655"/>
                <a:gd name="T69" fmla="*/ 450 h 637"/>
                <a:gd name="T70" fmla="*/ 85 w 655"/>
                <a:gd name="T71" fmla="*/ 461 h 637"/>
                <a:gd name="T72" fmla="*/ 43 w 655"/>
                <a:gd name="T73" fmla="*/ 475 h 637"/>
                <a:gd name="T74" fmla="*/ 0 w 655"/>
                <a:gd name="T75" fmla="*/ 490 h 6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55"/>
                <a:gd name="T115" fmla="*/ 0 h 637"/>
                <a:gd name="T116" fmla="*/ 655 w 655"/>
                <a:gd name="T117" fmla="*/ 637 h 6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55" h="637">
                  <a:moveTo>
                    <a:pt x="0" y="490"/>
                  </a:moveTo>
                  <a:lnTo>
                    <a:pt x="17" y="541"/>
                  </a:lnTo>
                  <a:lnTo>
                    <a:pt x="22" y="588"/>
                  </a:lnTo>
                  <a:lnTo>
                    <a:pt x="24" y="624"/>
                  </a:lnTo>
                  <a:lnTo>
                    <a:pt x="22" y="637"/>
                  </a:lnTo>
                  <a:lnTo>
                    <a:pt x="28" y="635"/>
                  </a:lnTo>
                  <a:lnTo>
                    <a:pt x="41" y="631"/>
                  </a:lnTo>
                  <a:lnTo>
                    <a:pt x="64" y="622"/>
                  </a:lnTo>
                  <a:lnTo>
                    <a:pt x="94" y="611"/>
                  </a:lnTo>
                  <a:lnTo>
                    <a:pt x="130" y="594"/>
                  </a:lnTo>
                  <a:lnTo>
                    <a:pt x="170" y="573"/>
                  </a:lnTo>
                  <a:lnTo>
                    <a:pt x="215" y="546"/>
                  </a:lnTo>
                  <a:lnTo>
                    <a:pt x="264" y="514"/>
                  </a:lnTo>
                  <a:lnTo>
                    <a:pt x="315" y="476"/>
                  </a:lnTo>
                  <a:lnTo>
                    <a:pt x="368" y="433"/>
                  </a:lnTo>
                  <a:lnTo>
                    <a:pt x="421" y="384"/>
                  </a:lnTo>
                  <a:lnTo>
                    <a:pt x="472" y="327"/>
                  </a:lnTo>
                  <a:lnTo>
                    <a:pt x="523" y="265"/>
                  </a:lnTo>
                  <a:lnTo>
                    <a:pt x="570" y="193"/>
                  </a:lnTo>
                  <a:lnTo>
                    <a:pt x="615" y="116"/>
                  </a:lnTo>
                  <a:lnTo>
                    <a:pt x="655" y="29"/>
                  </a:lnTo>
                  <a:lnTo>
                    <a:pt x="614" y="0"/>
                  </a:lnTo>
                  <a:lnTo>
                    <a:pt x="563" y="74"/>
                  </a:lnTo>
                  <a:lnTo>
                    <a:pt x="513" y="140"/>
                  </a:lnTo>
                  <a:lnTo>
                    <a:pt x="470" y="197"/>
                  </a:lnTo>
                  <a:lnTo>
                    <a:pt x="430" y="244"/>
                  </a:lnTo>
                  <a:lnTo>
                    <a:pt x="393" y="286"/>
                  </a:lnTo>
                  <a:lnTo>
                    <a:pt x="357" y="320"/>
                  </a:lnTo>
                  <a:lnTo>
                    <a:pt x="323" y="348"/>
                  </a:lnTo>
                  <a:lnTo>
                    <a:pt x="291" y="373"/>
                  </a:lnTo>
                  <a:lnTo>
                    <a:pt x="259" y="393"/>
                  </a:lnTo>
                  <a:lnTo>
                    <a:pt x="226" y="410"/>
                  </a:lnTo>
                  <a:lnTo>
                    <a:pt x="192" y="424"/>
                  </a:lnTo>
                  <a:lnTo>
                    <a:pt x="158" y="437"/>
                  </a:lnTo>
                  <a:lnTo>
                    <a:pt x="123" y="450"/>
                  </a:lnTo>
                  <a:lnTo>
                    <a:pt x="85" y="461"/>
                  </a:lnTo>
                  <a:lnTo>
                    <a:pt x="43" y="475"/>
                  </a:lnTo>
                  <a:lnTo>
                    <a:pt x="0" y="490"/>
                  </a:lnTo>
                  <a:close/>
                </a:path>
              </a:pathLst>
            </a:custGeom>
            <a:solidFill>
              <a:srgbClr val="26262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199" name="Freeform 79"/>
            <p:cNvSpPr>
              <a:spLocks/>
            </p:cNvSpPr>
            <p:nvPr/>
          </p:nvSpPr>
          <p:spPr bwMode="auto">
            <a:xfrm>
              <a:off x="1295400" y="2490788"/>
              <a:ext cx="1795462" cy="263525"/>
            </a:xfrm>
            <a:custGeom>
              <a:avLst/>
              <a:gdLst>
                <a:gd name="T0" fmla="*/ 2 w 1541"/>
                <a:gd name="T1" fmla="*/ 30 h 227"/>
                <a:gd name="T2" fmla="*/ 23 w 1541"/>
                <a:gd name="T3" fmla="*/ 43 h 227"/>
                <a:gd name="T4" fmla="*/ 66 w 1541"/>
                <a:gd name="T5" fmla="*/ 68 h 227"/>
                <a:gd name="T6" fmla="*/ 132 w 1541"/>
                <a:gd name="T7" fmla="*/ 98 h 227"/>
                <a:gd name="T8" fmla="*/ 223 w 1541"/>
                <a:gd name="T9" fmla="*/ 128 h 227"/>
                <a:gd name="T10" fmla="*/ 342 w 1541"/>
                <a:gd name="T11" fmla="*/ 157 h 227"/>
                <a:gd name="T12" fmla="*/ 487 w 1541"/>
                <a:gd name="T13" fmla="*/ 177 h 227"/>
                <a:gd name="T14" fmla="*/ 663 w 1541"/>
                <a:gd name="T15" fmla="*/ 187 h 227"/>
                <a:gd name="T16" fmla="*/ 861 w 1541"/>
                <a:gd name="T17" fmla="*/ 181 h 227"/>
                <a:gd name="T18" fmla="*/ 1035 w 1541"/>
                <a:gd name="T19" fmla="*/ 166 h 227"/>
                <a:gd name="T20" fmla="*/ 1179 w 1541"/>
                <a:gd name="T21" fmla="*/ 147 h 227"/>
                <a:gd name="T22" fmla="*/ 1294 w 1541"/>
                <a:gd name="T23" fmla="*/ 121 h 227"/>
                <a:gd name="T24" fmla="*/ 1383 w 1541"/>
                <a:gd name="T25" fmla="*/ 92 h 227"/>
                <a:gd name="T26" fmla="*/ 1451 w 1541"/>
                <a:gd name="T27" fmla="*/ 64 h 227"/>
                <a:gd name="T28" fmla="*/ 1500 w 1541"/>
                <a:gd name="T29" fmla="*/ 36 h 227"/>
                <a:gd name="T30" fmla="*/ 1532 w 1541"/>
                <a:gd name="T31" fmla="*/ 11 h 227"/>
                <a:gd name="T32" fmla="*/ 1541 w 1541"/>
                <a:gd name="T33" fmla="*/ 2 h 227"/>
                <a:gd name="T34" fmla="*/ 1532 w 1541"/>
                <a:gd name="T35" fmla="*/ 21 h 227"/>
                <a:gd name="T36" fmla="*/ 1507 w 1541"/>
                <a:gd name="T37" fmla="*/ 51 h 227"/>
                <a:gd name="T38" fmla="*/ 1460 w 1541"/>
                <a:gd name="T39" fmla="*/ 90 h 227"/>
                <a:gd name="T40" fmla="*/ 1383 w 1541"/>
                <a:gd name="T41" fmla="*/ 132 h 227"/>
                <a:gd name="T42" fmla="*/ 1267 w 1541"/>
                <a:gd name="T43" fmla="*/ 170 h 227"/>
                <a:gd name="T44" fmla="*/ 1107 w 1541"/>
                <a:gd name="T45" fmla="*/ 202 h 227"/>
                <a:gd name="T46" fmla="*/ 895 w 1541"/>
                <a:gd name="T47" fmla="*/ 223 h 227"/>
                <a:gd name="T48" fmla="*/ 639 w 1541"/>
                <a:gd name="T49" fmla="*/ 225 h 227"/>
                <a:gd name="T50" fmla="*/ 425 w 1541"/>
                <a:gd name="T51" fmla="*/ 210 h 227"/>
                <a:gd name="T52" fmla="*/ 267 w 1541"/>
                <a:gd name="T53" fmla="*/ 183 h 227"/>
                <a:gd name="T54" fmla="*/ 153 w 1541"/>
                <a:gd name="T55" fmla="*/ 149 h 227"/>
                <a:gd name="T56" fmla="*/ 76 w 1541"/>
                <a:gd name="T57" fmla="*/ 111 h 227"/>
                <a:gd name="T58" fmla="*/ 30 w 1541"/>
                <a:gd name="T59" fmla="*/ 75 h 227"/>
                <a:gd name="T60" fmla="*/ 8 w 1541"/>
                <a:gd name="T61" fmla="*/ 47 h 227"/>
                <a:gd name="T62" fmla="*/ 0 w 1541"/>
                <a:gd name="T63" fmla="*/ 30 h 2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41"/>
                <a:gd name="T97" fmla="*/ 0 h 227"/>
                <a:gd name="T98" fmla="*/ 1541 w 1541"/>
                <a:gd name="T99" fmla="*/ 227 h 22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41" h="227">
                  <a:moveTo>
                    <a:pt x="0" y="28"/>
                  </a:moveTo>
                  <a:lnTo>
                    <a:pt x="2" y="30"/>
                  </a:lnTo>
                  <a:lnTo>
                    <a:pt x="10" y="36"/>
                  </a:lnTo>
                  <a:lnTo>
                    <a:pt x="23" y="43"/>
                  </a:lnTo>
                  <a:lnTo>
                    <a:pt x="42" y="55"/>
                  </a:lnTo>
                  <a:lnTo>
                    <a:pt x="66" y="68"/>
                  </a:lnTo>
                  <a:lnTo>
                    <a:pt x="97" y="83"/>
                  </a:lnTo>
                  <a:lnTo>
                    <a:pt x="132" y="98"/>
                  </a:lnTo>
                  <a:lnTo>
                    <a:pt x="176" y="113"/>
                  </a:lnTo>
                  <a:lnTo>
                    <a:pt x="223" y="128"/>
                  </a:lnTo>
                  <a:lnTo>
                    <a:pt x="280" y="143"/>
                  </a:lnTo>
                  <a:lnTo>
                    <a:pt x="342" y="157"/>
                  </a:lnTo>
                  <a:lnTo>
                    <a:pt x="412" y="168"/>
                  </a:lnTo>
                  <a:lnTo>
                    <a:pt x="487" y="177"/>
                  </a:lnTo>
                  <a:lnTo>
                    <a:pt x="572" y="183"/>
                  </a:lnTo>
                  <a:lnTo>
                    <a:pt x="663" y="187"/>
                  </a:lnTo>
                  <a:lnTo>
                    <a:pt x="763" y="185"/>
                  </a:lnTo>
                  <a:lnTo>
                    <a:pt x="861" y="181"/>
                  </a:lnTo>
                  <a:lnTo>
                    <a:pt x="952" y="176"/>
                  </a:lnTo>
                  <a:lnTo>
                    <a:pt x="1035" y="166"/>
                  </a:lnTo>
                  <a:lnTo>
                    <a:pt x="1111" y="157"/>
                  </a:lnTo>
                  <a:lnTo>
                    <a:pt x="1179" y="147"/>
                  </a:lnTo>
                  <a:lnTo>
                    <a:pt x="1239" y="134"/>
                  </a:lnTo>
                  <a:lnTo>
                    <a:pt x="1294" y="121"/>
                  </a:lnTo>
                  <a:lnTo>
                    <a:pt x="1341" y="107"/>
                  </a:lnTo>
                  <a:lnTo>
                    <a:pt x="1383" y="92"/>
                  </a:lnTo>
                  <a:lnTo>
                    <a:pt x="1420" y="79"/>
                  </a:lnTo>
                  <a:lnTo>
                    <a:pt x="1451" y="64"/>
                  </a:lnTo>
                  <a:lnTo>
                    <a:pt x="1477" y="49"/>
                  </a:lnTo>
                  <a:lnTo>
                    <a:pt x="1500" y="36"/>
                  </a:lnTo>
                  <a:lnTo>
                    <a:pt x="1517" y="22"/>
                  </a:lnTo>
                  <a:lnTo>
                    <a:pt x="1532" y="11"/>
                  </a:lnTo>
                  <a:lnTo>
                    <a:pt x="1541" y="0"/>
                  </a:lnTo>
                  <a:lnTo>
                    <a:pt x="1541" y="2"/>
                  </a:lnTo>
                  <a:lnTo>
                    <a:pt x="1537" y="9"/>
                  </a:lnTo>
                  <a:lnTo>
                    <a:pt x="1532" y="21"/>
                  </a:lnTo>
                  <a:lnTo>
                    <a:pt x="1522" y="34"/>
                  </a:lnTo>
                  <a:lnTo>
                    <a:pt x="1507" y="51"/>
                  </a:lnTo>
                  <a:lnTo>
                    <a:pt x="1488" y="70"/>
                  </a:lnTo>
                  <a:lnTo>
                    <a:pt x="1460" y="90"/>
                  </a:lnTo>
                  <a:lnTo>
                    <a:pt x="1426" y="109"/>
                  </a:lnTo>
                  <a:lnTo>
                    <a:pt x="1383" y="132"/>
                  </a:lnTo>
                  <a:lnTo>
                    <a:pt x="1330" y="151"/>
                  </a:lnTo>
                  <a:lnTo>
                    <a:pt x="1267" y="170"/>
                  </a:lnTo>
                  <a:lnTo>
                    <a:pt x="1194" y="189"/>
                  </a:lnTo>
                  <a:lnTo>
                    <a:pt x="1107" y="202"/>
                  </a:lnTo>
                  <a:lnTo>
                    <a:pt x="1009" y="215"/>
                  </a:lnTo>
                  <a:lnTo>
                    <a:pt x="895" y="223"/>
                  </a:lnTo>
                  <a:lnTo>
                    <a:pt x="767" y="227"/>
                  </a:lnTo>
                  <a:lnTo>
                    <a:pt x="639" y="225"/>
                  </a:lnTo>
                  <a:lnTo>
                    <a:pt x="525" y="219"/>
                  </a:lnTo>
                  <a:lnTo>
                    <a:pt x="425" y="210"/>
                  </a:lnTo>
                  <a:lnTo>
                    <a:pt x="340" y="198"/>
                  </a:lnTo>
                  <a:lnTo>
                    <a:pt x="267" y="183"/>
                  </a:lnTo>
                  <a:lnTo>
                    <a:pt x="204" y="166"/>
                  </a:lnTo>
                  <a:lnTo>
                    <a:pt x="153" y="149"/>
                  </a:lnTo>
                  <a:lnTo>
                    <a:pt x="110" y="130"/>
                  </a:lnTo>
                  <a:lnTo>
                    <a:pt x="76" y="111"/>
                  </a:lnTo>
                  <a:lnTo>
                    <a:pt x="51" y="92"/>
                  </a:lnTo>
                  <a:lnTo>
                    <a:pt x="30" y="75"/>
                  </a:lnTo>
                  <a:lnTo>
                    <a:pt x="17" y="60"/>
                  </a:lnTo>
                  <a:lnTo>
                    <a:pt x="8" y="47"/>
                  </a:lnTo>
                  <a:lnTo>
                    <a:pt x="4" y="38"/>
                  </a:lnTo>
                  <a:lnTo>
                    <a:pt x="0" y="30"/>
                  </a:lnTo>
                  <a:lnTo>
                    <a:pt x="0" y="28"/>
                  </a:lnTo>
                  <a:close/>
                </a:path>
              </a:pathLst>
            </a:custGeom>
            <a:solidFill>
              <a:srgbClr val="7F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0" name="Freeform 80"/>
            <p:cNvSpPr>
              <a:spLocks/>
            </p:cNvSpPr>
            <p:nvPr/>
          </p:nvSpPr>
          <p:spPr bwMode="auto">
            <a:xfrm>
              <a:off x="1584325" y="3389313"/>
              <a:ext cx="76200" cy="115888"/>
            </a:xfrm>
            <a:custGeom>
              <a:avLst/>
              <a:gdLst>
                <a:gd name="T0" fmla="*/ 66 w 66"/>
                <a:gd name="T1" fmla="*/ 100 h 100"/>
                <a:gd name="T2" fmla="*/ 32 w 66"/>
                <a:gd name="T3" fmla="*/ 0 h 100"/>
                <a:gd name="T4" fmla="*/ 0 w 66"/>
                <a:gd name="T5" fmla="*/ 17 h 100"/>
                <a:gd name="T6" fmla="*/ 66 w 66"/>
                <a:gd name="T7" fmla="*/ 100 h 100"/>
                <a:gd name="T8" fmla="*/ 0 60000 65536"/>
                <a:gd name="T9" fmla="*/ 0 60000 65536"/>
                <a:gd name="T10" fmla="*/ 0 60000 65536"/>
                <a:gd name="T11" fmla="*/ 0 60000 65536"/>
                <a:gd name="T12" fmla="*/ 0 w 66"/>
                <a:gd name="T13" fmla="*/ 0 h 100"/>
                <a:gd name="T14" fmla="*/ 66 w 66"/>
                <a:gd name="T15" fmla="*/ 100 h 100"/>
              </a:gdLst>
              <a:ahLst/>
              <a:cxnLst>
                <a:cxn ang="T8">
                  <a:pos x="T0" y="T1"/>
                </a:cxn>
                <a:cxn ang="T9">
                  <a:pos x="T2" y="T3"/>
                </a:cxn>
                <a:cxn ang="T10">
                  <a:pos x="T4" y="T5"/>
                </a:cxn>
                <a:cxn ang="T11">
                  <a:pos x="T6" y="T7"/>
                </a:cxn>
              </a:cxnLst>
              <a:rect l="T12" t="T13" r="T14" b="T15"/>
              <a:pathLst>
                <a:path w="66" h="100">
                  <a:moveTo>
                    <a:pt x="66" y="100"/>
                  </a:moveTo>
                  <a:lnTo>
                    <a:pt x="32" y="0"/>
                  </a:lnTo>
                  <a:lnTo>
                    <a:pt x="0" y="17"/>
                  </a:lnTo>
                  <a:lnTo>
                    <a:pt x="66" y="100"/>
                  </a:lnTo>
                  <a:close/>
                </a:path>
              </a:pathLst>
            </a:custGeom>
            <a:solidFill>
              <a:srgbClr val="FF4C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1" name="Freeform 81"/>
            <p:cNvSpPr>
              <a:spLocks/>
            </p:cNvSpPr>
            <p:nvPr/>
          </p:nvSpPr>
          <p:spPr bwMode="auto">
            <a:xfrm>
              <a:off x="1436687" y="3584575"/>
              <a:ext cx="117475" cy="49213"/>
            </a:xfrm>
            <a:custGeom>
              <a:avLst/>
              <a:gdLst>
                <a:gd name="T0" fmla="*/ 100 w 100"/>
                <a:gd name="T1" fmla="*/ 41 h 41"/>
                <a:gd name="T2" fmla="*/ 11 w 100"/>
                <a:gd name="T3" fmla="*/ 0 h 41"/>
                <a:gd name="T4" fmla="*/ 0 w 100"/>
                <a:gd name="T5" fmla="*/ 39 h 41"/>
                <a:gd name="T6" fmla="*/ 100 w 100"/>
                <a:gd name="T7" fmla="*/ 41 h 41"/>
                <a:gd name="T8" fmla="*/ 0 60000 65536"/>
                <a:gd name="T9" fmla="*/ 0 60000 65536"/>
                <a:gd name="T10" fmla="*/ 0 60000 65536"/>
                <a:gd name="T11" fmla="*/ 0 60000 65536"/>
                <a:gd name="T12" fmla="*/ 0 w 100"/>
                <a:gd name="T13" fmla="*/ 0 h 41"/>
                <a:gd name="T14" fmla="*/ 100 w 100"/>
                <a:gd name="T15" fmla="*/ 41 h 41"/>
              </a:gdLst>
              <a:ahLst/>
              <a:cxnLst>
                <a:cxn ang="T8">
                  <a:pos x="T0" y="T1"/>
                </a:cxn>
                <a:cxn ang="T9">
                  <a:pos x="T2" y="T3"/>
                </a:cxn>
                <a:cxn ang="T10">
                  <a:pos x="T4" y="T5"/>
                </a:cxn>
                <a:cxn ang="T11">
                  <a:pos x="T6" y="T7"/>
                </a:cxn>
              </a:cxnLst>
              <a:rect l="T12" t="T13" r="T14" b="T15"/>
              <a:pathLst>
                <a:path w="100" h="41">
                  <a:moveTo>
                    <a:pt x="100" y="41"/>
                  </a:moveTo>
                  <a:lnTo>
                    <a:pt x="11" y="0"/>
                  </a:lnTo>
                  <a:lnTo>
                    <a:pt x="0" y="39"/>
                  </a:lnTo>
                  <a:lnTo>
                    <a:pt x="100" y="41"/>
                  </a:lnTo>
                  <a:close/>
                </a:path>
              </a:pathLst>
            </a:custGeom>
            <a:solidFill>
              <a:srgbClr val="FF4C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2" name="Freeform 82"/>
            <p:cNvSpPr>
              <a:spLocks/>
            </p:cNvSpPr>
            <p:nvPr/>
          </p:nvSpPr>
          <p:spPr bwMode="auto">
            <a:xfrm>
              <a:off x="1474787" y="3787775"/>
              <a:ext cx="114300" cy="106363"/>
            </a:xfrm>
            <a:custGeom>
              <a:avLst/>
              <a:gdLst>
                <a:gd name="T0" fmla="*/ 98 w 98"/>
                <a:gd name="T1" fmla="*/ 0 h 91"/>
                <a:gd name="T2" fmla="*/ 21 w 98"/>
                <a:gd name="T3" fmla="*/ 91 h 91"/>
                <a:gd name="T4" fmla="*/ 0 w 98"/>
                <a:gd name="T5" fmla="*/ 57 h 91"/>
                <a:gd name="T6" fmla="*/ 98 w 98"/>
                <a:gd name="T7" fmla="*/ 0 h 91"/>
                <a:gd name="T8" fmla="*/ 0 60000 65536"/>
                <a:gd name="T9" fmla="*/ 0 60000 65536"/>
                <a:gd name="T10" fmla="*/ 0 60000 65536"/>
                <a:gd name="T11" fmla="*/ 0 60000 65536"/>
                <a:gd name="T12" fmla="*/ 0 w 98"/>
                <a:gd name="T13" fmla="*/ 0 h 91"/>
                <a:gd name="T14" fmla="*/ 98 w 98"/>
                <a:gd name="T15" fmla="*/ 91 h 91"/>
              </a:gdLst>
              <a:ahLst/>
              <a:cxnLst>
                <a:cxn ang="T8">
                  <a:pos x="T0" y="T1"/>
                </a:cxn>
                <a:cxn ang="T9">
                  <a:pos x="T2" y="T3"/>
                </a:cxn>
                <a:cxn ang="T10">
                  <a:pos x="T4" y="T5"/>
                </a:cxn>
                <a:cxn ang="T11">
                  <a:pos x="T6" y="T7"/>
                </a:cxn>
              </a:cxnLst>
              <a:rect l="T12" t="T13" r="T14" b="T15"/>
              <a:pathLst>
                <a:path w="98" h="91">
                  <a:moveTo>
                    <a:pt x="98" y="0"/>
                  </a:moveTo>
                  <a:lnTo>
                    <a:pt x="21" y="91"/>
                  </a:lnTo>
                  <a:lnTo>
                    <a:pt x="0" y="57"/>
                  </a:lnTo>
                  <a:lnTo>
                    <a:pt x="98" y="0"/>
                  </a:lnTo>
                  <a:close/>
                </a:path>
              </a:pathLst>
            </a:custGeom>
            <a:solidFill>
              <a:srgbClr val="FF4C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3" name="Freeform 83"/>
            <p:cNvSpPr>
              <a:spLocks/>
            </p:cNvSpPr>
            <p:nvPr/>
          </p:nvSpPr>
          <p:spPr bwMode="auto">
            <a:xfrm>
              <a:off x="1604962" y="3921125"/>
              <a:ext cx="68262" cy="111125"/>
            </a:xfrm>
            <a:custGeom>
              <a:avLst/>
              <a:gdLst>
                <a:gd name="T0" fmla="*/ 58 w 58"/>
                <a:gd name="T1" fmla="*/ 0 h 96"/>
                <a:gd name="T2" fmla="*/ 0 w 58"/>
                <a:gd name="T3" fmla="*/ 79 h 96"/>
                <a:gd name="T4" fmla="*/ 35 w 58"/>
                <a:gd name="T5" fmla="*/ 96 h 96"/>
                <a:gd name="T6" fmla="*/ 58 w 58"/>
                <a:gd name="T7" fmla="*/ 0 h 96"/>
                <a:gd name="T8" fmla="*/ 0 60000 65536"/>
                <a:gd name="T9" fmla="*/ 0 60000 65536"/>
                <a:gd name="T10" fmla="*/ 0 60000 65536"/>
                <a:gd name="T11" fmla="*/ 0 60000 65536"/>
                <a:gd name="T12" fmla="*/ 0 w 58"/>
                <a:gd name="T13" fmla="*/ 0 h 96"/>
                <a:gd name="T14" fmla="*/ 58 w 58"/>
                <a:gd name="T15" fmla="*/ 96 h 96"/>
              </a:gdLst>
              <a:ahLst/>
              <a:cxnLst>
                <a:cxn ang="T8">
                  <a:pos x="T0" y="T1"/>
                </a:cxn>
                <a:cxn ang="T9">
                  <a:pos x="T2" y="T3"/>
                </a:cxn>
                <a:cxn ang="T10">
                  <a:pos x="T4" y="T5"/>
                </a:cxn>
                <a:cxn ang="T11">
                  <a:pos x="T6" y="T7"/>
                </a:cxn>
              </a:cxnLst>
              <a:rect l="T12" t="T13" r="T14" b="T15"/>
              <a:pathLst>
                <a:path w="58" h="96">
                  <a:moveTo>
                    <a:pt x="58" y="0"/>
                  </a:moveTo>
                  <a:lnTo>
                    <a:pt x="0" y="79"/>
                  </a:lnTo>
                  <a:lnTo>
                    <a:pt x="35" y="96"/>
                  </a:lnTo>
                  <a:lnTo>
                    <a:pt x="58" y="0"/>
                  </a:lnTo>
                  <a:close/>
                </a:path>
              </a:pathLst>
            </a:custGeom>
            <a:solidFill>
              <a:srgbClr val="FF4C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4" name="Freeform 124"/>
            <p:cNvSpPr>
              <a:spLocks/>
            </p:cNvSpPr>
            <p:nvPr/>
          </p:nvSpPr>
          <p:spPr bwMode="auto">
            <a:xfrm>
              <a:off x="2439987" y="5046663"/>
              <a:ext cx="34925" cy="47625"/>
            </a:xfrm>
            <a:custGeom>
              <a:avLst/>
              <a:gdLst>
                <a:gd name="T0" fmla="*/ 27 w 30"/>
                <a:gd name="T1" fmla="*/ 0 h 42"/>
                <a:gd name="T2" fmla="*/ 15 w 30"/>
                <a:gd name="T3" fmla="*/ 6 h 42"/>
                <a:gd name="T4" fmla="*/ 8 w 30"/>
                <a:gd name="T5" fmla="*/ 11 h 42"/>
                <a:gd name="T6" fmla="*/ 2 w 30"/>
                <a:gd name="T7" fmla="*/ 13 h 42"/>
                <a:gd name="T8" fmla="*/ 0 w 30"/>
                <a:gd name="T9" fmla="*/ 15 h 42"/>
                <a:gd name="T10" fmla="*/ 17 w 30"/>
                <a:gd name="T11" fmla="*/ 42 h 42"/>
                <a:gd name="T12" fmla="*/ 27 w 30"/>
                <a:gd name="T13" fmla="*/ 30 h 42"/>
                <a:gd name="T14" fmla="*/ 30 w 30"/>
                <a:gd name="T15" fmla="*/ 21 h 42"/>
                <a:gd name="T16" fmla="*/ 30 w 30"/>
                <a:gd name="T17" fmla="*/ 10 h 42"/>
                <a:gd name="T18" fmla="*/ 27 w 30"/>
                <a:gd name="T19" fmla="*/ 0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42"/>
                <a:gd name="T32" fmla="*/ 30 w 30"/>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42">
                  <a:moveTo>
                    <a:pt x="27" y="0"/>
                  </a:moveTo>
                  <a:lnTo>
                    <a:pt x="15" y="6"/>
                  </a:lnTo>
                  <a:lnTo>
                    <a:pt x="8" y="11"/>
                  </a:lnTo>
                  <a:lnTo>
                    <a:pt x="2" y="13"/>
                  </a:lnTo>
                  <a:lnTo>
                    <a:pt x="0" y="15"/>
                  </a:lnTo>
                  <a:lnTo>
                    <a:pt x="17" y="42"/>
                  </a:lnTo>
                  <a:lnTo>
                    <a:pt x="27" y="30"/>
                  </a:lnTo>
                  <a:lnTo>
                    <a:pt x="30" y="21"/>
                  </a:lnTo>
                  <a:lnTo>
                    <a:pt x="30" y="10"/>
                  </a:lnTo>
                  <a:lnTo>
                    <a:pt x="27" y="0"/>
                  </a:lnTo>
                  <a:close/>
                </a:path>
              </a:pathLst>
            </a:custGeom>
            <a:solidFill>
              <a:srgbClr val="7FA54C"/>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5" name="Freeform 130"/>
            <p:cNvSpPr>
              <a:spLocks/>
            </p:cNvSpPr>
            <p:nvPr/>
          </p:nvSpPr>
          <p:spPr bwMode="auto">
            <a:xfrm>
              <a:off x="1760537" y="3600450"/>
              <a:ext cx="177800" cy="153988"/>
            </a:xfrm>
            <a:custGeom>
              <a:avLst/>
              <a:gdLst>
                <a:gd name="T0" fmla="*/ 15 w 153"/>
                <a:gd name="T1" fmla="*/ 0 h 132"/>
                <a:gd name="T2" fmla="*/ 13 w 153"/>
                <a:gd name="T3" fmla="*/ 4 h 132"/>
                <a:gd name="T4" fmla="*/ 9 w 153"/>
                <a:gd name="T5" fmla="*/ 9 h 132"/>
                <a:gd name="T6" fmla="*/ 3 w 153"/>
                <a:gd name="T7" fmla="*/ 19 h 132"/>
                <a:gd name="T8" fmla="*/ 0 w 153"/>
                <a:gd name="T9" fmla="*/ 28 h 132"/>
                <a:gd name="T10" fmla="*/ 79 w 153"/>
                <a:gd name="T11" fmla="*/ 132 h 132"/>
                <a:gd name="T12" fmla="*/ 81 w 153"/>
                <a:gd name="T13" fmla="*/ 132 h 132"/>
                <a:gd name="T14" fmla="*/ 85 w 153"/>
                <a:gd name="T15" fmla="*/ 130 h 132"/>
                <a:gd name="T16" fmla="*/ 92 w 153"/>
                <a:gd name="T17" fmla="*/ 128 h 132"/>
                <a:gd name="T18" fmla="*/ 100 w 153"/>
                <a:gd name="T19" fmla="*/ 125 h 132"/>
                <a:gd name="T20" fmla="*/ 111 w 153"/>
                <a:gd name="T21" fmla="*/ 121 h 132"/>
                <a:gd name="T22" fmla="*/ 124 w 153"/>
                <a:gd name="T23" fmla="*/ 117 h 132"/>
                <a:gd name="T24" fmla="*/ 137 w 153"/>
                <a:gd name="T25" fmla="*/ 113 h 132"/>
                <a:gd name="T26" fmla="*/ 153 w 153"/>
                <a:gd name="T27" fmla="*/ 109 h 132"/>
                <a:gd name="T28" fmla="*/ 132 w 153"/>
                <a:gd name="T29" fmla="*/ 106 h 132"/>
                <a:gd name="T30" fmla="*/ 111 w 153"/>
                <a:gd name="T31" fmla="*/ 98 h 132"/>
                <a:gd name="T32" fmla="*/ 90 w 153"/>
                <a:gd name="T33" fmla="*/ 85 h 132"/>
                <a:gd name="T34" fmla="*/ 73 w 153"/>
                <a:gd name="T35" fmla="*/ 72 h 132"/>
                <a:gd name="T36" fmla="*/ 56 w 153"/>
                <a:gd name="T37" fmla="*/ 55 h 132"/>
                <a:gd name="T38" fmla="*/ 39 w 153"/>
                <a:gd name="T39" fmla="*/ 36 h 132"/>
                <a:gd name="T40" fmla="*/ 26 w 153"/>
                <a:gd name="T41" fmla="*/ 19 h 132"/>
                <a:gd name="T42" fmla="*/ 15 w 153"/>
                <a:gd name="T43" fmla="*/ 0 h 1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3"/>
                <a:gd name="T67" fmla="*/ 0 h 132"/>
                <a:gd name="T68" fmla="*/ 153 w 153"/>
                <a:gd name="T69" fmla="*/ 132 h 1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3" h="132">
                  <a:moveTo>
                    <a:pt x="15" y="0"/>
                  </a:moveTo>
                  <a:lnTo>
                    <a:pt x="13" y="4"/>
                  </a:lnTo>
                  <a:lnTo>
                    <a:pt x="9" y="9"/>
                  </a:lnTo>
                  <a:lnTo>
                    <a:pt x="3" y="19"/>
                  </a:lnTo>
                  <a:lnTo>
                    <a:pt x="0" y="28"/>
                  </a:lnTo>
                  <a:lnTo>
                    <a:pt x="79" y="132"/>
                  </a:lnTo>
                  <a:lnTo>
                    <a:pt x="81" y="132"/>
                  </a:lnTo>
                  <a:lnTo>
                    <a:pt x="85" y="130"/>
                  </a:lnTo>
                  <a:lnTo>
                    <a:pt x="92" y="128"/>
                  </a:lnTo>
                  <a:lnTo>
                    <a:pt x="100" y="125"/>
                  </a:lnTo>
                  <a:lnTo>
                    <a:pt x="111" y="121"/>
                  </a:lnTo>
                  <a:lnTo>
                    <a:pt x="124" y="117"/>
                  </a:lnTo>
                  <a:lnTo>
                    <a:pt x="137" y="113"/>
                  </a:lnTo>
                  <a:lnTo>
                    <a:pt x="153" y="109"/>
                  </a:lnTo>
                  <a:lnTo>
                    <a:pt x="132" y="106"/>
                  </a:lnTo>
                  <a:lnTo>
                    <a:pt x="111" y="98"/>
                  </a:lnTo>
                  <a:lnTo>
                    <a:pt x="90" y="85"/>
                  </a:lnTo>
                  <a:lnTo>
                    <a:pt x="73" y="72"/>
                  </a:lnTo>
                  <a:lnTo>
                    <a:pt x="56" y="55"/>
                  </a:lnTo>
                  <a:lnTo>
                    <a:pt x="39" y="36"/>
                  </a:lnTo>
                  <a:lnTo>
                    <a:pt x="26" y="19"/>
                  </a:lnTo>
                  <a:lnTo>
                    <a:pt x="15" y="0"/>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6" name="Freeform 131"/>
            <p:cNvSpPr>
              <a:spLocks/>
            </p:cNvSpPr>
            <p:nvPr/>
          </p:nvSpPr>
          <p:spPr bwMode="auto">
            <a:xfrm>
              <a:off x="1778000" y="3559175"/>
              <a:ext cx="190500" cy="169863"/>
            </a:xfrm>
            <a:custGeom>
              <a:avLst/>
              <a:gdLst>
                <a:gd name="T0" fmla="*/ 71 w 162"/>
                <a:gd name="T1" fmla="*/ 0 h 145"/>
                <a:gd name="T2" fmla="*/ 70 w 162"/>
                <a:gd name="T3" fmla="*/ 0 h 145"/>
                <a:gd name="T4" fmla="*/ 64 w 162"/>
                <a:gd name="T5" fmla="*/ 2 h 145"/>
                <a:gd name="T6" fmla="*/ 54 w 162"/>
                <a:gd name="T7" fmla="*/ 4 h 145"/>
                <a:gd name="T8" fmla="*/ 43 w 162"/>
                <a:gd name="T9" fmla="*/ 8 h 145"/>
                <a:gd name="T10" fmla="*/ 32 w 162"/>
                <a:gd name="T11" fmla="*/ 11 h 145"/>
                <a:gd name="T12" fmla="*/ 20 w 162"/>
                <a:gd name="T13" fmla="*/ 19 h 145"/>
                <a:gd name="T14" fmla="*/ 9 w 162"/>
                <a:gd name="T15" fmla="*/ 26 h 145"/>
                <a:gd name="T16" fmla="*/ 0 w 162"/>
                <a:gd name="T17" fmla="*/ 36 h 145"/>
                <a:gd name="T18" fmla="*/ 11 w 162"/>
                <a:gd name="T19" fmla="*/ 55 h 145"/>
                <a:gd name="T20" fmla="*/ 24 w 162"/>
                <a:gd name="T21" fmla="*/ 72 h 145"/>
                <a:gd name="T22" fmla="*/ 39 w 162"/>
                <a:gd name="T23" fmla="*/ 91 h 145"/>
                <a:gd name="T24" fmla="*/ 54 w 162"/>
                <a:gd name="T25" fmla="*/ 108 h 145"/>
                <a:gd name="T26" fmla="*/ 71 w 162"/>
                <a:gd name="T27" fmla="*/ 121 h 145"/>
                <a:gd name="T28" fmla="*/ 90 w 162"/>
                <a:gd name="T29" fmla="*/ 134 h 145"/>
                <a:gd name="T30" fmla="*/ 111 w 162"/>
                <a:gd name="T31" fmla="*/ 142 h 145"/>
                <a:gd name="T32" fmla="*/ 132 w 162"/>
                <a:gd name="T33" fmla="*/ 145 h 145"/>
                <a:gd name="T34" fmla="*/ 147 w 162"/>
                <a:gd name="T35" fmla="*/ 144 h 145"/>
                <a:gd name="T36" fmla="*/ 158 w 162"/>
                <a:gd name="T37" fmla="*/ 136 h 145"/>
                <a:gd name="T38" fmla="*/ 162 w 162"/>
                <a:gd name="T39" fmla="*/ 125 h 145"/>
                <a:gd name="T40" fmla="*/ 162 w 162"/>
                <a:gd name="T41" fmla="*/ 110 h 145"/>
                <a:gd name="T42" fmla="*/ 149 w 162"/>
                <a:gd name="T43" fmla="*/ 77 h 145"/>
                <a:gd name="T44" fmla="*/ 136 w 162"/>
                <a:gd name="T45" fmla="*/ 53 h 145"/>
                <a:gd name="T46" fmla="*/ 121 w 162"/>
                <a:gd name="T47" fmla="*/ 34 h 145"/>
                <a:gd name="T48" fmla="*/ 105 w 162"/>
                <a:gd name="T49" fmla="*/ 21 h 145"/>
                <a:gd name="T50" fmla="*/ 92 w 162"/>
                <a:gd name="T51" fmla="*/ 9 h 145"/>
                <a:gd name="T52" fmla="*/ 81 w 162"/>
                <a:gd name="T53" fmla="*/ 4 h 145"/>
                <a:gd name="T54" fmla="*/ 73 w 162"/>
                <a:gd name="T55" fmla="*/ 0 h 145"/>
                <a:gd name="T56" fmla="*/ 71 w 162"/>
                <a:gd name="T57" fmla="*/ 0 h 1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2"/>
                <a:gd name="T88" fmla="*/ 0 h 145"/>
                <a:gd name="T89" fmla="*/ 162 w 162"/>
                <a:gd name="T90" fmla="*/ 145 h 1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2" h="145">
                  <a:moveTo>
                    <a:pt x="71" y="0"/>
                  </a:moveTo>
                  <a:lnTo>
                    <a:pt x="70" y="0"/>
                  </a:lnTo>
                  <a:lnTo>
                    <a:pt x="64" y="2"/>
                  </a:lnTo>
                  <a:lnTo>
                    <a:pt x="54" y="4"/>
                  </a:lnTo>
                  <a:lnTo>
                    <a:pt x="43" y="8"/>
                  </a:lnTo>
                  <a:lnTo>
                    <a:pt x="32" y="11"/>
                  </a:lnTo>
                  <a:lnTo>
                    <a:pt x="20" y="19"/>
                  </a:lnTo>
                  <a:lnTo>
                    <a:pt x="9" y="26"/>
                  </a:lnTo>
                  <a:lnTo>
                    <a:pt x="0" y="36"/>
                  </a:lnTo>
                  <a:lnTo>
                    <a:pt x="11" y="55"/>
                  </a:lnTo>
                  <a:lnTo>
                    <a:pt x="24" y="72"/>
                  </a:lnTo>
                  <a:lnTo>
                    <a:pt x="39" y="91"/>
                  </a:lnTo>
                  <a:lnTo>
                    <a:pt x="54" y="108"/>
                  </a:lnTo>
                  <a:lnTo>
                    <a:pt x="71" y="121"/>
                  </a:lnTo>
                  <a:lnTo>
                    <a:pt x="90" y="134"/>
                  </a:lnTo>
                  <a:lnTo>
                    <a:pt x="111" y="142"/>
                  </a:lnTo>
                  <a:lnTo>
                    <a:pt x="132" y="145"/>
                  </a:lnTo>
                  <a:lnTo>
                    <a:pt x="147" y="144"/>
                  </a:lnTo>
                  <a:lnTo>
                    <a:pt x="158" y="136"/>
                  </a:lnTo>
                  <a:lnTo>
                    <a:pt x="162" y="125"/>
                  </a:lnTo>
                  <a:lnTo>
                    <a:pt x="162" y="110"/>
                  </a:lnTo>
                  <a:lnTo>
                    <a:pt x="149" y="77"/>
                  </a:lnTo>
                  <a:lnTo>
                    <a:pt x="136" y="53"/>
                  </a:lnTo>
                  <a:lnTo>
                    <a:pt x="121" y="34"/>
                  </a:lnTo>
                  <a:lnTo>
                    <a:pt x="105" y="21"/>
                  </a:lnTo>
                  <a:lnTo>
                    <a:pt x="92" y="9"/>
                  </a:lnTo>
                  <a:lnTo>
                    <a:pt x="81" y="4"/>
                  </a:lnTo>
                  <a:lnTo>
                    <a:pt x="73" y="0"/>
                  </a:lnTo>
                  <a:lnTo>
                    <a:pt x="71" y="0"/>
                  </a:lnTo>
                  <a:close/>
                </a:path>
              </a:pathLst>
            </a:custGeom>
            <a:solidFill>
              <a:srgbClr val="E5A599"/>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7" name="Freeform 132"/>
            <p:cNvSpPr>
              <a:spLocks/>
            </p:cNvSpPr>
            <p:nvPr/>
          </p:nvSpPr>
          <p:spPr bwMode="auto">
            <a:xfrm>
              <a:off x="1887537" y="3617913"/>
              <a:ext cx="44450" cy="39688"/>
            </a:xfrm>
            <a:custGeom>
              <a:avLst/>
              <a:gdLst>
                <a:gd name="T0" fmla="*/ 0 w 40"/>
                <a:gd name="T1" fmla="*/ 0 h 36"/>
                <a:gd name="T2" fmla="*/ 6 w 40"/>
                <a:gd name="T3" fmla="*/ 4 h 36"/>
                <a:gd name="T4" fmla="*/ 21 w 40"/>
                <a:gd name="T5" fmla="*/ 11 h 36"/>
                <a:gd name="T6" fmla="*/ 34 w 40"/>
                <a:gd name="T7" fmla="*/ 23 h 36"/>
                <a:gd name="T8" fmla="*/ 40 w 40"/>
                <a:gd name="T9" fmla="*/ 30 h 36"/>
                <a:gd name="T10" fmla="*/ 36 w 40"/>
                <a:gd name="T11" fmla="*/ 34 h 36"/>
                <a:gd name="T12" fmla="*/ 34 w 40"/>
                <a:gd name="T13" fmla="*/ 36 h 36"/>
                <a:gd name="T14" fmla="*/ 32 w 40"/>
                <a:gd name="T15" fmla="*/ 36 h 36"/>
                <a:gd name="T16" fmla="*/ 30 w 40"/>
                <a:gd name="T17" fmla="*/ 36 h 36"/>
                <a:gd name="T18" fmla="*/ 0 w 40"/>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36"/>
                <a:gd name="T32" fmla="*/ 40 w 40"/>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36">
                  <a:moveTo>
                    <a:pt x="0" y="0"/>
                  </a:moveTo>
                  <a:lnTo>
                    <a:pt x="6" y="4"/>
                  </a:lnTo>
                  <a:lnTo>
                    <a:pt x="21" y="11"/>
                  </a:lnTo>
                  <a:lnTo>
                    <a:pt x="34" y="23"/>
                  </a:lnTo>
                  <a:lnTo>
                    <a:pt x="40" y="30"/>
                  </a:lnTo>
                  <a:lnTo>
                    <a:pt x="36" y="34"/>
                  </a:lnTo>
                  <a:lnTo>
                    <a:pt x="34" y="36"/>
                  </a:lnTo>
                  <a:lnTo>
                    <a:pt x="32" y="36"/>
                  </a:lnTo>
                  <a:lnTo>
                    <a:pt x="30" y="36"/>
                  </a:lnTo>
                  <a:lnTo>
                    <a:pt x="0" y="0"/>
                  </a:lnTo>
                  <a:close/>
                </a:path>
              </a:pathLst>
            </a:custGeom>
            <a:solidFill>
              <a:srgbClr val="B27266"/>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8" name="Freeform 133"/>
            <p:cNvSpPr>
              <a:spLocks/>
            </p:cNvSpPr>
            <p:nvPr/>
          </p:nvSpPr>
          <p:spPr bwMode="auto">
            <a:xfrm>
              <a:off x="1773237" y="3552825"/>
              <a:ext cx="106362" cy="204788"/>
            </a:xfrm>
            <a:custGeom>
              <a:avLst/>
              <a:gdLst>
                <a:gd name="T0" fmla="*/ 32 w 91"/>
                <a:gd name="T1" fmla="*/ 12 h 176"/>
                <a:gd name="T2" fmla="*/ 19 w 91"/>
                <a:gd name="T3" fmla="*/ 25 h 176"/>
                <a:gd name="T4" fmla="*/ 9 w 91"/>
                <a:gd name="T5" fmla="*/ 42 h 176"/>
                <a:gd name="T6" fmla="*/ 2 w 91"/>
                <a:gd name="T7" fmla="*/ 63 h 176"/>
                <a:gd name="T8" fmla="*/ 0 w 91"/>
                <a:gd name="T9" fmla="*/ 85 h 176"/>
                <a:gd name="T10" fmla="*/ 4 w 91"/>
                <a:gd name="T11" fmla="*/ 110 h 176"/>
                <a:gd name="T12" fmla="*/ 15 w 91"/>
                <a:gd name="T13" fmla="*/ 134 h 176"/>
                <a:gd name="T14" fmla="*/ 36 w 91"/>
                <a:gd name="T15" fmla="*/ 155 h 176"/>
                <a:gd name="T16" fmla="*/ 68 w 91"/>
                <a:gd name="T17" fmla="*/ 176 h 176"/>
                <a:gd name="T18" fmla="*/ 74 w 91"/>
                <a:gd name="T19" fmla="*/ 172 h 176"/>
                <a:gd name="T20" fmla="*/ 79 w 91"/>
                <a:gd name="T21" fmla="*/ 168 h 176"/>
                <a:gd name="T22" fmla="*/ 83 w 91"/>
                <a:gd name="T23" fmla="*/ 165 h 176"/>
                <a:gd name="T24" fmla="*/ 85 w 91"/>
                <a:gd name="T25" fmla="*/ 163 h 176"/>
                <a:gd name="T26" fmla="*/ 81 w 91"/>
                <a:gd name="T27" fmla="*/ 161 h 176"/>
                <a:gd name="T28" fmla="*/ 72 w 91"/>
                <a:gd name="T29" fmla="*/ 155 h 176"/>
                <a:gd name="T30" fmla="*/ 58 w 91"/>
                <a:gd name="T31" fmla="*/ 148 h 176"/>
                <a:gd name="T32" fmla="*/ 43 w 91"/>
                <a:gd name="T33" fmla="*/ 134 h 176"/>
                <a:gd name="T34" fmla="*/ 30 w 91"/>
                <a:gd name="T35" fmla="*/ 119 h 176"/>
                <a:gd name="T36" fmla="*/ 23 w 91"/>
                <a:gd name="T37" fmla="*/ 99 h 176"/>
                <a:gd name="T38" fmla="*/ 19 w 91"/>
                <a:gd name="T39" fmla="*/ 74 h 176"/>
                <a:gd name="T40" fmla="*/ 26 w 91"/>
                <a:gd name="T41" fmla="*/ 44 h 176"/>
                <a:gd name="T42" fmla="*/ 32 w 91"/>
                <a:gd name="T43" fmla="*/ 70 h 176"/>
                <a:gd name="T44" fmla="*/ 45 w 91"/>
                <a:gd name="T45" fmla="*/ 61 h 176"/>
                <a:gd name="T46" fmla="*/ 38 w 91"/>
                <a:gd name="T47" fmla="*/ 25 h 176"/>
                <a:gd name="T48" fmla="*/ 60 w 91"/>
                <a:gd name="T49" fmla="*/ 46 h 176"/>
                <a:gd name="T50" fmla="*/ 91 w 91"/>
                <a:gd name="T51" fmla="*/ 12 h 176"/>
                <a:gd name="T52" fmla="*/ 87 w 91"/>
                <a:gd name="T53" fmla="*/ 10 h 176"/>
                <a:gd name="T54" fmla="*/ 81 w 91"/>
                <a:gd name="T55" fmla="*/ 6 h 176"/>
                <a:gd name="T56" fmla="*/ 75 w 91"/>
                <a:gd name="T57" fmla="*/ 4 h 176"/>
                <a:gd name="T58" fmla="*/ 68 w 91"/>
                <a:gd name="T59" fmla="*/ 0 h 176"/>
                <a:gd name="T60" fmla="*/ 58 w 91"/>
                <a:gd name="T61" fmla="*/ 0 h 176"/>
                <a:gd name="T62" fmla="*/ 51 w 91"/>
                <a:gd name="T63" fmla="*/ 2 h 176"/>
                <a:gd name="T64" fmla="*/ 41 w 91"/>
                <a:gd name="T65" fmla="*/ 4 h 176"/>
                <a:gd name="T66" fmla="*/ 32 w 91"/>
                <a:gd name="T67" fmla="*/ 12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1"/>
                <a:gd name="T103" fmla="*/ 0 h 176"/>
                <a:gd name="T104" fmla="*/ 91 w 91"/>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1" h="176">
                  <a:moveTo>
                    <a:pt x="32" y="12"/>
                  </a:moveTo>
                  <a:lnTo>
                    <a:pt x="19" y="25"/>
                  </a:lnTo>
                  <a:lnTo>
                    <a:pt x="9" y="42"/>
                  </a:lnTo>
                  <a:lnTo>
                    <a:pt x="2" y="63"/>
                  </a:lnTo>
                  <a:lnTo>
                    <a:pt x="0" y="85"/>
                  </a:lnTo>
                  <a:lnTo>
                    <a:pt x="4" y="110"/>
                  </a:lnTo>
                  <a:lnTo>
                    <a:pt x="15" y="134"/>
                  </a:lnTo>
                  <a:lnTo>
                    <a:pt x="36" y="155"/>
                  </a:lnTo>
                  <a:lnTo>
                    <a:pt x="68" y="176"/>
                  </a:lnTo>
                  <a:lnTo>
                    <a:pt x="74" y="172"/>
                  </a:lnTo>
                  <a:lnTo>
                    <a:pt x="79" y="168"/>
                  </a:lnTo>
                  <a:lnTo>
                    <a:pt x="83" y="165"/>
                  </a:lnTo>
                  <a:lnTo>
                    <a:pt x="85" y="163"/>
                  </a:lnTo>
                  <a:lnTo>
                    <a:pt x="81" y="161"/>
                  </a:lnTo>
                  <a:lnTo>
                    <a:pt x="72" y="155"/>
                  </a:lnTo>
                  <a:lnTo>
                    <a:pt x="58" y="148"/>
                  </a:lnTo>
                  <a:lnTo>
                    <a:pt x="43" y="134"/>
                  </a:lnTo>
                  <a:lnTo>
                    <a:pt x="30" y="119"/>
                  </a:lnTo>
                  <a:lnTo>
                    <a:pt x="23" y="99"/>
                  </a:lnTo>
                  <a:lnTo>
                    <a:pt x="19" y="74"/>
                  </a:lnTo>
                  <a:lnTo>
                    <a:pt x="26" y="44"/>
                  </a:lnTo>
                  <a:lnTo>
                    <a:pt x="32" y="70"/>
                  </a:lnTo>
                  <a:lnTo>
                    <a:pt x="45" y="61"/>
                  </a:lnTo>
                  <a:lnTo>
                    <a:pt x="38" y="25"/>
                  </a:lnTo>
                  <a:lnTo>
                    <a:pt x="60" y="46"/>
                  </a:lnTo>
                  <a:lnTo>
                    <a:pt x="91" y="12"/>
                  </a:lnTo>
                  <a:lnTo>
                    <a:pt x="87" y="10"/>
                  </a:lnTo>
                  <a:lnTo>
                    <a:pt x="81" y="6"/>
                  </a:lnTo>
                  <a:lnTo>
                    <a:pt x="75" y="4"/>
                  </a:lnTo>
                  <a:lnTo>
                    <a:pt x="68" y="0"/>
                  </a:lnTo>
                  <a:lnTo>
                    <a:pt x="58" y="0"/>
                  </a:lnTo>
                  <a:lnTo>
                    <a:pt x="51" y="2"/>
                  </a:lnTo>
                  <a:lnTo>
                    <a:pt x="41" y="4"/>
                  </a:lnTo>
                  <a:lnTo>
                    <a:pt x="32" y="12"/>
                  </a:lnTo>
                  <a:close/>
                </a:path>
              </a:pathLst>
            </a:custGeom>
            <a:solidFill>
              <a:srgbClr val="5926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09" name="Freeform 134"/>
            <p:cNvSpPr>
              <a:spLocks/>
            </p:cNvSpPr>
            <p:nvPr/>
          </p:nvSpPr>
          <p:spPr bwMode="auto">
            <a:xfrm>
              <a:off x="1670050" y="3535363"/>
              <a:ext cx="219075" cy="247650"/>
            </a:xfrm>
            <a:custGeom>
              <a:avLst/>
              <a:gdLst>
                <a:gd name="T0" fmla="*/ 106 w 187"/>
                <a:gd name="T1" fmla="*/ 21 h 214"/>
                <a:gd name="T2" fmla="*/ 85 w 187"/>
                <a:gd name="T3" fmla="*/ 27 h 214"/>
                <a:gd name="T4" fmla="*/ 57 w 187"/>
                <a:gd name="T5" fmla="*/ 51 h 214"/>
                <a:gd name="T6" fmla="*/ 32 w 187"/>
                <a:gd name="T7" fmla="*/ 104 h 214"/>
                <a:gd name="T8" fmla="*/ 25 w 187"/>
                <a:gd name="T9" fmla="*/ 151 h 214"/>
                <a:gd name="T10" fmla="*/ 11 w 187"/>
                <a:gd name="T11" fmla="*/ 183 h 214"/>
                <a:gd name="T12" fmla="*/ 11 w 187"/>
                <a:gd name="T13" fmla="*/ 208 h 214"/>
                <a:gd name="T14" fmla="*/ 28 w 187"/>
                <a:gd name="T15" fmla="*/ 189 h 214"/>
                <a:gd name="T16" fmla="*/ 36 w 187"/>
                <a:gd name="T17" fmla="*/ 168 h 214"/>
                <a:gd name="T18" fmla="*/ 40 w 187"/>
                <a:gd name="T19" fmla="*/ 140 h 214"/>
                <a:gd name="T20" fmla="*/ 51 w 187"/>
                <a:gd name="T21" fmla="*/ 81 h 214"/>
                <a:gd name="T22" fmla="*/ 74 w 187"/>
                <a:gd name="T23" fmla="*/ 49 h 214"/>
                <a:gd name="T24" fmla="*/ 96 w 187"/>
                <a:gd name="T25" fmla="*/ 36 h 214"/>
                <a:gd name="T26" fmla="*/ 106 w 187"/>
                <a:gd name="T27" fmla="*/ 34 h 214"/>
                <a:gd name="T28" fmla="*/ 64 w 187"/>
                <a:gd name="T29" fmla="*/ 91 h 214"/>
                <a:gd name="T30" fmla="*/ 59 w 187"/>
                <a:gd name="T31" fmla="*/ 144 h 214"/>
                <a:gd name="T32" fmla="*/ 72 w 187"/>
                <a:gd name="T33" fmla="*/ 185 h 214"/>
                <a:gd name="T34" fmla="*/ 89 w 187"/>
                <a:gd name="T35" fmla="*/ 214 h 214"/>
                <a:gd name="T36" fmla="*/ 106 w 187"/>
                <a:gd name="T37" fmla="*/ 210 h 214"/>
                <a:gd name="T38" fmla="*/ 123 w 187"/>
                <a:gd name="T39" fmla="*/ 206 h 214"/>
                <a:gd name="T40" fmla="*/ 140 w 187"/>
                <a:gd name="T41" fmla="*/ 200 h 214"/>
                <a:gd name="T42" fmla="*/ 157 w 187"/>
                <a:gd name="T43" fmla="*/ 191 h 214"/>
                <a:gd name="T44" fmla="*/ 104 w 187"/>
                <a:gd name="T45" fmla="*/ 149 h 214"/>
                <a:gd name="T46" fmla="*/ 89 w 187"/>
                <a:gd name="T47" fmla="*/ 100 h 214"/>
                <a:gd name="T48" fmla="*/ 98 w 187"/>
                <a:gd name="T49" fmla="*/ 57 h 214"/>
                <a:gd name="T50" fmla="*/ 121 w 187"/>
                <a:gd name="T51" fmla="*/ 27 h 214"/>
                <a:gd name="T52" fmla="*/ 140 w 187"/>
                <a:gd name="T53" fmla="*/ 17 h 214"/>
                <a:gd name="T54" fmla="*/ 157 w 187"/>
                <a:gd name="T55" fmla="*/ 15 h 214"/>
                <a:gd name="T56" fmla="*/ 170 w 187"/>
                <a:gd name="T57" fmla="*/ 21 h 214"/>
                <a:gd name="T58" fmla="*/ 180 w 187"/>
                <a:gd name="T59" fmla="*/ 27 h 214"/>
                <a:gd name="T60" fmla="*/ 185 w 187"/>
                <a:gd name="T61" fmla="*/ 15 h 214"/>
                <a:gd name="T62" fmla="*/ 170 w 187"/>
                <a:gd name="T63" fmla="*/ 6 h 214"/>
                <a:gd name="T64" fmla="*/ 146 w 187"/>
                <a:gd name="T65" fmla="*/ 0 h 214"/>
                <a:gd name="T66" fmla="*/ 121 w 187"/>
                <a:gd name="T67" fmla="*/ 8 h 21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7"/>
                <a:gd name="T103" fmla="*/ 0 h 214"/>
                <a:gd name="T104" fmla="*/ 187 w 187"/>
                <a:gd name="T105" fmla="*/ 214 h 21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7" h="214">
                  <a:moveTo>
                    <a:pt x="110" y="21"/>
                  </a:moveTo>
                  <a:lnTo>
                    <a:pt x="106" y="21"/>
                  </a:lnTo>
                  <a:lnTo>
                    <a:pt x="98" y="23"/>
                  </a:lnTo>
                  <a:lnTo>
                    <a:pt x="85" y="27"/>
                  </a:lnTo>
                  <a:lnTo>
                    <a:pt x="72" y="36"/>
                  </a:lnTo>
                  <a:lnTo>
                    <a:pt x="57" y="51"/>
                  </a:lnTo>
                  <a:lnTo>
                    <a:pt x="44" y="74"/>
                  </a:lnTo>
                  <a:lnTo>
                    <a:pt x="32" y="104"/>
                  </a:lnTo>
                  <a:lnTo>
                    <a:pt x="27" y="146"/>
                  </a:lnTo>
                  <a:lnTo>
                    <a:pt x="25" y="151"/>
                  </a:lnTo>
                  <a:lnTo>
                    <a:pt x="19" y="166"/>
                  </a:lnTo>
                  <a:lnTo>
                    <a:pt x="11" y="183"/>
                  </a:lnTo>
                  <a:lnTo>
                    <a:pt x="0" y="195"/>
                  </a:lnTo>
                  <a:lnTo>
                    <a:pt x="11" y="208"/>
                  </a:lnTo>
                  <a:lnTo>
                    <a:pt x="28" y="189"/>
                  </a:lnTo>
                  <a:lnTo>
                    <a:pt x="32" y="180"/>
                  </a:lnTo>
                  <a:lnTo>
                    <a:pt x="36" y="168"/>
                  </a:lnTo>
                  <a:lnTo>
                    <a:pt x="38" y="155"/>
                  </a:lnTo>
                  <a:lnTo>
                    <a:pt x="40" y="140"/>
                  </a:lnTo>
                  <a:lnTo>
                    <a:pt x="44" y="108"/>
                  </a:lnTo>
                  <a:lnTo>
                    <a:pt x="51" y="81"/>
                  </a:lnTo>
                  <a:lnTo>
                    <a:pt x="62" y="63"/>
                  </a:lnTo>
                  <a:lnTo>
                    <a:pt x="74" y="49"/>
                  </a:lnTo>
                  <a:lnTo>
                    <a:pt x="85" y="42"/>
                  </a:lnTo>
                  <a:lnTo>
                    <a:pt x="96" y="36"/>
                  </a:lnTo>
                  <a:lnTo>
                    <a:pt x="104" y="34"/>
                  </a:lnTo>
                  <a:lnTo>
                    <a:pt x="106" y="34"/>
                  </a:lnTo>
                  <a:lnTo>
                    <a:pt x="81" y="63"/>
                  </a:lnTo>
                  <a:lnTo>
                    <a:pt x="64" y="91"/>
                  </a:lnTo>
                  <a:lnTo>
                    <a:pt x="59" y="117"/>
                  </a:lnTo>
                  <a:lnTo>
                    <a:pt x="59" y="144"/>
                  </a:lnTo>
                  <a:lnTo>
                    <a:pt x="62" y="166"/>
                  </a:lnTo>
                  <a:lnTo>
                    <a:pt x="72" y="185"/>
                  </a:lnTo>
                  <a:lnTo>
                    <a:pt x="79" y="202"/>
                  </a:lnTo>
                  <a:lnTo>
                    <a:pt x="89" y="214"/>
                  </a:lnTo>
                  <a:lnTo>
                    <a:pt x="96" y="212"/>
                  </a:lnTo>
                  <a:lnTo>
                    <a:pt x="106" y="210"/>
                  </a:lnTo>
                  <a:lnTo>
                    <a:pt x="113" y="208"/>
                  </a:lnTo>
                  <a:lnTo>
                    <a:pt x="123" y="206"/>
                  </a:lnTo>
                  <a:lnTo>
                    <a:pt x="132" y="202"/>
                  </a:lnTo>
                  <a:lnTo>
                    <a:pt x="140" y="200"/>
                  </a:lnTo>
                  <a:lnTo>
                    <a:pt x="149" y="195"/>
                  </a:lnTo>
                  <a:lnTo>
                    <a:pt x="157" y="191"/>
                  </a:lnTo>
                  <a:lnTo>
                    <a:pt x="125" y="170"/>
                  </a:lnTo>
                  <a:lnTo>
                    <a:pt x="104" y="149"/>
                  </a:lnTo>
                  <a:lnTo>
                    <a:pt x="93" y="125"/>
                  </a:lnTo>
                  <a:lnTo>
                    <a:pt x="89" y="100"/>
                  </a:lnTo>
                  <a:lnTo>
                    <a:pt x="91" y="78"/>
                  </a:lnTo>
                  <a:lnTo>
                    <a:pt x="98" y="57"/>
                  </a:lnTo>
                  <a:lnTo>
                    <a:pt x="108" y="40"/>
                  </a:lnTo>
                  <a:lnTo>
                    <a:pt x="121" y="27"/>
                  </a:lnTo>
                  <a:lnTo>
                    <a:pt x="130" y="19"/>
                  </a:lnTo>
                  <a:lnTo>
                    <a:pt x="140" y="17"/>
                  </a:lnTo>
                  <a:lnTo>
                    <a:pt x="147" y="15"/>
                  </a:lnTo>
                  <a:lnTo>
                    <a:pt x="157" y="15"/>
                  </a:lnTo>
                  <a:lnTo>
                    <a:pt x="164" y="19"/>
                  </a:lnTo>
                  <a:lnTo>
                    <a:pt x="170" y="21"/>
                  </a:lnTo>
                  <a:lnTo>
                    <a:pt x="176" y="25"/>
                  </a:lnTo>
                  <a:lnTo>
                    <a:pt x="180" y="27"/>
                  </a:lnTo>
                  <a:lnTo>
                    <a:pt x="187" y="17"/>
                  </a:lnTo>
                  <a:lnTo>
                    <a:pt x="185" y="15"/>
                  </a:lnTo>
                  <a:lnTo>
                    <a:pt x="180" y="12"/>
                  </a:lnTo>
                  <a:lnTo>
                    <a:pt x="170" y="6"/>
                  </a:lnTo>
                  <a:lnTo>
                    <a:pt x="159" y="2"/>
                  </a:lnTo>
                  <a:lnTo>
                    <a:pt x="146" y="0"/>
                  </a:lnTo>
                  <a:lnTo>
                    <a:pt x="132" y="2"/>
                  </a:lnTo>
                  <a:lnTo>
                    <a:pt x="121" y="8"/>
                  </a:lnTo>
                  <a:lnTo>
                    <a:pt x="110" y="21"/>
                  </a:lnTo>
                  <a:close/>
                </a:path>
              </a:pathLst>
            </a:custGeom>
            <a:solidFill>
              <a:srgbClr val="3300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sp>
          <p:nvSpPr>
            <p:cNvPr id="210" name="Freeform 135"/>
            <p:cNvSpPr>
              <a:spLocks/>
            </p:cNvSpPr>
            <p:nvPr/>
          </p:nvSpPr>
          <p:spPr bwMode="auto">
            <a:xfrm>
              <a:off x="1693862" y="3575050"/>
              <a:ext cx="100012" cy="212725"/>
            </a:xfrm>
            <a:custGeom>
              <a:avLst/>
              <a:gdLst>
                <a:gd name="T0" fmla="*/ 85 w 85"/>
                <a:gd name="T1" fmla="*/ 0 h 183"/>
                <a:gd name="T2" fmla="*/ 83 w 85"/>
                <a:gd name="T3" fmla="*/ 0 h 183"/>
                <a:gd name="T4" fmla="*/ 75 w 85"/>
                <a:gd name="T5" fmla="*/ 2 h 183"/>
                <a:gd name="T6" fmla="*/ 64 w 85"/>
                <a:gd name="T7" fmla="*/ 8 h 183"/>
                <a:gd name="T8" fmla="*/ 53 w 85"/>
                <a:gd name="T9" fmla="*/ 15 h 183"/>
                <a:gd name="T10" fmla="*/ 41 w 85"/>
                <a:gd name="T11" fmla="*/ 29 h 183"/>
                <a:gd name="T12" fmla="*/ 30 w 85"/>
                <a:gd name="T13" fmla="*/ 47 h 183"/>
                <a:gd name="T14" fmla="*/ 23 w 85"/>
                <a:gd name="T15" fmla="*/ 74 h 183"/>
                <a:gd name="T16" fmla="*/ 19 w 85"/>
                <a:gd name="T17" fmla="*/ 106 h 183"/>
                <a:gd name="T18" fmla="*/ 17 w 85"/>
                <a:gd name="T19" fmla="*/ 121 h 183"/>
                <a:gd name="T20" fmla="*/ 15 w 85"/>
                <a:gd name="T21" fmla="*/ 134 h 183"/>
                <a:gd name="T22" fmla="*/ 11 w 85"/>
                <a:gd name="T23" fmla="*/ 146 h 183"/>
                <a:gd name="T24" fmla="*/ 7 w 85"/>
                <a:gd name="T25" fmla="*/ 155 h 183"/>
                <a:gd name="T26" fmla="*/ 0 w 85"/>
                <a:gd name="T27" fmla="*/ 176 h 183"/>
                <a:gd name="T28" fmla="*/ 11 w 85"/>
                <a:gd name="T29" fmla="*/ 182 h 183"/>
                <a:gd name="T30" fmla="*/ 19 w 85"/>
                <a:gd name="T31" fmla="*/ 163 h 183"/>
                <a:gd name="T32" fmla="*/ 26 w 85"/>
                <a:gd name="T33" fmla="*/ 183 h 183"/>
                <a:gd name="T34" fmla="*/ 30 w 85"/>
                <a:gd name="T35" fmla="*/ 183 h 183"/>
                <a:gd name="T36" fmla="*/ 38 w 85"/>
                <a:gd name="T37" fmla="*/ 183 h 183"/>
                <a:gd name="T38" fmla="*/ 51 w 85"/>
                <a:gd name="T39" fmla="*/ 182 h 183"/>
                <a:gd name="T40" fmla="*/ 68 w 85"/>
                <a:gd name="T41" fmla="*/ 180 h 183"/>
                <a:gd name="T42" fmla="*/ 58 w 85"/>
                <a:gd name="T43" fmla="*/ 168 h 183"/>
                <a:gd name="T44" fmla="*/ 51 w 85"/>
                <a:gd name="T45" fmla="*/ 151 h 183"/>
                <a:gd name="T46" fmla="*/ 41 w 85"/>
                <a:gd name="T47" fmla="*/ 132 h 183"/>
                <a:gd name="T48" fmla="*/ 38 w 85"/>
                <a:gd name="T49" fmla="*/ 110 h 183"/>
                <a:gd name="T50" fmla="*/ 38 w 85"/>
                <a:gd name="T51" fmla="*/ 83 h 183"/>
                <a:gd name="T52" fmla="*/ 43 w 85"/>
                <a:gd name="T53" fmla="*/ 57 h 183"/>
                <a:gd name="T54" fmla="*/ 60 w 85"/>
                <a:gd name="T55" fmla="*/ 29 h 183"/>
                <a:gd name="T56" fmla="*/ 85 w 85"/>
                <a:gd name="T57" fmla="*/ 0 h 18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5"/>
                <a:gd name="T88" fmla="*/ 0 h 183"/>
                <a:gd name="T89" fmla="*/ 85 w 85"/>
                <a:gd name="T90" fmla="*/ 183 h 18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5" h="183">
                  <a:moveTo>
                    <a:pt x="85" y="0"/>
                  </a:moveTo>
                  <a:lnTo>
                    <a:pt x="83" y="0"/>
                  </a:lnTo>
                  <a:lnTo>
                    <a:pt x="75" y="2"/>
                  </a:lnTo>
                  <a:lnTo>
                    <a:pt x="64" y="8"/>
                  </a:lnTo>
                  <a:lnTo>
                    <a:pt x="53" y="15"/>
                  </a:lnTo>
                  <a:lnTo>
                    <a:pt x="41" y="29"/>
                  </a:lnTo>
                  <a:lnTo>
                    <a:pt x="30" y="47"/>
                  </a:lnTo>
                  <a:lnTo>
                    <a:pt x="23" y="74"/>
                  </a:lnTo>
                  <a:lnTo>
                    <a:pt x="19" y="106"/>
                  </a:lnTo>
                  <a:lnTo>
                    <a:pt x="17" y="121"/>
                  </a:lnTo>
                  <a:lnTo>
                    <a:pt x="15" y="134"/>
                  </a:lnTo>
                  <a:lnTo>
                    <a:pt x="11" y="146"/>
                  </a:lnTo>
                  <a:lnTo>
                    <a:pt x="7" y="155"/>
                  </a:lnTo>
                  <a:lnTo>
                    <a:pt x="0" y="176"/>
                  </a:lnTo>
                  <a:lnTo>
                    <a:pt x="11" y="182"/>
                  </a:lnTo>
                  <a:lnTo>
                    <a:pt x="19" y="163"/>
                  </a:lnTo>
                  <a:lnTo>
                    <a:pt x="26" y="183"/>
                  </a:lnTo>
                  <a:lnTo>
                    <a:pt x="30" y="183"/>
                  </a:lnTo>
                  <a:lnTo>
                    <a:pt x="38" y="183"/>
                  </a:lnTo>
                  <a:lnTo>
                    <a:pt x="51" y="182"/>
                  </a:lnTo>
                  <a:lnTo>
                    <a:pt x="68" y="180"/>
                  </a:lnTo>
                  <a:lnTo>
                    <a:pt x="58" y="168"/>
                  </a:lnTo>
                  <a:lnTo>
                    <a:pt x="51" y="151"/>
                  </a:lnTo>
                  <a:lnTo>
                    <a:pt x="41" y="132"/>
                  </a:lnTo>
                  <a:lnTo>
                    <a:pt x="38" y="110"/>
                  </a:lnTo>
                  <a:lnTo>
                    <a:pt x="38" y="83"/>
                  </a:lnTo>
                  <a:lnTo>
                    <a:pt x="43" y="57"/>
                  </a:lnTo>
                  <a:lnTo>
                    <a:pt x="60" y="29"/>
                  </a:lnTo>
                  <a:lnTo>
                    <a:pt x="85" y="0"/>
                  </a:lnTo>
                  <a:close/>
                </a:path>
              </a:pathLst>
            </a:custGeom>
            <a:solidFill>
              <a:srgbClr val="592600"/>
            </a:solidFill>
            <a:ln w="9525">
              <a:noFill/>
              <a:round/>
              <a:headEnd/>
              <a:tailEnd/>
            </a:ln>
          </p:spPr>
          <p:txBody>
            <a:bodyPr/>
            <a:lstStyle/>
            <a:p>
              <a:pPr algn="l" rtl="0" fontAlgn="base">
                <a:spcBef>
                  <a:spcPct val="50000"/>
                </a:spcBef>
                <a:spcAft>
                  <a:spcPct val="0"/>
                </a:spcAft>
              </a:pPr>
              <a:endParaRPr lang="en-US" sz="1600" kern="1200" dirty="0">
                <a:solidFill>
                  <a:srgbClr val="000000"/>
                </a:solidFill>
                <a:latin typeface="Arial" charset="0"/>
                <a:ea typeface="ＭＳ Ｐゴシック" pitchFamily="34" charset="-128"/>
                <a:cs typeface="+mn-cs"/>
              </a:endParaRPr>
            </a:p>
          </p:txBody>
        </p:sp>
      </p:grpSp>
      <p:grpSp>
        <p:nvGrpSpPr>
          <p:cNvPr id="211" name="Group 335"/>
          <p:cNvGrpSpPr>
            <a:grpSpLocks/>
          </p:cNvGrpSpPr>
          <p:nvPr/>
        </p:nvGrpSpPr>
        <p:grpSpPr bwMode="auto">
          <a:xfrm>
            <a:off x="4619939" y="4319126"/>
            <a:ext cx="1110858" cy="1240729"/>
            <a:chOff x="3364" y="2419"/>
            <a:chExt cx="958" cy="1070"/>
          </a:xfrm>
        </p:grpSpPr>
        <p:sp>
          <p:nvSpPr>
            <p:cNvPr id="212" name="AutoShape 293"/>
            <p:cNvSpPr>
              <a:spLocks noChangeAspect="1" noChangeArrowheads="1" noTextEdit="1"/>
            </p:cNvSpPr>
            <p:nvPr/>
          </p:nvSpPr>
          <p:spPr bwMode="auto">
            <a:xfrm>
              <a:off x="3364" y="2419"/>
              <a:ext cx="958" cy="1070"/>
            </a:xfrm>
            <a:prstGeom prst="rect">
              <a:avLst/>
            </a:prstGeom>
            <a:noFill/>
            <a:ln w="9525">
              <a:noFill/>
              <a:miter lim="800000"/>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3" name="Freeform 295"/>
            <p:cNvSpPr>
              <a:spLocks/>
            </p:cNvSpPr>
            <p:nvPr/>
          </p:nvSpPr>
          <p:spPr bwMode="auto">
            <a:xfrm>
              <a:off x="3364" y="2458"/>
              <a:ext cx="929" cy="1031"/>
            </a:xfrm>
            <a:custGeom>
              <a:avLst/>
              <a:gdLst>
                <a:gd name="T0" fmla="*/ 1857 w 1857"/>
                <a:gd name="T1" fmla="*/ 1833 h 2062"/>
                <a:gd name="T2" fmla="*/ 1403 w 1857"/>
                <a:gd name="T3" fmla="*/ 157 h 2062"/>
                <a:gd name="T4" fmla="*/ 1164 w 1857"/>
                <a:gd name="T5" fmla="*/ 0 h 2062"/>
                <a:gd name="T6" fmla="*/ 0 w 1857"/>
                <a:gd name="T7" fmla="*/ 197 h 2062"/>
                <a:gd name="T8" fmla="*/ 503 w 1857"/>
                <a:gd name="T9" fmla="*/ 2062 h 2062"/>
                <a:gd name="T10" fmla="*/ 1857 w 1857"/>
                <a:gd name="T11" fmla="*/ 1833 h 2062"/>
                <a:gd name="T12" fmla="*/ 0 60000 65536"/>
                <a:gd name="T13" fmla="*/ 0 60000 65536"/>
                <a:gd name="T14" fmla="*/ 0 60000 65536"/>
                <a:gd name="T15" fmla="*/ 0 60000 65536"/>
                <a:gd name="T16" fmla="*/ 0 60000 65536"/>
                <a:gd name="T17" fmla="*/ 0 60000 65536"/>
                <a:gd name="T18" fmla="*/ 0 w 1857"/>
                <a:gd name="T19" fmla="*/ 0 h 2062"/>
                <a:gd name="T20" fmla="*/ 1857 w 1857"/>
                <a:gd name="T21" fmla="*/ 2062 h 2062"/>
              </a:gdLst>
              <a:ahLst/>
              <a:cxnLst>
                <a:cxn ang="T12">
                  <a:pos x="T0" y="T1"/>
                </a:cxn>
                <a:cxn ang="T13">
                  <a:pos x="T2" y="T3"/>
                </a:cxn>
                <a:cxn ang="T14">
                  <a:pos x="T4" y="T5"/>
                </a:cxn>
                <a:cxn ang="T15">
                  <a:pos x="T6" y="T7"/>
                </a:cxn>
                <a:cxn ang="T16">
                  <a:pos x="T8" y="T9"/>
                </a:cxn>
                <a:cxn ang="T17">
                  <a:pos x="T10" y="T11"/>
                </a:cxn>
              </a:cxnLst>
              <a:rect l="T18" t="T19" r="T20" b="T21"/>
              <a:pathLst>
                <a:path w="1857" h="2062">
                  <a:moveTo>
                    <a:pt x="1857" y="1833"/>
                  </a:moveTo>
                  <a:lnTo>
                    <a:pt x="1403" y="157"/>
                  </a:lnTo>
                  <a:lnTo>
                    <a:pt x="1164" y="0"/>
                  </a:lnTo>
                  <a:lnTo>
                    <a:pt x="0" y="197"/>
                  </a:lnTo>
                  <a:lnTo>
                    <a:pt x="503" y="2062"/>
                  </a:lnTo>
                  <a:lnTo>
                    <a:pt x="1857" y="1833"/>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4" name="Freeform 296"/>
            <p:cNvSpPr>
              <a:spLocks/>
            </p:cNvSpPr>
            <p:nvPr/>
          </p:nvSpPr>
          <p:spPr bwMode="auto">
            <a:xfrm>
              <a:off x="3393" y="2419"/>
              <a:ext cx="929" cy="1031"/>
            </a:xfrm>
            <a:custGeom>
              <a:avLst/>
              <a:gdLst>
                <a:gd name="T0" fmla="*/ 1858 w 1858"/>
                <a:gd name="T1" fmla="*/ 1832 h 2062"/>
                <a:gd name="T2" fmla="*/ 1404 w 1858"/>
                <a:gd name="T3" fmla="*/ 156 h 2062"/>
                <a:gd name="T4" fmla="*/ 1164 w 1858"/>
                <a:gd name="T5" fmla="*/ 0 h 2062"/>
                <a:gd name="T6" fmla="*/ 0 w 1858"/>
                <a:gd name="T7" fmla="*/ 197 h 2062"/>
                <a:gd name="T8" fmla="*/ 504 w 1858"/>
                <a:gd name="T9" fmla="*/ 2062 h 2062"/>
                <a:gd name="T10" fmla="*/ 1858 w 1858"/>
                <a:gd name="T11" fmla="*/ 1832 h 2062"/>
                <a:gd name="T12" fmla="*/ 0 60000 65536"/>
                <a:gd name="T13" fmla="*/ 0 60000 65536"/>
                <a:gd name="T14" fmla="*/ 0 60000 65536"/>
                <a:gd name="T15" fmla="*/ 0 60000 65536"/>
                <a:gd name="T16" fmla="*/ 0 60000 65536"/>
                <a:gd name="T17" fmla="*/ 0 60000 65536"/>
                <a:gd name="T18" fmla="*/ 0 w 1858"/>
                <a:gd name="T19" fmla="*/ 0 h 2062"/>
                <a:gd name="T20" fmla="*/ 1858 w 1858"/>
                <a:gd name="T21" fmla="*/ 2062 h 2062"/>
              </a:gdLst>
              <a:ahLst/>
              <a:cxnLst>
                <a:cxn ang="T12">
                  <a:pos x="T0" y="T1"/>
                </a:cxn>
                <a:cxn ang="T13">
                  <a:pos x="T2" y="T3"/>
                </a:cxn>
                <a:cxn ang="T14">
                  <a:pos x="T4" y="T5"/>
                </a:cxn>
                <a:cxn ang="T15">
                  <a:pos x="T6" y="T7"/>
                </a:cxn>
                <a:cxn ang="T16">
                  <a:pos x="T8" y="T9"/>
                </a:cxn>
                <a:cxn ang="T17">
                  <a:pos x="T10" y="T11"/>
                </a:cxn>
              </a:cxnLst>
              <a:rect l="T18" t="T19" r="T20" b="T21"/>
              <a:pathLst>
                <a:path w="1858" h="2062">
                  <a:moveTo>
                    <a:pt x="1858" y="1832"/>
                  </a:moveTo>
                  <a:lnTo>
                    <a:pt x="1404" y="156"/>
                  </a:lnTo>
                  <a:lnTo>
                    <a:pt x="1164" y="0"/>
                  </a:lnTo>
                  <a:lnTo>
                    <a:pt x="0" y="197"/>
                  </a:lnTo>
                  <a:lnTo>
                    <a:pt x="504" y="2062"/>
                  </a:lnTo>
                  <a:lnTo>
                    <a:pt x="1858" y="1832"/>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5" name="Freeform 297"/>
            <p:cNvSpPr>
              <a:spLocks/>
            </p:cNvSpPr>
            <p:nvPr/>
          </p:nvSpPr>
          <p:spPr bwMode="auto">
            <a:xfrm>
              <a:off x="3417" y="2438"/>
              <a:ext cx="881" cy="992"/>
            </a:xfrm>
            <a:custGeom>
              <a:avLst/>
              <a:gdLst>
                <a:gd name="T0" fmla="*/ 1762 w 1762"/>
                <a:gd name="T1" fmla="*/ 1769 h 1984"/>
                <a:gd name="T2" fmla="*/ 1324 w 1762"/>
                <a:gd name="T3" fmla="*/ 149 h 1984"/>
                <a:gd name="T4" fmla="*/ 1142 w 1762"/>
                <a:gd name="T5" fmla="*/ 180 h 1984"/>
                <a:gd name="T6" fmla="*/ 1093 w 1762"/>
                <a:gd name="T7" fmla="*/ 0 h 1984"/>
                <a:gd name="T8" fmla="*/ 0 w 1762"/>
                <a:gd name="T9" fmla="*/ 184 h 1984"/>
                <a:gd name="T10" fmla="*/ 486 w 1762"/>
                <a:gd name="T11" fmla="*/ 1984 h 1984"/>
                <a:gd name="T12" fmla="*/ 1762 w 1762"/>
                <a:gd name="T13" fmla="*/ 1769 h 1984"/>
                <a:gd name="T14" fmla="*/ 0 60000 65536"/>
                <a:gd name="T15" fmla="*/ 0 60000 65536"/>
                <a:gd name="T16" fmla="*/ 0 60000 65536"/>
                <a:gd name="T17" fmla="*/ 0 60000 65536"/>
                <a:gd name="T18" fmla="*/ 0 60000 65536"/>
                <a:gd name="T19" fmla="*/ 0 60000 65536"/>
                <a:gd name="T20" fmla="*/ 0 60000 65536"/>
                <a:gd name="T21" fmla="*/ 0 w 1762"/>
                <a:gd name="T22" fmla="*/ 0 h 1984"/>
                <a:gd name="T23" fmla="*/ 1762 w 1762"/>
                <a:gd name="T24" fmla="*/ 1984 h 1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62" h="1984">
                  <a:moveTo>
                    <a:pt x="1762" y="1769"/>
                  </a:moveTo>
                  <a:lnTo>
                    <a:pt x="1324" y="149"/>
                  </a:lnTo>
                  <a:lnTo>
                    <a:pt x="1142" y="180"/>
                  </a:lnTo>
                  <a:lnTo>
                    <a:pt x="1093" y="0"/>
                  </a:lnTo>
                  <a:lnTo>
                    <a:pt x="0" y="184"/>
                  </a:lnTo>
                  <a:lnTo>
                    <a:pt x="486" y="1984"/>
                  </a:lnTo>
                  <a:lnTo>
                    <a:pt x="1762" y="1769"/>
                  </a:lnTo>
                  <a:close/>
                </a:path>
              </a:pathLst>
            </a:custGeom>
            <a:solidFill>
              <a:srgbClr val="FFEAAD"/>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6" name="Freeform 298"/>
            <p:cNvSpPr>
              <a:spLocks/>
            </p:cNvSpPr>
            <p:nvPr/>
          </p:nvSpPr>
          <p:spPr bwMode="auto">
            <a:xfrm>
              <a:off x="3980" y="2443"/>
              <a:ext cx="83" cy="68"/>
            </a:xfrm>
            <a:custGeom>
              <a:avLst/>
              <a:gdLst>
                <a:gd name="T0" fmla="*/ 0 w 166"/>
                <a:gd name="T1" fmla="*/ 0 h 135"/>
                <a:gd name="T2" fmla="*/ 37 w 166"/>
                <a:gd name="T3" fmla="*/ 135 h 135"/>
                <a:gd name="T4" fmla="*/ 166 w 166"/>
                <a:gd name="T5" fmla="*/ 114 h 135"/>
                <a:gd name="T6" fmla="*/ 0 w 166"/>
                <a:gd name="T7" fmla="*/ 0 h 135"/>
                <a:gd name="T8" fmla="*/ 0 60000 65536"/>
                <a:gd name="T9" fmla="*/ 0 60000 65536"/>
                <a:gd name="T10" fmla="*/ 0 60000 65536"/>
                <a:gd name="T11" fmla="*/ 0 60000 65536"/>
                <a:gd name="T12" fmla="*/ 0 w 166"/>
                <a:gd name="T13" fmla="*/ 0 h 135"/>
                <a:gd name="T14" fmla="*/ 166 w 166"/>
                <a:gd name="T15" fmla="*/ 135 h 135"/>
              </a:gdLst>
              <a:ahLst/>
              <a:cxnLst>
                <a:cxn ang="T8">
                  <a:pos x="T0" y="T1"/>
                </a:cxn>
                <a:cxn ang="T9">
                  <a:pos x="T2" y="T3"/>
                </a:cxn>
                <a:cxn ang="T10">
                  <a:pos x="T4" y="T5"/>
                </a:cxn>
                <a:cxn ang="T11">
                  <a:pos x="T6" y="T7"/>
                </a:cxn>
              </a:cxnLst>
              <a:rect l="T12" t="T13" r="T14" b="T15"/>
              <a:pathLst>
                <a:path w="166" h="135">
                  <a:moveTo>
                    <a:pt x="0" y="0"/>
                  </a:moveTo>
                  <a:lnTo>
                    <a:pt x="37" y="135"/>
                  </a:lnTo>
                  <a:lnTo>
                    <a:pt x="166" y="114"/>
                  </a:lnTo>
                  <a:lnTo>
                    <a:pt x="0" y="0"/>
                  </a:lnTo>
                  <a:close/>
                </a:path>
              </a:pathLst>
            </a:custGeom>
            <a:solidFill>
              <a:srgbClr val="FFF2C6"/>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7" name="Freeform 299"/>
            <p:cNvSpPr>
              <a:spLocks/>
            </p:cNvSpPr>
            <p:nvPr/>
          </p:nvSpPr>
          <p:spPr bwMode="auto">
            <a:xfrm>
              <a:off x="3731" y="3065"/>
              <a:ext cx="365" cy="77"/>
            </a:xfrm>
            <a:custGeom>
              <a:avLst/>
              <a:gdLst>
                <a:gd name="T0" fmla="*/ 730 w 730"/>
                <a:gd name="T1" fmla="*/ 32 h 154"/>
                <a:gd name="T2" fmla="*/ 722 w 730"/>
                <a:gd name="T3" fmla="*/ 0 h 154"/>
                <a:gd name="T4" fmla="*/ 0 w 730"/>
                <a:gd name="T5" fmla="*/ 123 h 154"/>
                <a:gd name="T6" fmla="*/ 8 w 730"/>
                <a:gd name="T7" fmla="*/ 154 h 154"/>
                <a:gd name="T8" fmla="*/ 730 w 730"/>
                <a:gd name="T9" fmla="*/ 32 h 154"/>
                <a:gd name="T10" fmla="*/ 0 60000 65536"/>
                <a:gd name="T11" fmla="*/ 0 60000 65536"/>
                <a:gd name="T12" fmla="*/ 0 60000 65536"/>
                <a:gd name="T13" fmla="*/ 0 60000 65536"/>
                <a:gd name="T14" fmla="*/ 0 60000 65536"/>
                <a:gd name="T15" fmla="*/ 0 w 730"/>
                <a:gd name="T16" fmla="*/ 0 h 154"/>
                <a:gd name="T17" fmla="*/ 730 w 730"/>
                <a:gd name="T18" fmla="*/ 154 h 154"/>
              </a:gdLst>
              <a:ahLst/>
              <a:cxnLst>
                <a:cxn ang="T10">
                  <a:pos x="T0" y="T1"/>
                </a:cxn>
                <a:cxn ang="T11">
                  <a:pos x="T2" y="T3"/>
                </a:cxn>
                <a:cxn ang="T12">
                  <a:pos x="T4" y="T5"/>
                </a:cxn>
                <a:cxn ang="T13">
                  <a:pos x="T6" y="T7"/>
                </a:cxn>
                <a:cxn ang="T14">
                  <a:pos x="T8" y="T9"/>
                </a:cxn>
              </a:cxnLst>
              <a:rect l="T15" t="T16" r="T17" b="T18"/>
              <a:pathLst>
                <a:path w="730" h="154">
                  <a:moveTo>
                    <a:pt x="730" y="32"/>
                  </a:moveTo>
                  <a:lnTo>
                    <a:pt x="722" y="0"/>
                  </a:lnTo>
                  <a:lnTo>
                    <a:pt x="0" y="123"/>
                  </a:lnTo>
                  <a:lnTo>
                    <a:pt x="8" y="154"/>
                  </a:lnTo>
                  <a:lnTo>
                    <a:pt x="730" y="32"/>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8" name="Freeform 300"/>
            <p:cNvSpPr>
              <a:spLocks/>
            </p:cNvSpPr>
            <p:nvPr/>
          </p:nvSpPr>
          <p:spPr bwMode="auto">
            <a:xfrm>
              <a:off x="3741" y="3110"/>
              <a:ext cx="316" cy="69"/>
            </a:xfrm>
            <a:custGeom>
              <a:avLst/>
              <a:gdLst>
                <a:gd name="T0" fmla="*/ 633 w 633"/>
                <a:gd name="T1" fmla="*/ 31 h 137"/>
                <a:gd name="T2" fmla="*/ 625 w 633"/>
                <a:gd name="T3" fmla="*/ 0 h 137"/>
                <a:gd name="T4" fmla="*/ 0 w 633"/>
                <a:gd name="T5" fmla="*/ 106 h 137"/>
                <a:gd name="T6" fmla="*/ 9 w 633"/>
                <a:gd name="T7" fmla="*/ 137 h 137"/>
                <a:gd name="T8" fmla="*/ 633 w 633"/>
                <a:gd name="T9" fmla="*/ 31 h 137"/>
                <a:gd name="T10" fmla="*/ 0 60000 65536"/>
                <a:gd name="T11" fmla="*/ 0 60000 65536"/>
                <a:gd name="T12" fmla="*/ 0 60000 65536"/>
                <a:gd name="T13" fmla="*/ 0 60000 65536"/>
                <a:gd name="T14" fmla="*/ 0 60000 65536"/>
                <a:gd name="T15" fmla="*/ 0 w 633"/>
                <a:gd name="T16" fmla="*/ 0 h 137"/>
                <a:gd name="T17" fmla="*/ 633 w 633"/>
                <a:gd name="T18" fmla="*/ 137 h 137"/>
              </a:gdLst>
              <a:ahLst/>
              <a:cxnLst>
                <a:cxn ang="T10">
                  <a:pos x="T0" y="T1"/>
                </a:cxn>
                <a:cxn ang="T11">
                  <a:pos x="T2" y="T3"/>
                </a:cxn>
                <a:cxn ang="T12">
                  <a:pos x="T4" y="T5"/>
                </a:cxn>
                <a:cxn ang="T13">
                  <a:pos x="T6" y="T7"/>
                </a:cxn>
                <a:cxn ang="T14">
                  <a:pos x="T8" y="T9"/>
                </a:cxn>
              </a:cxnLst>
              <a:rect l="T15" t="T16" r="T17" b="T18"/>
              <a:pathLst>
                <a:path w="633" h="137">
                  <a:moveTo>
                    <a:pt x="633" y="31"/>
                  </a:moveTo>
                  <a:lnTo>
                    <a:pt x="625" y="0"/>
                  </a:lnTo>
                  <a:lnTo>
                    <a:pt x="0" y="106"/>
                  </a:lnTo>
                  <a:lnTo>
                    <a:pt x="9" y="137"/>
                  </a:lnTo>
                  <a:lnTo>
                    <a:pt x="633" y="31"/>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19" name="Freeform 301"/>
            <p:cNvSpPr>
              <a:spLocks/>
            </p:cNvSpPr>
            <p:nvPr/>
          </p:nvSpPr>
          <p:spPr bwMode="auto">
            <a:xfrm>
              <a:off x="3751" y="3143"/>
              <a:ext cx="342" cy="73"/>
            </a:xfrm>
            <a:custGeom>
              <a:avLst/>
              <a:gdLst>
                <a:gd name="T0" fmla="*/ 686 w 686"/>
                <a:gd name="T1" fmla="*/ 31 h 145"/>
                <a:gd name="T2" fmla="*/ 676 w 686"/>
                <a:gd name="T3" fmla="*/ 0 h 145"/>
                <a:gd name="T4" fmla="*/ 0 w 686"/>
                <a:gd name="T5" fmla="*/ 114 h 145"/>
                <a:gd name="T6" fmla="*/ 9 w 686"/>
                <a:gd name="T7" fmla="*/ 145 h 145"/>
                <a:gd name="T8" fmla="*/ 686 w 686"/>
                <a:gd name="T9" fmla="*/ 31 h 145"/>
                <a:gd name="T10" fmla="*/ 0 60000 65536"/>
                <a:gd name="T11" fmla="*/ 0 60000 65536"/>
                <a:gd name="T12" fmla="*/ 0 60000 65536"/>
                <a:gd name="T13" fmla="*/ 0 60000 65536"/>
                <a:gd name="T14" fmla="*/ 0 60000 65536"/>
                <a:gd name="T15" fmla="*/ 0 w 686"/>
                <a:gd name="T16" fmla="*/ 0 h 145"/>
                <a:gd name="T17" fmla="*/ 686 w 686"/>
                <a:gd name="T18" fmla="*/ 145 h 145"/>
              </a:gdLst>
              <a:ahLst/>
              <a:cxnLst>
                <a:cxn ang="T10">
                  <a:pos x="T0" y="T1"/>
                </a:cxn>
                <a:cxn ang="T11">
                  <a:pos x="T2" y="T3"/>
                </a:cxn>
                <a:cxn ang="T12">
                  <a:pos x="T4" y="T5"/>
                </a:cxn>
                <a:cxn ang="T13">
                  <a:pos x="T6" y="T7"/>
                </a:cxn>
                <a:cxn ang="T14">
                  <a:pos x="T8" y="T9"/>
                </a:cxn>
              </a:cxnLst>
              <a:rect l="T15" t="T16" r="T17" b="T18"/>
              <a:pathLst>
                <a:path w="686" h="145">
                  <a:moveTo>
                    <a:pt x="686" y="31"/>
                  </a:moveTo>
                  <a:lnTo>
                    <a:pt x="676" y="0"/>
                  </a:lnTo>
                  <a:lnTo>
                    <a:pt x="0" y="114"/>
                  </a:lnTo>
                  <a:lnTo>
                    <a:pt x="9" y="145"/>
                  </a:lnTo>
                  <a:lnTo>
                    <a:pt x="686" y="31"/>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0" name="Freeform 302"/>
            <p:cNvSpPr>
              <a:spLocks/>
            </p:cNvSpPr>
            <p:nvPr/>
          </p:nvSpPr>
          <p:spPr bwMode="auto">
            <a:xfrm>
              <a:off x="3761" y="3195"/>
              <a:ext cx="252" cy="58"/>
            </a:xfrm>
            <a:custGeom>
              <a:avLst/>
              <a:gdLst>
                <a:gd name="T0" fmla="*/ 503 w 503"/>
                <a:gd name="T1" fmla="*/ 33 h 117"/>
                <a:gd name="T2" fmla="*/ 495 w 503"/>
                <a:gd name="T3" fmla="*/ 0 h 117"/>
                <a:gd name="T4" fmla="*/ 0 w 503"/>
                <a:gd name="T5" fmla="*/ 84 h 117"/>
                <a:gd name="T6" fmla="*/ 8 w 503"/>
                <a:gd name="T7" fmla="*/ 117 h 117"/>
                <a:gd name="T8" fmla="*/ 503 w 503"/>
                <a:gd name="T9" fmla="*/ 33 h 117"/>
                <a:gd name="T10" fmla="*/ 0 60000 65536"/>
                <a:gd name="T11" fmla="*/ 0 60000 65536"/>
                <a:gd name="T12" fmla="*/ 0 60000 65536"/>
                <a:gd name="T13" fmla="*/ 0 60000 65536"/>
                <a:gd name="T14" fmla="*/ 0 60000 65536"/>
                <a:gd name="T15" fmla="*/ 0 w 503"/>
                <a:gd name="T16" fmla="*/ 0 h 117"/>
                <a:gd name="T17" fmla="*/ 503 w 503"/>
                <a:gd name="T18" fmla="*/ 117 h 117"/>
              </a:gdLst>
              <a:ahLst/>
              <a:cxnLst>
                <a:cxn ang="T10">
                  <a:pos x="T0" y="T1"/>
                </a:cxn>
                <a:cxn ang="T11">
                  <a:pos x="T2" y="T3"/>
                </a:cxn>
                <a:cxn ang="T12">
                  <a:pos x="T4" y="T5"/>
                </a:cxn>
                <a:cxn ang="T13">
                  <a:pos x="T6" y="T7"/>
                </a:cxn>
                <a:cxn ang="T14">
                  <a:pos x="T8" y="T9"/>
                </a:cxn>
              </a:cxnLst>
              <a:rect l="T15" t="T16" r="T17" b="T18"/>
              <a:pathLst>
                <a:path w="503" h="117">
                  <a:moveTo>
                    <a:pt x="503" y="33"/>
                  </a:moveTo>
                  <a:lnTo>
                    <a:pt x="495" y="0"/>
                  </a:lnTo>
                  <a:lnTo>
                    <a:pt x="0" y="84"/>
                  </a:lnTo>
                  <a:lnTo>
                    <a:pt x="8" y="117"/>
                  </a:lnTo>
                  <a:lnTo>
                    <a:pt x="503" y="33"/>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1" name="Freeform 303"/>
            <p:cNvSpPr>
              <a:spLocks/>
            </p:cNvSpPr>
            <p:nvPr/>
          </p:nvSpPr>
          <p:spPr bwMode="auto">
            <a:xfrm>
              <a:off x="3771" y="3213"/>
              <a:ext cx="366" cy="77"/>
            </a:xfrm>
            <a:custGeom>
              <a:avLst/>
              <a:gdLst>
                <a:gd name="T0" fmla="*/ 732 w 732"/>
                <a:gd name="T1" fmla="*/ 32 h 154"/>
                <a:gd name="T2" fmla="*/ 723 w 732"/>
                <a:gd name="T3" fmla="*/ 0 h 154"/>
                <a:gd name="T4" fmla="*/ 0 w 732"/>
                <a:gd name="T5" fmla="*/ 122 h 154"/>
                <a:gd name="T6" fmla="*/ 8 w 732"/>
                <a:gd name="T7" fmla="*/ 154 h 154"/>
                <a:gd name="T8" fmla="*/ 732 w 732"/>
                <a:gd name="T9" fmla="*/ 32 h 154"/>
                <a:gd name="T10" fmla="*/ 0 60000 65536"/>
                <a:gd name="T11" fmla="*/ 0 60000 65536"/>
                <a:gd name="T12" fmla="*/ 0 60000 65536"/>
                <a:gd name="T13" fmla="*/ 0 60000 65536"/>
                <a:gd name="T14" fmla="*/ 0 60000 65536"/>
                <a:gd name="T15" fmla="*/ 0 w 732"/>
                <a:gd name="T16" fmla="*/ 0 h 154"/>
                <a:gd name="T17" fmla="*/ 732 w 732"/>
                <a:gd name="T18" fmla="*/ 154 h 154"/>
              </a:gdLst>
              <a:ahLst/>
              <a:cxnLst>
                <a:cxn ang="T10">
                  <a:pos x="T0" y="T1"/>
                </a:cxn>
                <a:cxn ang="T11">
                  <a:pos x="T2" y="T3"/>
                </a:cxn>
                <a:cxn ang="T12">
                  <a:pos x="T4" y="T5"/>
                </a:cxn>
                <a:cxn ang="T13">
                  <a:pos x="T6" y="T7"/>
                </a:cxn>
                <a:cxn ang="T14">
                  <a:pos x="T8" y="T9"/>
                </a:cxn>
              </a:cxnLst>
              <a:rect l="T15" t="T16" r="T17" b="T18"/>
              <a:pathLst>
                <a:path w="732" h="154">
                  <a:moveTo>
                    <a:pt x="732" y="32"/>
                  </a:moveTo>
                  <a:lnTo>
                    <a:pt x="723" y="0"/>
                  </a:lnTo>
                  <a:lnTo>
                    <a:pt x="0" y="122"/>
                  </a:lnTo>
                  <a:lnTo>
                    <a:pt x="8" y="154"/>
                  </a:lnTo>
                  <a:lnTo>
                    <a:pt x="732" y="32"/>
                  </a:lnTo>
                  <a:close/>
                </a:path>
              </a:pathLst>
            </a:custGeom>
            <a:solidFill>
              <a:srgbClr val="000000"/>
            </a:solidFill>
            <a:ln w="9525">
              <a:noFill/>
              <a:round/>
              <a:headEnd/>
              <a:tailEnd/>
            </a:ln>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2" name="Rectangle 332"/>
            <p:cNvSpPr>
              <a:spLocks noChangeArrowheads="1"/>
            </p:cNvSpPr>
            <p:nvPr/>
          </p:nvSpPr>
          <p:spPr bwMode="auto">
            <a:xfrm rot="-655519">
              <a:off x="3635" y="2684"/>
              <a:ext cx="406" cy="35"/>
            </a:xfrm>
            <a:prstGeom prst="rect">
              <a:avLst/>
            </a:prstGeom>
            <a:solidFill>
              <a:srgbClr val="CC9A1F">
                <a:alpha val="69019"/>
              </a:srgbClr>
            </a:solidFill>
            <a:ln w="6350" algn="ctr">
              <a:noFill/>
              <a:miter lim="800000"/>
              <a:headEnd/>
              <a:tailEnd/>
            </a:ln>
          </p:spPr>
          <p:txBody>
            <a:bodyPr anchor="ct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3" name="Line 314"/>
            <p:cNvSpPr>
              <a:spLocks noChangeShapeType="1"/>
            </p:cNvSpPr>
            <p:nvPr/>
          </p:nvSpPr>
          <p:spPr bwMode="auto">
            <a:xfrm rot="-655519">
              <a:off x="3813" y="2691"/>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4" name="Line 315"/>
            <p:cNvSpPr>
              <a:spLocks noChangeShapeType="1"/>
            </p:cNvSpPr>
            <p:nvPr/>
          </p:nvSpPr>
          <p:spPr bwMode="auto">
            <a:xfrm rot="-655519">
              <a:off x="3732" y="2706"/>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5" name="Line 318"/>
            <p:cNvSpPr>
              <a:spLocks noChangeShapeType="1"/>
            </p:cNvSpPr>
            <p:nvPr/>
          </p:nvSpPr>
          <p:spPr bwMode="auto">
            <a:xfrm rot="-655519">
              <a:off x="3892" y="2675"/>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6" name="Line 319"/>
            <p:cNvSpPr>
              <a:spLocks noChangeShapeType="1"/>
            </p:cNvSpPr>
            <p:nvPr/>
          </p:nvSpPr>
          <p:spPr bwMode="auto">
            <a:xfrm rot="-655519">
              <a:off x="3971" y="2660"/>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7" name="Line 321"/>
            <p:cNvSpPr>
              <a:spLocks noChangeShapeType="1"/>
            </p:cNvSpPr>
            <p:nvPr/>
          </p:nvSpPr>
          <p:spPr bwMode="auto">
            <a:xfrm rot="-655519">
              <a:off x="3558" y="2726"/>
              <a:ext cx="488"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8" name="Line 322"/>
            <p:cNvSpPr>
              <a:spLocks noChangeShapeType="1"/>
            </p:cNvSpPr>
            <p:nvPr/>
          </p:nvSpPr>
          <p:spPr bwMode="auto">
            <a:xfrm rot="-655519">
              <a:off x="3565" y="2760"/>
              <a:ext cx="488"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29" name="Line 323"/>
            <p:cNvSpPr>
              <a:spLocks noChangeShapeType="1"/>
            </p:cNvSpPr>
            <p:nvPr/>
          </p:nvSpPr>
          <p:spPr bwMode="auto">
            <a:xfrm rot="-655519">
              <a:off x="3571" y="2795"/>
              <a:ext cx="488"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0" name="Line 324"/>
            <p:cNvSpPr>
              <a:spLocks noChangeShapeType="1"/>
            </p:cNvSpPr>
            <p:nvPr/>
          </p:nvSpPr>
          <p:spPr bwMode="auto">
            <a:xfrm rot="-655519">
              <a:off x="3652" y="2721"/>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1" name="Line 325"/>
            <p:cNvSpPr>
              <a:spLocks noChangeShapeType="1"/>
            </p:cNvSpPr>
            <p:nvPr/>
          </p:nvSpPr>
          <p:spPr bwMode="auto">
            <a:xfrm rot="-655519">
              <a:off x="3578" y="2829"/>
              <a:ext cx="488"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2" name="Line 326"/>
            <p:cNvSpPr>
              <a:spLocks noChangeShapeType="1"/>
            </p:cNvSpPr>
            <p:nvPr/>
          </p:nvSpPr>
          <p:spPr bwMode="auto">
            <a:xfrm rot="-655519">
              <a:off x="3576" y="2771"/>
              <a:ext cx="0" cy="144"/>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3" name="Line 327"/>
            <p:cNvSpPr>
              <a:spLocks noChangeShapeType="1"/>
            </p:cNvSpPr>
            <p:nvPr/>
          </p:nvSpPr>
          <p:spPr bwMode="auto">
            <a:xfrm rot="-655519">
              <a:off x="4051" y="2644"/>
              <a:ext cx="0" cy="179"/>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4" name="Line 330"/>
            <p:cNvSpPr>
              <a:spLocks noChangeShapeType="1"/>
            </p:cNvSpPr>
            <p:nvPr/>
          </p:nvSpPr>
          <p:spPr bwMode="auto">
            <a:xfrm rot="-655519">
              <a:off x="3585" y="2868"/>
              <a:ext cx="488"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5" name="Line 331"/>
            <p:cNvSpPr>
              <a:spLocks noChangeShapeType="1"/>
            </p:cNvSpPr>
            <p:nvPr/>
          </p:nvSpPr>
          <p:spPr bwMode="auto">
            <a:xfrm rot="-655519">
              <a:off x="3632" y="2684"/>
              <a:ext cx="407" cy="0"/>
            </a:xfrm>
            <a:prstGeom prst="line">
              <a:avLst/>
            </a:prstGeom>
            <a:noFill/>
            <a:ln w="6350">
              <a:solidFill>
                <a:srgbClr val="000000"/>
              </a:solidFill>
              <a:round/>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sp>
          <p:nvSpPr>
            <p:cNvPr id="236" name="Rectangle 333"/>
            <p:cNvSpPr>
              <a:spLocks noChangeArrowheads="1"/>
            </p:cNvSpPr>
            <p:nvPr/>
          </p:nvSpPr>
          <p:spPr bwMode="auto">
            <a:xfrm rot="-655519">
              <a:off x="3575" y="2764"/>
              <a:ext cx="81" cy="144"/>
            </a:xfrm>
            <a:prstGeom prst="rect">
              <a:avLst/>
            </a:prstGeom>
            <a:solidFill>
              <a:srgbClr val="CC9A1F">
                <a:alpha val="69019"/>
              </a:srgbClr>
            </a:solidFill>
            <a:ln w="6350" algn="ctr">
              <a:noFill/>
              <a:miter lim="800000"/>
              <a:headEnd/>
              <a:tailEnd/>
            </a:ln>
          </p:spPr>
          <p:txBody>
            <a:bodyPr anchor="ct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charset="0"/>
                <a:ea typeface="ＭＳ Ｐゴシック" pitchFamily="34" charset="-128"/>
                <a:cs typeface="+mn-cs"/>
              </a:endParaRPr>
            </a:p>
          </p:txBody>
        </p:sp>
      </p:grpSp>
      <p:grpSp>
        <p:nvGrpSpPr>
          <p:cNvPr id="237" name="Group 51"/>
          <p:cNvGrpSpPr>
            <a:grpSpLocks/>
          </p:cNvGrpSpPr>
          <p:nvPr/>
        </p:nvGrpSpPr>
        <p:grpSpPr bwMode="auto">
          <a:xfrm rot="16686659" flipV="1">
            <a:off x="5944865" y="4177522"/>
            <a:ext cx="690562" cy="838200"/>
            <a:chOff x="2373" y="1910"/>
            <a:chExt cx="601" cy="729"/>
          </a:xfrm>
        </p:grpSpPr>
        <p:sp>
          <p:nvSpPr>
            <p:cNvPr id="238" name="Freeform 52"/>
            <p:cNvSpPr>
              <a:spLocks/>
            </p:cNvSpPr>
            <p:nvPr/>
          </p:nvSpPr>
          <p:spPr bwMode="auto">
            <a:xfrm>
              <a:off x="2581" y="1910"/>
              <a:ext cx="251" cy="18"/>
            </a:xfrm>
            <a:custGeom>
              <a:avLst/>
              <a:gdLst/>
              <a:ahLst/>
              <a:cxnLst>
                <a:cxn ang="0">
                  <a:pos x="306" y="9"/>
                </a:cxn>
                <a:cxn ang="0">
                  <a:pos x="188" y="13"/>
                </a:cxn>
                <a:cxn ang="0">
                  <a:pos x="0" y="32"/>
                </a:cxn>
                <a:cxn ang="0">
                  <a:pos x="4" y="34"/>
                </a:cxn>
                <a:cxn ang="0">
                  <a:pos x="11" y="34"/>
                </a:cxn>
                <a:cxn ang="0">
                  <a:pos x="17" y="34"/>
                </a:cxn>
                <a:cxn ang="0">
                  <a:pos x="21" y="34"/>
                </a:cxn>
                <a:cxn ang="0">
                  <a:pos x="26" y="34"/>
                </a:cxn>
                <a:cxn ang="0">
                  <a:pos x="34" y="36"/>
                </a:cxn>
                <a:cxn ang="0">
                  <a:pos x="40" y="34"/>
                </a:cxn>
                <a:cxn ang="0">
                  <a:pos x="45" y="34"/>
                </a:cxn>
                <a:cxn ang="0">
                  <a:pos x="55" y="34"/>
                </a:cxn>
                <a:cxn ang="0">
                  <a:pos x="63" y="34"/>
                </a:cxn>
                <a:cxn ang="0">
                  <a:pos x="68" y="34"/>
                </a:cxn>
                <a:cxn ang="0">
                  <a:pos x="78" y="34"/>
                </a:cxn>
                <a:cxn ang="0">
                  <a:pos x="87" y="34"/>
                </a:cxn>
                <a:cxn ang="0">
                  <a:pos x="97" y="34"/>
                </a:cxn>
                <a:cxn ang="0">
                  <a:pos x="106" y="34"/>
                </a:cxn>
                <a:cxn ang="0">
                  <a:pos x="114" y="34"/>
                </a:cxn>
                <a:cxn ang="0">
                  <a:pos x="125" y="32"/>
                </a:cxn>
                <a:cxn ang="0">
                  <a:pos x="135" y="32"/>
                </a:cxn>
                <a:cxn ang="0">
                  <a:pos x="144" y="32"/>
                </a:cxn>
                <a:cxn ang="0">
                  <a:pos x="154" y="32"/>
                </a:cxn>
                <a:cxn ang="0">
                  <a:pos x="165" y="30"/>
                </a:cxn>
                <a:cxn ang="0">
                  <a:pos x="177" y="30"/>
                </a:cxn>
                <a:cxn ang="0">
                  <a:pos x="188" y="28"/>
                </a:cxn>
                <a:cxn ang="0">
                  <a:pos x="198" y="28"/>
                </a:cxn>
                <a:cxn ang="0">
                  <a:pos x="209" y="27"/>
                </a:cxn>
                <a:cxn ang="0">
                  <a:pos x="222" y="27"/>
                </a:cxn>
                <a:cxn ang="0">
                  <a:pos x="232" y="27"/>
                </a:cxn>
                <a:cxn ang="0">
                  <a:pos x="245" y="27"/>
                </a:cxn>
                <a:cxn ang="0">
                  <a:pos x="255" y="25"/>
                </a:cxn>
                <a:cxn ang="0">
                  <a:pos x="268" y="25"/>
                </a:cxn>
                <a:cxn ang="0">
                  <a:pos x="277" y="23"/>
                </a:cxn>
                <a:cxn ang="0">
                  <a:pos x="289" y="21"/>
                </a:cxn>
                <a:cxn ang="0">
                  <a:pos x="300" y="21"/>
                </a:cxn>
                <a:cxn ang="0">
                  <a:pos x="312" y="21"/>
                </a:cxn>
                <a:cxn ang="0">
                  <a:pos x="323" y="19"/>
                </a:cxn>
                <a:cxn ang="0">
                  <a:pos x="334" y="17"/>
                </a:cxn>
                <a:cxn ang="0">
                  <a:pos x="344" y="15"/>
                </a:cxn>
                <a:cxn ang="0">
                  <a:pos x="355" y="15"/>
                </a:cxn>
                <a:cxn ang="0">
                  <a:pos x="367" y="15"/>
                </a:cxn>
                <a:cxn ang="0">
                  <a:pos x="376" y="13"/>
                </a:cxn>
                <a:cxn ang="0">
                  <a:pos x="386" y="13"/>
                </a:cxn>
                <a:cxn ang="0">
                  <a:pos x="397" y="13"/>
                </a:cxn>
                <a:cxn ang="0">
                  <a:pos x="405" y="11"/>
                </a:cxn>
                <a:cxn ang="0">
                  <a:pos x="416" y="9"/>
                </a:cxn>
                <a:cxn ang="0">
                  <a:pos x="424" y="9"/>
                </a:cxn>
                <a:cxn ang="0">
                  <a:pos x="435" y="9"/>
                </a:cxn>
                <a:cxn ang="0">
                  <a:pos x="443" y="8"/>
                </a:cxn>
                <a:cxn ang="0">
                  <a:pos x="450" y="8"/>
                </a:cxn>
                <a:cxn ang="0">
                  <a:pos x="458" y="6"/>
                </a:cxn>
                <a:cxn ang="0">
                  <a:pos x="467" y="6"/>
                </a:cxn>
                <a:cxn ang="0">
                  <a:pos x="471" y="4"/>
                </a:cxn>
                <a:cxn ang="0">
                  <a:pos x="479" y="4"/>
                </a:cxn>
                <a:cxn ang="0">
                  <a:pos x="486" y="2"/>
                </a:cxn>
                <a:cxn ang="0">
                  <a:pos x="502" y="0"/>
                </a:cxn>
                <a:cxn ang="0">
                  <a:pos x="306" y="9"/>
                </a:cxn>
                <a:cxn ang="0">
                  <a:pos x="306" y="9"/>
                </a:cxn>
              </a:cxnLst>
              <a:rect l="0" t="0" r="r" b="b"/>
              <a:pathLst>
                <a:path w="502" h="36">
                  <a:moveTo>
                    <a:pt x="306" y="9"/>
                  </a:moveTo>
                  <a:lnTo>
                    <a:pt x="188" y="13"/>
                  </a:lnTo>
                  <a:lnTo>
                    <a:pt x="0" y="32"/>
                  </a:lnTo>
                  <a:lnTo>
                    <a:pt x="4" y="34"/>
                  </a:lnTo>
                  <a:lnTo>
                    <a:pt x="11" y="34"/>
                  </a:lnTo>
                  <a:lnTo>
                    <a:pt x="17" y="34"/>
                  </a:lnTo>
                  <a:lnTo>
                    <a:pt x="21" y="34"/>
                  </a:lnTo>
                  <a:lnTo>
                    <a:pt x="26" y="34"/>
                  </a:lnTo>
                  <a:lnTo>
                    <a:pt x="34" y="36"/>
                  </a:lnTo>
                  <a:lnTo>
                    <a:pt x="40" y="34"/>
                  </a:lnTo>
                  <a:lnTo>
                    <a:pt x="45" y="34"/>
                  </a:lnTo>
                  <a:lnTo>
                    <a:pt x="55" y="34"/>
                  </a:lnTo>
                  <a:lnTo>
                    <a:pt x="63" y="34"/>
                  </a:lnTo>
                  <a:lnTo>
                    <a:pt x="68" y="34"/>
                  </a:lnTo>
                  <a:lnTo>
                    <a:pt x="78" y="34"/>
                  </a:lnTo>
                  <a:lnTo>
                    <a:pt x="87" y="34"/>
                  </a:lnTo>
                  <a:lnTo>
                    <a:pt x="97" y="34"/>
                  </a:lnTo>
                  <a:lnTo>
                    <a:pt x="106" y="34"/>
                  </a:lnTo>
                  <a:lnTo>
                    <a:pt x="114" y="34"/>
                  </a:lnTo>
                  <a:lnTo>
                    <a:pt x="125" y="32"/>
                  </a:lnTo>
                  <a:lnTo>
                    <a:pt x="135" y="32"/>
                  </a:lnTo>
                  <a:lnTo>
                    <a:pt x="144" y="32"/>
                  </a:lnTo>
                  <a:lnTo>
                    <a:pt x="154" y="32"/>
                  </a:lnTo>
                  <a:lnTo>
                    <a:pt x="165" y="30"/>
                  </a:lnTo>
                  <a:lnTo>
                    <a:pt x="177" y="30"/>
                  </a:lnTo>
                  <a:lnTo>
                    <a:pt x="188" y="28"/>
                  </a:lnTo>
                  <a:lnTo>
                    <a:pt x="198" y="28"/>
                  </a:lnTo>
                  <a:lnTo>
                    <a:pt x="209" y="27"/>
                  </a:lnTo>
                  <a:lnTo>
                    <a:pt x="222" y="27"/>
                  </a:lnTo>
                  <a:lnTo>
                    <a:pt x="232" y="27"/>
                  </a:lnTo>
                  <a:lnTo>
                    <a:pt x="245" y="27"/>
                  </a:lnTo>
                  <a:lnTo>
                    <a:pt x="255" y="25"/>
                  </a:lnTo>
                  <a:lnTo>
                    <a:pt x="268" y="25"/>
                  </a:lnTo>
                  <a:lnTo>
                    <a:pt x="277" y="23"/>
                  </a:lnTo>
                  <a:lnTo>
                    <a:pt x="289" y="21"/>
                  </a:lnTo>
                  <a:lnTo>
                    <a:pt x="300" y="21"/>
                  </a:lnTo>
                  <a:lnTo>
                    <a:pt x="312" y="21"/>
                  </a:lnTo>
                  <a:lnTo>
                    <a:pt x="323" y="19"/>
                  </a:lnTo>
                  <a:lnTo>
                    <a:pt x="334" y="17"/>
                  </a:lnTo>
                  <a:lnTo>
                    <a:pt x="344" y="15"/>
                  </a:lnTo>
                  <a:lnTo>
                    <a:pt x="355" y="15"/>
                  </a:lnTo>
                  <a:lnTo>
                    <a:pt x="367" y="15"/>
                  </a:lnTo>
                  <a:lnTo>
                    <a:pt x="376" y="13"/>
                  </a:lnTo>
                  <a:lnTo>
                    <a:pt x="386" y="13"/>
                  </a:lnTo>
                  <a:lnTo>
                    <a:pt x="397" y="13"/>
                  </a:lnTo>
                  <a:lnTo>
                    <a:pt x="405" y="11"/>
                  </a:lnTo>
                  <a:lnTo>
                    <a:pt x="416" y="9"/>
                  </a:lnTo>
                  <a:lnTo>
                    <a:pt x="424" y="9"/>
                  </a:lnTo>
                  <a:lnTo>
                    <a:pt x="435" y="9"/>
                  </a:lnTo>
                  <a:lnTo>
                    <a:pt x="443" y="8"/>
                  </a:lnTo>
                  <a:lnTo>
                    <a:pt x="450" y="8"/>
                  </a:lnTo>
                  <a:lnTo>
                    <a:pt x="458" y="6"/>
                  </a:lnTo>
                  <a:lnTo>
                    <a:pt x="467" y="6"/>
                  </a:lnTo>
                  <a:lnTo>
                    <a:pt x="471" y="4"/>
                  </a:lnTo>
                  <a:lnTo>
                    <a:pt x="479" y="4"/>
                  </a:lnTo>
                  <a:lnTo>
                    <a:pt x="486" y="2"/>
                  </a:lnTo>
                  <a:lnTo>
                    <a:pt x="502" y="0"/>
                  </a:lnTo>
                  <a:lnTo>
                    <a:pt x="306" y="9"/>
                  </a:lnTo>
                  <a:lnTo>
                    <a:pt x="306" y="9"/>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9" name="Freeform 53"/>
            <p:cNvSpPr>
              <a:spLocks/>
            </p:cNvSpPr>
            <p:nvPr/>
          </p:nvSpPr>
          <p:spPr bwMode="auto">
            <a:xfrm>
              <a:off x="2373" y="2083"/>
              <a:ext cx="471" cy="556"/>
            </a:xfrm>
            <a:custGeom>
              <a:avLst/>
              <a:gdLst/>
              <a:ahLst/>
              <a:cxnLst>
                <a:cxn ang="0">
                  <a:pos x="48" y="661"/>
                </a:cxn>
                <a:cxn ang="0">
                  <a:pos x="16" y="770"/>
                </a:cxn>
                <a:cxn ang="0">
                  <a:pos x="2" y="838"/>
                </a:cxn>
                <a:cxn ang="0">
                  <a:pos x="0" y="905"/>
                </a:cxn>
                <a:cxn ang="0">
                  <a:pos x="12" y="971"/>
                </a:cxn>
                <a:cxn ang="0">
                  <a:pos x="23" y="943"/>
                </a:cxn>
                <a:cxn ang="0">
                  <a:pos x="18" y="874"/>
                </a:cxn>
                <a:cxn ang="0">
                  <a:pos x="40" y="789"/>
                </a:cxn>
                <a:cxn ang="0">
                  <a:pos x="38" y="874"/>
                </a:cxn>
                <a:cxn ang="0">
                  <a:pos x="54" y="966"/>
                </a:cxn>
                <a:cxn ang="0">
                  <a:pos x="82" y="992"/>
                </a:cxn>
                <a:cxn ang="0">
                  <a:pos x="80" y="928"/>
                </a:cxn>
                <a:cxn ang="0">
                  <a:pos x="92" y="850"/>
                </a:cxn>
                <a:cxn ang="0">
                  <a:pos x="113" y="926"/>
                </a:cxn>
                <a:cxn ang="0">
                  <a:pos x="122" y="1007"/>
                </a:cxn>
                <a:cxn ang="0">
                  <a:pos x="156" y="1112"/>
                </a:cxn>
                <a:cxn ang="0">
                  <a:pos x="156" y="1009"/>
                </a:cxn>
                <a:cxn ang="0">
                  <a:pos x="175" y="939"/>
                </a:cxn>
                <a:cxn ang="0">
                  <a:pos x="210" y="910"/>
                </a:cxn>
                <a:cxn ang="0">
                  <a:pos x="210" y="800"/>
                </a:cxn>
                <a:cxn ang="0">
                  <a:pos x="225" y="728"/>
                </a:cxn>
                <a:cxn ang="0">
                  <a:pos x="257" y="707"/>
                </a:cxn>
                <a:cxn ang="0">
                  <a:pos x="240" y="781"/>
                </a:cxn>
                <a:cxn ang="0">
                  <a:pos x="242" y="890"/>
                </a:cxn>
                <a:cxn ang="0">
                  <a:pos x="272" y="850"/>
                </a:cxn>
                <a:cxn ang="0">
                  <a:pos x="270" y="755"/>
                </a:cxn>
                <a:cxn ang="0">
                  <a:pos x="272" y="686"/>
                </a:cxn>
                <a:cxn ang="0">
                  <a:pos x="303" y="593"/>
                </a:cxn>
                <a:cxn ang="0">
                  <a:pos x="365" y="511"/>
                </a:cxn>
                <a:cxn ang="0">
                  <a:pos x="447" y="426"/>
                </a:cxn>
                <a:cxn ang="0">
                  <a:pos x="523" y="359"/>
                </a:cxn>
                <a:cxn ang="0">
                  <a:pos x="596" y="321"/>
                </a:cxn>
                <a:cxn ang="0">
                  <a:pos x="664" y="296"/>
                </a:cxn>
                <a:cxn ang="0">
                  <a:pos x="736" y="272"/>
                </a:cxn>
                <a:cxn ang="0">
                  <a:pos x="814" y="243"/>
                </a:cxn>
                <a:cxn ang="0">
                  <a:pos x="903" y="194"/>
                </a:cxn>
                <a:cxn ang="0">
                  <a:pos x="879" y="184"/>
                </a:cxn>
                <a:cxn ang="0">
                  <a:pos x="816" y="201"/>
                </a:cxn>
                <a:cxn ang="0">
                  <a:pos x="822" y="186"/>
                </a:cxn>
                <a:cxn ang="0">
                  <a:pos x="791" y="177"/>
                </a:cxn>
                <a:cxn ang="0">
                  <a:pos x="869" y="133"/>
                </a:cxn>
                <a:cxn ang="0">
                  <a:pos x="941" y="63"/>
                </a:cxn>
                <a:cxn ang="0">
                  <a:pos x="884" y="72"/>
                </a:cxn>
                <a:cxn ang="0">
                  <a:pos x="822" y="99"/>
                </a:cxn>
                <a:cxn ang="0">
                  <a:pos x="751" y="131"/>
                </a:cxn>
                <a:cxn ang="0">
                  <a:pos x="740" y="101"/>
                </a:cxn>
                <a:cxn ang="0">
                  <a:pos x="816" y="66"/>
                </a:cxn>
                <a:cxn ang="0">
                  <a:pos x="886" y="15"/>
                </a:cxn>
                <a:cxn ang="0">
                  <a:pos x="734" y="34"/>
                </a:cxn>
                <a:cxn ang="0">
                  <a:pos x="660" y="59"/>
                </a:cxn>
                <a:cxn ang="0">
                  <a:pos x="588" y="89"/>
                </a:cxn>
                <a:cxn ang="0">
                  <a:pos x="519" y="129"/>
                </a:cxn>
                <a:cxn ang="0">
                  <a:pos x="453" y="175"/>
                </a:cxn>
                <a:cxn ang="0">
                  <a:pos x="390" y="230"/>
                </a:cxn>
                <a:cxn ang="0">
                  <a:pos x="322" y="291"/>
                </a:cxn>
                <a:cxn ang="0">
                  <a:pos x="229" y="380"/>
                </a:cxn>
                <a:cxn ang="0">
                  <a:pos x="132" y="494"/>
                </a:cxn>
                <a:cxn ang="0">
                  <a:pos x="71" y="599"/>
                </a:cxn>
              </a:cxnLst>
              <a:rect l="0" t="0" r="r" b="b"/>
              <a:pathLst>
                <a:path w="941" h="1112">
                  <a:moveTo>
                    <a:pt x="71" y="599"/>
                  </a:moveTo>
                  <a:lnTo>
                    <a:pt x="67" y="604"/>
                  </a:lnTo>
                  <a:lnTo>
                    <a:pt x="65" y="612"/>
                  </a:lnTo>
                  <a:lnTo>
                    <a:pt x="63" y="618"/>
                  </a:lnTo>
                  <a:lnTo>
                    <a:pt x="61" y="625"/>
                  </a:lnTo>
                  <a:lnTo>
                    <a:pt x="58" y="631"/>
                  </a:lnTo>
                  <a:lnTo>
                    <a:pt x="56" y="637"/>
                  </a:lnTo>
                  <a:lnTo>
                    <a:pt x="54" y="644"/>
                  </a:lnTo>
                  <a:lnTo>
                    <a:pt x="54" y="650"/>
                  </a:lnTo>
                  <a:lnTo>
                    <a:pt x="48" y="661"/>
                  </a:lnTo>
                  <a:lnTo>
                    <a:pt x="44" y="675"/>
                  </a:lnTo>
                  <a:lnTo>
                    <a:pt x="40" y="686"/>
                  </a:lnTo>
                  <a:lnTo>
                    <a:pt x="37" y="698"/>
                  </a:lnTo>
                  <a:lnTo>
                    <a:pt x="33" y="707"/>
                  </a:lnTo>
                  <a:lnTo>
                    <a:pt x="29" y="718"/>
                  </a:lnTo>
                  <a:lnTo>
                    <a:pt x="25" y="728"/>
                  </a:lnTo>
                  <a:lnTo>
                    <a:pt x="23" y="739"/>
                  </a:lnTo>
                  <a:lnTo>
                    <a:pt x="19" y="749"/>
                  </a:lnTo>
                  <a:lnTo>
                    <a:pt x="18" y="760"/>
                  </a:lnTo>
                  <a:lnTo>
                    <a:pt x="16" y="770"/>
                  </a:lnTo>
                  <a:lnTo>
                    <a:pt x="14" y="781"/>
                  </a:lnTo>
                  <a:lnTo>
                    <a:pt x="12" y="787"/>
                  </a:lnTo>
                  <a:lnTo>
                    <a:pt x="10" y="793"/>
                  </a:lnTo>
                  <a:lnTo>
                    <a:pt x="8" y="798"/>
                  </a:lnTo>
                  <a:lnTo>
                    <a:pt x="6" y="806"/>
                  </a:lnTo>
                  <a:lnTo>
                    <a:pt x="6" y="812"/>
                  </a:lnTo>
                  <a:lnTo>
                    <a:pt x="4" y="819"/>
                  </a:lnTo>
                  <a:lnTo>
                    <a:pt x="4" y="825"/>
                  </a:lnTo>
                  <a:lnTo>
                    <a:pt x="4" y="832"/>
                  </a:lnTo>
                  <a:lnTo>
                    <a:pt x="2" y="838"/>
                  </a:lnTo>
                  <a:lnTo>
                    <a:pt x="0" y="846"/>
                  </a:lnTo>
                  <a:lnTo>
                    <a:pt x="0" y="851"/>
                  </a:lnTo>
                  <a:lnTo>
                    <a:pt x="0" y="859"/>
                  </a:lnTo>
                  <a:lnTo>
                    <a:pt x="0" y="865"/>
                  </a:lnTo>
                  <a:lnTo>
                    <a:pt x="0" y="872"/>
                  </a:lnTo>
                  <a:lnTo>
                    <a:pt x="0" y="878"/>
                  </a:lnTo>
                  <a:lnTo>
                    <a:pt x="0" y="886"/>
                  </a:lnTo>
                  <a:lnTo>
                    <a:pt x="0" y="891"/>
                  </a:lnTo>
                  <a:lnTo>
                    <a:pt x="0" y="897"/>
                  </a:lnTo>
                  <a:lnTo>
                    <a:pt x="0" y="905"/>
                  </a:lnTo>
                  <a:lnTo>
                    <a:pt x="0" y="912"/>
                  </a:lnTo>
                  <a:lnTo>
                    <a:pt x="0" y="918"/>
                  </a:lnTo>
                  <a:lnTo>
                    <a:pt x="0" y="926"/>
                  </a:lnTo>
                  <a:lnTo>
                    <a:pt x="2" y="931"/>
                  </a:lnTo>
                  <a:lnTo>
                    <a:pt x="4" y="939"/>
                  </a:lnTo>
                  <a:lnTo>
                    <a:pt x="4" y="945"/>
                  </a:lnTo>
                  <a:lnTo>
                    <a:pt x="6" y="950"/>
                  </a:lnTo>
                  <a:lnTo>
                    <a:pt x="8" y="958"/>
                  </a:lnTo>
                  <a:lnTo>
                    <a:pt x="10" y="964"/>
                  </a:lnTo>
                  <a:lnTo>
                    <a:pt x="12" y="971"/>
                  </a:lnTo>
                  <a:lnTo>
                    <a:pt x="14" y="977"/>
                  </a:lnTo>
                  <a:lnTo>
                    <a:pt x="18" y="985"/>
                  </a:lnTo>
                  <a:lnTo>
                    <a:pt x="19" y="990"/>
                  </a:lnTo>
                  <a:lnTo>
                    <a:pt x="27" y="986"/>
                  </a:lnTo>
                  <a:lnTo>
                    <a:pt x="25" y="981"/>
                  </a:lnTo>
                  <a:lnTo>
                    <a:pt x="25" y="973"/>
                  </a:lnTo>
                  <a:lnTo>
                    <a:pt x="25" y="967"/>
                  </a:lnTo>
                  <a:lnTo>
                    <a:pt x="25" y="964"/>
                  </a:lnTo>
                  <a:lnTo>
                    <a:pt x="23" y="952"/>
                  </a:lnTo>
                  <a:lnTo>
                    <a:pt x="23" y="943"/>
                  </a:lnTo>
                  <a:lnTo>
                    <a:pt x="21" y="937"/>
                  </a:lnTo>
                  <a:lnTo>
                    <a:pt x="19" y="929"/>
                  </a:lnTo>
                  <a:lnTo>
                    <a:pt x="19" y="922"/>
                  </a:lnTo>
                  <a:lnTo>
                    <a:pt x="19" y="916"/>
                  </a:lnTo>
                  <a:lnTo>
                    <a:pt x="19" y="909"/>
                  </a:lnTo>
                  <a:lnTo>
                    <a:pt x="18" y="901"/>
                  </a:lnTo>
                  <a:lnTo>
                    <a:pt x="18" y="895"/>
                  </a:lnTo>
                  <a:lnTo>
                    <a:pt x="18" y="890"/>
                  </a:lnTo>
                  <a:lnTo>
                    <a:pt x="18" y="882"/>
                  </a:lnTo>
                  <a:lnTo>
                    <a:pt x="18" y="874"/>
                  </a:lnTo>
                  <a:lnTo>
                    <a:pt x="19" y="865"/>
                  </a:lnTo>
                  <a:lnTo>
                    <a:pt x="19" y="857"/>
                  </a:lnTo>
                  <a:lnTo>
                    <a:pt x="21" y="846"/>
                  </a:lnTo>
                  <a:lnTo>
                    <a:pt x="23" y="838"/>
                  </a:lnTo>
                  <a:lnTo>
                    <a:pt x="25" y="834"/>
                  </a:lnTo>
                  <a:lnTo>
                    <a:pt x="31" y="834"/>
                  </a:lnTo>
                  <a:lnTo>
                    <a:pt x="31" y="760"/>
                  </a:lnTo>
                  <a:lnTo>
                    <a:pt x="35" y="770"/>
                  </a:lnTo>
                  <a:lnTo>
                    <a:pt x="40" y="781"/>
                  </a:lnTo>
                  <a:lnTo>
                    <a:pt x="40" y="789"/>
                  </a:lnTo>
                  <a:lnTo>
                    <a:pt x="40" y="798"/>
                  </a:lnTo>
                  <a:lnTo>
                    <a:pt x="40" y="806"/>
                  </a:lnTo>
                  <a:lnTo>
                    <a:pt x="40" y="815"/>
                  </a:lnTo>
                  <a:lnTo>
                    <a:pt x="38" y="823"/>
                  </a:lnTo>
                  <a:lnTo>
                    <a:pt x="38" y="832"/>
                  </a:lnTo>
                  <a:lnTo>
                    <a:pt x="38" y="840"/>
                  </a:lnTo>
                  <a:lnTo>
                    <a:pt x="38" y="850"/>
                  </a:lnTo>
                  <a:lnTo>
                    <a:pt x="38" y="857"/>
                  </a:lnTo>
                  <a:lnTo>
                    <a:pt x="38" y="867"/>
                  </a:lnTo>
                  <a:lnTo>
                    <a:pt x="38" y="874"/>
                  </a:lnTo>
                  <a:lnTo>
                    <a:pt x="38" y="884"/>
                  </a:lnTo>
                  <a:lnTo>
                    <a:pt x="38" y="891"/>
                  </a:lnTo>
                  <a:lnTo>
                    <a:pt x="38" y="901"/>
                  </a:lnTo>
                  <a:lnTo>
                    <a:pt x="40" y="909"/>
                  </a:lnTo>
                  <a:lnTo>
                    <a:pt x="44" y="920"/>
                  </a:lnTo>
                  <a:lnTo>
                    <a:pt x="44" y="928"/>
                  </a:lnTo>
                  <a:lnTo>
                    <a:pt x="46" y="939"/>
                  </a:lnTo>
                  <a:lnTo>
                    <a:pt x="48" y="947"/>
                  </a:lnTo>
                  <a:lnTo>
                    <a:pt x="50" y="958"/>
                  </a:lnTo>
                  <a:lnTo>
                    <a:pt x="54" y="966"/>
                  </a:lnTo>
                  <a:lnTo>
                    <a:pt x="56" y="975"/>
                  </a:lnTo>
                  <a:lnTo>
                    <a:pt x="58" y="985"/>
                  </a:lnTo>
                  <a:lnTo>
                    <a:pt x="61" y="994"/>
                  </a:lnTo>
                  <a:lnTo>
                    <a:pt x="71" y="1049"/>
                  </a:lnTo>
                  <a:lnTo>
                    <a:pt x="88" y="1034"/>
                  </a:lnTo>
                  <a:lnTo>
                    <a:pt x="86" y="1023"/>
                  </a:lnTo>
                  <a:lnTo>
                    <a:pt x="84" y="1011"/>
                  </a:lnTo>
                  <a:lnTo>
                    <a:pt x="82" y="1005"/>
                  </a:lnTo>
                  <a:lnTo>
                    <a:pt x="82" y="1000"/>
                  </a:lnTo>
                  <a:lnTo>
                    <a:pt x="82" y="992"/>
                  </a:lnTo>
                  <a:lnTo>
                    <a:pt x="82" y="986"/>
                  </a:lnTo>
                  <a:lnTo>
                    <a:pt x="80" y="981"/>
                  </a:lnTo>
                  <a:lnTo>
                    <a:pt x="80" y="973"/>
                  </a:lnTo>
                  <a:lnTo>
                    <a:pt x="80" y="966"/>
                  </a:lnTo>
                  <a:lnTo>
                    <a:pt x="80" y="962"/>
                  </a:lnTo>
                  <a:lnTo>
                    <a:pt x="80" y="954"/>
                  </a:lnTo>
                  <a:lnTo>
                    <a:pt x="80" y="947"/>
                  </a:lnTo>
                  <a:lnTo>
                    <a:pt x="80" y="941"/>
                  </a:lnTo>
                  <a:lnTo>
                    <a:pt x="80" y="935"/>
                  </a:lnTo>
                  <a:lnTo>
                    <a:pt x="80" y="928"/>
                  </a:lnTo>
                  <a:lnTo>
                    <a:pt x="80" y="922"/>
                  </a:lnTo>
                  <a:lnTo>
                    <a:pt x="80" y="914"/>
                  </a:lnTo>
                  <a:lnTo>
                    <a:pt x="80" y="909"/>
                  </a:lnTo>
                  <a:lnTo>
                    <a:pt x="82" y="895"/>
                  </a:lnTo>
                  <a:lnTo>
                    <a:pt x="84" y="884"/>
                  </a:lnTo>
                  <a:lnTo>
                    <a:pt x="84" y="878"/>
                  </a:lnTo>
                  <a:lnTo>
                    <a:pt x="86" y="871"/>
                  </a:lnTo>
                  <a:lnTo>
                    <a:pt x="86" y="865"/>
                  </a:lnTo>
                  <a:lnTo>
                    <a:pt x="88" y="861"/>
                  </a:lnTo>
                  <a:lnTo>
                    <a:pt x="92" y="850"/>
                  </a:lnTo>
                  <a:lnTo>
                    <a:pt x="97" y="840"/>
                  </a:lnTo>
                  <a:lnTo>
                    <a:pt x="107" y="869"/>
                  </a:lnTo>
                  <a:lnTo>
                    <a:pt x="107" y="874"/>
                  </a:lnTo>
                  <a:lnTo>
                    <a:pt x="109" y="884"/>
                  </a:lnTo>
                  <a:lnTo>
                    <a:pt x="109" y="890"/>
                  </a:lnTo>
                  <a:lnTo>
                    <a:pt x="109" y="895"/>
                  </a:lnTo>
                  <a:lnTo>
                    <a:pt x="111" y="903"/>
                  </a:lnTo>
                  <a:lnTo>
                    <a:pt x="113" y="910"/>
                  </a:lnTo>
                  <a:lnTo>
                    <a:pt x="113" y="918"/>
                  </a:lnTo>
                  <a:lnTo>
                    <a:pt x="113" y="926"/>
                  </a:lnTo>
                  <a:lnTo>
                    <a:pt x="115" y="933"/>
                  </a:lnTo>
                  <a:lnTo>
                    <a:pt x="115" y="941"/>
                  </a:lnTo>
                  <a:lnTo>
                    <a:pt x="115" y="950"/>
                  </a:lnTo>
                  <a:lnTo>
                    <a:pt x="118" y="958"/>
                  </a:lnTo>
                  <a:lnTo>
                    <a:pt x="118" y="967"/>
                  </a:lnTo>
                  <a:lnTo>
                    <a:pt x="120" y="977"/>
                  </a:lnTo>
                  <a:lnTo>
                    <a:pt x="120" y="985"/>
                  </a:lnTo>
                  <a:lnTo>
                    <a:pt x="120" y="992"/>
                  </a:lnTo>
                  <a:lnTo>
                    <a:pt x="120" y="1000"/>
                  </a:lnTo>
                  <a:lnTo>
                    <a:pt x="122" y="1007"/>
                  </a:lnTo>
                  <a:lnTo>
                    <a:pt x="122" y="1015"/>
                  </a:lnTo>
                  <a:lnTo>
                    <a:pt x="124" y="1023"/>
                  </a:lnTo>
                  <a:lnTo>
                    <a:pt x="124" y="1028"/>
                  </a:lnTo>
                  <a:lnTo>
                    <a:pt x="124" y="1036"/>
                  </a:lnTo>
                  <a:lnTo>
                    <a:pt x="124" y="1045"/>
                  </a:lnTo>
                  <a:lnTo>
                    <a:pt x="124" y="1057"/>
                  </a:lnTo>
                  <a:lnTo>
                    <a:pt x="124" y="1062"/>
                  </a:lnTo>
                  <a:lnTo>
                    <a:pt x="124" y="1064"/>
                  </a:lnTo>
                  <a:lnTo>
                    <a:pt x="145" y="1102"/>
                  </a:lnTo>
                  <a:lnTo>
                    <a:pt x="156" y="1112"/>
                  </a:lnTo>
                  <a:lnTo>
                    <a:pt x="158" y="1091"/>
                  </a:lnTo>
                  <a:lnTo>
                    <a:pt x="160" y="1082"/>
                  </a:lnTo>
                  <a:lnTo>
                    <a:pt x="162" y="1072"/>
                  </a:lnTo>
                  <a:lnTo>
                    <a:pt x="160" y="1062"/>
                  </a:lnTo>
                  <a:lnTo>
                    <a:pt x="160" y="1053"/>
                  </a:lnTo>
                  <a:lnTo>
                    <a:pt x="158" y="1043"/>
                  </a:lnTo>
                  <a:lnTo>
                    <a:pt x="158" y="1032"/>
                  </a:lnTo>
                  <a:lnTo>
                    <a:pt x="156" y="1023"/>
                  </a:lnTo>
                  <a:lnTo>
                    <a:pt x="156" y="1015"/>
                  </a:lnTo>
                  <a:lnTo>
                    <a:pt x="156" y="1009"/>
                  </a:lnTo>
                  <a:lnTo>
                    <a:pt x="158" y="1005"/>
                  </a:lnTo>
                  <a:lnTo>
                    <a:pt x="162" y="998"/>
                  </a:lnTo>
                  <a:lnTo>
                    <a:pt x="164" y="990"/>
                  </a:lnTo>
                  <a:lnTo>
                    <a:pt x="164" y="983"/>
                  </a:lnTo>
                  <a:lnTo>
                    <a:pt x="166" y="975"/>
                  </a:lnTo>
                  <a:lnTo>
                    <a:pt x="170" y="966"/>
                  </a:lnTo>
                  <a:lnTo>
                    <a:pt x="172" y="958"/>
                  </a:lnTo>
                  <a:lnTo>
                    <a:pt x="172" y="950"/>
                  </a:lnTo>
                  <a:lnTo>
                    <a:pt x="173" y="945"/>
                  </a:lnTo>
                  <a:lnTo>
                    <a:pt x="175" y="939"/>
                  </a:lnTo>
                  <a:lnTo>
                    <a:pt x="177" y="935"/>
                  </a:lnTo>
                  <a:lnTo>
                    <a:pt x="179" y="931"/>
                  </a:lnTo>
                  <a:lnTo>
                    <a:pt x="183" y="939"/>
                  </a:lnTo>
                  <a:lnTo>
                    <a:pt x="196" y="977"/>
                  </a:lnTo>
                  <a:lnTo>
                    <a:pt x="213" y="966"/>
                  </a:lnTo>
                  <a:lnTo>
                    <a:pt x="210" y="956"/>
                  </a:lnTo>
                  <a:lnTo>
                    <a:pt x="210" y="945"/>
                  </a:lnTo>
                  <a:lnTo>
                    <a:pt x="210" y="933"/>
                  </a:lnTo>
                  <a:lnTo>
                    <a:pt x="210" y="922"/>
                  </a:lnTo>
                  <a:lnTo>
                    <a:pt x="210" y="910"/>
                  </a:lnTo>
                  <a:lnTo>
                    <a:pt x="210" y="899"/>
                  </a:lnTo>
                  <a:lnTo>
                    <a:pt x="210" y="888"/>
                  </a:lnTo>
                  <a:lnTo>
                    <a:pt x="213" y="878"/>
                  </a:lnTo>
                  <a:lnTo>
                    <a:pt x="213" y="867"/>
                  </a:lnTo>
                  <a:lnTo>
                    <a:pt x="213" y="855"/>
                  </a:lnTo>
                  <a:lnTo>
                    <a:pt x="213" y="844"/>
                  </a:lnTo>
                  <a:lnTo>
                    <a:pt x="215" y="834"/>
                  </a:lnTo>
                  <a:lnTo>
                    <a:pt x="213" y="823"/>
                  </a:lnTo>
                  <a:lnTo>
                    <a:pt x="213" y="812"/>
                  </a:lnTo>
                  <a:lnTo>
                    <a:pt x="210" y="800"/>
                  </a:lnTo>
                  <a:lnTo>
                    <a:pt x="210" y="791"/>
                  </a:lnTo>
                  <a:lnTo>
                    <a:pt x="210" y="783"/>
                  </a:lnTo>
                  <a:lnTo>
                    <a:pt x="213" y="779"/>
                  </a:lnTo>
                  <a:lnTo>
                    <a:pt x="213" y="772"/>
                  </a:lnTo>
                  <a:lnTo>
                    <a:pt x="215" y="768"/>
                  </a:lnTo>
                  <a:lnTo>
                    <a:pt x="215" y="764"/>
                  </a:lnTo>
                  <a:lnTo>
                    <a:pt x="219" y="756"/>
                  </a:lnTo>
                  <a:lnTo>
                    <a:pt x="221" y="745"/>
                  </a:lnTo>
                  <a:lnTo>
                    <a:pt x="223" y="736"/>
                  </a:lnTo>
                  <a:lnTo>
                    <a:pt x="225" y="728"/>
                  </a:lnTo>
                  <a:lnTo>
                    <a:pt x="227" y="722"/>
                  </a:lnTo>
                  <a:lnTo>
                    <a:pt x="229" y="717"/>
                  </a:lnTo>
                  <a:lnTo>
                    <a:pt x="230" y="711"/>
                  </a:lnTo>
                  <a:lnTo>
                    <a:pt x="232" y="701"/>
                  </a:lnTo>
                  <a:lnTo>
                    <a:pt x="236" y="696"/>
                  </a:lnTo>
                  <a:lnTo>
                    <a:pt x="242" y="686"/>
                  </a:lnTo>
                  <a:lnTo>
                    <a:pt x="253" y="688"/>
                  </a:lnTo>
                  <a:lnTo>
                    <a:pt x="255" y="694"/>
                  </a:lnTo>
                  <a:lnTo>
                    <a:pt x="257" y="701"/>
                  </a:lnTo>
                  <a:lnTo>
                    <a:pt x="257" y="707"/>
                  </a:lnTo>
                  <a:lnTo>
                    <a:pt x="259" y="713"/>
                  </a:lnTo>
                  <a:lnTo>
                    <a:pt x="257" y="718"/>
                  </a:lnTo>
                  <a:lnTo>
                    <a:pt x="255" y="726"/>
                  </a:lnTo>
                  <a:lnTo>
                    <a:pt x="253" y="732"/>
                  </a:lnTo>
                  <a:lnTo>
                    <a:pt x="253" y="737"/>
                  </a:lnTo>
                  <a:lnTo>
                    <a:pt x="248" y="749"/>
                  </a:lnTo>
                  <a:lnTo>
                    <a:pt x="244" y="762"/>
                  </a:lnTo>
                  <a:lnTo>
                    <a:pt x="240" y="768"/>
                  </a:lnTo>
                  <a:lnTo>
                    <a:pt x="240" y="774"/>
                  </a:lnTo>
                  <a:lnTo>
                    <a:pt x="240" y="781"/>
                  </a:lnTo>
                  <a:lnTo>
                    <a:pt x="240" y="787"/>
                  </a:lnTo>
                  <a:lnTo>
                    <a:pt x="240" y="789"/>
                  </a:lnTo>
                  <a:lnTo>
                    <a:pt x="240" y="793"/>
                  </a:lnTo>
                  <a:lnTo>
                    <a:pt x="240" y="798"/>
                  </a:lnTo>
                  <a:lnTo>
                    <a:pt x="242" y="806"/>
                  </a:lnTo>
                  <a:lnTo>
                    <a:pt x="242" y="812"/>
                  </a:lnTo>
                  <a:lnTo>
                    <a:pt x="242" y="817"/>
                  </a:lnTo>
                  <a:lnTo>
                    <a:pt x="240" y="823"/>
                  </a:lnTo>
                  <a:lnTo>
                    <a:pt x="236" y="827"/>
                  </a:lnTo>
                  <a:lnTo>
                    <a:pt x="242" y="890"/>
                  </a:lnTo>
                  <a:lnTo>
                    <a:pt x="238" y="893"/>
                  </a:lnTo>
                  <a:lnTo>
                    <a:pt x="240" y="903"/>
                  </a:lnTo>
                  <a:lnTo>
                    <a:pt x="246" y="914"/>
                  </a:lnTo>
                  <a:lnTo>
                    <a:pt x="253" y="920"/>
                  </a:lnTo>
                  <a:lnTo>
                    <a:pt x="274" y="912"/>
                  </a:lnTo>
                  <a:lnTo>
                    <a:pt x="272" y="899"/>
                  </a:lnTo>
                  <a:lnTo>
                    <a:pt x="272" y="886"/>
                  </a:lnTo>
                  <a:lnTo>
                    <a:pt x="272" y="874"/>
                  </a:lnTo>
                  <a:lnTo>
                    <a:pt x="272" y="863"/>
                  </a:lnTo>
                  <a:lnTo>
                    <a:pt x="272" y="850"/>
                  </a:lnTo>
                  <a:lnTo>
                    <a:pt x="272" y="838"/>
                  </a:lnTo>
                  <a:lnTo>
                    <a:pt x="272" y="829"/>
                  </a:lnTo>
                  <a:lnTo>
                    <a:pt x="272" y="819"/>
                  </a:lnTo>
                  <a:lnTo>
                    <a:pt x="270" y="808"/>
                  </a:lnTo>
                  <a:lnTo>
                    <a:pt x="270" y="798"/>
                  </a:lnTo>
                  <a:lnTo>
                    <a:pt x="270" y="789"/>
                  </a:lnTo>
                  <a:lnTo>
                    <a:pt x="270" y="781"/>
                  </a:lnTo>
                  <a:lnTo>
                    <a:pt x="270" y="770"/>
                  </a:lnTo>
                  <a:lnTo>
                    <a:pt x="270" y="762"/>
                  </a:lnTo>
                  <a:lnTo>
                    <a:pt x="270" y="755"/>
                  </a:lnTo>
                  <a:lnTo>
                    <a:pt x="270" y="749"/>
                  </a:lnTo>
                  <a:lnTo>
                    <a:pt x="270" y="739"/>
                  </a:lnTo>
                  <a:lnTo>
                    <a:pt x="270" y="732"/>
                  </a:lnTo>
                  <a:lnTo>
                    <a:pt x="270" y="724"/>
                  </a:lnTo>
                  <a:lnTo>
                    <a:pt x="270" y="718"/>
                  </a:lnTo>
                  <a:lnTo>
                    <a:pt x="270" y="711"/>
                  </a:lnTo>
                  <a:lnTo>
                    <a:pt x="270" y="705"/>
                  </a:lnTo>
                  <a:lnTo>
                    <a:pt x="270" y="698"/>
                  </a:lnTo>
                  <a:lnTo>
                    <a:pt x="272" y="692"/>
                  </a:lnTo>
                  <a:lnTo>
                    <a:pt x="272" y="686"/>
                  </a:lnTo>
                  <a:lnTo>
                    <a:pt x="272" y="679"/>
                  </a:lnTo>
                  <a:lnTo>
                    <a:pt x="272" y="673"/>
                  </a:lnTo>
                  <a:lnTo>
                    <a:pt x="274" y="667"/>
                  </a:lnTo>
                  <a:lnTo>
                    <a:pt x="276" y="658"/>
                  </a:lnTo>
                  <a:lnTo>
                    <a:pt x="280" y="648"/>
                  </a:lnTo>
                  <a:lnTo>
                    <a:pt x="282" y="637"/>
                  </a:lnTo>
                  <a:lnTo>
                    <a:pt x="286" y="625"/>
                  </a:lnTo>
                  <a:lnTo>
                    <a:pt x="289" y="614"/>
                  </a:lnTo>
                  <a:lnTo>
                    <a:pt x="297" y="604"/>
                  </a:lnTo>
                  <a:lnTo>
                    <a:pt x="303" y="593"/>
                  </a:lnTo>
                  <a:lnTo>
                    <a:pt x="310" y="582"/>
                  </a:lnTo>
                  <a:lnTo>
                    <a:pt x="318" y="572"/>
                  </a:lnTo>
                  <a:lnTo>
                    <a:pt x="327" y="561"/>
                  </a:lnTo>
                  <a:lnTo>
                    <a:pt x="331" y="553"/>
                  </a:lnTo>
                  <a:lnTo>
                    <a:pt x="337" y="547"/>
                  </a:lnTo>
                  <a:lnTo>
                    <a:pt x="341" y="540"/>
                  </a:lnTo>
                  <a:lnTo>
                    <a:pt x="348" y="534"/>
                  </a:lnTo>
                  <a:lnTo>
                    <a:pt x="354" y="525"/>
                  </a:lnTo>
                  <a:lnTo>
                    <a:pt x="360" y="519"/>
                  </a:lnTo>
                  <a:lnTo>
                    <a:pt x="365" y="511"/>
                  </a:lnTo>
                  <a:lnTo>
                    <a:pt x="373" y="506"/>
                  </a:lnTo>
                  <a:lnTo>
                    <a:pt x="381" y="496"/>
                  </a:lnTo>
                  <a:lnTo>
                    <a:pt x="386" y="488"/>
                  </a:lnTo>
                  <a:lnTo>
                    <a:pt x="394" y="479"/>
                  </a:lnTo>
                  <a:lnTo>
                    <a:pt x="403" y="471"/>
                  </a:lnTo>
                  <a:lnTo>
                    <a:pt x="411" y="462"/>
                  </a:lnTo>
                  <a:lnTo>
                    <a:pt x="419" y="454"/>
                  </a:lnTo>
                  <a:lnTo>
                    <a:pt x="430" y="445"/>
                  </a:lnTo>
                  <a:lnTo>
                    <a:pt x="440" y="435"/>
                  </a:lnTo>
                  <a:lnTo>
                    <a:pt x="447" y="426"/>
                  </a:lnTo>
                  <a:lnTo>
                    <a:pt x="455" y="418"/>
                  </a:lnTo>
                  <a:lnTo>
                    <a:pt x="462" y="410"/>
                  </a:lnTo>
                  <a:lnTo>
                    <a:pt x="472" y="403"/>
                  </a:lnTo>
                  <a:lnTo>
                    <a:pt x="478" y="395"/>
                  </a:lnTo>
                  <a:lnTo>
                    <a:pt x="485" y="388"/>
                  </a:lnTo>
                  <a:lnTo>
                    <a:pt x="493" y="384"/>
                  </a:lnTo>
                  <a:lnTo>
                    <a:pt x="500" y="378"/>
                  </a:lnTo>
                  <a:lnTo>
                    <a:pt x="508" y="371"/>
                  </a:lnTo>
                  <a:lnTo>
                    <a:pt x="516" y="365"/>
                  </a:lnTo>
                  <a:lnTo>
                    <a:pt x="523" y="359"/>
                  </a:lnTo>
                  <a:lnTo>
                    <a:pt x="531" y="355"/>
                  </a:lnTo>
                  <a:lnTo>
                    <a:pt x="537" y="350"/>
                  </a:lnTo>
                  <a:lnTo>
                    <a:pt x="544" y="346"/>
                  </a:lnTo>
                  <a:lnTo>
                    <a:pt x="552" y="342"/>
                  </a:lnTo>
                  <a:lnTo>
                    <a:pt x="561" y="338"/>
                  </a:lnTo>
                  <a:lnTo>
                    <a:pt x="567" y="334"/>
                  </a:lnTo>
                  <a:lnTo>
                    <a:pt x="575" y="331"/>
                  </a:lnTo>
                  <a:lnTo>
                    <a:pt x="580" y="327"/>
                  </a:lnTo>
                  <a:lnTo>
                    <a:pt x="588" y="323"/>
                  </a:lnTo>
                  <a:lnTo>
                    <a:pt x="596" y="321"/>
                  </a:lnTo>
                  <a:lnTo>
                    <a:pt x="601" y="317"/>
                  </a:lnTo>
                  <a:lnTo>
                    <a:pt x="609" y="315"/>
                  </a:lnTo>
                  <a:lnTo>
                    <a:pt x="616" y="314"/>
                  </a:lnTo>
                  <a:lnTo>
                    <a:pt x="624" y="310"/>
                  </a:lnTo>
                  <a:lnTo>
                    <a:pt x="630" y="308"/>
                  </a:lnTo>
                  <a:lnTo>
                    <a:pt x="637" y="304"/>
                  </a:lnTo>
                  <a:lnTo>
                    <a:pt x="643" y="302"/>
                  </a:lnTo>
                  <a:lnTo>
                    <a:pt x="651" y="300"/>
                  </a:lnTo>
                  <a:lnTo>
                    <a:pt x="658" y="298"/>
                  </a:lnTo>
                  <a:lnTo>
                    <a:pt x="664" y="296"/>
                  </a:lnTo>
                  <a:lnTo>
                    <a:pt x="672" y="295"/>
                  </a:lnTo>
                  <a:lnTo>
                    <a:pt x="679" y="291"/>
                  </a:lnTo>
                  <a:lnTo>
                    <a:pt x="687" y="289"/>
                  </a:lnTo>
                  <a:lnTo>
                    <a:pt x="692" y="287"/>
                  </a:lnTo>
                  <a:lnTo>
                    <a:pt x="700" y="285"/>
                  </a:lnTo>
                  <a:lnTo>
                    <a:pt x="706" y="281"/>
                  </a:lnTo>
                  <a:lnTo>
                    <a:pt x="713" y="279"/>
                  </a:lnTo>
                  <a:lnTo>
                    <a:pt x="721" y="277"/>
                  </a:lnTo>
                  <a:lnTo>
                    <a:pt x="729" y="276"/>
                  </a:lnTo>
                  <a:lnTo>
                    <a:pt x="736" y="272"/>
                  </a:lnTo>
                  <a:lnTo>
                    <a:pt x="742" y="270"/>
                  </a:lnTo>
                  <a:lnTo>
                    <a:pt x="751" y="268"/>
                  </a:lnTo>
                  <a:lnTo>
                    <a:pt x="759" y="266"/>
                  </a:lnTo>
                  <a:lnTo>
                    <a:pt x="767" y="262"/>
                  </a:lnTo>
                  <a:lnTo>
                    <a:pt x="774" y="260"/>
                  </a:lnTo>
                  <a:lnTo>
                    <a:pt x="782" y="257"/>
                  </a:lnTo>
                  <a:lnTo>
                    <a:pt x="791" y="255"/>
                  </a:lnTo>
                  <a:lnTo>
                    <a:pt x="797" y="251"/>
                  </a:lnTo>
                  <a:lnTo>
                    <a:pt x="807" y="247"/>
                  </a:lnTo>
                  <a:lnTo>
                    <a:pt x="814" y="243"/>
                  </a:lnTo>
                  <a:lnTo>
                    <a:pt x="824" y="239"/>
                  </a:lnTo>
                  <a:lnTo>
                    <a:pt x="831" y="236"/>
                  </a:lnTo>
                  <a:lnTo>
                    <a:pt x="841" y="230"/>
                  </a:lnTo>
                  <a:lnTo>
                    <a:pt x="848" y="226"/>
                  </a:lnTo>
                  <a:lnTo>
                    <a:pt x="858" y="222"/>
                  </a:lnTo>
                  <a:lnTo>
                    <a:pt x="865" y="217"/>
                  </a:lnTo>
                  <a:lnTo>
                    <a:pt x="875" y="211"/>
                  </a:lnTo>
                  <a:lnTo>
                    <a:pt x="884" y="205"/>
                  </a:lnTo>
                  <a:lnTo>
                    <a:pt x="894" y="201"/>
                  </a:lnTo>
                  <a:lnTo>
                    <a:pt x="903" y="194"/>
                  </a:lnTo>
                  <a:lnTo>
                    <a:pt x="913" y="186"/>
                  </a:lnTo>
                  <a:lnTo>
                    <a:pt x="924" y="180"/>
                  </a:lnTo>
                  <a:lnTo>
                    <a:pt x="934" y="175"/>
                  </a:lnTo>
                  <a:lnTo>
                    <a:pt x="936" y="169"/>
                  </a:lnTo>
                  <a:lnTo>
                    <a:pt x="934" y="163"/>
                  </a:lnTo>
                  <a:lnTo>
                    <a:pt x="928" y="160"/>
                  </a:lnTo>
                  <a:lnTo>
                    <a:pt x="924" y="158"/>
                  </a:lnTo>
                  <a:lnTo>
                    <a:pt x="890" y="175"/>
                  </a:lnTo>
                  <a:lnTo>
                    <a:pt x="884" y="179"/>
                  </a:lnTo>
                  <a:lnTo>
                    <a:pt x="879" y="184"/>
                  </a:lnTo>
                  <a:lnTo>
                    <a:pt x="871" y="188"/>
                  </a:lnTo>
                  <a:lnTo>
                    <a:pt x="864" y="192"/>
                  </a:lnTo>
                  <a:lnTo>
                    <a:pt x="854" y="196"/>
                  </a:lnTo>
                  <a:lnTo>
                    <a:pt x="848" y="199"/>
                  </a:lnTo>
                  <a:lnTo>
                    <a:pt x="839" y="201"/>
                  </a:lnTo>
                  <a:lnTo>
                    <a:pt x="833" y="205"/>
                  </a:lnTo>
                  <a:lnTo>
                    <a:pt x="827" y="205"/>
                  </a:lnTo>
                  <a:lnTo>
                    <a:pt x="822" y="205"/>
                  </a:lnTo>
                  <a:lnTo>
                    <a:pt x="816" y="203"/>
                  </a:lnTo>
                  <a:lnTo>
                    <a:pt x="816" y="201"/>
                  </a:lnTo>
                  <a:lnTo>
                    <a:pt x="816" y="201"/>
                  </a:lnTo>
                  <a:lnTo>
                    <a:pt x="822" y="199"/>
                  </a:lnTo>
                  <a:lnTo>
                    <a:pt x="827" y="196"/>
                  </a:lnTo>
                  <a:lnTo>
                    <a:pt x="835" y="194"/>
                  </a:lnTo>
                  <a:lnTo>
                    <a:pt x="841" y="190"/>
                  </a:lnTo>
                  <a:lnTo>
                    <a:pt x="846" y="188"/>
                  </a:lnTo>
                  <a:lnTo>
                    <a:pt x="848" y="184"/>
                  </a:lnTo>
                  <a:lnTo>
                    <a:pt x="841" y="182"/>
                  </a:lnTo>
                  <a:lnTo>
                    <a:pt x="833" y="184"/>
                  </a:lnTo>
                  <a:lnTo>
                    <a:pt x="822" y="186"/>
                  </a:lnTo>
                  <a:lnTo>
                    <a:pt x="812" y="190"/>
                  </a:lnTo>
                  <a:lnTo>
                    <a:pt x="799" y="194"/>
                  </a:lnTo>
                  <a:lnTo>
                    <a:pt x="789" y="198"/>
                  </a:lnTo>
                  <a:lnTo>
                    <a:pt x="778" y="199"/>
                  </a:lnTo>
                  <a:lnTo>
                    <a:pt x="768" y="201"/>
                  </a:lnTo>
                  <a:lnTo>
                    <a:pt x="768" y="192"/>
                  </a:lnTo>
                  <a:lnTo>
                    <a:pt x="770" y="186"/>
                  </a:lnTo>
                  <a:lnTo>
                    <a:pt x="778" y="184"/>
                  </a:lnTo>
                  <a:lnTo>
                    <a:pt x="784" y="179"/>
                  </a:lnTo>
                  <a:lnTo>
                    <a:pt x="791" y="177"/>
                  </a:lnTo>
                  <a:lnTo>
                    <a:pt x="799" y="171"/>
                  </a:lnTo>
                  <a:lnTo>
                    <a:pt x="808" y="167"/>
                  </a:lnTo>
                  <a:lnTo>
                    <a:pt x="816" y="163"/>
                  </a:lnTo>
                  <a:lnTo>
                    <a:pt x="822" y="161"/>
                  </a:lnTo>
                  <a:lnTo>
                    <a:pt x="829" y="156"/>
                  </a:lnTo>
                  <a:lnTo>
                    <a:pt x="835" y="152"/>
                  </a:lnTo>
                  <a:lnTo>
                    <a:pt x="843" y="148"/>
                  </a:lnTo>
                  <a:lnTo>
                    <a:pt x="848" y="144"/>
                  </a:lnTo>
                  <a:lnTo>
                    <a:pt x="860" y="139"/>
                  </a:lnTo>
                  <a:lnTo>
                    <a:pt x="869" y="133"/>
                  </a:lnTo>
                  <a:lnTo>
                    <a:pt x="879" y="123"/>
                  </a:lnTo>
                  <a:lnTo>
                    <a:pt x="888" y="116"/>
                  </a:lnTo>
                  <a:lnTo>
                    <a:pt x="892" y="110"/>
                  </a:lnTo>
                  <a:lnTo>
                    <a:pt x="898" y="106"/>
                  </a:lnTo>
                  <a:lnTo>
                    <a:pt x="903" y="99"/>
                  </a:lnTo>
                  <a:lnTo>
                    <a:pt x="911" y="93"/>
                  </a:lnTo>
                  <a:lnTo>
                    <a:pt x="917" y="85"/>
                  </a:lnTo>
                  <a:lnTo>
                    <a:pt x="926" y="78"/>
                  </a:lnTo>
                  <a:lnTo>
                    <a:pt x="934" y="70"/>
                  </a:lnTo>
                  <a:lnTo>
                    <a:pt x="941" y="63"/>
                  </a:lnTo>
                  <a:lnTo>
                    <a:pt x="941" y="59"/>
                  </a:lnTo>
                  <a:lnTo>
                    <a:pt x="941" y="53"/>
                  </a:lnTo>
                  <a:lnTo>
                    <a:pt x="941" y="46"/>
                  </a:lnTo>
                  <a:lnTo>
                    <a:pt x="938" y="46"/>
                  </a:lnTo>
                  <a:lnTo>
                    <a:pt x="926" y="51"/>
                  </a:lnTo>
                  <a:lnTo>
                    <a:pt x="919" y="57"/>
                  </a:lnTo>
                  <a:lnTo>
                    <a:pt x="907" y="63"/>
                  </a:lnTo>
                  <a:lnTo>
                    <a:pt x="898" y="68"/>
                  </a:lnTo>
                  <a:lnTo>
                    <a:pt x="890" y="70"/>
                  </a:lnTo>
                  <a:lnTo>
                    <a:pt x="884" y="72"/>
                  </a:lnTo>
                  <a:lnTo>
                    <a:pt x="879" y="74"/>
                  </a:lnTo>
                  <a:lnTo>
                    <a:pt x="873" y="78"/>
                  </a:lnTo>
                  <a:lnTo>
                    <a:pt x="865" y="80"/>
                  </a:lnTo>
                  <a:lnTo>
                    <a:pt x="860" y="84"/>
                  </a:lnTo>
                  <a:lnTo>
                    <a:pt x="854" y="85"/>
                  </a:lnTo>
                  <a:lnTo>
                    <a:pt x="848" y="89"/>
                  </a:lnTo>
                  <a:lnTo>
                    <a:pt x="841" y="91"/>
                  </a:lnTo>
                  <a:lnTo>
                    <a:pt x="835" y="93"/>
                  </a:lnTo>
                  <a:lnTo>
                    <a:pt x="827" y="95"/>
                  </a:lnTo>
                  <a:lnTo>
                    <a:pt x="822" y="99"/>
                  </a:lnTo>
                  <a:lnTo>
                    <a:pt x="814" y="101"/>
                  </a:lnTo>
                  <a:lnTo>
                    <a:pt x="808" y="103"/>
                  </a:lnTo>
                  <a:lnTo>
                    <a:pt x="803" y="106"/>
                  </a:lnTo>
                  <a:lnTo>
                    <a:pt x="797" y="110"/>
                  </a:lnTo>
                  <a:lnTo>
                    <a:pt x="789" y="112"/>
                  </a:lnTo>
                  <a:lnTo>
                    <a:pt x="784" y="114"/>
                  </a:lnTo>
                  <a:lnTo>
                    <a:pt x="778" y="116"/>
                  </a:lnTo>
                  <a:lnTo>
                    <a:pt x="772" y="120"/>
                  </a:lnTo>
                  <a:lnTo>
                    <a:pt x="761" y="123"/>
                  </a:lnTo>
                  <a:lnTo>
                    <a:pt x="751" y="131"/>
                  </a:lnTo>
                  <a:lnTo>
                    <a:pt x="742" y="133"/>
                  </a:lnTo>
                  <a:lnTo>
                    <a:pt x="734" y="135"/>
                  </a:lnTo>
                  <a:lnTo>
                    <a:pt x="723" y="135"/>
                  </a:lnTo>
                  <a:lnTo>
                    <a:pt x="717" y="139"/>
                  </a:lnTo>
                  <a:lnTo>
                    <a:pt x="708" y="123"/>
                  </a:lnTo>
                  <a:lnTo>
                    <a:pt x="710" y="120"/>
                  </a:lnTo>
                  <a:lnTo>
                    <a:pt x="715" y="114"/>
                  </a:lnTo>
                  <a:lnTo>
                    <a:pt x="723" y="108"/>
                  </a:lnTo>
                  <a:lnTo>
                    <a:pt x="734" y="104"/>
                  </a:lnTo>
                  <a:lnTo>
                    <a:pt x="740" y="101"/>
                  </a:lnTo>
                  <a:lnTo>
                    <a:pt x="748" y="97"/>
                  </a:lnTo>
                  <a:lnTo>
                    <a:pt x="753" y="95"/>
                  </a:lnTo>
                  <a:lnTo>
                    <a:pt x="761" y="91"/>
                  </a:lnTo>
                  <a:lnTo>
                    <a:pt x="768" y="89"/>
                  </a:lnTo>
                  <a:lnTo>
                    <a:pt x="776" y="85"/>
                  </a:lnTo>
                  <a:lnTo>
                    <a:pt x="784" y="82"/>
                  </a:lnTo>
                  <a:lnTo>
                    <a:pt x="793" y="80"/>
                  </a:lnTo>
                  <a:lnTo>
                    <a:pt x="799" y="76"/>
                  </a:lnTo>
                  <a:lnTo>
                    <a:pt x="808" y="70"/>
                  </a:lnTo>
                  <a:lnTo>
                    <a:pt x="816" y="66"/>
                  </a:lnTo>
                  <a:lnTo>
                    <a:pt x="824" y="63"/>
                  </a:lnTo>
                  <a:lnTo>
                    <a:pt x="833" y="59"/>
                  </a:lnTo>
                  <a:lnTo>
                    <a:pt x="841" y="53"/>
                  </a:lnTo>
                  <a:lnTo>
                    <a:pt x="846" y="49"/>
                  </a:lnTo>
                  <a:lnTo>
                    <a:pt x="854" y="46"/>
                  </a:lnTo>
                  <a:lnTo>
                    <a:pt x="860" y="40"/>
                  </a:lnTo>
                  <a:lnTo>
                    <a:pt x="867" y="36"/>
                  </a:lnTo>
                  <a:lnTo>
                    <a:pt x="873" y="30"/>
                  </a:lnTo>
                  <a:lnTo>
                    <a:pt x="879" y="26"/>
                  </a:lnTo>
                  <a:lnTo>
                    <a:pt x="886" y="15"/>
                  </a:lnTo>
                  <a:lnTo>
                    <a:pt x="894" y="6"/>
                  </a:lnTo>
                  <a:lnTo>
                    <a:pt x="865" y="0"/>
                  </a:lnTo>
                  <a:lnTo>
                    <a:pt x="808" y="36"/>
                  </a:lnTo>
                  <a:lnTo>
                    <a:pt x="782" y="26"/>
                  </a:lnTo>
                  <a:lnTo>
                    <a:pt x="772" y="26"/>
                  </a:lnTo>
                  <a:lnTo>
                    <a:pt x="765" y="28"/>
                  </a:lnTo>
                  <a:lnTo>
                    <a:pt x="757" y="28"/>
                  </a:lnTo>
                  <a:lnTo>
                    <a:pt x="749" y="32"/>
                  </a:lnTo>
                  <a:lnTo>
                    <a:pt x="742" y="32"/>
                  </a:lnTo>
                  <a:lnTo>
                    <a:pt x="734" y="34"/>
                  </a:lnTo>
                  <a:lnTo>
                    <a:pt x="727" y="36"/>
                  </a:lnTo>
                  <a:lnTo>
                    <a:pt x="719" y="40"/>
                  </a:lnTo>
                  <a:lnTo>
                    <a:pt x="710" y="40"/>
                  </a:lnTo>
                  <a:lnTo>
                    <a:pt x="702" y="44"/>
                  </a:lnTo>
                  <a:lnTo>
                    <a:pt x="694" y="46"/>
                  </a:lnTo>
                  <a:lnTo>
                    <a:pt x="689" y="49"/>
                  </a:lnTo>
                  <a:lnTo>
                    <a:pt x="681" y="51"/>
                  </a:lnTo>
                  <a:lnTo>
                    <a:pt x="673" y="53"/>
                  </a:lnTo>
                  <a:lnTo>
                    <a:pt x="668" y="57"/>
                  </a:lnTo>
                  <a:lnTo>
                    <a:pt x="660" y="59"/>
                  </a:lnTo>
                  <a:lnTo>
                    <a:pt x="653" y="63"/>
                  </a:lnTo>
                  <a:lnTo>
                    <a:pt x="645" y="65"/>
                  </a:lnTo>
                  <a:lnTo>
                    <a:pt x="637" y="66"/>
                  </a:lnTo>
                  <a:lnTo>
                    <a:pt x="630" y="70"/>
                  </a:lnTo>
                  <a:lnTo>
                    <a:pt x="622" y="72"/>
                  </a:lnTo>
                  <a:lnTo>
                    <a:pt x="615" y="76"/>
                  </a:lnTo>
                  <a:lnTo>
                    <a:pt x="609" y="80"/>
                  </a:lnTo>
                  <a:lnTo>
                    <a:pt x="601" y="84"/>
                  </a:lnTo>
                  <a:lnTo>
                    <a:pt x="596" y="87"/>
                  </a:lnTo>
                  <a:lnTo>
                    <a:pt x="588" y="89"/>
                  </a:lnTo>
                  <a:lnTo>
                    <a:pt x="582" y="93"/>
                  </a:lnTo>
                  <a:lnTo>
                    <a:pt x="575" y="97"/>
                  </a:lnTo>
                  <a:lnTo>
                    <a:pt x="569" y="101"/>
                  </a:lnTo>
                  <a:lnTo>
                    <a:pt x="561" y="104"/>
                  </a:lnTo>
                  <a:lnTo>
                    <a:pt x="556" y="108"/>
                  </a:lnTo>
                  <a:lnTo>
                    <a:pt x="548" y="114"/>
                  </a:lnTo>
                  <a:lnTo>
                    <a:pt x="540" y="116"/>
                  </a:lnTo>
                  <a:lnTo>
                    <a:pt x="533" y="120"/>
                  </a:lnTo>
                  <a:lnTo>
                    <a:pt x="527" y="123"/>
                  </a:lnTo>
                  <a:lnTo>
                    <a:pt x="519" y="129"/>
                  </a:lnTo>
                  <a:lnTo>
                    <a:pt x="514" y="133"/>
                  </a:lnTo>
                  <a:lnTo>
                    <a:pt x="506" y="137"/>
                  </a:lnTo>
                  <a:lnTo>
                    <a:pt x="500" y="141"/>
                  </a:lnTo>
                  <a:lnTo>
                    <a:pt x="493" y="146"/>
                  </a:lnTo>
                  <a:lnTo>
                    <a:pt x="487" y="148"/>
                  </a:lnTo>
                  <a:lnTo>
                    <a:pt x="480" y="154"/>
                  </a:lnTo>
                  <a:lnTo>
                    <a:pt x="474" y="160"/>
                  </a:lnTo>
                  <a:lnTo>
                    <a:pt x="466" y="165"/>
                  </a:lnTo>
                  <a:lnTo>
                    <a:pt x="461" y="169"/>
                  </a:lnTo>
                  <a:lnTo>
                    <a:pt x="453" y="175"/>
                  </a:lnTo>
                  <a:lnTo>
                    <a:pt x="447" y="179"/>
                  </a:lnTo>
                  <a:lnTo>
                    <a:pt x="442" y="186"/>
                  </a:lnTo>
                  <a:lnTo>
                    <a:pt x="434" y="190"/>
                  </a:lnTo>
                  <a:lnTo>
                    <a:pt x="428" y="196"/>
                  </a:lnTo>
                  <a:lnTo>
                    <a:pt x="421" y="201"/>
                  </a:lnTo>
                  <a:lnTo>
                    <a:pt x="413" y="207"/>
                  </a:lnTo>
                  <a:lnTo>
                    <a:pt x="407" y="211"/>
                  </a:lnTo>
                  <a:lnTo>
                    <a:pt x="402" y="217"/>
                  </a:lnTo>
                  <a:lnTo>
                    <a:pt x="394" y="222"/>
                  </a:lnTo>
                  <a:lnTo>
                    <a:pt x="390" y="230"/>
                  </a:lnTo>
                  <a:lnTo>
                    <a:pt x="383" y="236"/>
                  </a:lnTo>
                  <a:lnTo>
                    <a:pt x="375" y="241"/>
                  </a:lnTo>
                  <a:lnTo>
                    <a:pt x="369" y="247"/>
                  </a:lnTo>
                  <a:lnTo>
                    <a:pt x="362" y="253"/>
                  </a:lnTo>
                  <a:lnTo>
                    <a:pt x="356" y="260"/>
                  </a:lnTo>
                  <a:lnTo>
                    <a:pt x="350" y="266"/>
                  </a:lnTo>
                  <a:lnTo>
                    <a:pt x="343" y="274"/>
                  </a:lnTo>
                  <a:lnTo>
                    <a:pt x="337" y="279"/>
                  </a:lnTo>
                  <a:lnTo>
                    <a:pt x="329" y="285"/>
                  </a:lnTo>
                  <a:lnTo>
                    <a:pt x="322" y="291"/>
                  </a:lnTo>
                  <a:lnTo>
                    <a:pt x="314" y="296"/>
                  </a:lnTo>
                  <a:lnTo>
                    <a:pt x="305" y="304"/>
                  </a:lnTo>
                  <a:lnTo>
                    <a:pt x="297" y="312"/>
                  </a:lnTo>
                  <a:lnTo>
                    <a:pt x="288" y="321"/>
                  </a:lnTo>
                  <a:lnTo>
                    <a:pt x="278" y="329"/>
                  </a:lnTo>
                  <a:lnTo>
                    <a:pt x="270" y="340"/>
                  </a:lnTo>
                  <a:lnTo>
                    <a:pt x="259" y="348"/>
                  </a:lnTo>
                  <a:lnTo>
                    <a:pt x="250" y="359"/>
                  </a:lnTo>
                  <a:lnTo>
                    <a:pt x="240" y="369"/>
                  </a:lnTo>
                  <a:lnTo>
                    <a:pt x="229" y="380"/>
                  </a:lnTo>
                  <a:lnTo>
                    <a:pt x="219" y="390"/>
                  </a:lnTo>
                  <a:lnTo>
                    <a:pt x="210" y="403"/>
                  </a:lnTo>
                  <a:lnTo>
                    <a:pt x="200" y="412"/>
                  </a:lnTo>
                  <a:lnTo>
                    <a:pt x="191" y="426"/>
                  </a:lnTo>
                  <a:lnTo>
                    <a:pt x="181" y="435"/>
                  </a:lnTo>
                  <a:lnTo>
                    <a:pt x="170" y="448"/>
                  </a:lnTo>
                  <a:lnTo>
                    <a:pt x="160" y="460"/>
                  </a:lnTo>
                  <a:lnTo>
                    <a:pt x="151" y="471"/>
                  </a:lnTo>
                  <a:lnTo>
                    <a:pt x="141" y="483"/>
                  </a:lnTo>
                  <a:lnTo>
                    <a:pt x="132" y="494"/>
                  </a:lnTo>
                  <a:lnTo>
                    <a:pt x="124" y="506"/>
                  </a:lnTo>
                  <a:lnTo>
                    <a:pt x="116" y="517"/>
                  </a:lnTo>
                  <a:lnTo>
                    <a:pt x="107" y="528"/>
                  </a:lnTo>
                  <a:lnTo>
                    <a:pt x="101" y="538"/>
                  </a:lnTo>
                  <a:lnTo>
                    <a:pt x="94" y="549"/>
                  </a:lnTo>
                  <a:lnTo>
                    <a:pt x="88" y="561"/>
                  </a:lnTo>
                  <a:lnTo>
                    <a:pt x="82" y="568"/>
                  </a:lnTo>
                  <a:lnTo>
                    <a:pt x="77" y="580"/>
                  </a:lnTo>
                  <a:lnTo>
                    <a:pt x="75" y="587"/>
                  </a:lnTo>
                  <a:lnTo>
                    <a:pt x="71" y="599"/>
                  </a:lnTo>
                  <a:lnTo>
                    <a:pt x="71" y="599"/>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0" name="Freeform 54"/>
            <p:cNvSpPr>
              <a:spLocks/>
            </p:cNvSpPr>
            <p:nvPr/>
          </p:nvSpPr>
          <p:spPr bwMode="auto">
            <a:xfrm>
              <a:off x="2459" y="2270"/>
              <a:ext cx="68" cy="92"/>
            </a:xfrm>
            <a:custGeom>
              <a:avLst/>
              <a:gdLst/>
              <a:ahLst/>
              <a:cxnLst>
                <a:cxn ang="0">
                  <a:pos x="136" y="14"/>
                </a:cxn>
                <a:cxn ang="0">
                  <a:pos x="129" y="0"/>
                </a:cxn>
                <a:cxn ang="0">
                  <a:pos x="121" y="6"/>
                </a:cxn>
                <a:cxn ang="0">
                  <a:pos x="114" y="14"/>
                </a:cxn>
                <a:cxn ang="0">
                  <a:pos x="106" y="23"/>
                </a:cxn>
                <a:cxn ang="0">
                  <a:pos x="98" y="33"/>
                </a:cxn>
                <a:cxn ang="0">
                  <a:pos x="93" y="40"/>
                </a:cxn>
                <a:cxn ang="0">
                  <a:pos x="85" y="50"/>
                </a:cxn>
                <a:cxn ang="0">
                  <a:pos x="79" y="57"/>
                </a:cxn>
                <a:cxn ang="0">
                  <a:pos x="72" y="69"/>
                </a:cxn>
                <a:cxn ang="0">
                  <a:pos x="66" y="78"/>
                </a:cxn>
                <a:cxn ang="0">
                  <a:pos x="58" y="86"/>
                </a:cxn>
                <a:cxn ang="0">
                  <a:pos x="51" y="95"/>
                </a:cxn>
                <a:cxn ang="0">
                  <a:pos x="45" y="105"/>
                </a:cxn>
                <a:cxn ang="0">
                  <a:pos x="38" y="114"/>
                </a:cxn>
                <a:cxn ang="0">
                  <a:pos x="32" y="124"/>
                </a:cxn>
                <a:cxn ang="0">
                  <a:pos x="26" y="132"/>
                </a:cxn>
                <a:cxn ang="0">
                  <a:pos x="20" y="143"/>
                </a:cxn>
                <a:cxn ang="0">
                  <a:pos x="17" y="143"/>
                </a:cxn>
                <a:cxn ang="0">
                  <a:pos x="15" y="149"/>
                </a:cxn>
                <a:cxn ang="0">
                  <a:pos x="11" y="154"/>
                </a:cxn>
                <a:cxn ang="0">
                  <a:pos x="7" y="162"/>
                </a:cxn>
                <a:cxn ang="0">
                  <a:pos x="3" y="168"/>
                </a:cxn>
                <a:cxn ang="0">
                  <a:pos x="0" y="173"/>
                </a:cxn>
                <a:cxn ang="0">
                  <a:pos x="0" y="179"/>
                </a:cxn>
                <a:cxn ang="0">
                  <a:pos x="0" y="185"/>
                </a:cxn>
                <a:cxn ang="0">
                  <a:pos x="11" y="175"/>
                </a:cxn>
                <a:cxn ang="0">
                  <a:pos x="24" y="160"/>
                </a:cxn>
                <a:cxn ang="0">
                  <a:pos x="24" y="154"/>
                </a:cxn>
                <a:cxn ang="0">
                  <a:pos x="30" y="149"/>
                </a:cxn>
                <a:cxn ang="0">
                  <a:pos x="32" y="141"/>
                </a:cxn>
                <a:cxn ang="0">
                  <a:pos x="39" y="133"/>
                </a:cxn>
                <a:cxn ang="0">
                  <a:pos x="45" y="124"/>
                </a:cxn>
                <a:cxn ang="0">
                  <a:pos x="51" y="114"/>
                </a:cxn>
                <a:cxn ang="0">
                  <a:pos x="60" y="105"/>
                </a:cxn>
                <a:cxn ang="0">
                  <a:pos x="68" y="97"/>
                </a:cxn>
                <a:cxn ang="0">
                  <a:pos x="74" y="86"/>
                </a:cxn>
                <a:cxn ang="0">
                  <a:pos x="81" y="78"/>
                </a:cxn>
                <a:cxn ang="0">
                  <a:pos x="89" y="69"/>
                </a:cxn>
                <a:cxn ang="0">
                  <a:pos x="97" y="63"/>
                </a:cxn>
                <a:cxn ang="0">
                  <a:pos x="102" y="55"/>
                </a:cxn>
                <a:cxn ang="0">
                  <a:pos x="108" y="52"/>
                </a:cxn>
                <a:cxn ang="0">
                  <a:pos x="112" y="48"/>
                </a:cxn>
                <a:cxn ang="0">
                  <a:pos x="116" y="48"/>
                </a:cxn>
                <a:cxn ang="0">
                  <a:pos x="136" y="14"/>
                </a:cxn>
                <a:cxn ang="0">
                  <a:pos x="136" y="14"/>
                </a:cxn>
              </a:cxnLst>
              <a:rect l="0" t="0" r="r" b="b"/>
              <a:pathLst>
                <a:path w="136" h="185">
                  <a:moveTo>
                    <a:pt x="136" y="14"/>
                  </a:moveTo>
                  <a:lnTo>
                    <a:pt x="129" y="0"/>
                  </a:lnTo>
                  <a:lnTo>
                    <a:pt x="121" y="6"/>
                  </a:lnTo>
                  <a:lnTo>
                    <a:pt x="114" y="14"/>
                  </a:lnTo>
                  <a:lnTo>
                    <a:pt x="106" y="23"/>
                  </a:lnTo>
                  <a:lnTo>
                    <a:pt x="98" y="33"/>
                  </a:lnTo>
                  <a:lnTo>
                    <a:pt x="93" y="40"/>
                  </a:lnTo>
                  <a:lnTo>
                    <a:pt x="85" y="50"/>
                  </a:lnTo>
                  <a:lnTo>
                    <a:pt x="79" y="57"/>
                  </a:lnTo>
                  <a:lnTo>
                    <a:pt x="72" y="69"/>
                  </a:lnTo>
                  <a:lnTo>
                    <a:pt x="66" y="78"/>
                  </a:lnTo>
                  <a:lnTo>
                    <a:pt x="58" y="86"/>
                  </a:lnTo>
                  <a:lnTo>
                    <a:pt x="51" y="95"/>
                  </a:lnTo>
                  <a:lnTo>
                    <a:pt x="45" y="105"/>
                  </a:lnTo>
                  <a:lnTo>
                    <a:pt x="38" y="114"/>
                  </a:lnTo>
                  <a:lnTo>
                    <a:pt x="32" y="124"/>
                  </a:lnTo>
                  <a:lnTo>
                    <a:pt x="26" y="132"/>
                  </a:lnTo>
                  <a:lnTo>
                    <a:pt x="20" y="143"/>
                  </a:lnTo>
                  <a:lnTo>
                    <a:pt x="17" y="143"/>
                  </a:lnTo>
                  <a:lnTo>
                    <a:pt x="15" y="149"/>
                  </a:lnTo>
                  <a:lnTo>
                    <a:pt x="11" y="154"/>
                  </a:lnTo>
                  <a:lnTo>
                    <a:pt x="7" y="162"/>
                  </a:lnTo>
                  <a:lnTo>
                    <a:pt x="3" y="168"/>
                  </a:lnTo>
                  <a:lnTo>
                    <a:pt x="0" y="173"/>
                  </a:lnTo>
                  <a:lnTo>
                    <a:pt x="0" y="179"/>
                  </a:lnTo>
                  <a:lnTo>
                    <a:pt x="0" y="185"/>
                  </a:lnTo>
                  <a:lnTo>
                    <a:pt x="11" y="175"/>
                  </a:lnTo>
                  <a:lnTo>
                    <a:pt x="24" y="160"/>
                  </a:lnTo>
                  <a:lnTo>
                    <a:pt x="24" y="154"/>
                  </a:lnTo>
                  <a:lnTo>
                    <a:pt x="30" y="149"/>
                  </a:lnTo>
                  <a:lnTo>
                    <a:pt x="32" y="141"/>
                  </a:lnTo>
                  <a:lnTo>
                    <a:pt x="39" y="133"/>
                  </a:lnTo>
                  <a:lnTo>
                    <a:pt x="45" y="124"/>
                  </a:lnTo>
                  <a:lnTo>
                    <a:pt x="51" y="114"/>
                  </a:lnTo>
                  <a:lnTo>
                    <a:pt x="60" y="105"/>
                  </a:lnTo>
                  <a:lnTo>
                    <a:pt x="68" y="97"/>
                  </a:lnTo>
                  <a:lnTo>
                    <a:pt x="74" y="86"/>
                  </a:lnTo>
                  <a:lnTo>
                    <a:pt x="81" y="78"/>
                  </a:lnTo>
                  <a:lnTo>
                    <a:pt x="89" y="69"/>
                  </a:lnTo>
                  <a:lnTo>
                    <a:pt x="97" y="63"/>
                  </a:lnTo>
                  <a:lnTo>
                    <a:pt x="102" y="55"/>
                  </a:lnTo>
                  <a:lnTo>
                    <a:pt x="108" y="52"/>
                  </a:lnTo>
                  <a:lnTo>
                    <a:pt x="112" y="48"/>
                  </a:lnTo>
                  <a:lnTo>
                    <a:pt x="116" y="48"/>
                  </a:lnTo>
                  <a:lnTo>
                    <a:pt x="136" y="14"/>
                  </a:lnTo>
                  <a:lnTo>
                    <a:pt x="136" y="14"/>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1" name="Freeform 55"/>
            <p:cNvSpPr>
              <a:spLocks/>
            </p:cNvSpPr>
            <p:nvPr/>
          </p:nvSpPr>
          <p:spPr bwMode="auto">
            <a:xfrm>
              <a:off x="2611" y="2167"/>
              <a:ext cx="68" cy="40"/>
            </a:xfrm>
            <a:custGeom>
              <a:avLst/>
              <a:gdLst/>
              <a:ahLst/>
              <a:cxnLst>
                <a:cxn ang="0">
                  <a:pos x="137" y="8"/>
                </a:cxn>
                <a:cxn ang="0">
                  <a:pos x="125" y="12"/>
                </a:cxn>
                <a:cxn ang="0">
                  <a:pos x="116" y="15"/>
                </a:cxn>
                <a:cxn ang="0">
                  <a:pos x="106" y="19"/>
                </a:cxn>
                <a:cxn ang="0">
                  <a:pos x="100" y="25"/>
                </a:cxn>
                <a:cxn ang="0">
                  <a:pos x="93" y="31"/>
                </a:cxn>
                <a:cxn ang="0">
                  <a:pos x="85" y="36"/>
                </a:cxn>
                <a:cxn ang="0">
                  <a:pos x="78" y="42"/>
                </a:cxn>
                <a:cxn ang="0">
                  <a:pos x="72" y="48"/>
                </a:cxn>
                <a:cxn ang="0">
                  <a:pos x="62" y="51"/>
                </a:cxn>
                <a:cxn ang="0">
                  <a:pos x="55" y="55"/>
                </a:cxn>
                <a:cxn ang="0">
                  <a:pos x="47" y="61"/>
                </a:cxn>
                <a:cxn ang="0">
                  <a:pos x="38" y="67"/>
                </a:cxn>
                <a:cxn ang="0">
                  <a:pos x="30" y="69"/>
                </a:cxn>
                <a:cxn ang="0">
                  <a:pos x="21" y="74"/>
                </a:cxn>
                <a:cxn ang="0">
                  <a:pos x="11" y="78"/>
                </a:cxn>
                <a:cxn ang="0">
                  <a:pos x="0" y="82"/>
                </a:cxn>
                <a:cxn ang="0">
                  <a:pos x="7" y="78"/>
                </a:cxn>
                <a:cxn ang="0">
                  <a:pos x="15" y="72"/>
                </a:cxn>
                <a:cxn ang="0">
                  <a:pos x="23" y="67"/>
                </a:cxn>
                <a:cxn ang="0">
                  <a:pos x="30" y="61"/>
                </a:cxn>
                <a:cxn ang="0">
                  <a:pos x="38" y="55"/>
                </a:cxn>
                <a:cxn ang="0">
                  <a:pos x="47" y="48"/>
                </a:cxn>
                <a:cxn ang="0">
                  <a:pos x="57" y="42"/>
                </a:cxn>
                <a:cxn ang="0">
                  <a:pos x="66" y="34"/>
                </a:cxn>
                <a:cxn ang="0">
                  <a:pos x="74" y="29"/>
                </a:cxn>
                <a:cxn ang="0">
                  <a:pos x="81" y="21"/>
                </a:cxn>
                <a:cxn ang="0">
                  <a:pos x="89" y="15"/>
                </a:cxn>
                <a:cxn ang="0">
                  <a:pos x="99" y="12"/>
                </a:cxn>
                <a:cxn ang="0">
                  <a:pos x="104" y="6"/>
                </a:cxn>
                <a:cxn ang="0">
                  <a:pos x="112" y="4"/>
                </a:cxn>
                <a:cxn ang="0">
                  <a:pos x="120" y="0"/>
                </a:cxn>
                <a:cxn ang="0">
                  <a:pos x="125" y="0"/>
                </a:cxn>
                <a:cxn ang="0">
                  <a:pos x="137" y="8"/>
                </a:cxn>
                <a:cxn ang="0">
                  <a:pos x="137" y="8"/>
                </a:cxn>
              </a:cxnLst>
              <a:rect l="0" t="0" r="r" b="b"/>
              <a:pathLst>
                <a:path w="137" h="82">
                  <a:moveTo>
                    <a:pt x="137" y="8"/>
                  </a:moveTo>
                  <a:lnTo>
                    <a:pt x="125" y="12"/>
                  </a:lnTo>
                  <a:lnTo>
                    <a:pt x="116" y="15"/>
                  </a:lnTo>
                  <a:lnTo>
                    <a:pt x="106" y="19"/>
                  </a:lnTo>
                  <a:lnTo>
                    <a:pt x="100" y="25"/>
                  </a:lnTo>
                  <a:lnTo>
                    <a:pt x="93" y="31"/>
                  </a:lnTo>
                  <a:lnTo>
                    <a:pt x="85" y="36"/>
                  </a:lnTo>
                  <a:lnTo>
                    <a:pt x="78" y="42"/>
                  </a:lnTo>
                  <a:lnTo>
                    <a:pt x="72" y="48"/>
                  </a:lnTo>
                  <a:lnTo>
                    <a:pt x="62" y="51"/>
                  </a:lnTo>
                  <a:lnTo>
                    <a:pt x="55" y="55"/>
                  </a:lnTo>
                  <a:lnTo>
                    <a:pt x="47" y="61"/>
                  </a:lnTo>
                  <a:lnTo>
                    <a:pt x="38" y="67"/>
                  </a:lnTo>
                  <a:lnTo>
                    <a:pt x="30" y="69"/>
                  </a:lnTo>
                  <a:lnTo>
                    <a:pt x="21" y="74"/>
                  </a:lnTo>
                  <a:lnTo>
                    <a:pt x="11" y="78"/>
                  </a:lnTo>
                  <a:lnTo>
                    <a:pt x="0" y="82"/>
                  </a:lnTo>
                  <a:lnTo>
                    <a:pt x="7" y="78"/>
                  </a:lnTo>
                  <a:lnTo>
                    <a:pt x="15" y="72"/>
                  </a:lnTo>
                  <a:lnTo>
                    <a:pt x="23" y="67"/>
                  </a:lnTo>
                  <a:lnTo>
                    <a:pt x="30" y="61"/>
                  </a:lnTo>
                  <a:lnTo>
                    <a:pt x="38" y="55"/>
                  </a:lnTo>
                  <a:lnTo>
                    <a:pt x="47" y="48"/>
                  </a:lnTo>
                  <a:lnTo>
                    <a:pt x="57" y="42"/>
                  </a:lnTo>
                  <a:lnTo>
                    <a:pt x="66" y="34"/>
                  </a:lnTo>
                  <a:lnTo>
                    <a:pt x="74" y="29"/>
                  </a:lnTo>
                  <a:lnTo>
                    <a:pt x="81" y="21"/>
                  </a:lnTo>
                  <a:lnTo>
                    <a:pt x="89" y="15"/>
                  </a:lnTo>
                  <a:lnTo>
                    <a:pt x="99" y="12"/>
                  </a:lnTo>
                  <a:lnTo>
                    <a:pt x="104" y="6"/>
                  </a:lnTo>
                  <a:lnTo>
                    <a:pt x="112" y="4"/>
                  </a:lnTo>
                  <a:lnTo>
                    <a:pt x="120" y="0"/>
                  </a:lnTo>
                  <a:lnTo>
                    <a:pt x="125" y="0"/>
                  </a:lnTo>
                  <a:lnTo>
                    <a:pt x="137" y="8"/>
                  </a:lnTo>
                  <a:lnTo>
                    <a:pt x="137" y="8"/>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2" name="Freeform 56"/>
            <p:cNvSpPr>
              <a:spLocks/>
            </p:cNvSpPr>
            <p:nvPr/>
          </p:nvSpPr>
          <p:spPr bwMode="auto">
            <a:xfrm>
              <a:off x="2463" y="2025"/>
              <a:ext cx="511" cy="427"/>
            </a:xfrm>
            <a:custGeom>
              <a:avLst/>
              <a:gdLst/>
              <a:ahLst/>
              <a:cxnLst>
                <a:cxn ang="0">
                  <a:pos x="196" y="27"/>
                </a:cxn>
                <a:cxn ang="0">
                  <a:pos x="107" y="63"/>
                </a:cxn>
                <a:cxn ang="0">
                  <a:pos x="93" y="85"/>
                </a:cxn>
                <a:cxn ang="0">
                  <a:pos x="166" y="53"/>
                </a:cxn>
                <a:cxn ang="0">
                  <a:pos x="245" y="28"/>
                </a:cxn>
                <a:cxn ang="0">
                  <a:pos x="247" y="38"/>
                </a:cxn>
                <a:cxn ang="0">
                  <a:pos x="139" y="87"/>
                </a:cxn>
                <a:cxn ang="0">
                  <a:pos x="78" y="129"/>
                </a:cxn>
                <a:cxn ang="0">
                  <a:pos x="128" y="133"/>
                </a:cxn>
                <a:cxn ang="0">
                  <a:pos x="207" y="110"/>
                </a:cxn>
                <a:cxn ang="0">
                  <a:pos x="175" y="150"/>
                </a:cxn>
                <a:cxn ang="0">
                  <a:pos x="105" y="192"/>
                </a:cxn>
                <a:cxn ang="0">
                  <a:pos x="15" y="236"/>
                </a:cxn>
                <a:cxn ang="0">
                  <a:pos x="50" y="257"/>
                </a:cxn>
                <a:cxn ang="0">
                  <a:pos x="143" y="232"/>
                </a:cxn>
                <a:cxn ang="0">
                  <a:pos x="148" y="251"/>
                </a:cxn>
                <a:cxn ang="0">
                  <a:pos x="274" y="224"/>
                </a:cxn>
                <a:cxn ang="0">
                  <a:pos x="439" y="182"/>
                </a:cxn>
                <a:cxn ang="0">
                  <a:pos x="378" y="213"/>
                </a:cxn>
                <a:cxn ang="0">
                  <a:pos x="314" y="232"/>
                </a:cxn>
                <a:cxn ang="0">
                  <a:pos x="263" y="287"/>
                </a:cxn>
                <a:cxn ang="0">
                  <a:pos x="378" y="236"/>
                </a:cxn>
                <a:cxn ang="0">
                  <a:pos x="485" y="207"/>
                </a:cxn>
                <a:cxn ang="0">
                  <a:pos x="593" y="200"/>
                </a:cxn>
                <a:cxn ang="0">
                  <a:pos x="702" y="213"/>
                </a:cxn>
                <a:cxn ang="0">
                  <a:pos x="599" y="295"/>
                </a:cxn>
                <a:cxn ang="0">
                  <a:pos x="525" y="384"/>
                </a:cxn>
                <a:cxn ang="0">
                  <a:pos x="477" y="452"/>
                </a:cxn>
                <a:cxn ang="0">
                  <a:pos x="426" y="540"/>
                </a:cxn>
                <a:cxn ang="0">
                  <a:pos x="399" y="608"/>
                </a:cxn>
                <a:cxn ang="0">
                  <a:pos x="371" y="677"/>
                </a:cxn>
                <a:cxn ang="0">
                  <a:pos x="354" y="745"/>
                </a:cxn>
                <a:cxn ang="0">
                  <a:pos x="409" y="642"/>
                </a:cxn>
                <a:cxn ang="0">
                  <a:pos x="428" y="688"/>
                </a:cxn>
                <a:cxn ang="0">
                  <a:pos x="455" y="606"/>
                </a:cxn>
                <a:cxn ang="0">
                  <a:pos x="430" y="722"/>
                </a:cxn>
                <a:cxn ang="0">
                  <a:pos x="403" y="821"/>
                </a:cxn>
                <a:cxn ang="0">
                  <a:pos x="439" y="806"/>
                </a:cxn>
                <a:cxn ang="0">
                  <a:pos x="487" y="728"/>
                </a:cxn>
                <a:cxn ang="0">
                  <a:pos x="534" y="650"/>
                </a:cxn>
                <a:cxn ang="0">
                  <a:pos x="544" y="665"/>
                </a:cxn>
                <a:cxn ang="0">
                  <a:pos x="504" y="749"/>
                </a:cxn>
                <a:cxn ang="0">
                  <a:pos x="474" y="833"/>
                </a:cxn>
                <a:cxn ang="0">
                  <a:pos x="523" y="795"/>
                </a:cxn>
                <a:cxn ang="0">
                  <a:pos x="582" y="715"/>
                </a:cxn>
                <a:cxn ang="0">
                  <a:pos x="605" y="633"/>
                </a:cxn>
                <a:cxn ang="0">
                  <a:pos x="637" y="563"/>
                </a:cxn>
                <a:cxn ang="0">
                  <a:pos x="688" y="483"/>
                </a:cxn>
                <a:cxn ang="0">
                  <a:pos x="749" y="403"/>
                </a:cxn>
                <a:cxn ang="0">
                  <a:pos x="810" y="325"/>
                </a:cxn>
                <a:cxn ang="0">
                  <a:pos x="886" y="232"/>
                </a:cxn>
                <a:cxn ang="0">
                  <a:pos x="966" y="122"/>
                </a:cxn>
                <a:cxn ang="0">
                  <a:pos x="1010" y="32"/>
                </a:cxn>
                <a:cxn ang="0">
                  <a:pos x="934" y="25"/>
                </a:cxn>
                <a:cxn ang="0">
                  <a:pos x="846" y="19"/>
                </a:cxn>
                <a:cxn ang="0">
                  <a:pos x="711" y="11"/>
                </a:cxn>
                <a:cxn ang="0">
                  <a:pos x="561" y="6"/>
                </a:cxn>
                <a:cxn ang="0">
                  <a:pos x="422" y="2"/>
                </a:cxn>
                <a:cxn ang="0">
                  <a:pos x="321" y="0"/>
                </a:cxn>
              </a:cxnLst>
              <a:rect l="0" t="0" r="r" b="b"/>
              <a:pathLst>
                <a:path w="1023" h="853">
                  <a:moveTo>
                    <a:pt x="301" y="4"/>
                  </a:moveTo>
                  <a:lnTo>
                    <a:pt x="289" y="4"/>
                  </a:lnTo>
                  <a:lnTo>
                    <a:pt x="278" y="6"/>
                  </a:lnTo>
                  <a:lnTo>
                    <a:pt x="268" y="6"/>
                  </a:lnTo>
                  <a:lnTo>
                    <a:pt x="257" y="9"/>
                  </a:lnTo>
                  <a:lnTo>
                    <a:pt x="245" y="11"/>
                  </a:lnTo>
                  <a:lnTo>
                    <a:pt x="236" y="13"/>
                  </a:lnTo>
                  <a:lnTo>
                    <a:pt x="226" y="17"/>
                  </a:lnTo>
                  <a:lnTo>
                    <a:pt x="217" y="21"/>
                  </a:lnTo>
                  <a:lnTo>
                    <a:pt x="207" y="23"/>
                  </a:lnTo>
                  <a:lnTo>
                    <a:pt x="196" y="27"/>
                  </a:lnTo>
                  <a:lnTo>
                    <a:pt x="188" y="30"/>
                  </a:lnTo>
                  <a:lnTo>
                    <a:pt x="179" y="34"/>
                  </a:lnTo>
                  <a:lnTo>
                    <a:pt x="169" y="36"/>
                  </a:lnTo>
                  <a:lnTo>
                    <a:pt x="160" y="40"/>
                  </a:lnTo>
                  <a:lnTo>
                    <a:pt x="150" y="44"/>
                  </a:lnTo>
                  <a:lnTo>
                    <a:pt x="143" y="47"/>
                  </a:lnTo>
                  <a:lnTo>
                    <a:pt x="137" y="47"/>
                  </a:lnTo>
                  <a:lnTo>
                    <a:pt x="128" y="53"/>
                  </a:lnTo>
                  <a:lnTo>
                    <a:pt x="120" y="55"/>
                  </a:lnTo>
                  <a:lnTo>
                    <a:pt x="114" y="59"/>
                  </a:lnTo>
                  <a:lnTo>
                    <a:pt x="107" y="63"/>
                  </a:lnTo>
                  <a:lnTo>
                    <a:pt x="101" y="66"/>
                  </a:lnTo>
                  <a:lnTo>
                    <a:pt x="93" y="70"/>
                  </a:lnTo>
                  <a:lnTo>
                    <a:pt x="86" y="74"/>
                  </a:lnTo>
                  <a:lnTo>
                    <a:pt x="80" y="78"/>
                  </a:lnTo>
                  <a:lnTo>
                    <a:pt x="74" y="82"/>
                  </a:lnTo>
                  <a:lnTo>
                    <a:pt x="67" y="91"/>
                  </a:lnTo>
                  <a:lnTo>
                    <a:pt x="63" y="99"/>
                  </a:lnTo>
                  <a:lnTo>
                    <a:pt x="67" y="101"/>
                  </a:lnTo>
                  <a:lnTo>
                    <a:pt x="78" y="95"/>
                  </a:lnTo>
                  <a:lnTo>
                    <a:pt x="88" y="89"/>
                  </a:lnTo>
                  <a:lnTo>
                    <a:pt x="93" y="85"/>
                  </a:lnTo>
                  <a:lnTo>
                    <a:pt x="99" y="82"/>
                  </a:lnTo>
                  <a:lnTo>
                    <a:pt x="105" y="80"/>
                  </a:lnTo>
                  <a:lnTo>
                    <a:pt x="112" y="78"/>
                  </a:lnTo>
                  <a:lnTo>
                    <a:pt x="112" y="74"/>
                  </a:lnTo>
                  <a:lnTo>
                    <a:pt x="118" y="72"/>
                  </a:lnTo>
                  <a:lnTo>
                    <a:pt x="122" y="68"/>
                  </a:lnTo>
                  <a:lnTo>
                    <a:pt x="129" y="66"/>
                  </a:lnTo>
                  <a:lnTo>
                    <a:pt x="137" y="63"/>
                  </a:lnTo>
                  <a:lnTo>
                    <a:pt x="145" y="59"/>
                  </a:lnTo>
                  <a:lnTo>
                    <a:pt x="156" y="55"/>
                  </a:lnTo>
                  <a:lnTo>
                    <a:pt x="166" y="53"/>
                  </a:lnTo>
                  <a:lnTo>
                    <a:pt x="175" y="49"/>
                  </a:lnTo>
                  <a:lnTo>
                    <a:pt x="183" y="47"/>
                  </a:lnTo>
                  <a:lnTo>
                    <a:pt x="192" y="44"/>
                  </a:lnTo>
                  <a:lnTo>
                    <a:pt x="202" y="42"/>
                  </a:lnTo>
                  <a:lnTo>
                    <a:pt x="207" y="40"/>
                  </a:lnTo>
                  <a:lnTo>
                    <a:pt x="213" y="38"/>
                  </a:lnTo>
                  <a:lnTo>
                    <a:pt x="217" y="38"/>
                  </a:lnTo>
                  <a:lnTo>
                    <a:pt x="221" y="40"/>
                  </a:lnTo>
                  <a:lnTo>
                    <a:pt x="228" y="36"/>
                  </a:lnTo>
                  <a:lnTo>
                    <a:pt x="238" y="32"/>
                  </a:lnTo>
                  <a:lnTo>
                    <a:pt x="245" y="28"/>
                  </a:lnTo>
                  <a:lnTo>
                    <a:pt x="255" y="25"/>
                  </a:lnTo>
                  <a:lnTo>
                    <a:pt x="263" y="23"/>
                  </a:lnTo>
                  <a:lnTo>
                    <a:pt x="274" y="19"/>
                  </a:lnTo>
                  <a:lnTo>
                    <a:pt x="282" y="17"/>
                  </a:lnTo>
                  <a:lnTo>
                    <a:pt x="291" y="17"/>
                  </a:lnTo>
                  <a:lnTo>
                    <a:pt x="301" y="27"/>
                  </a:lnTo>
                  <a:lnTo>
                    <a:pt x="289" y="28"/>
                  </a:lnTo>
                  <a:lnTo>
                    <a:pt x="278" y="30"/>
                  </a:lnTo>
                  <a:lnTo>
                    <a:pt x="268" y="34"/>
                  </a:lnTo>
                  <a:lnTo>
                    <a:pt x="257" y="36"/>
                  </a:lnTo>
                  <a:lnTo>
                    <a:pt x="247" y="38"/>
                  </a:lnTo>
                  <a:lnTo>
                    <a:pt x="238" y="42"/>
                  </a:lnTo>
                  <a:lnTo>
                    <a:pt x="226" y="46"/>
                  </a:lnTo>
                  <a:lnTo>
                    <a:pt x="219" y="49"/>
                  </a:lnTo>
                  <a:lnTo>
                    <a:pt x="207" y="53"/>
                  </a:lnTo>
                  <a:lnTo>
                    <a:pt x="198" y="57"/>
                  </a:lnTo>
                  <a:lnTo>
                    <a:pt x="188" y="61"/>
                  </a:lnTo>
                  <a:lnTo>
                    <a:pt x="179" y="66"/>
                  </a:lnTo>
                  <a:lnTo>
                    <a:pt x="169" y="70"/>
                  </a:lnTo>
                  <a:lnTo>
                    <a:pt x="158" y="76"/>
                  </a:lnTo>
                  <a:lnTo>
                    <a:pt x="148" y="80"/>
                  </a:lnTo>
                  <a:lnTo>
                    <a:pt x="139" y="87"/>
                  </a:lnTo>
                  <a:lnTo>
                    <a:pt x="137" y="87"/>
                  </a:lnTo>
                  <a:lnTo>
                    <a:pt x="133" y="93"/>
                  </a:lnTo>
                  <a:lnTo>
                    <a:pt x="128" y="99"/>
                  </a:lnTo>
                  <a:lnTo>
                    <a:pt x="122" y="106"/>
                  </a:lnTo>
                  <a:lnTo>
                    <a:pt x="114" y="112"/>
                  </a:lnTo>
                  <a:lnTo>
                    <a:pt x="109" y="120"/>
                  </a:lnTo>
                  <a:lnTo>
                    <a:pt x="101" y="122"/>
                  </a:lnTo>
                  <a:lnTo>
                    <a:pt x="99" y="122"/>
                  </a:lnTo>
                  <a:lnTo>
                    <a:pt x="91" y="123"/>
                  </a:lnTo>
                  <a:lnTo>
                    <a:pt x="86" y="125"/>
                  </a:lnTo>
                  <a:lnTo>
                    <a:pt x="78" y="129"/>
                  </a:lnTo>
                  <a:lnTo>
                    <a:pt x="72" y="131"/>
                  </a:lnTo>
                  <a:lnTo>
                    <a:pt x="27" y="165"/>
                  </a:lnTo>
                  <a:lnTo>
                    <a:pt x="48" y="175"/>
                  </a:lnTo>
                  <a:lnTo>
                    <a:pt x="57" y="169"/>
                  </a:lnTo>
                  <a:lnTo>
                    <a:pt x="69" y="162"/>
                  </a:lnTo>
                  <a:lnTo>
                    <a:pt x="80" y="156"/>
                  </a:lnTo>
                  <a:lnTo>
                    <a:pt x="91" y="150"/>
                  </a:lnTo>
                  <a:lnTo>
                    <a:pt x="103" y="144"/>
                  </a:lnTo>
                  <a:lnTo>
                    <a:pt x="116" y="139"/>
                  </a:lnTo>
                  <a:lnTo>
                    <a:pt x="120" y="135"/>
                  </a:lnTo>
                  <a:lnTo>
                    <a:pt x="128" y="133"/>
                  </a:lnTo>
                  <a:lnTo>
                    <a:pt x="135" y="131"/>
                  </a:lnTo>
                  <a:lnTo>
                    <a:pt x="141" y="129"/>
                  </a:lnTo>
                  <a:lnTo>
                    <a:pt x="152" y="125"/>
                  </a:lnTo>
                  <a:lnTo>
                    <a:pt x="164" y="122"/>
                  </a:lnTo>
                  <a:lnTo>
                    <a:pt x="169" y="118"/>
                  </a:lnTo>
                  <a:lnTo>
                    <a:pt x="177" y="118"/>
                  </a:lnTo>
                  <a:lnTo>
                    <a:pt x="183" y="116"/>
                  </a:lnTo>
                  <a:lnTo>
                    <a:pt x="190" y="116"/>
                  </a:lnTo>
                  <a:lnTo>
                    <a:pt x="196" y="112"/>
                  </a:lnTo>
                  <a:lnTo>
                    <a:pt x="202" y="112"/>
                  </a:lnTo>
                  <a:lnTo>
                    <a:pt x="207" y="110"/>
                  </a:lnTo>
                  <a:lnTo>
                    <a:pt x="215" y="110"/>
                  </a:lnTo>
                  <a:lnTo>
                    <a:pt x="221" y="108"/>
                  </a:lnTo>
                  <a:lnTo>
                    <a:pt x="226" y="108"/>
                  </a:lnTo>
                  <a:lnTo>
                    <a:pt x="234" y="108"/>
                  </a:lnTo>
                  <a:lnTo>
                    <a:pt x="240" y="108"/>
                  </a:lnTo>
                  <a:lnTo>
                    <a:pt x="221" y="129"/>
                  </a:lnTo>
                  <a:lnTo>
                    <a:pt x="221" y="125"/>
                  </a:lnTo>
                  <a:lnTo>
                    <a:pt x="209" y="129"/>
                  </a:lnTo>
                  <a:lnTo>
                    <a:pt x="200" y="135"/>
                  </a:lnTo>
                  <a:lnTo>
                    <a:pt x="186" y="142"/>
                  </a:lnTo>
                  <a:lnTo>
                    <a:pt x="175" y="150"/>
                  </a:lnTo>
                  <a:lnTo>
                    <a:pt x="169" y="154"/>
                  </a:lnTo>
                  <a:lnTo>
                    <a:pt x="162" y="156"/>
                  </a:lnTo>
                  <a:lnTo>
                    <a:pt x="156" y="162"/>
                  </a:lnTo>
                  <a:lnTo>
                    <a:pt x="150" y="165"/>
                  </a:lnTo>
                  <a:lnTo>
                    <a:pt x="143" y="169"/>
                  </a:lnTo>
                  <a:lnTo>
                    <a:pt x="137" y="173"/>
                  </a:lnTo>
                  <a:lnTo>
                    <a:pt x="131" y="179"/>
                  </a:lnTo>
                  <a:lnTo>
                    <a:pt x="126" y="182"/>
                  </a:lnTo>
                  <a:lnTo>
                    <a:pt x="118" y="186"/>
                  </a:lnTo>
                  <a:lnTo>
                    <a:pt x="112" y="188"/>
                  </a:lnTo>
                  <a:lnTo>
                    <a:pt x="105" y="192"/>
                  </a:lnTo>
                  <a:lnTo>
                    <a:pt x="99" y="198"/>
                  </a:lnTo>
                  <a:lnTo>
                    <a:pt x="91" y="200"/>
                  </a:lnTo>
                  <a:lnTo>
                    <a:pt x="86" y="203"/>
                  </a:lnTo>
                  <a:lnTo>
                    <a:pt x="80" y="207"/>
                  </a:lnTo>
                  <a:lnTo>
                    <a:pt x="74" y="211"/>
                  </a:lnTo>
                  <a:lnTo>
                    <a:pt x="61" y="213"/>
                  </a:lnTo>
                  <a:lnTo>
                    <a:pt x="51" y="219"/>
                  </a:lnTo>
                  <a:lnTo>
                    <a:pt x="42" y="220"/>
                  </a:lnTo>
                  <a:lnTo>
                    <a:pt x="34" y="222"/>
                  </a:lnTo>
                  <a:lnTo>
                    <a:pt x="23" y="228"/>
                  </a:lnTo>
                  <a:lnTo>
                    <a:pt x="15" y="236"/>
                  </a:lnTo>
                  <a:lnTo>
                    <a:pt x="10" y="239"/>
                  </a:lnTo>
                  <a:lnTo>
                    <a:pt x="6" y="245"/>
                  </a:lnTo>
                  <a:lnTo>
                    <a:pt x="0" y="253"/>
                  </a:lnTo>
                  <a:lnTo>
                    <a:pt x="2" y="258"/>
                  </a:lnTo>
                  <a:lnTo>
                    <a:pt x="6" y="258"/>
                  </a:lnTo>
                  <a:lnTo>
                    <a:pt x="15" y="260"/>
                  </a:lnTo>
                  <a:lnTo>
                    <a:pt x="21" y="258"/>
                  </a:lnTo>
                  <a:lnTo>
                    <a:pt x="29" y="258"/>
                  </a:lnTo>
                  <a:lnTo>
                    <a:pt x="34" y="258"/>
                  </a:lnTo>
                  <a:lnTo>
                    <a:pt x="44" y="258"/>
                  </a:lnTo>
                  <a:lnTo>
                    <a:pt x="50" y="257"/>
                  </a:lnTo>
                  <a:lnTo>
                    <a:pt x="59" y="255"/>
                  </a:lnTo>
                  <a:lnTo>
                    <a:pt x="67" y="251"/>
                  </a:lnTo>
                  <a:lnTo>
                    <a:pt x="78" y="249"/>
                  </a:lnTo>
                  <a:lnTo>
                    <a:pt x="86" y="247"/>
                  </a:lnTo>
                  <a:lnTo>
                    <a:pt x="93" y="245"/>
                  </a:lnTo>
                  <a:lnTo>
                    <a:pt x="103" y="243"/>
                  </a:lnTo>
                  <a:lnTo>
                    <a:pt x="112" y="239"/>
                  </a:lnTo>
                  <a:lnTo>
                    <a:pt x="120" y="238"/>
                  </a:lnTo>
                  <a:lnTo>
                    <a:pt x="128" y="236"/>
                  </a:lnTo>
                  <a:lnTo>
                    <a:pt x="135" y="232"/>
                  </a:lnTo>
                  <a:lnTo>
                    <a:pt x="143" y="232"/>
                  </a:lnTo>
                  <a:lnTo>
                    <a:pt x="154" y="226"/>
                  </a:lnTo>
                  <a:lnTo>
                    <a:pt x="162" y="226"/>
                  </a:lnTo>
                  <a:lnTo>
                    <a:pt x="160" y="219"/>
                  </a:lnTo>
                  <a:lnTo>
                    <a:pt x="164" y="217"/>
                  </a:lnTo>
                  <a:lnTo>
                    <a:pt x="167" y="213"/>
                  </a:lnTo>
                  <a:lnTo>
                    <a:pt x="175" y="213"/>
                  </a:lnTo>
                  <a:lnTo>
                    <a:pt x="181" y="213"/>
                  </a:lnTo>
                  <a:lnTo>
                    <a:pt x="185" y="217"/>
                  </a:lnTo>
                  <a:lnTo>
                    <a:pt x="186" y="220"/>
                  </a:lnTo>
                  <a:lnTo>
                    <a:pt x="183" y="226"/>
                  </a:lnTo>
                  <a:lnTo>
                    <a:pt x="148" y="251"/>
                  </a:lnTo>
                  <a:lnTo>
                    <a:pt x="166" y="264"/>
                  </a:lnTo>
                  <a:lnTo>
                    <a:pt x="175" y="257"/>
                  </a:lnTo>
                  <a:lnTo>
                    <a:pt x="186" y="253"/>
                  </a:lnTo>
                  <a:lnTo>
                    <a:pt x="196" y="249"/>
                  </a:lnTo>
                  <a:lnTo>
                    <a:pt x="207" y="245"/>
                  </a:lnTo>
                  <a:lnTo>
                    <a:pt x="219" y="239"/>
                  </a:lnTo>
                  <a:lnTo>
                    <a:pt x="230" y="238"/>
                  </a:lnTo>
                  <a:lnTo>
                    <a:pt x="240" y="234"/>
                  </a:lnTo>
                  <a:lnTo>
                    <a:pt x="253" y="232"/>
                  </a:lnTo>
                  <a:lnTo>
                    <a:pt x="263" y="226"/>
                  </a:lnTo>
                  <a:lnTo>
                    <a:pt x="274" y="224"/>
                  </a:lnTo>
                  <a:lnTo>
                    <a:pt x="283" y="219"/>
                  </a:lnTo>
                  <a:lnTo>
                    <a:pt x="295" y="217"/>
                  </a:lnTo>
                  <a:lnTo>
                    <a:pt x="306" y="211"/>
                  </a:lnTo>
                  <a:lnTo>
                    <a:pt x="316" y="205"/>
                  </a:lnTo>
                  <a:lnTo>
                    <a:pt x="325" y="198"/>
                  </a:lnTo>
                  <a:lnTo>
                    <a:pt x="335" y="192"/>
                  </a:lnTo>
                  <a:lnTo>
                    <a:pt x="342" y="192"/>
                  </a:lnTo>
                  <a:lnTo>
                    <a:pt x="350" y="190"/>
                  </a:lnTo>
                  <a:lnTo>
                    <a:pt x="356" y="188"/>
                  </a:lnTo>
                  <a:lnTo>
                    <a:pt x="363" y="188"/>
                  </a:lnTo>
                  <a:lnTo>
                    <a:pt x="439" y="182"/>
                  </a:lnTo>
                  <a:lnTo>
                    <a:pt x="455" y="192"/>
                  </a:lnTo>
                  <a:lnTo>
                    <a:pt x="443" y="200"/>
                  </a:lnTo>
                  <a:lnTo>
                    <a:pt x="432" y="205"/>
                  </a:lnTo>
                  <a:lnTo>
                    <a:pt x="426" y="207"/>
                  </a:lnTo>
                  <a:lnTo>
                    <a:pt x="418" y="207"/>
                  </a:lnTo>
                  <a:lnTo>
                    <a:pt x="411" y="209"/>
                  </a:lnTo>
                  <a:lnTo>
                    <a:pt x="407" y="211"/>
                  </a:lnTo>
                  <a:lnTo>
                    <a:pt x="397" y="211"/>
                  </a:lnTo>
                  <a:lnTo>
                    <a:pt x="392" y="211"/>
                  </a:lnTo>
                  <a:lnTo>
                    <a:pt x="384" y="211"/>
                  </a:lnTo>
                  <a:lnTo>
                    <a:pt x="378" y="213"/>
                  </a:lnTo>
                  <a:lnTo>
                    <a:pt x="371" y="213"/>
                  </a:lnTo>
                  <a:lnTo>
                    <a:pt x="365" y="215"/>
                  </a:lnTo>
                  <a:lnTo>
                    <a:pt x="358" y="217"/>
                  </a:lnTo>
                  <a:lnTo>
                    <a:pt x="352" y="219"/>
                  </a:lnTo>
                  <a:lnTo>
                    <a:pt x="350" y="219"/>
                  </a:lnTo>
                  <a:lnTo>
                    <a:pt x="344" y="222"/>
                  </a:lnTo>
                  <a:lnTo>
                    <a:pt x="339" y="224"/>
                  </a:lnTo>
                  <a:lnTo>
                    <a:pt x="333" y="228"/>
                  </a:lnTo>
                  <a:lnTo>
                    <a:pt x="325" y="230"/>
                  </a:lnTo>
                  <a:lnTo>
                    <a:pt x="320" y="232"/>
                  </a:lnTo>
                  <a:lnTo>
                    <a:pt x="314" y="232"/>
                  </a:lnTo>
                  <a:lnTo>
                    <a:pt x="312" y="232"/>
                  </a:lnTo>
                  <a:lnTo>
                    <a:pt x="257" y="264"/>
                  </a:lnTo>
                  <a:lnTo>
                    <a:pt x="249" y="262"/>
                  </a:lnTo>
                  <a:lnTo>
                    <a:pt x="240" y="268"/>
                  </a:lnTo>
                  <a:lnTo>
                    <a:pt x="234" y="276"/>
                  </a:lnTo>
                  <a:lnTo>
                    <a:pt x="230" y="283"/>
                  </a:lnTo>
                  <a:lnTo>
                    <a:pt x="240" y="291"/>
                  </a:lnTo>
                  <a:lnTo>
                    <a:pt x="247" y="300"/>
                  </a:lnTo>
                  <a:lnTo>
                    <a:pt x="249" y="296"/>
                  </a:lnTo>
                  <a:lnTo>
                    <a:pt x="257" y="291"/>
                  </a:lnTo>
                  <a:lnTo>
                    <a:pt x="263" y="287"/>
                  </a:lnTo>
                  <a:lnTo>
                    <a:pt x="268" y="281"/>
                  </a:lnTo>
                  <a:lnTo>
                    <a:pt x="276" y="277"/>
                  </a:lnTo>
                  <a:lnTo>
                    <a:pt x="282" y="274"/>
                  </a:lnTo>
                  <a:lnTo>
                    <a:pt x="287" y="268"/>
                  </a:lnTo>
                  <a:lnTo>
                    <a:pt x="295" y="264"/>
                  </a:lnTo>
                  <a:lnTo>
                    <a:pt x="301" y="260"/>
                  </a:lnTo>
                  <a:lnTo>
                    <a:pt x="308" y="258"/>
                  </a:lnTo>
                  <a:lnTo>
                    <a:pt x="318" y="255"/>
                  </a:lnTo>
                  <a:lnTo>
                    <a:pt x="325" y="257"/>
                  </a:lnTo>
                  <a:lnTo>
                    <a:pt x="369" y="236"/>
                  </a:lnTo>
                  <a:lnTo>
                    <a:pt x="378" y="236"/>
                  </a:lnTo>
                  <a:lnTo>
                    <a:pt x="390" y="232"/>
                  </a:lnTo>
                  <a:lnTo>
                    <a:pt x="397" y="230"/>
                  </a:lnTo>
                  <a:lnTo>
                    <a:pt x="407" y="226"/>
                  </a:lnTo>
                  <a:lnTo>
                    <a:pt x="417" y="222"/>
                  </a:lnTo>
                  <a:lnTo>
                    <a:pt x="426" y="220"/>
                  </a:lnTo>
                  <a:lnTo>
                    <a:pt x="436" y="217"/>
                  </a:lnTo>
                  <a:lnTo>
                    <a:pt x="445" y="217"/>
                  </a:lnTo>
                  <a:lnTo>
                    <a:pt x="455" y="213"/>
                  </a:lnTo>
                  <a:lnTo>
                    <a:pt x="466" y="213"/>
                  </a:lnTo>
                  <a:lnTo>
                    <a:pt x="474" y="209"/>
                  </a:lnTo>
                  <a:lnTo>
                    <a:pt x="485" y="207"/>
                  </a:lnTo>
                  <a:lnTo>
                    <a:pt x="494" y="205"/>
                  </a:lnTo>
                  <a:lnTo>
                    <a:pt x="504" y="205"/>
                  </a:lnTo>
                  <a:lnTo>
                    <a:pt x="515" y="203"/>
                  </a:lnTo>
                  <a:lnTo>
                    <a:pt x="525" y="203"/>
                  </a:lnTo>
                  <a:lnTo>
                    <a:pt x="534" y="203"/>
                  </a:lnTo>
                  <a:lnTo>
                    <a:pt x="544" y="203"/>
                  </a:lnTo>
                  <a:lnTo>
                    <a:pt x="553" y="201"/>
                  </a:lnTo>
                  <a:lnTo>
                    <a:pt x="563" y="200"/>
                  </a:lnTo>
                  <a:lnTo>
                    <a:pt x="574" y="200"/>
                  </a:lnTo>
                  <a:lnTo>
                    <a:pt x="584" y="200"/>
                  </a:lnTo>
                  <a:lnTo>
                    <a:pt x="593" y="200"/>
                  </a:lnTo>
                  <a:lnTo>
                    <a:pt x="603" y="200"/>
                  </a:lnTo>
                  <a:lnTo>
                    <a:pt x="612" y="201"/>
                  </a:lnTo>
                  <a:lnTo>
                    <a:pt x="624" y="203"/>
                  </a:lnTo>
                  <a:lnTo>
                    <a:pt x="631" y="203"/>
                  </a:lnTo>
                  <a:lnTo>
                    <a:pt x="643" y="203"/>
                  </a:lnTo>
                  <a:lnTo>
                    <a:pt x="652" y="203"/>
                  </a:lnTo>
                  <a:lnTo>
                    <a:pt x="662" y="205"/>
                  </a:lnTo>
                  <a:lnTo>
                    <a:pt x="671" y="205"/>
                  </a:lnTo>
                  <a:lnTo>
                    <a:pt x="681" y="207"/>
                  </a:lnTo>
                  <a:lnTo>
                    <a:pt x="692" y="209"/>
                  </a:lnTo>
                  <a:lnTo>
                    <a:pt x="702" y="213"/>
                  </a:lnTo>
                  <a:lnTo>
                    <a:pt x="683" y="243"/>
                  </a:lnTo>
                  <a:lnTo>
                    <a:pt x="675" y="243"/>
                  </a:lnTo>
                  <a:lnTo>
                    <a:pt x="669" y="243"/>
                  </a:lnTo>
                  <a:lnTo>
                    <a:pt x="662" y="245"/>
                  </a:lnTo>
                  <a:lnTo>
                    <a:pt x="654" y="249"/>
                  </a:lnTo>
                  <a:lnTo>
                    <a:pt x="645" y="255"/>
                  </a:lnTo>
                  <a:lnTo>
                    <a:pt x="637" y="260"/>
                  </a:lnTo>
                  <a:lnTo>
                    <a:pt x="628" y="268"/>
                  </a:lnTo>
                  <a:lnTo>
                    <a:pt x="620" y="276"/>
                  </a:lnTo>
                  <a:lnTo>
                    <a:pt x="610" y="283"/>
                  </a:lnTo>
                  <a:lnTo>
                    <a:pt x="599" y="295"/>
                  </a:lnTo>
                  <a:lnTo>
                    <a:pt x="589" y="304"/>
                  </a:lnTo>
                  <a:lnTo>
                    <a:pt x="580" y="317"/>
                  </a:lnTo>
                  <a:lnTo>
                    <a:pt x="570" y="327"/>
                  </a:lnTo>
                  <a:lnTo>
                    <a:pt x="561" y="338"/>
                  </a:lnTo>
                  <a:lnTo>
                    <a:pt x="555" y="346"/>
                  </a:lnTo>
                  <a:lnTo>
                    <a:pt x="550" y="352"/>
                  </a:lnTo>
                  <a:lnTo>
                    <a:pt x="544" y="359"/>
                  </a:lnTo>
                  <a:lnTo>
                    <a:pt x="542" y="367"/>
                  </a:lnTo>
                  <a:lnTo>
                    <a:pt x="536" y="371"/>
                  </a:lnTo>
                  <a:lnTo>
                    <a:pt x="531" y="378"/>
                  </a:lnTo>
                  <a:lnTo>
                    <a:pt x="525" y="384"/>
                  </a:lnTo>
                  <a:lnTo>
                    <a:pt x="521" y="390"/>
                  </a:lnTo>
                  <a:lnTo>
                    <a:pt x="515" y="395"/>
                  </a:lnTo>
                  <a:lnTo>
                    <a:pt x="512" y="403"/>
                  </a:lnTo>
                  <a:lnTo>
                    <a:pt x="506" y="411"/>
                  </a:lnTo>
                  <a:lnTo>
                    <a:pt x="502" y="416"/>
                  </a:lnTo>
                  <a:lnTo>
                    <a:pt x="498" y="422"/>
                  </a:lnTo>
                  <a:lnTo>
                    <a:pt x="493" y="430"/>
                  </a:lnTo>
                  <a:lnTo>
                    <a:pt x="489" y="433"/>
                  </a:lnTo>
                  <a:lnTo>
                    <a:pt x="485" y="441"/>
                  </a:lnTo>
                  <a:lnTo>
                    <a:pt x="481" y="447"/>
                  </a:lnTo>
                  <a:lnTo>
                    <a:pt x="477" y="452"/>
                  </a:lnTo>
                  <a:lnTo>
                    <a:pt x="474" y="458"/>
                  </a:lnTo>
                  <a:lnTo>
                    <a:pt x="470" y="466"/>
                  </a:lnTo>
                  <a:lnTo>
                    <a:pt x="462" y="475"/>
                  </a:lnTo>
                  <a:lnTo>
                    <a:pt x="455" y="487"/>
                  </a:lnTo>
                  <a:lnTo>
                    <a:pt x="449" y="496"/>
                  </a:lnTo>
                  <a:lnTo>
                    <a:pt x="445" y="506"/>
                  </a:lnTo>
                  <a:lnTo>
                    <a:pt x="439" y="513"/>
                  </a:lnTo>
                  <a:lnTo>
                    <a:pt x="436" y="521"/>
                  </a:lnTo>
                  <a:lnTo>
                    <a:pt x="430" y="528"/>
                  </a:lnTo>
                  <a:lnTo>
                    <a:pt x="430" y="534"/>
                  </a:lnTo>
                  <a:lnTo>
                    <a:pt x="426" y="540"/>
                  </a:lnTo>
                  <a:lnTo>
                    <a:pt x="424" y="545"/>
                  </a:lnTo>
                  <a:lnTo>
                    <a:pt x="422" y="553"/>
                  </a:lnTo>
                  <a:lnTo>
                    <a:pt x="420" y="559"/>
                  </a:lnTo>
                  <a:lnTo>
                    <a:pt x="417" y="564"/>
                  </a:lnTo>
                  <a:lnTo>
                    <a:pt x="415" y="570"/>
                  </a:lnTo>
                  <a:lnTo>
                    <a:pt x="411" y="578"/>
                  </a:lnTo>
                  <a:lnTo>
                    <a:pt x="409" y="584"/>
                  </a:lnTo>
                  <a:lnTo>
                    <a:pt x="407" y="589"/>
                  </a:lnTo>
                  <a:lnTo>
                    <a:pt x="403" y="595"/>
                  </a:lnTo>
                  <a:lnTo>
                    <a:pt x="401" y="603"/>
                  </a:lnTo>
                  <a:lnTo>
                    <a:pt x="399" y="608"/>
                  </a:lnTo>
                  <a:lnTo>
                    <a:pt x="396" y="614"/>
                  </a:lnTo>
                  <a:lnTo>
                    <a:pt x="394" y="620"/>
                  </a:lnTo>
                  <a:lnTo>
                    <a:pt x="392" y="627"/>
                  </a:lnTo>
                  <a:lnTo>
                    <a:pt x="390" y="633"/>
                  </a:lnTo>
                  <a:lnTo>
                    <a:pt x="386" y="639"/>
                  </a:lnTo>
                  <a:lnTo>
                    <a:pt x="384" y="644"/>
                  </a:lnTo>
                  <a:lnTo>
                    <a:pt x="382" y="652"/>
                  </a:lnTo>
                  <a:lnTo>
                    <a:pt x="378" y="658"/>
                  </a:lnTo>
                  <a:lnTo>
                    <a:pt x="377" y="663"/>
                  </a:lnTo>
                  <a:lnTo>
                    <a:pt x="373" y="669"/>
                  </a:lnTo>
                  <a:lnTo>
                    <a:pt x="371" y="677"/>
                  </a:lnTo>
                  <a:lnTo>
                    <a:pt x="369" y="682"/>
                  </a:lnTo>
                  <a:lnTo>
                    <a:pt x="365" y="688"/>
                  </a:lnTo>
                  <a:lnTo>
                    <a:pt x="363" y="696"/>
                  </a:lnTo>
                  <a:lnTo>
                    <a:pt x="361" y="701"/>
                  </a:lnTo>
                  <a:lnTo>
                    <a:pt x="359" y="707"/>
                  </a:lnTo>
                  <a:lnTo>
                    <a:pt x="356" y="715"/>
                  </a:lnTo>
                  <a:lnTo>
                    <a:pt x="354" y="720"/>
                  </a:lnTo>
                  <a:lnTo>
                    <a:pt x="352" y="728"/>
                  </a:lnTo>
                  <a:lnTo>
                    <a:pt x="350" y="734"/>
                  </a:lnTo>
                  <a:lnTo>
                    <a:pt x="348" y="739"/>
                  </a:lnTo>
                  <a:lnTo>
                    <a:pt x="354" y="745"/>
                  </a:lnTo>
                  <a:lnTo>
                    <a:pt x="359" y="745"/>
                  </a:lnTo>
                  <a:lnTo>
                    <a:pt x="365" y="745"/>
                  </a:lnTo>
                  <a:lnTo>
                    <a:pt x="386" y="707"/>
                  </a:lnTo>
                  <a:lnTo>
                    <a:pt x="388" y="698"/>
                  </a:lnTo>
                  <a:lnTo>
                    <a:pt x="390" y="692"/>
                  </a:lnTo>
                  <a:lnTo>
                    <a:pt x="392" y="682"/>
                  </a:lnTo>
                  <a:lnTo>
                    <a:pt x="396" y="677"/>
                  </a:lnTo>
                  <a:lnTo>
                    <a:pt x="397" y="667"/>
                  </a:lnTo>
                  <a:lnTo>
                    <a:pt x="401" y="660"/>
                  </a:lnTo>
                  <a:lnTo>
                    <a:pt x="405" y="650"/>
                  </a:lnTo>
                  <a:lnTo>
                    <a:pt x="409" y="642"/>
                  </a:lnTo>
                  <a:lnTo>
                    <a:pt x="417" y="644"/>
                  </a:lnTo>
                  <a:lnTo>
                    <a:pt x="422" y="646"/>
                  </a:lnTo>
                  <a:lnTo>
                    <a:pt x="420" y="652"/>
                  </a:lnTo>
                  <a:lnTo>
                    <a:pt x="418" y="660"/>
                  </a:lnTo>
                  <a:lnTo>
                    <a:pt x="415" y="665"/>
                  </a:lnTo>
                  <a:lnTo>
                    <a:pt x="415" y="675"/>
                  </a:lnTo>
                  <a:lnTo>
                    <a:pt x="413" y="679"/>
                  </a:lnTo>
                  <a:lnTo>
                    <a:pt x="415" y="684"/>
                  </a:lnTo>
                  <a:lnTo>
                    <a:pt x="417" y="688"/>
                  </a:lnTo>
                  <a:lnTo>
                    <a:pt x="422" y="690"/>
                  </a:lnTo>
                  <a:lnTo>
                    <a:pt x="428" y="688"/>
                  </a:lnTo>
                  <a:lnTo>
                    <a:pt x="432" y="684"/>
                  </a:lnTo>
                  <a:lnTo>
                    <a:pt x="434" y="677"/>
                  </a:lnTo>
                  <a:lnTo>
                    <a:pt x="437" y="669"/>
                  </a:lnTo>
                  <a:lnTo>
                    <a:pt x="437" y="660"/>
                  </a:lnTo>
                  <a:lnTo>
                    <a:pt x="439" y="652"/>
                  </a:lnTo>
                  <a:lnTo>
                    <a:pt x="439" y="644"/>
                  </a:lnTo>
                  <a:lnTo>
                    <a:pt x="439" y="639"/>
                  </a:lnTo>
                  <a:lnTo>
                    <a:pt x="443" y="631"/>
                  </a:lnTo>
                  <a:lnTo>
                    <a:pt x="447" y="622"/>
                  </a:lnTo>
                  <a:lnTo>
                    <a:pt x="449" y="612"/>
                  </a:lnTo>
                  <a:lnTo>
                    <a:pt x="455" y="606"/>
                  </a:lnTo>
                  <a:lnTo>
                    <a:pt x="464" y="620"/>
                  </a:lnTo>
                  <a:lnTo>
                    <a:pt x="460" y="629"/>
                  </a:lnTo>
                  <a:lnTo>
                    <a:pt x="458" y="641"/>
                  </a:lnTo>
                  <a:lnTo>
                    <a:pt x="455" y="650"/>
                  </a:lnTo>
                  <a:lnTo>
                    <a:pt x="453" y="661"/>
                  </a:lnTo>
                  <a:lnTo>
                    <a:pt x="449" y="671"/>
                  </a:lnTo>
                  <a:lnTo>
                    <a:pt x="445" y="682"/>
                  </a:lnTo>
                  <a:lnTo>
                    <a:pt x="441" y="692"/>
                  </a:lnTo>
                  <a:lnTo>
                    <a:pt x="439" y="703"/>
                  </a:lnTo>
                  <a:lnTo>
                    <a:pt x="434" y="713"/>
                  </a:lnTo>
                  <a:lnTo>
                    <a:pt x="430" y="722"/>
                  </a:lnTo>
                  <a:lnTo>
                    <a:pt x="428" y="734"/>
                  </a:lnTo>
                  <a:lnTo>
                    <a:pt x="424" y="745"/>
                  </a:lnTo>
                  <a:lnTo>
                    <a:pt x="420" y="755"/>
                  </a:lnTo>
                  <a:lnTo>
                    <a:pt x="417" y="764"/>
                  </a:lnTo>
                  <a:lnTo>
                    <a:pt x="415" y="775"/>
                  </a:lnTo>
                  <a:lnTo>
                    <a:pt x="413" y="789"/>
                  </a:lnTo>
                  <a:lnTo>
                    <a:pt x="409" y="793"/>
                  </a:lnTo>
                  <a:lnTo>
                    <a:pt x="407" y="802"/>
                  </a:lnTo>
                  <a:lnTo>
                    <a:pt x="405" y="808"/>
                  </a:lnTo>
                  <a:lnTo>
                    <a:pt x="403" y="814"/>
                  </a:lnTo>
                  <a:lnTo>
                    <a:pt x="403" y="821"/>
                  </a:lnTo>
                  <a:lnTo>
                    <a:pt x="403" y="827"/>
                  </a:lnTo>
                  <a:lnTo>
                    <a:pt x="401" y="838"/>
                  </a:lnTo>
                  <a:lnTo>
                    <a:pt x="401" y="848"/>
                  </a:lnTo>
                  <a:lnTo>
                    <a:pt x="405" y="852"/>
                  </a:lnTo>
                  <a:lnTo>
                    <a:pt x="413" y="850"/>
                  </a:lnTo>
                  <a:lnTo>
                    <a:pt x="417" y="842"/>
                  </a:lnTo>
                  <a:lnTo>
                    <a:pt x="420" y="834"/>
                  </a:lnTo>
                  <a:lnTo>
                    <a:pt x="426" y="827"/>
                  </a:lnTo>
                  <a:lnTo>
                    <a:pt x="430" y="821"/>
                  </a:lnTo>
                  <a:lnTo>
                    <a:pt x="434" y="812"/>
                  </a:lnTo>
                  <a:lnTo>
                    <a:pt x="439" y="806"/>
                  </a:lnTo>
                  <a:lnTo>
                    <a:pt x="441" y="798"/>
                  </a:lnTo>
                  <a:lnTo>
                    <a:pt x="447" y="793"/>
                  </a:lnTo>
                  <a:lnTo>
                    <a:pt x="451" y="785"/>
                  </a:lnTo>
                  <a:lnTo>
                    <a:pt x="455" y="777"/>
                  </a:lnTo>
                  <a:lnTo>
                    <a:pt x="460" y="770"/>
                  </a:lnTo>
                  <a:lnTo>
                    <a:pt x="466" y="764"/>
                  </a:lnTo>
                  <a:lnTo>
                    <a:pt x="470" y="755"/>
                  </a:lnTo>
                  <a:lnTo>
                    <a:pt x="474" y="749"/>
                  </a:lnTo>
                  <a:lnTo>
                    <a:pt x="477" y="741"/>
                  </a:lnTo>
                  <a:lnTo>
                    <a:pt x="483" y="736"/>
                  </a:lnTo>
                  <a:lnTo>
                    <a:pt x="487" y="728"/>
                  </a:lnTo>
                  <a:lnTo>
                    <a:pt x="491" y="720"/>
                  </a:lnTo>
                  <a:lnTo>
                    <a:pt x="496" y="713"/>
                  </a:lnTo>
                  <a:lnTo>
                    <a:pt x="500" y="707"/>
                  </a:lnTo>
                  <a:lnTo>
                    <a:pt x="504" y="698"/>
                  </a:lnTo>
                  <a:lnTo>
                    <a:pt x="508" y="692"/>
                  </a:lnTo>
                  <a:lnTo>
                    <a:pt x="512" y="684"/>
                  </a:lnTo>
                  <a:lnTo>
                    <a:pt x="517" y="679"/>
                  </a:lnTo>
                  <a:lnTo>
                    <a:pt x="521" y="671"/>
                  </a:lnTo>
                  <a:lnTo>
                    <a:pt x="525" y="663"/>
                  </a:lnTo>
                  <a:lnTo>
                    <a:pt x="529" y="656"/>
                  </a:lnTo>
                  <a:lnTo>
                    <a:pt x="534" y="650"/>
                  </a:lnTo>
                  <a:lnTo>
                    <a:pt x="538" y="642"/>
                  </a:lnTo>
                  <a:lnTo>
                    <a:pt x="542" y="635"/>
                  </a:lnTo>
                  <a:lnTo>
                    <a:pt x="548" y="629"/>
                  </a:lnTo>
                  <a:lnTo>
                    <a:pt x="551" y="622"/>
                  </a:lnTo>
                  <a:lnTo>
                    <a:pt x="551" y="627"/>
                  </a:lnTo>
                  <a:lnTo>
                    <a:pt x="551" y="633"/>
                  </a:lnTo>
                  <a:lnTo>
                    <a:pt x="550" y="639"/>
                  </a:lnTo>
                  <a:lnTo>
                    <a:pt x="550" y="646"/>
                  </a:lnTo>
                  <a:lnTo>
                    <a:pt x="548" y="652"/>
                  </a:lnTo>
                  <a:lnTo>
                    <a:pt x="548" y="658"/>
                  </a:lnTo>
                  <a:lnTo>
                    <a:pt x="544" y="665"/>
                  </a:lnTo>
                  <a:lnTo>
                    <a:pt x="542" y="673"/>
                  </a:lnTo>
                  <a:lnTo>
                    <a:pt x="538" y="679"/>
                  </a:lnTo>
                  <a:lnTo>
                    <a:pt x="534" y="688"/>
                  </a:lnTo>
                  <a:lnTo>
                    <a:pt x="531" y="696"/>
                  </a:lnTo>
                  <a:lnTo>
                    <a:pt x="529" y="703"/>
                  </a:lnTo>
                  <a:lnTo>
                    <a:pt x="523" y="709"/>
                  </a:lnTo>
                  <a:lnTo>
                    <a:pt x="521" y="717"/>
                  </a:lnTo>
                  <a:lnTo>
                    <a:pt x="515" y="726"/>
                  </a:lnTo>
                  <a:lnTo>
                    <a:pt x="512" y="734"/>
                  </a:lnTo>
                  <a:lnTo>
                    <a:pt x="508" y="741"/>
                  </a:lnTo>
                  <a:lnTo>
                    <a:pt x="504" y="749"/>
                  </a:lnTo>
                  <a:lnTo>
                    <a:pt x="498" y="756"/>
                  </a:lnTo>
                  <a:lnTo>
                    <a:pt x="496" y="766"/>
                  </a:lnTo>
                  <a:lnTo>
                    <a:pt x="493" y="772"/>
                  </a:lnTo>
                  <a:lnTo>
                    <a:pt x="489" y="781"/>
                  </a:lnTo>
                  <a:lnTo>
                    <a:pt x="485" y="789"/>
                  </a:lnTo>
                  <a:lnTo>
                    <a:pt x="483" y="796"/>
                  </a:lnTo>
                  <a:lnTo>
                    <a:pt x="479" y="804"/>
                  </a:lnTo>
                  <a:lnTo>
                    <a:pt x="477" y="812"/>
                  </a:lnTo>
                  <a:lnTo>
                    <a:pt x="475" y="817"/>
                  </a:lnTo>
                  <a:lnTo>
                    <a:pt x="475" y="827"/>
                  </a:lnTo>
                  <a:lnTo>
                    <a:pt x="474" y="833"/>
                  </a:lnTo>
                  <a:lnTo>
                    <a:pt x="474" y="840"/>
                  </a:lnTo>
                  <a:lnTo>
                    <a:pt x="475" y="846"/>
                  </a:lnTo>
                  <a:lnTo>
                    <a:pt x="477" y="853"/>
                  </a:lnTo>
                  <a:lnTo>
                    <a:pt x="489" y="848"/>
                  </a:lnTo>
                  <a:lnTo>
                    <a:pt x="498" y="840"/>
                  </a:lnTo>
                  <a:lnTo>
                    <a:pt x="504" y="831"/>
                  </a:lnTo>
                  <a:lnTo>
                    <a:pt x="512" y="821"/>
                  </a:lnTo>
                  <a:lnTo>
                    <a:pt x="515" y="814"/>
                  </a:lnTo>
                  <a:lnTo>
                    <a:pt x="517" y="808"/>
                  </a:lnTo>
                  <a:lnTo>
                    <a:pt x="521" y="800"/>
                  </a:lnTo>
                  <a:lnTo>
                    <a:pt x="523" y="795"/>
                  </a:lnTo>
                  <a:lnTo>
                    <a:pt x="523" y="789"/>
                  </a:lnTo>
                  <a:lnTo>
                    <a:pt x="527" y="783"/>
                  </a:lnTo>
                  <a:lnTo>
                    <a:pt x="529" y="775"/>
                  </a:lnTo>
                  <a:lnTo>
                    <a:pt x="531" y="772"/>
                  </a:lnTo>
                  <a:lnTo>
                    <a:pt x="565" y="760"/>
                  </a:lnTo>
                  <a:lnTo>
                    <a:pt x="569" y="753"/>
                  </a:lnTo>
                  <a:lnTo>
                    <a:pt x="572" y="745"/>
                  </a:lnTo>
                  <a:lnTo>
                    <a:pt x="574" y="737"/>
                  </a:lnTo>
                  <a:lnTo>
                    <a:pt x="578" y="730"/>
                  </a:lnTo>
                  <a:lnTo>
                    <a:pt x="580" y="722"/>
                  </a:lnTo>
                  <a:lnTo>
                    <a:pt x="582" y="715"/>
                  </a:lnTo>
                  <a:lnTo>
                    <a:pt x="586" y="707"/>
                  </a:lnTo>
                  <a:lnTo>
                    <a:pt x="588" y="699"/>
                  </a:lnTo>
                  <a:lnTo>
                    <a:pt x="588" y="690"/>
                  </a:lnTo>
                  <a:lnTo>
                    <a:pt x="591" y="684"/>
                  </a:lnTo>
                  <a:lnTo>
                    <a:pt x="591" y="675"/>
                  </a:lnTo>
                  <a:lnTo>
                    <a:pt x="593" y="669"/>
                  </a:lnTo>
                  <a:lnTo>
                    <a:pt x="595" y="660"/>
                  </a:lnTo>
                  <a:lnTo>
                    <a:pt x="597" y="652"/>
                  </a:lnTo>
                  <a:lnTo>
                    <a:pt x="599" y="646"/>
                  </a:lnTo>
                  <a:lnTo>
                    <a:pt x="603" y="639"/>
                  </a:lnTo>
                  <a:lnTo>
                    <a:pt x="605" y="633"/>
                  </a:lnTo>
                  <a:lnTo>
                    <a:pt x="607" y="627"/>
                  </a:lnTo>
                  <a:lnTo>
                    <a:pt x="609" y="620"/>
                  </a:lnTo>
                  <a:lnTo>
                    <a:pt x="612" y="614"/>
                  </a:lnTo>
                  <a:lnTo>
                    <a:pt x="614" y="608"/>
                  </a:lnTo>
                  <a:lnTo>
                    <a:pt x="618" y="603"/>
                  </a:lnTo>
                  <a:lnTo>
                    <a:pt x="620" y="595"/>
                  </a:lnTo>
                  <a:lnTo>
                    <a:pt x="624" y="589"/>
                  </a:lnTo>
                  <a:lnTo>
                    <a:pt x="628" y="584"/>
                  </a:lnTo>
                  <a:lnTo>
                    <a:pt x="631" y="576"/>
                  </a:lnTo>
                  <a:lnTo>
                    <a:pt x="635" y="570"/>
                  </a:lnTo>
                  <a:lnTo>
                    <a:pt x="637" y="563"/>
                  </a:lnTo>
                  <a:lnTo>
                    <a:pt x="641" y="557"/>
                  </a:lnTo>
                  <a:lnTo>
                    <a:pt x="645" y="549"/>
                  </a:lnTo>
                  <a:lnTo>
                    <a:pt x="650" y="544"/>
                  </a:lnTo>
                  <a:lnTo>
                    <a:pt x="656" y="536"/>
                  </a:lnTo>
                  <a:lnTo>
                    <a:pt x="658" y="528"/>
                  </a:lnTo>
                  <a:lnTo>
                    <a:pt x="664" y="521"/>
                  </a:lnTo>
                  <a:lnTo>
                    <a:pt x="669" y="513"/>
                  </a:lnTo>
                  <a:lnTo>
                    <a:pt x="675" y="506"/>
                  </a:lnTo>
                  <a:lnTo>
                    <a:pt x="679" y="498"/>
                  </a:lnTo>
                  <a:lnTo>
                    <a:pt x="685" y="490"/>
                  </a:lnTo>
                  <a:lnTo>
                    <a:pt x="688" y="483"/>
                  </a:lnTo>
                  <a:lnTo>
                    <a:pt x="694" y="477"/>
                  </a:lnTo>
                  <a:lnTo>
                    <a:pt x="700" y="469"/>
                  </a:lnTo>
                  <a:lnTo>
                    <a:pt x="705" y="462"/>
                  </a:lnTo>
                  <a:lnTo>
                    <a:pt x="709" y="454"/>
                  </a:lnTo>
                  <a:lnTo>
                    <a:pt x="715" y="449"/>
                  </a:lnTo>
                  <a:lnTo>
                    <a:pt x="721" y="439"/>
                  </a:lnTo>
                  <a:lnTo>
                    <a:pt x="726" y="431"/>
                  </a:lnTo>
                  <a:lnTo>
                    <a:pt x="732" y="426"/>
                  </a:lnTo>
                  <a:lnTo>
                    <a:pt x="740" y="418"/>
                  </a:lnTo>
                  <a:lnTo>
                    <a:pt x="743" y="411"/>
                  </a:lnTo>
                  <a:lnTo>
                    <a:pt x="749" y="403"/>
                  </a:lnTo>
                  <a:lnTo>
                    <a:pt x="755" y="395"/>
                  </a:lnTo>
                  <a:lnTo>
                    <a:pt x="761" y="388"/>
                  </a:lnTo>
                  <a:lnTo>
                    <a:pt x="764" y="380"/>
                  </a:lnTo>
                  <a:lnTo>
                    <a:pt x="772" y="374"/>
                  </a:lnTo>
                  <a:lnTo>
                    <a:pt x="776" y="367"/>
                  </a:lnTo>
                  <a:lnTo>
                    <a:pt x="783" y="359"/>
                  </a:lnTo>
                  <a:lnTo>
                    <a:pt x="787" y="352"/>
                  </a:lnTo>
                  <a:lnTo>
                    <a:pt x="795" y="344"/>
                  </a:lnTo>
                  <a:lnTo>
                    <a:pt x="799" y="338"/>
                  </a:lnTo>
                  <a:lnTo>
                    <a:pt x="806" y="331"/>
                  </a:lnTo>
                  <a:lnTo>
                    <a:pt x="810" y="325"/>
                  </a:lnTo>
                  <a:lnTo>
                    <a:pt x="816" y="317"/>
                  </a:lnTo>
                  <a:lnTo>
                    <a:pt x="821" y="312"/>
                  </a:lnTo>
                  <a:lnTo>
                    <a:pt x="827" y="304"/>
                  </a:lnTo>
                  <a:lnTo>
                    <a:pt x="833" y="298"/>
                  </a:lnTo>
                  <a:lnTo>
                    <a:pt x="839" y="291"/>
                  </a:lnTo>
                  <a:lnTo>
                    <a:pt x="842" y="283"/>
                  </a:lnTo>
                  <a:lnTo>
                    <a:pt x="848" y="277"/>
                  </a:lnTo>
                  <a:lnTo>
                    <a:pt x="858" y="264"/>
                  </a:lnTo>
                  <a:lnTo>
                    <a:pt x="869" y="255"/>
                  </a:lnTo>
                  <a:lnTo>
                    <a:pt x="878" y="241"/>
                  </a:lnTo>
                  <a:lnTo>
                    <a:pt x="886" y="232"/>
                  </a:lnTo>
                  <a:lnTo>
                    <a:pt x="896" y="222"/>
                  </a:lnTo>
                  <a:lnTo>
                    <a:pt x="903" y="213"/>
                  </a:lnTo>
                  <a:lnTo>
                    <a:pt x="903" y="205"/>
                  </a:lnTo>
                  <a:lnTo>
                    <a:pt x="911" y="194"/>
                  </a:lnTo>
                  <a:lnTo>
                    <a:pt x="920" y="184"/>
                  </a:lnTo>
                  <a:lnTo>
                    <a:pt x="928" y="173"/>
                  </a:lnTo>
                  <a:lnTo>
                    <a:pt x="935" y="163"/>
                  </a:lnTo>
                  <a:lnTo>
                    <a:pt x="941" y="152"/>
                  </a:lnTo>
                  <a:lnTo>
                    <a:pt x="949" y="142"/>
                  </a:lnTo>
                  <a:lnTo>
                    <a:pt x="958" y="131"/>
                  </a:lnTo>
                  <a:lnTo>
                    <a:pt x="966" y="122"/>
                  </a:lnTo>
                  <a:lnTo>
                    <a:pt x="972" y="108"/>
                  </a:lnTo>
                  <a:lnTo>
                    <a:pt x="979" y="99"/>
                  </a:lnTo>
                  <a:lnTo>
                    <a:pt x="985" y="85"/>
                  </a:lnTo>
                  <a:lnTo>
                    <a:pt x="993" y="76"/>
                  </a:lnTo>
                  <a:lnTo>
                    <a:pt x="1000" y="65"/>
                  </a:lnTo>
                  <a:lnTo>
                    <a:pt x="1008" y="53"/>
                  </a:lnTo>
                  <a:lnTo>
                    <a:pt x="1015" y="44"/>
                  </a:lnTo>
                  <a:lnTo>
                    <a:pt x="1023" y="34"/>
                  </a:lnTo>
                  <a:lnTo>
                    <a:pt x="1021" y="32"/>
                  </a:lnTo>
                  <a:lnTo>
                    <a:pt x="1017" y="32"/>
                  </a:lnTo>
                  <a:lnTo>
                    <a:pt x="1010" y="32"/>
                  </a:lnTo>
                  <a:lnTo>
                    <a:pt x="1004" y="32"/>
                  </a:lnTo>
                  <a:lnTo>
                    <a:pt x="998" y="30"/>
                  </a:lnTo>
                  <a:lnTo>
                    <a:pt x="993" y="30"/>
                  </a:lnTo>
                  <a:lnTo>
                    <a:pt x="987" y="30"/>
                  </a:lnTo>
                  <a:lnTo>
                    <a:pt x="981" y="30"/>
                  </a:lnTo>
                  <a:lnTo>
                    <a:pt x="974" y="28"/>
                  </a:lnTo>
                  <a:lnTo>
                    <a:pt x="966" y="28"/>
                  </a:lnTo>
                  <a:lnTo>
                    <a:pt x="956" y="27"/>
                  </a:lnTo>
                  <a:lnTo>
                    <a:pt x="949" y="27"/>
                  </a:lnTo>
                  <a:lnTo>
                    <a:pt x="941" y="25"/>
                  </a:lnTo>
                  <a:lnTo>
                    <a:pt x="934" y="25"/>
                  </a:lnTo>
                  <a:lnTo>
                    <a:pt x="928" y="23"/>
                  </a:lnTo>
                  <a:lnTo>
                    <a:pt x="922" y="23"/>
                  </a:lnTo>
                  <a:lnTo>
                    <a:pt x="915" y="23"/>
                  </a:lnTo>
                  <a:lnTo>
                    <a:pt x="909" y="23"/>
                  </a:lnTo>
                  <a:lnTo>
                    <a:pt x="899" y="21"/>
                  </a:lnTo>
                  <a:lnTo>
                    <a:pt x="892" y="21"/>
                  </a:lnTo>
                  <a:lnTo>
                    <a:pt x="882" y="19"/>
                  </a:lnTo>
                  <a:lnTo>
                    <a:pt x="875" y="19"/>
                  </a:lnTo>
                  <a:lnTo>
                    <a:pt x="865" y="19"/>
                  </a:lnTo>
                  <a:lnTo>
                    <a:pt x="856" y="19"/>
                  </a:lnTo>
                  <a:lnTo>
                    <a:pt x="846" y="19"/>
                  </a:lnTo>
                  <a:lnTo>
                    <a:pt x="835" y="19"/>
                  </a:lnTo>
                  <a:lnTo>
                    <a:pt x="823" y="17"/>
                  </a:lnTo>
                  <a:lnTo>
                    <a:pt x="812" y="17"/>
                  </a:lnTo>
                  <a:lnTo>
                    <a:pt x="801" y="15"/>
                  </a:lnTo>
                  <a:lnTo>
                    <a:pt x="789" y="15"/>
                  </a:lnTo>
                  <a:lnTo>
                    <a:pt x="776" y="13"/>
                  </a:lnTo>
                  <a:lnTo>
                    <a:pt x="762" y="13"/>
                  </a:lnTo>
                  <a:lnTo>
                    <a:pt x="751" y="13"/>
                  </a:lnTo>
                  <a:lnTo>
                    <a:pt x="738" y="13"/>
                  </a:lnTo>
                  <a:lnTo>
                    <a:pt x="724" y="11"/>
                  </a:lnTo>
                  <a:lnTo>
                    <a:pt x="711" y="11"/>
                  </a:lnTo>
                  <a:lnTo>
                    <a:pt x="698" y="11"/>
                  </a:lnTo>
                  <a:lnTo>
                    <a:pt x="685" y="11"/>
                  </a:lnTo>
                  <a:lnTo>
                    <a:pt x="671" y="9"/>
                  </a:lnTo>
                  <a:lnTo>
                    <a:pt x="658" y="9"/>
                  </a:lnTo>
                  <a:lnTo>
                    <a:pt x="645" y="9"/>
                  </a:lnTo>
                  <a:lnTo>
                    <a:pt x="631" y="9"/>
                  </a:lnTo>
                  <a:lnTo>
                    <a:pt x="616" y="9"/>
                  </a:lnTo>
                  <a:lnTo>
                    <a:pt x="601" y="8"/>
                  </a:lnTo>
                  <a:lnTo>
                    <a:pt x="588" y="6"/>
                  </a:lnTo>
                  <a:lnTo>
                    <a:pt x="574" y="6"/>
                  </a:lnTo>
                  <a:lnTo>
                    <a:pt x="561" y="6"/>
                  </a:lnTo>
                  <a:lnTo>
                    <a:pt x="548" y="6"/>
                  </a:lnTo>
                  <a:lnTo>
                    <a:pt x="534" y="4"/>
                  </a:lnTo>
                  <a:lnTo>
                    <a:pt x="521" y="4"/>
                  </a:lnTo>
                  <a:lnTo>
                    <a:pt x="508" y="4"/>
                  </a:lnTo>
                  <a:lnTo>
                    <a:pt x="494" y="4"/>
                  </a:lnTo>
                  <a:lnTo>
                    <a:pt x="481" y="2"/>
                  </a:lnTo>
                  <a:lnTo>
                    <a:pt x="470" y="2"/>
                  </a:lnTo>
                  <a:lnTo>
                    <a:pt x="455" y="2"/>
                  </a:lnTo>
                  <a:lnTo>
                    <a:pt x="445" y="2"/>
                  </a:lnTo>
                  <a:lnTo>
                    <a:pt x="432" y="2"/>
                  </a:lnTo>
                  <a:lnTo>
                    <a:pt x="422" y="2"/>
                  </a:lnTo>
                  <a:lnTo>
                    <a:pt x="409" y="0"/>
                  </a:lnTo>
                  <a:lnTo>
                    <a:pt x="399" y="0"/>
                  </a:lnTo>
                  <a:lnTo>
                    <a:pt x="390" y="0"/>
                  </a:lnTo>
                  <a:lnTo>
                    <a:pt x="378" y="0"/>
                  </a:lnTo>
                  <a:lnTo>
                    <a:pt x="369" y="0"/>
                  </a:lnTo>
                  <a:lnTo>
                    <a:pt x="359" y="0"/>
                  </a:lnTo>
                  <a:lnTo>
                    <a:pt x="352" y="0"/>
                  </a:lnTo>
                  <a:lnTo>
                    <a:pt x="344" y="0"/>
                  </a:lnTo>
                  <a:lnTo>
                    <a:pt x="335" y="0"/>
                  </a:lnTo>
                  <a:lnTo>
                    <a:pt x="329" y="0"/>
                  </a:lnTo>
                  <a:lnTo>
                    <a:pt x="321" y="0"/>
                  </a:lnTo>
                  <a:lnTo>
                    <a:pt x="318" y="0"/>
                  </a:lnTo>
                  <a:lnTo>
                    <a:pt x="308" y="2"/>
                  </a:lnTo>
                  <a:lnTo>
                    <a:pt x="301" y="4"/>
                  </a:lnTo>
                  <a:lnTo>
                    <a:pt x="301" y="4"/>
                  </a:lnTo>
                  <a:close/>
                </a:path>
              </a:pathLst>
            </a:custGeom>
            <a:solidFill>
              <a:srgbClr val="000000"/>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3" name="Freeform 57"/>
            <p:cNvSpPr>
              <a:spLocks/>
            </p:cNvSpPr>
            <p:nvPr/>
          </p:nvSpPr>
          <p:spPr bwMode="auto">
            <a:xfrm>
              <a:off x="2728" y="2052"/>
              <a:ext cx="211" cy="19"/>
            </a:xfrm>
            <a:custGeom>
              <a:avLst/>
              <a:gdLst/>
              <a:ahLst/>
              <a:cxnLst>
                <a:cxn ang="0">
                  <a:pos x="410" y="15"/>
                </a:cxn>
                <a:cxn ang="0">
                  <a:pos x="393" y="13"/>
                </a:cxn>
                <a:cxn ang="0">
                  <a:pos x="374" y="12"/>
                </a:cxn>
                <a:cxn ang="0">
                  <a:pos x="355" y="12"/>
                </a:cxn>
                <a:cxn ang="0">
                  <a:pos x="338" y="10"/>
                </a:cxn>
                <a:cxn ang="0">
                  <a:pos x="321" y="10"/>
                </a:cxn>
                <a:cxn ang="0">
                  <a:pos x="302" y="10"/>
                </a:cxn>
                <a:cxn ang="0">
                  <a:pos x="285" y="10"/>
                </a:cxn>
                <a:cxn ang="0">
                  <a:pos x="266" y="8"/>
                </a:cxn>
                <a:cxn ang="0">
                  <a:pos x="249" y="8"/>
                </a:cxn>
                <a:cxn ang="0">
                  <a:pos x="230" y="8"/>
                </a:cxn>
                <a:cxn ang="0">
                  <a:pos x="212" y="8"/>
                </a:cxn>
                <a:cxn ang="0">
                  <a:pos x="193" y="8"/>
                </a:cxn>
                <a:cxn ang="0">
                  <a:pos x="174" y="8"/>
                </a:cxn>
                <a:cxn ang="0">
                  <a:pos x="157" y="8"/>
                </a:cxn>
                <a:cxn ang="0">
                  <a:pos x="140" y="8"/>
                </a:cxn>
                <a:cxn ang="0">
                  <a:pos x="34" y="0"/>
                </a:cxn>
                <a:cxn ang="0">
                  <a:pos x="17" y="4"/>
                </a:cxn>
                <a:cxn ang="0">
                  <a:pos x="0" y="8"/>
                </a:cxn>
                <a:cxn ang="0">
                  <a:pos x="15" y="13"/>
                </a:cxn>
                <a:cxn ang="0">
                  <a:pos x="30" y="13"/>
                </a:cxn>
                <a:cxn ang="0">
                  <a:pos x="47" y="13"/>
                </a:cxn>
                <a:cxn ang="0">
                  <a:pos x="66" y="13"/>
                </a:cxn>
                <a:cxn ang="0">
                  <a:pos x="85" y="13"/>
                </a:cxn>
                <a:cxn ang="0">
                  <a:pos x="104" y="13"/>
                </a:cxn>
                <a:cxn ang="0">
                  <a:pos x="119" y="13"/>
                </a:cxn>
                <a:cxn ang="0">
                  <a:pos x="138" y="13"/>
                </a:cxn>
                <a:cxn ang="0">
                  <a:pos x="155" y="13"/>
                </a:cxn>
                <a:cxn ang="0">
                  <a:pos x="174" y="17"/>
                </a:cxn>
                <a:cxn ang="0">
                  <a:pos x="188" y="19"/>
                </a:cxn>
                <a:cxn ang="0">
                  <a:pos x="203" y="21"/>
                </a:cxn>
                <a:cxn ang="0">
                  <a:pos x="216" y="25"/>
                </a:cxn>
                <a:cxn ang="0">
                  <a:pos x="231" y="27"/>
                </a:cxn>
                <a:cxn ang="0">
                  <a:pos x="247" y="27"/>
                </a:cxn>
                <a:cxn ang="0">
                  <a:pos x="260" y="27"/>
                </a:cxn>
                <a:cxn ang="0">
                  <a:pos x="275" y="29"/>
                </a:cxn>
                <a:cxn ang="0">
                  <a:pos x="292" y="31"/>
                </a:cxn>
                <a:cxn ang="0">
                  <a:pos x="308" y="36"/>
                </a:cxn>
                <a:cxn ang="0">
                  <a:pos x="323" y="36"/>
                </a:cxn>
                <a:cxn ang="0">
                  <a:pos x="336" y="34"/>
                </a:cxn>
                <a:cxn ang="0">
                  <a:pos x="353" y="34"/>
                </a:cxn>
                <a:cxn ang="0">
                  <a:pos x="370" y="32"/>
                </a:cxn>
                <a:cxn ang="0">
                  <a:pos x="385" y="29"/>
                </a:cxn>
                <a:cxn ang="0">
                  <a:pos x="399" y="25"/>
                </a:cxn>
                <a:cxn ang="0">
                  <a:pos x="414" y="19"/>
                </a:cxn>
                <a:cxn ang="0">
                  <a:pos x="422" y="17"/>
                </a:cxn>
              </a:cxnLst>
              <a:rect l="0" t="0" r="r" b="b"/>
              <a:pathLst>
                <a:path w="422" h="38">
                  <a:moveTo>
                    <a:pt x="422" y="17"/>
                  </a:moveTo>
                  <a:lnTo>
                    <a:pt x="410" y="15"/>
                  </a:lnTo>
                  <a:lnTo>
                    <a:pt x="403" y="13"/>
                  </a:lnTo>
                  <a:lnTo>
                    <a:pt x="393" y="13"/>
                  </a:lnTo>
                  <a:lnTo>
                    <a:pt x="384" y="13"/>
                  </a:lnTo>
                  <a:lnTo>
                    <a:pt x="374" y="12"/>
                  </a:lnTo>
                  <a:lnTo>
                    <a:pt x="366" y="12"/>
                  </a:lnTo>
                  <a:lnTo>
                    <a:pt x="355" y="12"/>
                  </a:lnTo>
                  <a:lnTo>
                    <a:pt x="347" y="12"/>
                  </a:lnTo>
                  <a:lnTo>
                    <a:pt x="338" y="10"/>
                  </a:lnTo>
                  <a:lnTo>
                    <a:pt x="328" y="10"/>
                  </a:lnTo>
                  <a:lnTo>
                    <a:pt x="321" y="10"/>
                  </a:lnTo>
                  <a:lnTo>
                    <a:pt x="313" y="10"/>
                  </a:lnTo>
                  <a:lnTo>
                    <a:pt x="302" y="10"/>
                  </a:lnTo>
                  <a:lnTo>
                    <a:pt x="294" y="10"/>
                  </a:lnTo>
                  <a:lnTo>
                    <a:pt x="285" y="10"/>
                  </a:lnTo>
                  <a:lnTo>
                    <a:pt x="277" y="10"/>
                  </a:lnTo>
                  <a:lnTo>
                    <a:pt x="266" y="8"/>
                  </a:lnTo>
                  <a:lnTo>
                    <a:pt x="258" y="8"/>
                  </a:lnTo>
                  <a:lnTo>
                    <a:pt x="249" y="8"/>
                  </a:lnTo>
                  <a:lnTo>
                    <a:pt x="239" y="8"/>
                  </a:lnTo>
                  <a:lnTo>
                    <a:pt x="230" y="8"/>
                  </a:lnTo>
                  <a:lnTo>
                    <a:pt x="220" y="8"/>
                  </a:lnTo>
                  <a:lnTo>
                    <a:pt x="212" y="8"/>
                  </a:lnTo>
                  <a:lnTo>
                    <a:pt x="203" y="8"/>
                  </a:lnTo>
                  <a:lnTo>
                    <a:pt x="193" y="8"/>
                  </a:lnTo>
                  <a:lnTo>
                    <a:pt x="184" y="8"/>
                  </a:lnTo>
                  <a:lnTo>
                    <a:pt x="174" y="8"/>
                  </a:lnTo>
                  <a:lnTo>
                    <a:pt x="167" y="8"/>
                  </a:lnTo>
                  <a:lnTo>
                    <a:pt x="157" y="8"/>
                  </a:lnTo>
                  <a:lnTo>
                    <a:pt x="150" y="8"/>
                  </a:lnTo>
                  <a:lnTo>
                    <a:pt x="140" y="8"/>
                  </a:lnTo>
                  <a:lnTo>
                    <a:pt x="133" y="8"/>
                  </a:lnTo>
                  <a:lnTo>
                    <a:pt x="34" y="0"/>
                  </a:lnTo>
                  <a:lnTo>
                    <a:pt x="24" y="2"/>
                  </a:lnTo>
                  <a:lnTo>
                    <a:pt x="17" y="4"/>
                  </a:lnTo>
                  <a:lnTo>
                    <a:pt x="7" y="6"/>
                  </a:lnTo>
                  <a:lnTo>
                    <a:pt x="0" y="8"/>
                  </a:lnTo>
                  <a:lnTo>
                    <a:pt x="3" y="10"/>
                  </a:lnTo>
                  <a:lnTo>
                    <a:pt x="15" y="13"/>
                  </a:lnTo>
                  <a:lnTo>
                    <a:pt x="24" y="13"/>
                  </a:lnTo>
                  <a:lnTo>
                    <a:pt x="30" y="13"/>
                  </a:lnTo>
                  <a:lnTo>
                    <a:pt x="38" y="13"/>
                  </a:lnTo>
                  <a:lnTo>
                    <a:pt x="47" y="13"/>
                  </a:lnTo>
                  <a:lnTo>
                    <a:pt x="57" y="13"/>
                  </a:lnTo>
                  <a:lnTo>
                    <a:pt x="66" y="13"/>
                  </a:lnTo>
                  <a:lnTo>
                    <a:pt x="76" y="13"/>
                  </a:lnTo>
                  <a:lnTo>
                    <a:pt x="85" y="13"/>
                  </a:lnTo>
                  <a:lnTo>
                    <a:pt x="93" y="13"/>
                  </a:lnTo>
                  <a:lnTo>
                    <a:pt x="104" y="13"/>
                  </a:lnTo>
                  <a:lnTo>
                    <a:pt x="112" y="13"/>
                  </a:lnTo>
                  <a:lnTo>
                    <a:pt x="119" y="13"/>
                  </a:lnTo>
                  <a:lnTo>
                    <a:pt x="129" y="13"/>
                  </a:lnTo>
                  <a:lnTo>
                    <a:pt x="138" y="13"/>
                  </a:lnTo>
                  <a:lnTo>
                    <a:pt x="146" y="13"/>
                  </a:lnTo>
                  <a:lnTo>
                    <a:pt x="155" y="13"/>
                  </a:lnTo>
                  <a:lnTo>
                    <a:pt x="165" y="15"/>
                  </a:lnTo>
                  <a:lnTo>
                    <a:pt x="174" y="17"/>
                  </a:lnTo>
                  <a:lnTo>
                    <a:pt x="180" y="19"/>
                  </a:lnTo>
                  <a:lnTo>
                    <a:pt x="188" y="19"/>
                  </a:lnTo>
                  <a:lnTo>
                    <a:pt x="195" y="21"/>
                  </a:lnTo>
                  <a:lnTo>
                    <a:pt x="203" y="21"/>
                  </a:lnTo>
                  <a:lnTo>
                    <a:pt x="209" y="23"/>
                  </a:lnTo>
                  <a:lnTo>
                    <a:pt x="216" y="25"/>
                  </a:lnTo>
                  <a:lnTo>
                    <a:pt x="224" y="25"/>
                  </a:lnTo>
                  <a:lnTo>
                    <a:pt x="231" y="27"/>
                  </a:lnTo>
                  <a:lnTo>
                    <a:pt x="239" y="27"/>
                  </a:lnTo>
                  <a:lnTo>
                    <a:pt x="247" y="27"/>
                  </a:lnTo>
                  <a:lnTo>
                    <a:pt x="252" y="27"/>
                  </a:lnTo>
                  <a:lnTo>
                    <a:pt x="260" y="27"/>
                  </a:lnTo>
                  <a:lnTo>
                    <a:pt x="268" y="27"/>
                  </a:lnTo>
                  <a:lnTo>
                    <a:pt x="275" y="29"/>
                  </a:lnTo>
                  <a:lnTo>
                    <a:pt x="283" y="29"/>
                  </a:lnTo>
                  <a:lnTo>
                    <a:pt x="292" y="31"/>
                  </a:lnTo>
                  <a:lnTo>
                    <a:pt x="302" y="38"/>
                  </a:lnTo>
                  <a:lnTo>
                    <a:pt x="308" y="36"/>
                  </a:lnTo>
                  <a:lnTo>
                    <a:pt x="315" y="36"/>
                  </a:lnTo>
                  <a:lnTo>
                    <a:pt x="323" y="36"/>
                  </a:lnTo>
                  <a:lnTo>
                    <a:pt x="330" y="36"/>
                  </a:lnTo>
                  <a:lnTo>
                    <a:pt x="336" y="34"/>
                  </a:lnTo>
                  <a:lnTo>
                    <a:pt x="346" y="34"/>
                  </a:lnTo>
                  <a:lnTo>
                    <a:pt x="353" y="34"/>
                  </a:lnTo>
                  <a:lnTo>
                    <a:pt x="361" y="34"/>
                  </a:lnTo>
                  <a:lnTo>
                    <a:pt x="370" y="32"/>
                  </a:lnTo>
                  <a:lnTo>
                    <a:pt x="378" y="31"/>
                  </a:lnTo>
                  <a:lnTo>
                    <a:pt x="385" y="29"/>
                  </a:lnTo>
                  <a:lnTo>
                    <a:pt x="393" y="29"/>
                  </a:lnTo>
                  <a:lnTo>
                    <a:pt x="399" y="25"/>
                  </a:lnTo>
                  <a:lnTo>
                    <a:pt x="408" y="23"/>
                  </a:lnTo>
                  <a:lnTo>
                    <a:pt x="414" y="19"/>
                  </a:lnTo>
                  <a:lnTo>
                    <a:pt x="422" y="17"/>
                  </a:lnTo>
                  <a:lnTo>
                    <a:pt x="422" y="17"/>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4" name="Freeform 58"/>
            <p:cNvSpPr>
              <a:spLocks/>
            </p:cNvSpPr>
            <p:nvPr/>
          </p:nvSpPr>
          <p:spPr bwMode="auto">
            <a:xfrm>
              <a:off x="2753" y="2207"/>
              <a:ext cx="67" cy="73"/>
            </a:xfrm>
            <a:custGeom>
              <a:avLst/>
              <a:gdLst/>
              <a:ahLst/>
              <a:cxnLst>
                <a:cxn ang="0">
                  <a:pos x="0" y="144"/>
                </a:cxn>
                <a:cxn ang="0">
                  <a:pos x="6" y="135"/>
                </a:cxn>
                <a:cxn ang="0">
                  <a:pos x="11" y="125"/>
                </a:cxn>
                <a:cxn ang="0">
                  <a:pos x="19" y="116"/>
                </a:cxn>
                <a:cxn ang="0">
                  <a:pos x="28" y="104"/>
                </a:cxn>
                <a:cxn ang="0">
                  <a:pos x="34" y="95"/>
                </a:cxn>
                <a:cxn ang="0">
                  <a:pos x="44" y="85"/>
                </a:cxn>
                <a:cxn ang="0">
                  <a:pos x="51" y="74"/>
                </a:cxn>
                <a:cxn ang="0">
                  <a:pos x="61" y="65"/>
                </a:cxn>
                <a:cxn ang="0">
                  <a:pos x="68" y="55"/>
                </a:cxn>
                <a:cxn ang="0">
                  <a:pos x="78" y="46"/>
                </a:cxn>
                <a:cxn ang="0">
                  <a:pos x="87" y="36"/>
                </a:cxn>
                <a:cxn ang="0">
                  <a:pos x="97" y="28"/>
                </a:cxn>
                <a:cxn ang="0">
                  <a:pos x="106" y="19"/>
                </a:cxn>
                <a:cxn ang="0">
                  <a:pos x="114" y="11"/>
                </a:cxn>
                <a:cxn ang="0">
                  <a:pos x="123" y="6"/>
                </a:cxn>
                <a:cxn ang="0">
                  <a:pos x="133" y="0"/>
                </a:cxn>
                <a:cxn ang="0">
                  <a:pos x="125" y="6"/>
                </a:cxn>
                <a:cxn ang="0">
                  <a:pos x="120" y="15"/>
                </a:cxn>
                <a:cxn ang="0">
                  <a:pos x="112" y="25"/>
                </a:cxn>
                <a:cxn ang="0">
                  <a:pos x="104" y="36"/>
                </a:cxn>
                <a:cxn ang="0">
                  <a:pos x="95" y="47"/>
                </a:cxn>
                <a:cxn ang="0">
                  <a:pos x="85" y="59"/>
                </a:cxn>
                <a:cxn ang="0">
                  <a:pos x="80" y="65"/>
                </a:cxn>
                <a:cxn ang="0">
                  <a:pos x="76" y="72"/>
                </a:cxn>
                <a:cxn ang="0">
                  <a:pos x="72" y="78"/>
                </a:cxn>
                <a:cxn ang="0">
                  <a:pos x="68" y="84"/>
                </a:cxn>
                <a:cxn ang="0">
                  <a:pos x="57" y="95"/>
                </a:cxn>
                <a:cxn ang="0">
                  <a:pos x="49" y="106"/>
                </a:cxn>
                <a:cxn ang="0">
                  <a:pos x="40" y="116"/>
                </a:cxn>
                <a:cxn ang="0">
                  <a:pos x="32" y="125"/>
                </a:cxn>
                <a:cxn ang="0">
                  <a:pos x="23" y="131"/>
                </a:cxn>
                <a:cxn ang="0">
                  <a:pos x="15" y="139"/>
                </a:cxn>
                <a:cxn ang="0">
                  <a:pos x="7" y="142"/>
                </a:cxn>
                <a:cxn ang="0">
                  <a:pos x="0" y="144"/>
                </a:cxn>
                <a:cxn ang="0">
                  <a:pos x="0" y="144"/>
                </a:cxn>
              </a:cxnLst>
              <a:rect l="0" t="0" r="r" b="b"/>
              <a:pathLst>
                <a:path w="133" h="144">
                  <a:moveTo>
                    <a:pt x="0" y="144"/>
                  </a:moveTo>
                  <a:lnTo>
                    <a:pt x="6" y="135"/>
                  </a:lnTo>
                  <a:lnTo>
                    <a:pt x="11" y="125"/>
                  </a:lnTo>
                  <a:lnTo>
                    <a:pt x="19" y="116"/>
                  </a:lnTo>
                  <a:lnTo>
                    <a:pt x="28" y="104"/>
                  </a:lnTo>
                  <a:lnTo>
                    <a:pt x="34" y="95"/>
                  </a:lnTo>
                  <a:lnTo>
                    <a:pt x="44" y="85"/>
                  </a:lnTo>
                  <a:lnTo>
                    <a:pt x="51" y="74"/>
                  </a:lnTo>
                  <a:lnTo>
                    <a:pt x="61" y="65"/>
                  </a:lnTo>
                  <a:lnTo>
                    <a:pt x="68" y="55"/>
                  </a:lnTo>
                  <a:lnTo>
                    <a:pt x="78" y="46"/>
                  </a:lnTo>
                  <a:lnTo>
                    <a:pt x="87" y="36"/>
                  </a:lnTo>
                  <a:lnTo>
                    <a:pt x="97" y="28"/>
                  </a:lnTo>
                  <a:lnTo>
                    <a:pt x="106" y="19"/>
                  </a:lnTo>
                  <a:lnTo>
                    <a:pt x="114" y="11"/>
                  </a:lnTo>
                  <a:lnTo>
                    <a:pt x="123" y="6"/>
                  </a:lnTo>
                  <a:lnTo>
                    <a:pt x="133" y="0"/>
                  </a:lnTo>
                  <a:lnTo>
                    <a:pt x="125" y="6"/>
                  </a:lnTo>
                  <a:lnTo>
                    <a:pt x="120" y="15"/>
                  </a:lnTo>
                  <a:lnTo>
                    <a:pt x="112" y="25"/>
                  </a:lnTo>
                  <a:lnTo>
                    <a:pt x="104" y="36"/>
                  </a:lnTo>
                  <a:lnTo>
                    <a:pt x="95" y="47"/>
                  </a:lnTo>
                  <a:lnTo>
                    <a:pt x="85" y="59"/>
                  </a:lnTo>
                  <a:lnTo>
                    <a:pt x="80" y="65"/>
                  </a:lnTo>
                  <a:lnTo>
                    <a:pt x="76" y="72"/>
                  </a:lnTo>
                  <a:lnTo>
                    <a:pt x="72" y="78"/>
                  </a:lnTo>
                  <a:lnTo>
                    <a:pt x="68" y="84"/>
                  </a:lnTo>
                  <a:lnTo>
                    <a:pt x="57" y="95"/>
                  </a:lnTo>
                  <a:lnTo>
                    <a:pt x="49" y="106"/>
                  </a:lnTo>
                  <a:lnTo>
                    <a:pt x="40" y="116"/>
                  </a:lnTo>
                  <a:lnTo>
                    <a:pt x="32" y="125"/>
                  </a:lnTo>
                  <a:lnTo>
                    <a:pt x="23" y="131"/>
                  </a:lnTo>
                  <a:lnTo>
                    <a:pt x="15" y="139"/>
                  </a:lnTo>
                  <a:lnTo>
                    <a:pt x="7" y="142"/>
                  </a:lnTo>
                  <a:lnTo>
                    <a:pt x="0" y="144"/>
                  </a:lnTo>
                  <a:lnTo>
                    <a:pt x="0" y="144"/>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5" name="Freeform 59"/>
            <p:cNvSpPr>
              <a:spLocks/>
            </p:cNvSpPr>
            <p:nvPr/>
          </p:nvSpPr>
          <p:spPr bwMode="auto">
            <a:xfrm>
              <a:off x="2559" y="2110"/>
              <a:ext cx="47" cy="20"/>
            </a:xfrm>
            <a:custGeom>
              <a:avLst/>
              <a:gdLst/>
              <a:ahLst/>
              <a:cxnLst>
                <a:cxn ang="0">
                  <a:pos x="95" y="0"/>
                </a:cxn>
                <a:cxn ang="0">
                  <a:pos x="34" y="13"/>
                </a:cxn>
                <a:cxn ang="0">
                  <a:pos x="0" y="36"/>
                </a:cxn>
                <a:cxn ang="0">
                  <a:pos x="4" y="42"/>
                </a:cxn>
                <a:cxn ang="0">
                  <a:pos x="13" y="40"/>
                </a:cxn>
                <a:cxn ang="0">
                  <a:pos x="21" y="34"/>
                </a:cxn>
                <a:cxn ang="0">
                  <a:pos x="29" y="31"/>
                </a:cxn>
                <a:cxn ang="0">
                  <a:pos x="55" y="31"/>
                </a:cxn>
                <a:cxn ang="0">
                  <a:pos x="95" y="0"/>
                </a:cxn>
                <a:cxn ang="0">
                  <a:pos x="95" y="0"/>
                </a:cxn>
              </a:cxnLst>
              <a:rect l="0" t="0" r="r" b="b"/>
              <a:pathLst>
                <a:path w="95" h="42">
                  <a:moveTo>
                    <a:pt x="95" y="0"/>
                  </a:moveTo>
                  <a:lnTo>
                    <a:pt x="34" y="13"/>
                  </a:lnTo>
                  <a:lnTo>
                    <a:pt x="0" y="36"/>
                  </a:lnTo>
                  <a:lnTo>
                    <a:pt x="4" y="42"/>
                  </a:lnTo>
                  <a:lnTo>
                    <a:pt x="13" y="40"/>
                  </a:lnTo>
                  <a:lnTo>
                    <a:pt x="21" y="34"/>
                  </a:lnTo>
                  <a:lnTo>
                    <a:pt x="29" y="31"/>
                  </a:lnTo>
                  <a:lnTo>
                    <a:pt x="55" y="31"/>
                  </a:lnTo>
                  <a:lnTo>
                    <a:pt x="95" y="0"/>
                  </a:lnTo>
                  <a:lnTo>
                    <a:pt x="95" y="0"/>
                  </a:lnTo>
                  <a:close/>
                </a:path>
              </a:pathLst>
            </a:custGeom>
            <a:solidFill>
              <a:srgbClr val="FFFFFF"/>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47" name="TextBox 246"/>
          <p:cNvSpPr txBox="1"/>
          <p:nvPr/>
        </p:nvSpPr>
        <p:spPr>
          <a:xfrm>
            <a:off x="270719" y="4230469"/>
            <a:ext cx="1197764"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CC3300"/>
                </a:solidFill>
                <a:effectLst/>
                <a:uLnTx/>
                <a:uFillTx/>
              </a:rPr>
              <a:t>Data</a:t>
            </a:r>
            <a:br>
              <a:rPr kumimoji="0" lang="en-US" sz="1800" b="0" i="0" u="none" strike="noStrike" kern="0" cap="none" spc="0" normalizeH="0" baseline="0" noProof="0" dirty="0" smtClean="0">
                <a:ln>
                  <a:noFill/>
                </a:ln>
                <a:solidFill>
                  <a:srgbClr val="CC3300"/>
                </a:solidFill>
                <a:effectLst/>
                <a:uLnTx/>
                <a:uFillTx/>
              </a:rPr>
            </a:br>
            <a:r>
              <a:rPr kumimoji="0" lang="en-US" sz="1800" b="0" i="0" u="none" strike="noStrike" kern="0" cap="none" spc="0" normalizeH="0" baseline="0" noProof="0" dirty="0" smtClean="0">
                <a:ln>
                  <a:noFill/>
                </a:ln>
                <a:solidFill>
                  <a:srgbClr val="CC3300"/>
                </a:solidFill>
                <a:effectLst/>
                <a:uLnTx/>
                <a:uFillTx/>
              </a:rPr>
              <a:t>Collection</a:t>
            </a:r>
            <a:endParaRPr kumimoji="0" lang="en-US" sz="1800" b="0" i="0" u="none" strike="noStrike" kern="0" cap="none" spc="0" normalizeH="0" baseline="0" noProof="0" dirty="0">
              <a:ln>
                <a:noFill/>
              </a:ln>
              <a:solidFill>
                <a:srgbClr val="CC3300"/>
              </a:solidFill>
              <a:effectLst/>
              <a:uLnTx/>
              <a:uFillTx/>
            </a:endParaRPr>
          </a:p>
        </p:txBody>
      </p:sp>
      <p:sp>
        <p:nvSpPr>
          <p:cNvPr id="248" name="TextBox 247"/>
          <p:cNvSpPr txBox="1"/>
          <p:nvPr/>
        </p:nvSpPr>
        <p:spPr>
          <a:xfrm>
            <a:off x="4165596" y="3581400"/>
            <a:ext cx="14285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CC3300"/>
                </a:solidFill>
                <a:effectLst/>
                <a:uLnTx/>
                <a:uFillTx/>
              </a:rPr>
              <a:t>Postmortem</a:t>
            </a:r>
            <a:endParaRPr kumimoji="0" lang="en-US" sz="1800" b="0" i="0" u="none" strike="noStrike" kern="0" cap="none" spc="0" normalizeH="0" baseline="0" noProof="0" dirty="0">
              <a:ln>
                <a:noFill/>
              </a:ln>
              <a:solidFill>
                <a:srgbClr val="CC3300"/>
              </a:solidFill>
              <a:effectLst/>
              <a:uLnTx/>
              <a:uFillTx/>
            </a:endParaRPr>
          </a:p>
        </p:txBody>
      </p:sp>
      <p:sp>
        <p:nvSpPr>
          <p:cNvPr id="249" name="TextBox 248"/>
          <p:cNvSpPr txBox="1"/>
          <p:nvPr/>
        </p:nvSpPr>
        <p:spPr>
          <a:xfrm>
            <a:off x="7670796" y="4876800"/>
            <a:ext cx="1069524"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CC3300"/>
                </a:solidFill>
                <a:effectLst/>
                <a:uLnTx/>
                <a:uFillTx/>
              </a:rPr>
              <a:t>Decision</a:t>
            </a:r>
            <a:br>
              <a:rPr kumimoji="0" lang="en-US" sz="1800" b="0" i="0" u="none" strike="noStrike" kern="0" cap="none" spc="0" normalizeH="0" baseline="0" noProof="0" dirty="0" smtClean="0">
                <a:ln>
                  <a:noFill/>
                </a:ln>
                <a:solidFill>
                  <a:srgbClr val="CC3300"/>
                </a:solidFill>
                <a:effectLst/>
                <a:uLnTx/>
                <a:uFillTx/>
              </a:rPr>
            </a:br>
            <a:r>
              <a:rPr kumimoji="0" lang="en-US" sz="1800" b="0" i="0" u="none" strike="noStrike" kern="0" cap="none" spc="0" normalizeH="0" baseline="0" noProof="0" dirty="0" smtClean="0">
                <a:ln>
                  <a:noFill/>
                </a:ln>
                <a:solidFill>
                  <a:srgbClr val="CC3300"/>
                </a:solidFill>
                <a:effectLst/>
                <a:uLnTx/>
                <a:uFillTx/>
              </a:rPr>
              <a:t>making</a:t>
            </a:r>
            <a:endParaRPr kumimoji="0" lang="en-US" sz="1800" b="0" i="0" u="none" strike="noStrike" kern="0" cap="none" spc="0" normalizeH="0" baseline="0" noProof="0" dirty="0">
              <a:ln>
                <a:noFill/>
              </a:ln>
              <a:solidFill>
                <a:srgbClr val="CC3300"/>
              </a:solidFill>
              <a:effectLst/>
              <a:uLnTx/>
              <a:uFillTx/>
            </a:endParaRPr>
          </a:p>
        </p:txBody>
      </p:sp>
    </p:spTree>
    <p:extLst>
      <p:ext uri="{BB962C8B-B14F-4D97-AF65-F5344CB8AC3E}">
        <p14:creationId xmlns:p14="http://schemas.microsoft.com/office/powerpoint/2010/main" val="8420736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childTnLst>
                                </p:cTn>
                              </p:par>
                              <p:par>
                                <p:cTn id="8" presetID="42" presetClass="path" presetSubtype="0" accel="50000" decel="50000" fill="hold" grpId="2" nodeType="withEffect">
                                  <p:stCondLst>
                                    <p:cond delay="0"/>
                                  </p:stCondLst>
                                  <p:childTnLst>
                                    <p:animMotion origin="layout" path="M -1.66667E-6 -4.62642E-7 L -1.66667E-6 0.27157 " pathEditMode="relative" rAng="0" ptsTypes="AA">
                                      <p:cBhvr>
                                        <p:cTn id="9" dur="5000" fill="hold"/>
                                        <p:tgtEl>
                                          <p:spTgt spid="132"/>
                                        </p:tgtEl>
                                        <p:attrNameLst>
                                          <p:attrName>ppt_x</p:attrName>
                                          <p:attrName>ppt_y</p:attrName>
                                        </p:attrNameLst>
                                      </p:cBhvr>
                                      <p:rCtr x="0" y="136"/>
                                    </p:animMotion>
                                  </p:childTnLst>
                                </p:cTn>
                              </p:par>
                              <p:par>
                                <p:cTn id="10" presetID="8" presetClass="emph" presetSubtype="0" fill="hold" grpId="1" nodeType="withEffect">
                                  <p:stCondLst>
                                    <p:cond delay="0"/>
                                  </p:stCondLst>
                                  <p:childTnLst>
                                    <p:animRot by="21600000">
                                      <p:cBhvr>
                                        <p:cTn id="11" dur="3000" fill="hold"/>
                                        <p:tgtEl>
                                          <p:spTgt spid="132"/>
                                        </p:tgtEl>
                                        <p:attrNameLst>
                                          <p:attrName>r</p:attrName>
                                        </p:attrNameLst>
                                      </p:cBhvr>
                                    </p:animRot>
                                  </p:childTnLst>
                                </p:cTn>
                              </p:par>
                              <p:par>
                                <p:cTn id="12" presetID="10" presetClass="entr" presetSubtype="0" fill="hold" grpId="0" nodeType="withEffect">
                                  <p:stCondLst>
                                    <p:cond delay="500"/>
                                  </p:stCondLst>
                                  <p:childTnLst>
                                    <p:set>
                                      <p:cBhvr>
                                        <p:cTn id="13" dur="1" fill="hold">
                                          <p:stCondLst>
                                            <p:cond delay="0"/>
                                          </p:stCondLst>
                                        </p:cTn>
                                        <p:tgtEl>
                                          <p:spTgt spid="133"/>
                                        </p:tgtEl>
                                        <p:attrNameLst>
                                          <p:attrName>style.visibility</p:attrName>
                                        </p:attrNameLst>
                                      </p:cBhvr>
                                      <p:to>
                                        <p:strVal val="visible"/>
                                      </p:to>
                                    </p:set>
                                    <p:animEffect transition="in" filter="fade">
                                      <p:cBhvr>
                                        <p:cTn id="14" dur="1000"/>
                                        <p:tgtEl>
                                          <p:spTgt spid="133"/>
                                        </p:tgtEl>
                                      </p:cBhvr>
                                    </p:animEffect>
                                  </p:childTnLst>
                                </p:cTn>
                              </p:par>
                              <p:par>
                                <p:cTn id="15" presetID="8" presetClass="emph" presetSubtype="0" fill="hold" grpId="1" nodeType="withEffect">
                                  <p:stCondLst>
                                    <p:cond delay="0"/>
                                  </p:stCondLst>
                                  <p:childTnLst>
                                    <p:animRot by="21600000">
                                      <p:cBhvr>
                                        <p:cTn id="16" dur="3000" fill="hold"/>
                                        <p:tgtEl>
                                          <p:spTgt spid="133"/>
                                        </p:tgtEl>
                                        <p:attrNameLst>
                                          <p:attrName>r</p:attrName>
                                        </p:attrNameLst>
                                      </p:cBhvr>
                                    </p:animRot>
                                  </p:childTnLst>
                                </p:cTn>
                              </p:par>
                              <p:par>
                                <p:cTn id="17" presetID="42" presetClass="path" presetSubtype="0" accel="50000" decel="50000" fill="hold" grpId="2" nodeType="withEffect">
                                  <p:stCondLst>
                                    <p:cond delay="0"/>
                                  </p:stCondLst>
                                  <p:childTnLst>
                                    <p:animMotion origin="layout" path="M -1.66667E-6 -4.62642E-7 L -1.66667E-6 0.27157 " pathEditMode="relative" rAng="0" ptsTypes="AA">
                                      <p:cBhvr>
                                        <p:cTn id="18" dur="5000" fill="hold"/>
                                        <p:tgtEl>
                                          <p:spTgt spid="133"/>
                                        </p:tgtEl>
                                        <p:attrNameLst>
                                          <p:attrName>ppt_x</p:attrName>
                                          <p:attrName>ppt_y</p:attrName>
                                        </p:attrNameLst>
                                      </p:cBhvr>
                                      <p:rCtr x="0" y="136"/>
                                    </p:animMotion>
                                  </p:childTnLst>
                                </p:cTn>
                              </p:par>
                              <p:par>
                                <p:cTn id="19" presetID="10" presetClass="entr" presetSubtype="0" fill="hold" grpId="0" nodeType="withEffect">
                                  <p:stCondLst>
                                    <p:cond delay="1000"/>
                                  </p:stCondLst>
                                  <p:childTnLst>
                                    <p:set>
                                      <p:cBhvr>
                                        <p:cTn id="20" dur="1" fill="hold">
                                          <p:stCondLst>
                                            <p:cond delay="0"/>
                                          </p:stCondLst>
                                        </p:cTn>
                                        <p:tgtEl>
                                          <p:spTgt spid="134"/>
                                        </p:tgtEl>
                                        <p:attrNameLst>
                                          <p:attrName>style.visibility</p:attrName>
                                        </p:attrNameLst>
                                      </p:cBhvr>
                                      <p:to>
                                        <p:strVal val="visible"/>
                                      </p:to>
                                    </p:set>
                                    <p:animEffect transition="in" filter="fade">
                                      <p:cBhvr>
                                        <p:cTn id="21" dur="1000"/>
                                        <p:tgtEl>
                                          <p:spTgt spid="134"/>
                                        </p:tgtEl>
                                      </p:cBhvr>
                                    </p:animEffect>
                                  </p:childTnLst>
                                </p:cTn>
                              </p:par>
                              <p:par>
                                <p:cTn id="22" presetID="8" presetClass="emph" presetSubtype="0" fill="hold" grpId="1" nodeType="withEffect">
                                  <p:stCondLst>
                                    <p:cond delay="0"/>
                                  </p:stCondLst>
                                  <p:childTnLst>
                                    <p:animRot by="21600000">
                                      <p:cBhvr>
                                        <p:cTn id="23" dur="3000" fill="hold"/>
                                        <p:tgtEl>
                                          <p:spTgt spid="134"/>
                                        </p:tgtEl>
                                        <p:attrNameLst>
                                          <p:attrName>r</p:attrName>
                                        </p:attrNameLst>
                                      </p:cBhvr>
                                    </p:animRot>
                                  </p:childTnLst>
                                </p:cTn>
                              </p:par>
                              <p:par>
                                <p:cTn id="24" presetID="42" presetClass="path" presetSubtype="0" accel="50000" decel="50000" fill="hold" grpId="2" nodeType="withEffect">
                                  <p:stCondLst>
                                    <p:cond delay="0"/>
                                  </p:stCondLst>
                                  <p:childTnLst>
                                    <p:animMotion origin="layout" path="M -1.66667E-6 -4.62642E-7 L -1.66667E-6 0.27157 " pathEditMode="relative" rAng="0" ptsTypes="AA">
                                      <p:cBhvr>
                                        <p:cTn id="25" dur="5000" fill="hold"/>
                                        <p:tgtEl>
                                          <p:spTgt spid="134"/>
                                        </p:tgtEl>
                                        <p:attrNameLst>
                                          <p:attrName>ppt_x</p:attrName>
                                          <p:attrName>ppt_y</p:attrName>
                                        </p:attrNameLst>
                                      </p:cBhvr>
                                      <p:rCtr x="0" y="136"/>
                                    </p:animMotion>
                                  </p:childTnLst>
                                </p:cTn>
                              </p:par>
                              <p:par>
                                <p:cTn id="26" presetID="10" presetClass="entr" presetSubtype="0"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animEffect transition="in" filter="fade">
                                      <p:cBhvr>
                                        <p:cTn id="28" dur="1000"/>
                                        <p:tgtEl>
                                          <p:spTgt spid="135"/>
                                        </p:tgtEl>
                                      </p:cBhvr>
                                    </p:animEffect>
                                  </p:childTnLst>
                                </p:cTn>
                              </p:par>
                              <p:par>
                                <p:cTn id="29" presetID="8" presetClass="emph" presetSubtype="0" fill="hold" grpId="1" nodeType="withEffect">
                                  <p:stCondLst>
                                    <p:cond delay="0"/>
                                  </p:stCondLst>
                                  <p:childTnLst>
                                    <p:animRot by="21600000">
                                      <p:cBhvr>
                                        <p:cTn id="30" dur="3000" fill="hold"/>
                                        <p:tgtEl>
                                          <p:spTgt spid="135"/>
                                        </p:tgtEl>
                                        <p:attrNameLst>
                                          <p:attrName>r</p:attrName>
                                        </p:attrNameLst>
                                      </p:cBhvr>
                                    </p:animRot>
                                  </p:childTnLst>
                                </p:cTn>
                              </p:par>
                              <p:par>
                                <p:cTn id="31" presetID="42" presetClass="path" presetSubtype="0" accel="50000" decel="50000" fill="hold" grpId="2" nodeType="withEffect">
                                  <p:stCondLst>
                                    <p:cond delay="0"/>
                                  </p:stCondLst>
                                  <p:childTnLst>
                                    <p:animMotion origin="layout" path="M 2.77778E-6 -4.62642E-7 L 2.77778E-6 0.20541 " pathEditMode="relative" rAng="0" ptsTypes="AA">
                                      <p:cBhvr>
                                        <p:cTn id="32" dur="5000" fill="hold"/>
                                        <p:tgtEl>
                                          <p:spTgt spid="135"/>
                                        </p:tgtEl>
                                        <p:attrNameLst>
                                          <p:attrName>ppt_x</p:attrName>
                                          <p:attrName>ppt_y</p:attrName>
                                        </p:attrNameLst>
                                      </p:cBhvr>
                                      <p:rCtr x="0" y="103"/>
                                    </p:animMotion>
                                  </p:childTnLst>
                                </p:cTn>
                              </p:par>
                              <p:par>
                                <p:cTn id="33" presetID="10" presetClass="entr" presetSubtype="0" fill="hold" grpId="0" nodeType="withEffect">
                                  <p:stCondLst>
                                    <p:cond delay="0"/>
                                  </p:stCondLst>
                                  <p:childTnLst>
                                    <p:set>
                                      <p:cBhvr>
                                        <p:cTn id="34" dur="1" fill="hold">
                                          <p:stCondLst>
                                            <p:cond delay="0"/>
                                          </p:stCondLst>
                                        </p:cTn>
                                        <p:tgtEl>
                                          <p:spTgt spid="136"/>
                                        </p:tgtEl>
                                        <p:attrNameLst>
                                          <p:attrName>style.visibility</p:attrName>
                                        </p:attrNameLst>
                                      </p:cBhvr>
                                      <p:to>
                                        <p:strVal val="visible"/>
                                      </p:to>
                                    </p:set>
                                    <p:animEffect transition="in" filter="fade">
                                      <p:cBhvr>
                                        <p:cTn id="35" dur="1000"/>
                                        <p:tgtEl>
                                          <p:spTgt spid="136"/>
                                        </p:tgtEl>
                                      </p:cBhvr>
                                    </p:animEffect>
                                  </p:childTnLst>
                                </p:cTn>
                              </p:par>
                              <p:par>
                                <p:cTn id="36" presetID="8" presetClass="emph" presetSubtype="0" fill="hold" grpId="1" nodeType="withEffect">
                                  <p:stCondLst>
                                    <p:cond delay="0"/>
                                  </p:stCondLst>
                                  <p:childTnLst>
                                    <p:animRot by="21600000">
                                      <p:cBhvr>
                                        <p:cTn id="37" dur="3000" fill="hold"/>
                                        <p:tgtEl>
                                          <p:spTgt spid="136"/>
                                        </p:tgtEl>
                                        <p:attrNameLst>
                                          <p:attrName>r</p:attrName>
                                        </p:attrNameLst>
                                      </p:cBhvr>
                                    </p:animRot>
                                  </p:childTnLst>
                                </p:cTn>
                              </p:par>
                              <p:par>
                                <p:cTn id="38" presetID="42" presetClass="path" presetSubtype="0" accel="50000" decel="50000" fill="hold" grpId="2" nodeType="withEffect">
                                  <p:stCondLst>
                                    <p:cond delay="0"/>
                                  </p:stCondLst>
                                  <p:childTnLst>
                                    <p:animMotion origin="layout" path="M -1.66667E-6 -4.62642E-7 L -1.66667E-6 0.27157 " pathEditMode="relative" rAng="0" ptsTypes="AA">
                                      <p:cBhvr>
                                        <p:cTn id="39" dur="5000" fill="hold"/>
                                        <p:tgtEl>
                                          <p:spTgt spid="136"/>
                                        </p:tgtEl>
                                        <p:attrNameLst>
                                          <p:attrName>ppt_x</p:attrName>
                                          <p:attrName>ppt_y</p:attrName>
                                        </p:attrNameLst>
                                      </p:cBhvr>
                                      <p:rCtr x="0" y="136"/>
                                    </p:animMotion>
                                  </p:childTnLst>
                                </p:cTn>
                              </p:par>
                              <p:par>
                                <p:cTn id="40" presetID="10" presetClass="entr" presetSubtype="0" fill="hold" grpId="0" nodeType="withEffect">
                                  <p:stCondLst>
                                    <p:cond delay="0"/>
                                  </p:stCondLst>
                                  <p:childTnLst>
                                    <p:set>
                                      <p:cBhvr>
                                        <p:cTn id="41" dur="1" fill="hold">
                                          <p:stCondLst>
                                            <p:cond delay="0"/>
                                          </p:stCondLst>
                                        </p:cTn>
                                        <p:tgtEl>
                                          <p:spTgt spid="137"/>
                                        </p:tgtEl>
                                        <p:attrNameLst>
                                          <p:attrName>style.visibility</p:attrName>
                                        </p:attrNameLst>
                                      </p:cBhvr>
                                      <p:to>
                                        <p:strVal val="visible"/>
                                      </p:to>
                                    </p:set>
                                    <p:animEffect transition="in" filter="fade">
                                      <p:cBhvr>
                                        <p:cTn id="42" dur="1000"/>
                                        <p:tgtEl>
                                          <p:spTgt spid="137"/>
                                        </p:tgtEl>
                                      </p:cBhvr>
                                    </p:animEffect>
                                  </p:childTnLst>
                                </p:cTn>
                              </p:par>
                              <p:par>
                                <p:cTn id="43" presetID="8" presetClass="emph" presetSubtype="0" fill="hold" grpId="1" nodeType="withEffect">
                                  <p:stCondLst>
                                    <p:cond delay="0"/>
                                  </p:stCondLst>
                                  <p:childTnLst>
                                    <p:animRot by="21600000">
                                      <p:cBhvr>
                                        <p:cTn id="44" dur="3000" fill="hold"/>
                                        <p:tgtEl>
                                          <p:spTgt spid="137"/>
                                        </p:tgtEl>
                                        <p:attrNameLst>
                                          <p:attrName>r</p:attrName>
                                        </p:attrNameLst>
                                      </p:cBhvr>
                                    </p:animRot>
                                  </p:childTnLst>
                                </p:cTn>
                              </p:par>
                              <p:par>
                                <p:cTn id="45" presetID="42" presetClass="path" presetSubtype="0" accel="50000" decel="50000" fill="hold" grpId="2" nodeType="withEffect">
                                  <p:stCondLst>
                                    <p:cond delay="0"/>
                                  </p:stCondLst>
                                  <p:childTnLst>
                                    <p:animMotion origin="layout" path="M -4.72222E-6 -1.97085E-6 L -4.72222E-6 0.22531 " pathEditMode="relative" rAng="0" ptsTypes="AA">
                                      <p:cBhvr>
                                        <p:cTn id="46" dur="5000" fill="hold"/>
                                        <p:tgtEl>
                                          <p:spTgt spid="137"/>
                                        </p:tgtEl>
                                        <p:attrNameLst>
                                          <p:attrName>ppt_x</p:attrName>
                                          <p:attrName>ppt_y</p:attrName>
                                        </p:attrNameLst>
                                      </p:cBhvr>
                                      <p:rCtr x="0" y="113"/>
                                    </p:animMotion>
                                  </p:childTnLst>
                                </p:cTn>
                              </p:par>
                              <p:par>
                                <p:cTn id="47" presetID="10" presetClass="entr" presetSubtype="0" fill="hold" grpId="0" nodeType="withEffect">
                                  <p:stCondLst>
                                    <p:cond delay="0"/>
                                  </p:stCondLst>
                                  <p:childTnLst>
                                    <p:set>
                                      <p:cBhvr>
                                        <p:cTn id="48" dur="1" fill="hold">
                                          <p:stCondLst>
                                            <p:cond delay="0"/>
                                          </p:stCondLst>
                                        </p:cTn>
                                        <p:tgtEl>
                                          <p:spTgt spid="138"/>
                                        </p:tgtEl>
                                        <p:attrNameLst>
                                          <p:attrName>style.visibility</p:attrName>
                                        </p:attrNameLst>
                                      </p:cBhvr>
                                      <p:to>
                                        <p:strVal val="visible"/>
                                      </p:to>
                                    </p:set>
                                    <p:animEffect transition="in" filter="fade">
                                      <p:cBhvr>
                                        <p:cTn id="49" dur="1000"/>
                                        <p:tgtEl>
                                          <p:spTgt spid="138"/>
                                        </p:tgtEl>
                                      </p:cBhvr>
                                    </p:animEffect>
                                  </p:childTnLst>
                                </p:cTn>
                              </p:par>
                              <p:par>
                                <p:cTn id="50" presetID="8" presetClass="emph" presetSubtype="0" fill="hold" grpId="1" nodeType="withEffect">
                                  <p:stCondLst>
                                    <p:cond delay="0"/>
                                  </p:stCondLst>
                                  <p:childTnLst>
                                    <p:animRot by="21600000">
                                      <p:cBhvr>
                                        <p:cTn id="51" dur="3000" fill="hold"/>
                                        <p:tgtEl>
                                          <p:spTgt spid="138"/>
                                        </p:tgtEl>
                                        <p:attrNameLst>
                                          <p:attrName>r</p:attrName>
                                        </p:attrNameLst>
                                      </p:cBhvr>
                                    </p:animRot>
                                  </p:childTnLst>
                                </p:cTn>
                              </p:par>
                              <p:par>
                                <p:cTn id="52" presetID="42" presetClass="path" presetSubtype="0" accel="50000" decel="50000" fill="hold" grpId="2" nodeType="withEffect">
                                  <p:stCondLst>
                                    <p:cond delay="0"/>
                                  </p:stCondLst>
                                  <p:childTnLst>
                                    <p:animMotion origin="layout" path="M -1.66667E-6 -4.62642E-7 L -1.66667E-6 0.27157 " pathEditMode="relative" rAng="0" ptsTypes="AA">
                                      <p:cBhvr>
                                        <p:cTn id="53" dur="2000" fill="hold"/>
                                        <p:tgtEl>
                                          <p:spTgt spid="138"/>
                                        </p:tgtEl>
                                        <p:attrNameLst>
                                          <p:attrName>ppt_x</p:attrName>
                                          <p:attrName>ppt_y</p:attrName>
                                        </p:attrNameLst>
                                      </p:cBhvr>
                                      <p:rCtr x="0" y="136"/>
                                    </p:animMotion>
                                  </p:childTnLst>
                                </p:cTn>
                              </p:par>
                              <p:par>
                                <p:cTn id="54" presetID="10" presetClass="entr" presetSubtype="0" fill="hold" grpId="0" nodeType="with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fade">
                                      <p:cBhvr>
                                        <p:cTn id="56" dur="1000"/>
                                        <p:tgtEl>
                                          <p:spTgt spid="139"/>
                                        </p:tgtEl>
                                      </p:cBhvr>
                                    </p:animEffect>
                                  </p:childTnLst>
                                </p:cTn>
                              </p:par>
                              <p:par>
                                <p:cTn id="57" presetID="8" presetClass="emph" presetSubtype="0" fill="hold" grpId="1" nodeType="withEffect">
                                  <p:stCondLst>
                                    <p:cond delay="0"/>
                                  </p:stCondLst>
                                  <p:childTnLst>
                                    <p:animRot by="21600000">
                                      <p:cBhvr>
                                        <p:cTn id="58" dur="3000" fill="hold"/>
                                        <p:tgtEl>
                                          <p:spTgt spid="139"/>
                                        </p:tgtEl>
                                        <p:attrNameLst>
                                          <p:attrName>r</p:attrName>
                                        </p:attrNameLst>
                                      </p:cBhvr>
                                    </p:animRot>
                                  </p:childTnLst>
                                </p:cTn>
                              </p:par>
                              <p:par>
                                <p:cTn id="59" presetID="42" presetClass="path" presetSubtype="0" accel="50000" decel="50000" fill="hold" grpId="2" nodeType="withEffect">
                                  <p:stCondLst>
                                    <p:cond delay="0"/>
                                  </p:stCondLst>
                                  <p:childTnLst>
                                    <p:animMotion origin="layout" path="M 2.77778E-6 -4.62642E-7 L 2.77778E-6 0.20541 " pathEditMode="relative" rAng="0" ptsTypes="AA">
                                      <p:cBhvr>
                                        <p:cTn id="60" dur="2000" fill="hold"/>
                                        <p:tgtEl>
                                          <p:spTgt spid="139"/>
                                        </p:tgtEl>
                                        <p:attrNameLst>
                                          <p:attrName>ppt_x</p:attrName>
                                          <p:attrName>ppt_y</p:attrName>
                                        </p:attrNameLst>
                                      </p:cBhvr>
                                      <p:rCtr x="0" y="103"/>
                                    </p:animMotion>
                                  </p:childTnLst>
                                </p:cTn>
                              </p:par>
                              <p:par>
                                <p:cTn id="61" presetID="10" presetClass="entr" presetSubtype="0" fill="hold" grpId="0" nodeType="withEffect">
                                  <p:stCondLst>
                                    <p:cond delay="0"/>
                                  </p:stCondLst>
                                  <p:childTnLst>
                                    <p:set>
                                      <p:cBhvr>
                                        <p:cTn id="62" dur="1" fill="hold">
                                          <p:stCondLst>
                                            <p:cond delay="0"/>
                                          </p:stCondLst>
                                        </p:cTn>
                                        <p:tgtEl>
                                          <p:spTgt spid="247"/>
                                        </p:tgtEl>
                                        <p:attrNameLst>
                                          <p:attrName>style.visibility</p:attrName>
                                        </p:attrNameLst>
                                      </p:cBhvr>
                                      <p:to>
                                        <p:strVal val="visible"/>
                                      </p:to>
                                    </p:set>
                                    <p:animEffect transition="in" filter="fade">
                                      <p:cBhvr>
                                        <p:cTn id="63" dur="2000"/>
                                        <p:tgtEl>
                                          <p:spTgt spid="24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0"/>
                                        </p:tgtEl>
                                        <p:attrNameLst>
                                          <p:attrName>style.visibility</p:attrName>
                                        </p:attrNameLst>
                                      </p:cBhvr>
                                      <p:to>
                                        <p:strVal val="visible"/>
                                      </p:to>
                                    </p:set>
                                    <p:animEffect transition="in" filter="fade">
                                      <p:cBhvr>
                                        <p:cTn id="66" dur="500"/>
                                        <p:tgtEl>
                                          <p:spTgt spid="140"/>
                                        </p:tgtEl>
                                      </p:cBhvr>
                                    </p:animEffect>
                                  </p:childTnLst>
                                </p:cTn>
                              </p:par>
                              <p:par>
                                <p:cTn id="67" presetID="8" presetClass="emph" presetSubtype="0" fill="hold" grpId="1" nodeType="withEffect">
                                  <p:stCondLst>
                                    <p:cond delay="0"/>
                                  </p:stCondLst>
                                  <p:childTnLst>
                                    <p:animRot by="21600000">
                                      <p:cBhvr>
                                        <p:cTn id="68" dur="3000" fill="hold"/>
                                        <p:tgtEl>
                                          <p:spTgt spid="140"/>
                                        </p:tgtEl>
                                        <p:attrNameLst>
                                          <p:attrName>r</p:attrName>
                                        </p:attrNameLst>
                                      </p:cBhvr>
                                    </p:animRot>
                                  </p:childTnLst>
                                </p:cTn>
                              </p:par>
                              <p:par>
                                <p:cTn id="69" presetID="42" presetClass="path" presetSubtype="0" accel="50000" decel="50000" fill="hold" grpId="2" nodeType="withEffect">
                                  <p:stCondLst>
                                    <p:cond delay="0"/>
                                  </p:stCondLst>
                                  <p:childTnLst>
                                    <p:animMotion origin="layout" path="M -4.72222E-6 4.43673E-6 L -4.72222E-6 0.2061 " pathEditMode="relative" rAng="0" ptsTypes="AA">
                                      <p:cBhvr>
                                        <p:cTn id="70" dur="5000" fill="hold"/>
                                        <p:tgtEl>
                                          <p:spTgt spid="140"/>
                                        </p:tgtEl>
                                        <p:attrNameLst>
                                          <p:attrName>ppt_x</p:attrName>
                                          <p:attrName>ppt_y</p:attrName>
                                        </p:attrNameLst>
                                      </p:cBhvr>
                                      <p:rCtr x="0" y="103"/>
                                    </p:animMotion>
                                  </p:childTnLst>
                                </p:cTn>
                              </p:par>
                              <p:par>
                                <p:cTn id="71" presetID="10" presetClass="entr" presetSubtype="0"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animEffect transition="in" filter="fade">
                                      <p:cBhvr>
                                        <p:cTn id="73" dur="500"/>
                                        <p:tgtEl>
                                          <p:spTgt spid="141"/>
                                        </p:tgtEl>
                                      </p:cBhvr>
                                    </p:animEffect>
                                  </p:childTnLst>
                                </p:cTn>
                              </p:par>
                              <p:par>
                                <p:cTn id="74" presetID="8" presetClass="emph" presetSubtype="0" fill="hold" grpId="1" nodeType="withEffect">
                                  <p:stCondLst>
                                    <p:cond delay="0"/>
                                  </p:stCondLst>
                                  <p:childTnLst>
                                    <p:animRot by="21600000">
                                      <p:cBhvr>
                                        <p:cTn id="75" dur="3000" fill="hold"/>
                                        <p:tgtEl>
                                          <p:spTgt spid="141"/>
                                        </p:tgtEl>
                                        <p:attrNameLst>
                                          <p:attrName>r</p:attrName>
                                        </p:attrNameLst>
                                      </p:cBhvr>
                                    </p:animRot>
                                  </p:childTnLst>
                                </p:cTn>
                              </p:par>
                              <p:par>
                                <p:cTn id="76" presetID="42" presetClass="path" presetSubtype="0" accel="50000" decel="50000" fill="hold" grpId="2" nodeType="withEffect">
                                  <p:stCondLst>
                                    <p:cond delay="0"/>
                                  </p:stCondLst>
                                  <p:childTnLst>
                                    <p:animMotion origin="layout" path="M -1.11111E-6 1.22831E-6 L 0.00226 0.18159 " pathEditMode="relative" rAng="0" ptsTypes="AA">
                                      <p:cBhvr>
                                        <p:cTn id="77" dur="5000" fill="hold"/>
                                        <p:tgtEl>
                                          <p:spTgt spid="141"/>
                                        </p:tgtEl>
                                        <p:attrNameLst>
                                          <p:attrName>ppt_x</p:attrName>
                                          <p:attrName>ppt_y</p:attrName>
                                        </p:attrNameLst>
                                      </p:cBhvr>
                                      <p:rCtr x="1" y="91"/>
                                    </p:animMotion>
                                  </p:childTnLst>
                                </p:cTn>
                              </p:par>
                              <p:par>
                                <p:cTn id="78" presetID="10" presetClass="entr" presetSubtype="0" fill="hold" grpId="0" nodeType="withEffect">
                                  <p:stCondLst>
                                    <p:cond delay="0"/>
                                  </p:stCondLst>
                                  <p:childTnLst>
                                    <p:set>
                                      <p:cBhvr>
                                        <p:cTn id="79" dur="1" fill="hold">
                                          <p:stCondLst>
                                            <p:cond delay="0"/>
                                          </p:stCondLst>
                                        </p:cTn>
                                        <p:tgtEl>
                                          <p:spTgt spid="142"/>
                                        </p:tgtEl>
                                        <p:attrNameLst>
                                          <p:attrName>style.visibility</p:attrName>
                                        </p:attrNameLst>
                                      </p:cBhvr>
                                      <p:to>
                                        <p:strVal val="visible"/>
                                      </p:to>
                                    </p:set>
                                    <p:animEffect transition="in" filter="fade">
                                      <p:cBhvr>
                                        <p:cTn id="80" dur="500"/>
                                        <p:tgtEl>
                                          <p:spTgt spid="142"/>
                                        </p:tgtEl>
                                      </p:cBhvr>
                                    </p:animEffect>
                                  </p:childTnLst>
                                </p:cTn>
                              </p:par>
                              <p:par>
                                <p:cTn id="81" presetID="8" presetClass="emph" presetSubtype="0" fill="hold" grpId="1" nodeType="withEffect">
                                  <p:stCondLst>
                                    <p:cond delay="0"/>
                                  </p:stCondLst>
                                  <p:childTnLst>
                                    <p:animRot by="21600000">
                                      <p:cBhvr>
                                        <p:cTn id="82" dur="3000" fill="hold"/>
                                        <p:tgtEl>
                                          <p:spTgt spid="142"/>
                                        </p:tgtEl>
                                        <p:attrNameLst>
                                          <p:attrName>r</p:attrName>
                                        </p:attrNameLst>
                                      </p:cBhvr>
                                    </p:animRot>
                                  </p:childTnLst>
                                </p:cTn>
                              </p:par>
                              <p:par>
                                <p:cTn id="83" presetID="42" presetClass="path" presetSubtype="0" accel="50000" decel="50000" fill="hold" grpId="2" nodeType="withEffect">
                                  <p:stCondLst>
                                    <p:cond delay="0"/>
                                  </p:stCondLst>
                                  <p:childTnLst>
                                    <p:animMotion origin="layout" path="M -1.66667E-6 -4.62642E-7 L -1.66667E-6 0.27157 " pathEditMode="relative" rAng="0" ptsTypes="AA">
                                      <p:cBhvr>
                                        <p:cTn id="84" dur="2000" fill="hold"/>
                                        <p:tgtEl>
                                          <p:spTgt spid="142"/>
                                        </p:tgtEl>
                                        <p:attrNameLst>
                                          <p:attrName>ppt_x</p:attrName>
                                          <p:attrName>ppt_y</p:attrName>
                                        </p:attrNameLst>
                                      </p:cBhvr>
                                      <p:rCtr x="0" y="136"/>
                                    </p:animMotion>
                                  </p:childTnLst>
                                </p:cTn>
                              </p:par>
                              <p:par>
                                <p:cTn id="85" presetID="10" presetClass="entr" presetSubtype="0" fill="hold" grpId="0" nodeType="withEffect">
                                  <p:stCondLst>
                                    <p:cond delay="0"/>
                                  </p:stCondLst>
                                  <p:childTnLst>
                                    <p:set>
                                      <p:cBhvr>
                                        <p:cTn id="86" dur="1" fill="hold">
                                          <p:stCondLst>
                                            <p:cond delay="0"/>
                                          </p:stCondLst>
                                        </p:cTn>
                                        <p:tgtEl>
                                          <p:spTgt spid="143"/>
                                        </p:tgtEl>
                                        <p:attrNameLst>
                                          <p:attrName>style.visibility</p:attrName>
                                        </p:attrNameLst>
                                      </p:cBhvr>
                                      <p:to>
                                        <p:strVal val="visible"/>
                                      </p:to>
                                    </p:set>
                                    <p:animEffect transition="in" filter="fade">
                                      <p:cBhvr>
                                        <p:cTn id="87" dur="500"/>
                                        <p:tgtEl>
                                          <p:spTgt spid="143"/>
                                        </p:tgtEl>
                                      </p:cBhvr>
                                    </p:animEffect>
                                  </p:childTnLst>
                                </p:cTn>
                              </p:par>
                              <p:par>
                                <p:cTn id="88" presetID="8" presetClass="emph" presetSubtype="0" fill="hold" grpId="1" nodeType="withEffect">
                                  <p:stCondLst>
                                    <p:cond delay="0"/>
                                  </p:stCondLst>
                                  <p:childTnLst>
                                    <p:animRot by="21600000">
                                      <p:cBhvr>
                                        <p:cTn id="89" dur="3000" fill="hold"/>
                                        <p:tgtEl>
                                          <p:spTgt spid="143"/>
                                        </p:tgtEl>
                                        <p:attrNameLst>
                                          <p:attrName>r</p:attrName>
                                        </p:attrNameLst>
                                      </p:cBhvr>
                                    </p:animRot>
                                  </p:childTnLst>
                                </p:cTn>
                              </p:par>
                              <p:par>
                                <p:cTn id="90" presetID="42" presetClass="path" presetSubtype="0" accel="50000" decel="50000" fill="hold" grpId="2" nodeType="withEffect">
                                  <p:stCondLst>
                                    <p:cond delay="0"/>
                                  </p:stCondLst>
                                  <p:childTnLst>
                                    <p:animMotion origin="layout" path="M 2.77778E-6 -4.62642E-7 L 2.77778E-6 0.20541 " pathEditMode="relative" rAng="0" ptsTypes="AA">
                                      <p:cBhvr>
                                        <p:cTn id="91" dur="2000" fill="hold"/>
                                        <p:tgtEl>
                                          <p:spTgt spid="143"/>
                                        </p:tgtEl>
                                        <p:attrNameLst>
                                          <p:attrName>ppt_x</p:attrName>
                                          <p:attrName>ppt_y</p:attrName>
                                        </p:attrNameLst>
                                      </p:cBhvr>
                                      <p:rCtr x="0" y="103"/>
                                    </p:animMotion>
                                  </p:childTnLst>
                                </p:cTn>
                              </p:par>
                            </p:childTnLst>
                          </p:cTn>
                        </p:par>
                        <p:par>
                          <p:cTn id="92" fill="hold">
                            <p:stCondLst>
                              <p:cond delay="5000"/>
                            </p:stCondLst>
                            <p:childTnLst>
                              <p:par>
                                <p:cTn id="93" presetID="10" presetClass="exit" presetSubtype="0" fill="hold" grpId="3" nodeType="afterEffect">
                                  <p:stCondLst>
                                    <p:cond delay="0"/>
                                  </p:stCondLst>
                                  <p:childTnLst>
                                    <p:animEffect transition="out" filter="fade">
                                      <p:cBhvr>
                                        <p:cTn id="94" dur="500"/>
                                        <p:tgtEl>
                                          <p:spTgt spid="132"/>
                                        </p:tgtEl>
                                      </p:cBhvr>
                                    </p:animEffect>
                                    <p:set>
                                      <p:cBhvr>
                                        <p:cTn id="95" dur="1" fill="hold">
                                          <p:stCondLst>
                                            <p:cond delay="499"/>
                                          </p:stCondLst>
                                        </p:cTn>
                                        <p:tgtEl>
                                          <p:spTgt spid="132"/>
                                        </p:tgtEl>
                                        <p:attrNameLst>
                                          <p:attrName>style.visibility</p:attrName>
                                        </p:attrNameLst>
                                      </p:cBhvr>
                                      <p:to>
                                        <p:strVal val="hidden"/>
                                      </p:to>
                                    </p:set>
                                  </p:childTnLst>
                                </p:cTn>
                              </p:par>
                              <p:par>
                                <p:cTn id="96" presetID="10" presetClass="exit" presetSubtype="0" fill="hold" grpId="3" nodeType="withEffect">
                                  <p:stCondLst>
                                    <p:cond delay="0"/>
                                  </p:stCondLst>
                                  <p:childTnLst>
                                    <p:animEffect transition="out" filter="fade">
                                      <p:cBhvr>
                                        <p:cTn id="97" dur="500"/>
                                        <p:tgtEl>
                                          <p:spTgt spid="133"/>
                                        </p:tgtEl>
                                      </p:cBhvr>
                                    </p:animEffect>
                                    <p:set>
                                      <p:cBhvr>
                                        <p:cTn id="98" dur="1" fill="hold">
                                          <p:stCondLst>
                                            <p:cond delay="499"/>
                                          </p:stCondLst>
                                        </p:cTn>
                                        <p:tgtEl>
                                          <p:spTgt spid="133"/>
                                        </p:tgtEl>
                                        <p:attrNameLst>
                                          <p:attrName>style.visibility</p:attrName>
                                        </p:attrNameLst>
                                      </p:cBhvr>
                                      <p:to>
                                        <p:strVal val="hidden"/>
                                      </p:to>
                                    </p:set>
                                  </p:childTnLst>
                                </p:cTn>
                              </p:par>
                              <p:par>
                                <p:cTn id="99" presetID="10" presetClass="exit" presetSubtype="0" fill="hold" grpId="3" nodeType="withEffect">
                                  <p:stCondLst>
                                    <p:cond delay="0"/>
                                  </p:stCondLst>
                                  <p:childTnLst>
                                    <p:animEffect transition="out" filter="fade">
                                      <p:cBhvr>
                                        <p:cTn id="100" dur="500"/>
                                        <p:tgtEl>
                                          <p:spTgt spid="134"/>
                                        </p:tgtEl>
                                      </p:cBhvr>
                                    </p:animEffect>
                                    <p:set>
                                      <p:cBhvr>
                                        <p:cTn id="101" dur="1" fill="hold">
                                          <p:stCondLst>
                                            <p:cond delay="499"/>
                                          </p:stCondLst>
                                        </p:cTn>
                                        <p:tgtEl>
                                          <p:spTgt spid="134"/>
                                        </p:tgtEl>
                                        <p:attrNameLst>
                                          <p:attrName>style.visibility</p:attrName>
                                        </p:attrNameLst>
                                      </p:cBhvr>
                                      <p:to>
                                        <p:strVal val="hidden"/>
                                      </p:to>
                                    </p:set>
                                  </p:childTnLst>
                                </p:cTn>
                              </p:par>
                              <p:par>
                                <p:cTn id="102" presetID="10" presetClass="exit" presetSubtype="0" fill="hold" grpId="3" nodeType="withEffect">
                                  <p:stCondLst>
                                    <p:cond delay="0"/>
                                  </p:stCondLst>
                                  <p:childTnLst>
                                    <p:animEffect transition="out" filter="fade">
                                      <p:cBhvr>
                                        <p:cTn id="103" dur="500"/>
                                        <p:tgtEl>
                                          <p:spTgt spid="135"/>
                                        </p:tgtEl>
                                      </p:cBhvr>
                                    </p:animEffect>
                                    <p:set>
                                      <p:cBhvr>
                                        <p:cTn id="104" dur="1" fill="hold">
                                          <p:stCondLst>
                                            <p:cond delay="499"/>
                                          </p:stCondLst>
                                        </p:cTn>
                                        <p:tgtEl>
                                          <p:spTgt spid="135"/>
                                        </p:tgtEl>
                                        <p:attrNameLst>
                                          <p:attrName>style.visibility</p:attrName>
                                        </p:attrNameLst>
                                      </p:cBhvr>
                                      <p:to>
                                        <p:strVal val="hidden"/>
                                      </p:to>
                                    </p:set>
                                  </p:childTnLst>
                                </p:cTn>
                              </p:par>
                              <p:par>
                                <p:cTn id="105" presetID="10" presetClass="exit" presetSubtype="0" fill="hold" grpId="3" nodeType="withEffect">
                                  <p:stCondLst>
                                    <p:cond delay="0"/>
                                  </p:stCondLst>
                                  <p:childTnLst>
                                    <p:animEffect transition="out" filter="fade">
                                      <p:cBhvr>
                                        <p:cTn id="106" dur="500"/>
                                        <p:tgtEl>
                                          <p:spTgt spid="136"/>
                                        </p:tgtEl>
                                      </p:cBhvr>
                                    </p:animEffect>
                                    <p:set>
                                      <p:cBhvr>
                                        <p:cTn id="107" dur="1" fill="hold">
                                          <p:stCondLst>
                                            <p:cond delay="499"/>
                                          </p:stCondLst>
                                        </p:cTn>
                                        <p:tgtEl>
                                          <p:spTgt spid="136"/>
                                        </p:tgtEl>
                                        <p:attrNameLst>
                                          <p:attrName>style.visibility</p:attrName>
                                        </p:attrNameLst>
                                      </p:cBhvr>
                                      <p:to>
                                        <p:strVal val="hidden"/>
                                      </p:to>
                                    </p:set>
                                  </p:childTnLst>
                                </p:cTn>
                              </p:par>
                              <p:par>
                                <p:cTn id="108" presetID="10" presetClass="exit" presetSubtype="0" fill="hold" grpId="3" nodeType="withEffect">
                                  <p:stCondLst>
                                    <p:cond delay="0"/>
                                  </p:stCondLst>
                                  <p:childTnLst>
                                    <p:animEffect transition="out" filter="fade">
                                      <p:cBhvr>
                                        <p:cTn id="109" dur="500"/>
                                        <p:tgtEl>
                                          <p:spTgt spid="137"/>
                                        </p:tgtEl>
                                      </p:cBhvr>
                                    </p:animEffect>
                                    <p:set>
                                      <p:cBhvr>
                                        <p:cTn id="110" dur="1" fill="hold">
                                          <p:stCondLst>
                                            <p:cond delay="499"/>
                                          </p:stCondLst>
                                        </p:cTn>
                                        <p:tgtEl>
                                          <p:spTgt spid="137"/>
                                        </p:tgtEl>
                                        <p:attrNameLst>
                                          <p:attrName>style.visibility</p:attrName>
                                        </p:attrNameLst>
                                      </p:cBhvr>
                                      <p:to>
                                        <p:strVal val="hidden"/>
                                      </p:to>
                                    </p:set>
                                  </p:childTnLst>
                                </p:cTn>
                              </p:par>
                              <p:par>
                                <p:cTn id="111" presetID="10" presetClass="exit" presetSubtype="0" fill="hold" grpId="3" nodeType="withEffect">
                                  <p:stCondLst>
                                    <p:cond delay="0"/>
                                  </p:stCondLst>
                                  <p:childTnLst>
                                    <p:animEffect transition="out" filter="fade">
                                      <p:cBhvr>
                                        <p:cTn id="112" dur="500"/>
                                        <p:tgtEl>
                                          <p:spTgt spid="138"/>
                                        </p:tgtEl>
                                      </p:cBhvr>
                                    </p:animEffect>
                                    <p:set>
                                      <p:cBhvr>
                                        <p:cTn id="113" dur="1" fill="hold">
                                          <p:stCondLst>
                                            <p:cond delay="499"/>
                                          </p:stCondLst>
                                        </p:cTn>
                                        <p:tgtEl>
                                          <p:spTgt spid="138"/>
                                        </p:tgtEl>
                                        <p:attrNameLst>
                                          <p:attrName>style.visibility</p:attrName>
                                        </p:attrNameLst>
                                      </p:cBhvr>
                                      <p:to>
                                        <p:strVal val="hidden"/>
                                      </p:to>
                                    </p:set>
                                  </p:childTnLst>
                                </p:cTn>
                              </p:par>
                              <p:par>
                                <p:cTn id="114" presetID="10" presetClass="exit" presetSubtype="0" fill="hold" grpId="3" nodeType="withEffect">
                                  <p:stCondLst>
                                    <p:cond delay="0"/>
                                  </p:stCondLst>
                                  <p:childTnLst>
                                    <p:animEffect transition="out" filter="fade">
                                      <p:cBhvr>
                                        <p:cTn id="115" dur="500"/>
                                        <p:tgtEl>
                                          <p:spTgt spid="139"/>
                                        </p:tgtEl>
                                      </p:cBhvr>
                                    </p:animEffect>
                                    <p:set>
                                      <p:cBhvr>
                                        <p:cTn id="116" dur="1" fill="hold">
                                          <p:stCondLst>
                                            <p:cond delay="499"/>
                                          </p:stCondLst>
                                        </p:cTn>
                                        <p:tgtEl>
                                          <p:spTgt spid="139"/>
                                        </p:tgtEl>
                                        <p:attrNameLst>
                                          <p:attrName>style.visibility</p:attrName>
                                        </p:attrNameLst>
                                      </p:cBhvr>
                                      <p:to>
                                        <p:strVal val="hidden"/>
                                      </p:to>
                                    </p:set>
                                  </p:childTnLst>
                                </p:cTn>
                              </p:par>
                              <p:par>
                                <p:cTn id="117" presetID="10" presetClass="exit" presetSubtype="0" fill="hold" grpId="3" nodeType="withEffect">
                                  <p:stCondLst>
                                    <p:cond delay="0"/>
                                  </p:stCondLst>
                                  <p:childTnLst>
                                    <p:animEffect transition="out" filter="fade">
                                      <p:cBhvr>
                                        <p:cTn id="118" dur="500"/>
                                        <p:tgtEl>
                                          <p:spTgt spid="140"/>
                                        </p:tgtEl>
                                      </p:cBhvr>
                                    </p:animEffect>
                                    <p:set>
                                      <p:cBhvr>
                                        <p:cTn id="119" dur="1" fill="hold">
                                          <p:stCondLst>
                                            <p:cond delay="499"/>
                                          </p:stCondLst>
                                        </p:cTn>
                                        <p:tgtEl>
                                          <p:spTgt spid="140"/>
                                        </p:tgtEl>
                                        <p:attrNameLst>
                                          <p:attrName>style.visibility</p:attrName>
                                        </p:attrNameLst>
                                      </p:cBhvr>
                                      <p:to>
                                        <p:strVal val="hidden"/>
                                      </p:to>
                                    </p:set>
                                  </p:childTnLst>
                                </p:cTn>
                              </p:par>
                              <p:par>
                                <p:cTn id="120" presetID="10" presetClass="exit" presetSubtype="0" fill="hold" grpId="3" nodeType="withEffect">
                                  <p:stCondLst>
                                    <p:cond delay="0"/>
                                  </p:stCondLst>
                                  <p:childTnLst>
                                    <p:animEffect transition="out" filter="fade">
                                      <p:cBhvr>
                                        <p:cTn id="121" dur="500"/>
                                        <p:tgtEl>
                                          <p:spTgt spid="141"/>
                                        </p:tgtEl>
                                      </p:cBhvr>
                                    </p:animEffect>
                                    <p:set>
                                      <p:cBhvr>
                                        <p:cTn id="122" dur="1" fill="hold">
                                          <p:stCondLst>
                                            <p:cond delay="499"/>
                                          </p:stCondLst>
                                        </p:cTn>
                                        <p:tgtEl>
                                          <p:spTgt spid="141"/>
                                        </p:tgtEl>
                                        <p:attrNameLst>
                                          <p:attrName>style.visibility</p:attrName>
                                        </p:attrNameLst>
                                      </p:cBhvr>
                                      <p:to>
                                        <p:strVal val="hidden"/>
                                      </p:to>
                                    </p:set>
                                  </p:childTnLst>
                                </p:cTn>
                              </p:par>
                              <p:par>
                                <p:cTn id="123" presetID="10" presetClass="exit" presetSubtype="0" fill="hold" grpId="3" nodeType="withEffect">
                                  <p:stCondLst>
                                    <p:cond delay="0"/>
                                  </p:stCondLst>
                                  <p:childTnLst>
                                    <p:animEffect transition="out" filter="fade">
                                      <p:cBhvr>
                                        <p:cTn id="124" dur="500"/>
                                        <p:tgtEl>
                                          <p:spTgt spid="142"/>
                                        </p:tgtEl>
                                      </p:cBhvr>
                                    </p:animEffect>
                                    <p:set>
                                      <p:cBhvr>
                                        <p:cTn id="125" dur="1" fill="hold">
                                          <p:stCondLst>
                                            <p:cond delay="499"/>
                                          </p:stCondLst>
                                        </p:cTn>
                                        <p:tgtEl>
                                          <p:spTgt spid="142"/>
                                        </p:tgtEl>
                                        <p:attrNameLst>
                                          <p:attrName>style.visibility</p:attrName>
                                        </p:attrNameLst>
                                      </p:cBhvr>
                                      <p:to>
                                        <p:strVal val="hidden"/>
                                      </p:to>
                                    </p:set>
                                  </p:childTnLst>
                                </p:cTn>
                              </p:par>
                              <p:par>
                                <p:cTn id="126" presetID="10" presetClass="exit" presetSubtype="0" fill="hold" grpId="3" nodeType="withEffect">
                                  <p:stCondLst>
                                    <p:cond delay="0"/>
                                  </p:stCondLst>
                                  <p:childTnLst>
                                    <p:animEffect transition="out" filter="fade">
                                      <p:cBhvr>
                                        <p:cTn id="127" dur="500"/>
                                        <p:tgtEl>
                                          <p:spTgt spid="143"/>
                                        </p:tgtEl>
                                      </p:cBhvr>
                                    </p:animEffect>
                                    <p:set>
                                      <p:cBhvr>
                                        <p:cTn id="128" dur="1" fill="hold">
                                          <p:stCondLst>
                                            <p:cond delay="499"/>
                                          </p:stCondLst>
                                        </p:cTn>
                                        <p:tgtEl>
                                          <p:spTgt spid="143"/>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1000"/>
                                        <p:tgtEl>
                                          <p:spTgt spid="163"/>
                                        </p:tgtEl>
                                      </p:cBhvr>
                                    </p:animEffect>
                                    <p:set>
                                      <p:cBhvr>
                                        <p:cTn id="131" dur="1" fill="hold">
                                          <p:stCondLst>
                                            <p:cond delay="999"/>
                                          </p:stCondLst>
                                        </p:cTn>
                                        <p:tgtEl>
                                          <p:spTgt spid="163"/>
                                        </p:tgtEl>
                                        <p:attrNameLst>
                                          <p:attrName>style.visibility</p:attrName>
                                        </p:attrNameLst>
                                      </p:cBhvr>
                                      <p:to>
                                        <p:strVal val="hidden"/>
                                      </p:to>
                                    </p:set>
                                  </p:childTnLst>
                                </p:cTn>
                              </p:par>
                              <p:par>
                                <p:cTn id="132" presetID="10" presetClass="entr" presetSubtype="0" fill="hold" nodeType="withEffect">
                                  <p:stCondLst>
                                    <p:cond delay="0"/>
                                  </p:stCondLst>
                                  <p:childTnLst>
                                    <p:set>
                                      <p:cBhvr>
                                        <p:cTn id="133" dur="1" fill="hold">
                                          <p:stCondLst>
                                            <p:cond delay="0"/>
                                          </p:stCondLst>
                                        </p:cTn>
                                        <p:tgtEl>
                                          <p:spTgt spid="144"/>
                                        </p:tgtEl>
                                        <p:attrNameLst>
                                          <p:attrName>style.visibility</p:attrName>
                                        </p:attrNameLst>
                                      </p:cBhvr>
                                      <p:to>
                                        <p:strVal val="visible"/>
                                      </p:to>
                                    </p:set>
                                    <p:animEffect transition="in" filter="fade">
                                      <p:cBhvr>
                                        <p:cTn id="134" dur="500"/>
                                        <p:tgtEl>
                                          <p:spTgt spid="144"/>
                                        </p:tgtEl>
                                      </p:cBhvr>
                                    </p:animEffect>
                                  </p:childTnLst>
                                </p:cTn>
                              </p:par>
                              <p:par>
                                <p:cTn id="135" presetID="0" presetClass="path" presetSubtype="0" accel="50000" decel="50000" fill="hold" nodeType="withEffect">
                                  <p:stCondLst>
                                    <p:cond delay="0"/>
                                  </p:stCondLst>
                                  <p:childTnLst>
                                    <p:animMotion origin="layout" path="M 6.11111E-6 4.5709E-6 L 0.09723 -0.13023 " pathEditMode="relative" ptsTypes="AA">
                                      <p:cBhvr>
                                        <p:cTn id="136" dur="1000" fill="hold"/>
                                        <p:tgtEl>
                                          <p:spTgt spid="144"/>
                                        </p:tgtEl>
                                        <p:attrNameLst>
                                          <p:attrName>ppt_x</p:attrName>
                                          <p:attrName>ppt_y</p:attrName>
                                        </p:attrNameLst>
                                      </p:cBhvr>
                                    </p:animMotion>
                                  </p:childTnLst>
                                </p:cTn>
                              </p:par>
                            </p:childTnLst>
                          </p:cTn>
                        </p:par>
                        <p:par>
                          <p:cTn id="137" fill="hold">
                            <p:stCondLst>
                              <p:cond delay="6000"/>
                            </p:stCondLst>
                            <p:childTnLst>
                              <p:par>
                                <p:cTn id="138" presetID="47" presetClass="entr" presetSubtype="0" fill="hold" nodeType="afterEffect">
                                  <p:stCondLst>
                                    <p:cond delay="0"/>
                                  </p:stCondLst>
                                  <p:childTnLst>
                                    <p:set>
                                      <p:cBhvr>
                                        <p:cTn id="139" dur="1" fill="hold">
                                          <p:stCondLst>
                                            <p:cond delay="0"/>
                                          </p:stCondLst>
                                        </p:cTn>
                                        <p:tgtEl>
                                          <p:spTgt spid="156"/>
                                        </p:tgtEl>
                                        <p:attrNameLst>
                                          <p:attrName>style.visibility</p:attrName>
                                        </p:attrNameLst>
                                      </p:cBhvr>
                                      <p:to>
                                        <p:strVal val="visible"/>
                                      </p:to>
                                    </p:set>
                                    <p:animEffect transition="in" filter="fade">
                                      <p:cBhvr>
                                        <p:cTn id="140" dur="1000"/>
                                        <p:tgtEl>
                                          <p:spTgt spid="156"/>
                                        </p:tgtEl>
                                      </p:cBhvr>
                                    </p:animEffect>
                                    <p:anim calcmode="lin" valueType="num">
                                      <p:cBhvr>
                                        <p:cTn id="141" dur="1000" fill="hold"/>
                                        <p:tgtEl>
                                          <p:spTgt spid="156"/>
                                        </p:tgtEl>
                                        <p:attrNameLst>
                                          <p:attrName>ppt_x</p:attrName>
                                        </p:attrNameLst>
                                      </p:cBhvr>
                                      <p:tavLst>
                                        <p:tav tm="0">
                                          <p:val>
                                            <p:strVal val="#ppt_x"/>
                                          </p:val>
                                        </p:tav>
                                        <p:tav tm="100000">
                                          <p:val>
                                            <p:strVal val="#ppt_x"/>
                                          </p:val>
                                        </p:tav>
                                      </p:tavLst>
                                    </p:anim>
                                    <p:anim calcmode="lin" valueType="num">
                                      <p:cBhvr>
                                        <p:cTn id="142" dur="1000" fill="hold"/>
                                        <p:tgtEl>
                                          <p:spTgt spid="156"/>
                                        </p:tgtEl>
                                        <p:attrNameLst>
                                          <p:attrName>ppt_y</p:attrName>
                                        </p:attrNameLst>
                                      </p:cBhvr>
                                      <p:tavLst>
                                        <p:tav tm="0">
                                          <p:val>
                                            <p:strVal val="#ppt_y-.1"/>
                                          </p:val>
                                        </p:tav>
                                        <p:tav tm="100000">
                                          <p:val>
                                            <p:strVal val="#ppt_y"/>
                                          </p:val>
                                        </p:tav>
                                      </p:tavLst>
                                    </p:anim>
                                  </p:childTnLst>
                                </p:cTn>
                              </p:par>
                            </p:childTnLst>
                          </p:cTn>
                        </p:par>
                        <p:par>
                          <p:cTn id="143" fill="hold">
                            <p:stCondLst>
                              <p:cond delay="7000"/>
                            </p:stCondLst>
                            <p:childTnLst>
                              <p:par>
                                <p:cTn id="144" presetID="10" presetClass="entr" presetSubtype="0" fill="hold" nodeType="afterEffect">
                                  <p:stCondLst>
                                    <p:cond delay="0"/>
                                  </p:stCondLst>
                                  <p:childTnLst>
                                    <p:set>
                                      <p:cBhvr>
                                        <p:cTn id="145" dur="1" fill="hold">
                                          <p:stCondLst>
                                            <p:cond delay="0"/>
                                          </p:stCondLst>
                                        </p:cTn>
                                        <p:tgtEl>
                                          <p:spTgt spid="130"/>
                                        </p:tgtEl>
                                        <p:attrNameLst>
                                          <p:attrName>style.visibility</p:attrName>
                                        </p:attrNameLst>
                                      </p:cBhvr>
                                      <p:to>
                                        <p:strVal val="visible"/>
                                      </p:to>
                                    </p:set>
                                    <p:animEffect transition="in" filter="fade">
                                      <p:cBhvr>
                                        <p:cTn id="146" dur="1000"/>
                                        <p:tgtEl>
                                          <p:spTgt spid="130"/>
                                        </p:tgtEl>
                                      </p:cBhvr>
                                    </p:animEffect>
                                  </p:childTnLst>
                                </p:cTn>
                              </p:par>
                              <p:par>
                                <p:cTn id="147" presetID="10" presetClass="exit" presetSubtype="0" fill="hold" nodeType="withEffect">
                                  <p:stCondLst>
                                    <p:cond delay="0"/>
                                  </p:stCondLst>
                                  <p:childTnLst>
                                    <p:animEffect transition="out" filter="fade">
                                      <p:cBhvr>
                                        <p:cTn id="148" dur="2000"/>
                                        <p:tgtEl>
                                          <p:spTgt spid="156"/>
                                        </p:tgtEl>
                                      </p:cBhvr>
                                    </p:animEffect>
                                    <p:set>
                                      <p:cBhvr>
                                        <p:cTn id="149" dur="1" fill="hold">
                                          <p:stCondLst>
                                            <p:cond delay="1999"/>
                                          </p:stCondLst>
                                        </p:cTn>
                                        <p:tgtEl>
                                          <p:spTgt spid="156"/>
                                        </p:tgtEl>
                                        <p:attrNameLst>
                                          <p:attrName>style.visibility</p:attrName>
                                        </p:attrNameLst>
                                      </p:cBhvr>
                                      <p:to>
                                        <p:strVal val="hidden"/>
                                      </p:to>
                                    </p:set>
                                  </p:childTnLst>
                                </p:cTn>
                              </p:par>
                              <p:par>
                                <p:cTn id="150" presetID="10" presetClass="entr" presetSubtype="0" fill="hold" grpId="0" nodeType="withEffect">
                                  <p:stCondLst>
                                    <p:cond delay="0"/>
                                  </p:stCondLst>
                                  <p:childTnLst>
                                    <p:set>
                                      <p:cBhvr>
                                        <p:cTn id="151" dur="1" fill="hold">
                                          <p:stCondLst>
                                            <p:cond delay="0"/>
                                          </p:stCondLst>
                                        </p:cTn>
                                        <p:tgtEl>
                                          <p:spTgt spid="248"/>
                                        </p:tgtEl>
                                        <p:attrNameLst>
                                          <p:attrName>style.visibility</p:attrName>
                                        </p:attrNameLst>
                                      </p:cBhvr>
                                      <p:to>
                                        <p:strVal val="visible"/>
                                      </p:to>
                                    </p:set>
                                    <p:animEffect transition="in" filter="fade">
                                      <p:cBhvr>
                                        <p:cTn id="152" dur="2000"/>
                                        <p:tgtEl>
                                          <p:spTgt spid="248"/>
                                        </p:tgtEl>
                                      </p:cBhvr>
                                    </p:animEffect>
                                  </p:childTnLst>
                                </p:cTn>
                              </p:par>
                              <p:par>
                                <p:cTn id="153" presetID="10" presetClass="entr" presetSubtype="0" fill="hold" nodeType="withEffect">
                                  <p:stCondLst>
                                    <p:cond delay="0"/>
                                  </p:stCondLst>
                                  <p:childTnLst>
                                    <p:set>
                                      <p:cBhvr>
                                        <p:cTn id="154" dur="1" fill="hold">
                                          <p:stCondLst>
                                            <p:cond delay="0"/>
                                          </p:stCondLst>
                                        </p:cTn>
                                        <p:tgtEl>
                                          <p:spTgt spid="131"/>
                                        </p:tgtEl>
                                        <p:attrNameLst>
                                          <p:attrName>style.visibility</p:attrName>
                                        </p:attrNameLst>
                                      </p:cBhvr>
                                      <p:to>
                                        <p:strVal val="visible"/>
                                      </p:to>
                                    </p:set>
                                    <p:animEffect transition="in" filter="fade">
                                      <p:cBhvr>
                                        <p:cTn id="155" dur="1000"/>
                                        <p:tgtEl>
                                          <p:spTgt spid="131"/>
                                        </p:tgtEl>
                                      </p:cBhvr>
                                    </p:animEffect>
                                  </p:childTnLst>
                                </p:cTn>
                              </p:par>
                              <p:par>
                                <p:cTn id="156" presetID="10" presetClass="entr" presetSubtype="0" fill="hold" nodeType="withEffect">
                                  <p:stCondLst>
                                    <p:cond delay="0"/>
                                  </p:stCondLst>
                                  <p:childTnLst>
                                    <p:set>
                                      <p:cBhvr>
                                        <p:cTn id="157" dur="1" fill="hold">
                                          <p:stCondLst>
                                            <p:cond delay="0"/>
                                          </p:stCondLst>
                                        </p:cTn>
                                        <p:tgtEl>
                                          <p:spTgt spid="211"/>
                                        </p:tgtEl>
                                        <p:attrNameLst>
                                          <p:attrName>style.visibility</p:attrName>
                                        </p:attrNameLst>
                                      </p:cBhvr>
                                      <p:to>
                                        <p:strVal val="visible"/>
                                      </p:to>
                                    </p:set>
                                    <p:animEffect transition="in" filter="fade">
                                      <p:cBhvr>
                                        <p:cTn id="158" dur="1000"/>
                                        <p:tgtEl>
                                          <p:spTgt spid="211"/>
                                        </p:tgtEl>
                                      </p:cBhvr>
                                    </p:animEffect>
                                  </p:childTnLst>
                                </p:cTn>
                              </p:par>
                              <p:par>
                                <p:cTn id="159" presetID="22" presetClass="entr" presetSubtype="8" fill="hold" nodeType="withEffect">
                                  <p:stCondLst>
                                    <p:cond delay="0"/>
                                  </p:stCondLst>
                                  <p:childTnLst>
                                    <p:set>
                                      <p:cBhvr>
                                        <p:cTn id="160" dur="1" fill="hold">
                                          <p:stCondLst>
                                            <p:cond delay="0"/>
                                          </p:stCondLst>
                                        </p:cTn>
                                        <p:tgtEl>
                                          <p:spTgt spid="237"/>
                                        </p:tgtEl>
                                        <p:attrNameLst>
                                          <p:attrName>style.visibility</p:attrName>
                                        </p:attrNameLst>
                                      </p:cBhvr>
                                      <p:to>
                                        <p:strVal val="visible"/>
                                      </p:to>
                                    </p:set>
                                    <p:animEffect transition="in" filter="wipe(left)">
                                      <p:cBhvr>
                                        <p:cTn id="161" dur="500"/>
                                        <p:tgtEl>
                                          <p:spTgt spid="237"/>
                                        </p:tgtEl>
                                      </p:cBhvr>
                                    </p:animEffect>
                                  </p:childTnLst>
                                </p:cTn>
                              </p:par>
                              <p:par>
                                <p:cTn id="162" presetID="10" presetClass="exit" presetSubtype="0" fill="hold" nodeType="withEffect">
                                  <p:stCondLst>
                                    <p:cond delay="0"/>
                                  </p:stCondLst>
                                  <p:childTnLst>
                                    <p:animEffect transition="out" filter="fade">
                                      <p:cBhvr>
                                        <p:cTn id="163" dur="1000"/>
                                        <p:tgtEl>
                                          <p:spTgt spid="144"/>
                                        </p:tgtEl>
                                      </p:cBhvr>
                                    </p:animEffect>
                                    <p:set>
                                      <p:cBhvr>
                                        <p:cTn id="164" dur="1" fill="hold">
                                          <p:stCondLst>
                                            <p:cond delay="999"/>
                                          </p:stCondLst>
                                        </p:cTn>
                                        <p:tgtEl>
                                          <p:spTgt spid="144"/>
                                        </p:tgtEl>
                                        <p:attrNameLst>
                                          <p:attrName>style.visibility</p:attrName>
                                        </p:attrNameLst>
                                      </p:cBhvr>
                                      <p:to>
                                        <p:strVal val="hidden"/>
                                      </p:to>
                                    </p:set>
                                  </p:childTnLst>
                                </p:cTn>
                              </p:par>
                            </p:childTnLst>
                          </p:cTn>
                        </p:par>
                        <p:par>
                          <p:cTn id="165" fill="hold">
                            <p:stCondLst>
                              <p:cond delay="9000"/>
                            </p:stCondLst>
                            <p:childTnLst>
                              <p:par>
                                <p:cTn id="166" presetID="10" presetClass="entr" presetSubtype="0" fill="hold" nodeType="afterEffect">
                                  <p:stCondLst>
                                    <p:cond delay="0"/>
                                  </p:stCondLst>
                                  <p:childTnLst>
                                    <p:set>
                                      <p:cBhvr>
                                        <p:cTn id="167" dur="1" fill="hold">
                                          <p:stCondLst>
                                            <p:cond delay="0"/>
                                          </p:stCondLst>
                                        </p:cTn>
                                        <p:tgtEl>
                                          <p:spTgt spid="127"/>
                                        </p:tgtEl>
                                        <p:attrNameLst>
                                          <p:attrName>style.visibility</p:attrName>
                                        </p:attrNameLst>
                                      </p:cBhvr>
                                      <p:to>
                                        <p:strVal val="visible"/>
                                      </p:to>
                                    </p:set>
                                    <p:animEffect transition="in" filter="fade">
                                      <p:cBhvr>
                                        <p:cTn id="168" dur="2000"/>
                                        <p:tgtEl>
                                          <p:spTgt spid="127"/>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249"/>
                                        </p:tgtEl>
                                        <p:attrNameLst>
                                          <p:attrName>style.visibility</p:attrName>
                                        </p:attrNameLst>
                                      </p:cBhvr>
                                      <p:to>
                                        <p:strVal val="visible"/>
                                      </p:to>
                                    </p:set>
                                    <p:animEffect transition="in" filter="fade">
                                      <p:cBhvr>
                                        <p:cTn id="171" dur="2000"/>
                                        <p:tgtEl>
                                          <p:spTgt spid="249"/>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29"/>
                                        </p:tgtEl>
                                        <p:attrNameLst>
                                          <p:attrName>style.visibility</p:attrName>
                                        </p:attrNameLst>
                                      </p:cBhvr>
                                      <p:to>
                                        <p:strVal val="visible"/>
                                      </p:to>
                                    </p:set>
                                    <p:animEffect transition="in" filter="fade">
                                      <p:cBhvr>
                                        <p:cTn id="174" dur="2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32" grpId="0"/>
      <p:bldP spid="132" grpId="1"/>
      <p:bldP spid="132" grpId="2"/>
      <p:bldP spid="132" grpId="3"/>
      <p:bldP spid="133" grpId="0"/>
      <p:bldP spid="133" grpId="1"/>
      <p:bldP spid="133" grpId="2"/>
      <p:bldP spid="133" grpId="3"/>
      <p:bldP spid="134" grpId="0"/>
      <p:bldP spid="134" grpId="1"/>
      <p:bldP spid="134" grpId="2"/>
      <p:bldP spid="134" grpId="3"/>
      <p:bldP spid="135" grpId="0"/>
      <p:bldP spid="135" grpId="1"/>
      <p:bldP spid="135" grpId="2"/>
      <p:bldP spid="135" grpId="3"/>
      <p:bldP spid="136" grpId="0"/>
      <p:bldP spid="136" grpId="1"/>
      <p:bldP spid="136" grpId="2"/>
      <p:bldP spid="136" grpId="3"/>
      <p:bldP spid="137" grpId="0"/>
      <p:bldP spid="137" grpId="1"/>
      <p:bldP spid="137" grpId="2"/>
      <p:bldP spid="137" grpId="3"/>
      <p:bldP spid="138" grpId="0"/>
      <p:bldP spid="138" grpId="1"/>
      <p:bldP spid="138" grpId="2"/>
      <p:bldP spid="138" grpId="3"/>
      <p:bldP spid="139" grpId="0"/>
      <p:bldP spid="139" grpId="1"/>
      <p:bldP spid="139" grpId="2"/>
      <p:bldP spid="139" grpId="3"/>
      <p:bldP spid="140" grpId="0"/>
      <p:bldP spid="140" grpId="1"/>
      <p:bldP spid="140" grpId="2"/>
      <p:bldP spid="140" grpId="3"/>
      <p:bldP spid="141" grpId="0"/>
      <p:bldP spid="141" grpId="1"/>
      <p:bldP spid="141" grpId="2"/>
      <p:bldP spid="141" grpId="3"/>
      <p:bldP spid="142" grpId="0"/>
      <p:bldP spid="142" grpId="1"/>
      <p:bldP spid="142" grpId="2"/>
      <p:bldP spid="142" grpId="3"/>
      <p:bldP spid="143" grpId="0"/>
      <p:bldP spid="143" grpId="1"/>
      <p:bldP spid="143" grpId="2"/>
      <p:bldP spid="143" grpId="3"/>
      <p:bldP spid="247" grpId="0"/>
      <p:bldP spid="248" grpId="0"/>
      <p:bldP spid="24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Glue That Binds It All Together</a:t>
            </a:r>
            <a:endParaRPr lang="en-US" dirty="0"/>
          </a:p>
        </p:txBody>
      </p:sp>
      <p:sp>
        <p:nvSpPr>
          <p:cNvPr id="3" name="Content Placeholder 2"/>
          <p:cNvSpPr>
            <a:spLocks noGrp="1"/>
          </p:cNvSpPr>
          <p:nvPr>
            <p:ph idx="1"/>
          </p:nvPr>
        </p:nvSpPr>
        <p:spPr/>
        <p:txBody>
          <a:bodyPr/>
          <a:lstStyle/>
          <a:p>
            <a:pPr>
              <a:spcAft>
                <a:spcPts val="0"/>
              </a:spcAft>
            </a:pPr>
            <a:r>
              <a:rPr lang="en-US" dirty="0"/>
              <a:t>Successful high-performance teams are </a:t>
            </a:r>
            <a:r>
              <a:rPr lang="en-US" dirty="0" smtClean="0"/>
              <a:t>composed of </a:t>
            </a:r>
            <a:r>
              <a:rPr lang="en-US" dirty="0"/>
              <a:t>members who are committed to the concept of </a:t>
            </a:r>
            <a:r>
              <a:rPr lang="en-US" dirty="0" smtClean="0"/>
              <a:t>process discipline.</a:t>
            </a:r>
          </a:p>
          <a:p>
            <a:pPr lvl="1">
              <a:spcBef>
                <a:spcPts val="1200"/>
              </a:spcBef>
              <a:spcAft>
                <a:spcPts val="0"/>
              </a:spcAft>
            </a:pPr>
            <a:r>
              <a:rPr lang="en-US" dirty="0"/>
              <a:t>A</a:t>
            </a:r>
            <a:r>
              <a:rPr lang="en-US" dirty="0" smtClean="0"/>
              <a:t>ll team members understand the reasons for their task assignments and feel responsible for following their defined processes and plans.</a:t>
            </a:r>
          </a:p>
          <a:p>
            <a:pPr lvl="1">
              <a:spcBef>
                <a:spcPts val="1200"/>
              </a:spcBef>
              <a:spcAft>
                <a:spcPts val="0"/>
              </a:spcAft>
            </a:pPr>
            <a:r>
              <a:rPr lang="en-US" dirty="0" smtClean="0"/>
              <a:t>Personal commitments are thoughtfully </a:t>
            </a:r>
            <a:br>
              <a:rPr lang="en-US" dirty="0" smtClean="0"/>
            </a:br>
            <a:r>
              <a:rPr lang="en-US" dirty="0" smtClean="0"/>
              <a:t>considered before the commitment is made.</a:t>
            </a:r>
          </a:p>
          <a:p>
            <a:pPr lvl="1">
              <a:spcBef>
                <a:spcPts val="1200"/>
              </a:spcBef>
              <a:spcAft>
                <a:spcPts val="0"/>
              </a:spcAft>
            </a:pPr>
            <a:r>
              <a:rPr lang="en-US" dirty="0" smtClean="0"/>
              <a:t>When team members see something that </a:t>
            </a:r>
            <a:br>
              <a:rPr lang="en-US" dirty="0" smtClean="0"/>
            </a:br>
            <a:r>
              <a:rPr lang="en-US" dirty="0" smtClean="0"/>
              <a:t>needs changed or fixed, they make the </a:t>
            </a:r>
            <a:br>
              <a:rPr lang="en-US" dirty="0" smtClean="0"/>
            </a:br>
            <a:r>
              <a:rPr lang="en-US" dirty="0" smtClean="0"/>
              <a:t>changes themselves or raise the issue </a:t>
            </a:r>
            <a:br>
              <a:rPr lang="en-US" dirty="0" smtClean="0"/>
            </a:br>
            <a:r>
              <a:rPr lang="en-US" dirty="0" smtClean="0"/>
              <a:t>to a suitable level of management.</a:t>
            </a:r>
          </a:p>
          <a:p>
            <a:pPr lvl="1"/>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8629" y="3184959"/>
            <a:ext cx="2855230" cy="2478551"/>
          </a:xfrm>
          <a:prstGeom prst="rect">
            <a:avLst/>
          </a:prstGeom>
          <a:ln>
            <a:solidFill>
              <a:schemeClr val="bg1">
                <a:lumMod val="75000"/>
              </a:schemeClr>
            </a:solidFill>
          </a:ln>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1089" r="31627" b="66223"/>
          <a:stretch/>
        </p:blipFill>
        <p:spPr>
          <a:xfrm>
            <a:off x="7358744" y="3184959"/>
            <a:ext cx="1215116" cy="837188"/>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1089" t="6059" r="31627" b="66223"/>
          <a:stretch/>
        </p:blipFill>
        <p:spPr>
          <a:xfrm>
            <a:off x="7102588" y="3496235"/>
            <a:ext cx="1215116" cy="687010"/>
          </a:xfrm>
          <a:prstGeom prst="rect">
            <a:avLst/>
          </a:prstGeom>
        </p:spPr>
      </p:pic>
      <p:sp>
        <p:nvSpPr>
          <p:cNvPr id="8" name="TextBox 7"/>
          <p:cNvSpPr txBox="1"/>
          <p:nvPr/>
        </p:nvSpPr>
        <p:spPr>
          <a:xfrm>
            <a:off x="6554290" y="4856687"/>
            <a:ext cx="1204176" cy="523220"/>
          </a:xfrm>
          <a:prstGeom prst="rect">
            <a:avLst/>
          </a:prstGeom>
          <a:noFill/>
        </p:spPr>
        <p:txBody>
          <a:bodyPr wrap="none" rtlCol="0">
            <a:spAutoFit/>
          </a:bodyPr>
          <a:lstStyle/>
          <a:p>
            <a:pPr>
              <a:buNone/>
            </a:pPr>
            <a:r>
              <a:rPr lang="en-US" sz="2800" dirty="0" smtClean="0">
                <a:solidFill>
                  <a:srgbClr val="99CCFF"/>
                </a:solidFill>
                <a:latin typeface="Arial Black" pitchFamily="34" charset="0"/>
              </a:rPr>
              <a:t>T S P</a:t>
            </a:r>
          </a:p>
        </p:txBody>
      </p:sp>
    </p:spTree>
    <p:extLst>
      <p:ext uri="{BB962C8B-B14F-4D97-AF65-F5344CB8AC3E}">
        <p14:creationId xmlns:p14="http://schemas.microsoft.com/office/powerpoint/2010/main" val="2387423670"/>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 to Remember</a:t>
            </a:r>
            <a:endParaRPr lang="en-US" dirty="0"/>
          </a:p>
        </p:txBody>
      </p:sp>
      <p:sp>
        <p:nvSpPr>
          <p:cNvPr id="3" name="Content Placeholder 2"/>
          <p:cNvSpPr>
            <a:spLocks noGrp="1"/>
          </p:cNvSpPr>
          <p:nvPr>
            <p:ph idx="1"/>
          </p:nvPr>
        </p:nvSpPr>
        <p:spPr/>
        <p:txBody>
          <a:bodyPr/>
          <a:lstStyle/>
          <a:p>
            <a:pPr>
              <a:spcAft>
                <a:spcPts val="0"/>
              </a:spcAft>
            </a:pPr>
            <a:r>
              <a:rPr lang="en-US" dirty="0" smtClean="0"/>
              <a:t>Knowledge workers perform most effectively when they manage their own work.</a:t>
            </a:r>
          </a:p>
          <a:p>
            <a:pPr>
              <a:spcAft>
                <a:spcPts val="0"/>
              </a:spcAft>
            </a:pPr>
            <a:r>
              <a:rPr lang="en-US" dirty="0" smtClean="0"/>
              <a:t>Teams will underperform if team structure, process, and environment are not explicitly addressed in meaningful ways.</a:t>
            </a:r>
          </a:p>
          <a:p>
            <a:pPr>
              <a:spcAft>
                <a:spcPts val="0"/>
              </a:spcAft>
            </a:pPr>
            <a:r>
              <a:rPr lang="en-US" dirty="0"/>
              <a:t>The TSP </a:t>
            </a:r>
            <a:r>
              <a:rPr lang="en-US" dirty="0" smtClean="0"/>
              <a:t>includes mechanisms that accelerate the path </a:t>
            </a:r>
            <a:r>
              <a:rPr lang="en-US" dirty="0"/>
              <a:t>to high performance</a:t>
            </a:r>
            <a:r>
              <a:rPr lang="en-US" dirty="0" smtClean="0"/>
              <a:t>. These include</a:t>
            </a:r>
          </a:p>
          <a:p>
            <a:pPr lvl="1">
              <a:spcBef>
                <a:spcPts val="800"/>
              </a:spcBef>
              <a:spcAft>
                <a:spcPts val="0"/>
              </a:spcAft>
            </a:pPr>
            <a:r>
              <a:rPr lang="en-US" dirty="0" smtClean="0"/>
              <a:t>a defined team launch to support effective team building and the development of a comprehensive project plan</a:t>
            </a:r>
          </a:p>
          <a:p>
            <a:pPr lvl="1">
              <a:spcBef>
                <a:spcPts val="800"/>
              </a:spcBef>
              <a:spcAft>
                <a:spcPts val="0"/>
              </a:spcAft>
            </a:pPr>
            <a:r>
              <a:rPr lang="en-US" dirty="0" smtClean="0"/>
              <a:t>defined processes</a:t>
            </a:r>
          </a:p>
          <a:p>
            <a:pPr lvl="1">
              <a:spcBef>
                <a:spcPts val="800"/>
              </a:spcBef>
              <a:spcAft>
                <a:spcPts val="0"/>
              </a:spcAft>
            </a:pPr>
            <a:r>
              <a:rPr lang="en-US" dirty="0" smtClean="0"/>
              <a:t>daily plan tracking and real-time data collection</a:t>
            </a:r>
          </a:p>
          <a:p>
            <a:pPr lvl="1">
              <a:spcBef>
                <a:spcPts val="800"/>
              </a:spcBef>
              <a:spcAft>
                <a:spcPts val="0"/>
              </a:spcAft>
            </a:pPr>
            <a:r>
              <a:rPr lang="en-US" dirty="0" smtClean="0"/>
              <a:t>effective communication mechanisms including the weekly meeting, daily stand-ups, and management reporting</a:t>
            </a:r>
          </a:p>
          <a:p>
            <a:pPr lvl="1">
              <a:spcBef>
                <a:spcPts val="800"/>
              </a:spcBef>
              <a:spcAft>
                <a:spcPts val="0"/>
              </a:spcAft>
            </a:pPr>
            <a:r>
              <a:rPr lang="en-US" dirty="0" smtClean="0"/>
              <a:t>formalized postmortem events to promote process improvement and organizational learning</a:t>
            </a:r>
          </a:p>
          <a:p>
            <a:pPr lvl="1">
              <a:spcAft>
                <a:spcPts val="0"/>
              </a:spcAft>
            </a:pPr>
            <a:endParaRPr lang="en-US" dirty="0" smtClean="0"/>
          </a:p>
          <a:p>
            <a:pPr>
              <a:spcAft>
                <a:spcPts val="0"/>
              </a:spcAft>
            </a:pPr>
            <a:endParaRPr lang="en-US" dirty="0"/>
          </a:p>
          <a:p>
            <a:pPr>
              <a:spcAft>
                <a:spcPts val="0"/>
              </a:spcAft>
            </a:pPr>
            <a:endParaRPr lang="en-US" dirty="0" smtClean="0"/>
          </a:p>
          <a:p>
            <a:pPr>
              <a:spcAft>
                <a:spcPts val="0"/>
              </a:spcAft>
            </a:pPr>
            <a:endParaRPr lang="en-US" dirty="0" smtClean="0"/>
          </a:p>
          <a:p>
            <a:pPr>
              <a:spcAft>
                <a:spcPts val="0"/>
              </a:spcAft>
            </a:pPr>
            <a:endParaRPr lang="en-US" dirty="0"/>
          </a:p>
          <a:p>
            <a:endParaRPr lang="en-US" dirty="0"/>
          </a:p>
        </p:txBody>
      </p:sp>
    </p:spTree>
    <p:extLst>
      <p:ext uri="{BB962C8B-B14F-4D97-AF65-F5344CB8AC3E}">
        <p14:creationId xmlns:p14="http://schemas.microsoft.com/office/powerpoint/2010/main" val="312298191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p:cNvSpPr>
            <a:spLocks noGrp="1" noChangeArrowheads="1"/>
          </p:cNvSpPr>
          <p:nvPr>
            <p:ph type="title"/>
          </p:nvPr>
        </p:nvSpPr>
        <p:spPr/>
        <p:txBody>
          <a:bodyPr/>
          <a:lstStyle/>
          <a:p>
            <a:pPr eaLnBrk="1" hangingPunct="1"/>
            <a:r>
              <a:rPr lang="en-US" smtClean="0"/>
              <a:t>Managing Knowledge Work</a:t>
            </a:r>
          </a:p>
        </p:txBody>
      </p:sp>
      <p:sp>
        <p:nvSpPr>
          <p:cNvPr id="12291" name="Rectangle 9"/>
          <p:cNvSpPr>
            <a:spLocks noGrp="1" noChangeArrowheads="1"/>
          </p:cNvSpPr>
          <p:nvPr>
            <p:ph idx="1"/>
          </p:nvPr>
        </p:nvSpPr>
        <p:spPr>
          <a:xfrm>
            <a:off x="457200" y="1447800"/>
            <a:ext cx="5867400" cy="5029200"/>
          </a:xfrm>
        </p:spPr>
        <p:txBody>
          <a:bodyPr/>
          <a:lstStyle/>
          <a:p>
            <a:pPr marL="0" indent="0" eaLnBrk="1" hangingPunct="1"/>
            <a:r>
              <a:rPr lang="en-US" dirty="0" smtClean="0"/>
              <a:t>The key principle in managing knowledge work is this: managers cannot manage it; the workers must manage it themselves.</a:t>
            </a:r>
          </a:p>
          <a:p>
            <a:pPr marL="0" indent="0" eaLnBrk="1" hangingPunct="1"/>
            <a:r>
              <a:rPr lang="en-US" dirty="0" smtClean="0"/>
              <a:t>To manage themselves, knowledge workers must</a:t>
            </a:r>
          </a:p>
          <a:p>
            <a:pPr lvl="1" eaLnBrk="1" hangingPunct="1"/>
            <a:r>
              <a:rPr lang="en-US" dirty="0" smtClean="0"/>
              <a:t>be motivated</a:t>
            </a:r>
          </a:p>
          <a:p>
            <a:pPr lvl="1" eaLnBrk="1" hangingPunct="1"/>
            <a:r>
              <a:rPr lang="en-US" dirty="0" smtClean="0"/>
              <a:t>make accurate plans</a:t>
            </a:r>
          </a:p>
          <a:p>
            <a:pPr lvl="1" eaLnBrk="1" hangingPunct="1"/>
            <a:r>
              <a:rPr lang="en-US" dirty="0" smtClean="0"/>
              <a:t>negotiate commitments</a:t>
            </a:r>
          </a:p>
          <a:p>
            <a:pPr lvl="1" eaLnBrk="1" hangingPunct="1"/>
            <a:r>
              <a:rPr lang="en-US" dirty="0" smtClean="0"/>
              <a:t>measure their work</a:t>
            </a:r>
          </a:p>
          <a:p>
            <a:pPr lvl="1" eaLnBrk="1" hangingPunct="1"/>
            <a:r>
              <a:rPr lang="en-US" dirty="0" smtClean="0"/>
              <a:t>track their plans</a:t>
            </a:r>
          </a:p>
          <a:p>
            <a:pPr lvl="1" eaLnBrk="1" hangingPunct="1"/>
            <a:r>
              <a:rPr lang="en-US" dirty="0" smtClean="0"/>
              <a:t>deliver quality products in alignment</a:t>
            </a:r>
            <a:br>
              <a:rPr lang="en-US" dirty="0" smtClean="0"/>
            </a:br>
            <a:r>
              <a:rPr lang="en-US" dirty="0" smtClean="0"/>
              <a:t>with their plans</a:t>
            </a:r>
          </a:p>
          <a:p>
            <a:pPr marL="0" indent="0" eaLnBrk="1" hangingPunct="1"/>
            <a:r>
              <a:rPr lang="en-US" dirty="0" smtClean="0"/>
              <a:t>The Team Software Process (TSP) shows individuals how to perform these skills  as </a:t>
            </a:r>
            <a:br>
              <a:rPr lang="en-US" dirty="0" smtClean="0"/>
            </a:br>
            <a:r>
              <a:rPr lang="en-US" dirty="0" smtClean="0"/>
              <a:t>self-managed teams.</a:t>
            </a:r>
          </a:p>
        </p:txBody>
      </p:sp>
      <p:sp>
        <p:nvSpPr>
          <p:cNvPr id="12292" name="Text Box 5"/>
          <p:cNvSpPr txBox="1">
            <a:spLocks noChangeArrowheads="1"/>
          </p:cNvSpPr>
          <p:nvPr/>
        </p:nvSpPr>
        <p:spPr bwMode="auto">
          <a:xfrm>
            <a:off x="6477000" y="4908550"/>
            <a:ext cx="2362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ea typeface="ＭＳ Ｐゴシック" pitchFamily="1" charset="-128"/>
              </a:defRPr>
            </a:lvl1pPr>
            <a:lvl2pPr marL="742950" indent="-285750" eaLnBrk="0" hangingPunct="0">
              <a:defRPr sz="1000">
                <a:solidFill>
                  <a:schemeClr val="tx1"/>
                </a:solidFill>
                <a:latin typeface="Arial" charset="0"/>
                <a:ea typeface="ＭＳ Ｐゴシック" pitchFamily="1" charset="-128"/>
              </a:defRPr>
            </a:lvl2pPr>
            <a:lvl3pPr marL="1143000" indent="-228600" eaLnBrk="0" hangingPunct="0">
              <a:defRPr sz="1000">
                <a:solidFill>
                  <a:schemeClr val="tx1"/>
                </a:solidFill>
                <a:latin typeface="Arial" charset="0"/>
                <a:ea typeface="ＭＳ Ｐゴシック" pitchFamily="1" charset="-128"/>
              </a:defRPr>
            </a:lvl3pPr>
            <a:lvl4pPr marL="1600200" indent="-228600" eaLnBrk="0" hangingPunct="0">
              <a:defRPr sz="1000">
                <a:solidFill>
                  <a:schemeClr val="tx1"/>
                </a:solidFill>
                <a:latin typeface="Arial" charset="0"/>
                <a:ea typeface="ＭＳ Ｐゴシック" pitchFamily="1" charset="-128"/>
              </a:defRPr>
            </a:lvl4pPr>
            <a:lvl5pPr marL="2057400" indent="-228600" eaLnBrk="0" hangingPunct="0">
              <a:defRPr sz="1000">
                <a:solidFill>
                  <a:schemeClr val="tx1"/>
                </a:solidFill>
                <a:latin typeface="Arial" charset="0"/>
                <a:ea typeface="ＭＳ Ｐゴシック" pitchFamily="1" charset="-128"/>
              </a:defRPr>
            </a:lvl5pPr>
            <a:lvl6pPr marL="2514600" indent="-228600" eaLnBrk="0" fontAlgn="base" hangingPunct="0">
              <a:spcBef>
                <a:spcPct val="30000"/>
              </a:spcBef>
              <a:spcAft>
                <a:spcPct val="0"/>
              </a:spcAft>
              <a:defRPr sz="1000">
                <a:solidFill>
                  <a:schemeClr val="tx1"/>
                </a:solidFill>
                <a:latin typeface="Arial" charset="0"/>
                <a:ea typeface="ＭＳ Ｐゴシック" pitchFamily="1" charset="-128"/>
              </a:defRPr>
            </a:lvl6pPr>
            <a:lvl7pPr marL="2971800" indent="-228600" eaLnBrk="0" fontAlgn="base" hangingPunct="0">
              <a:spcBef>
                <a:spcPct val="30000"/>
              </a:spcBef>
              <a:spcAft>
                <a:spcPct val="0"/>
              </a:spcAft>
              <a:defRPr sz="1000">
                <a:solidFill>
                  <a:schemeClr val="tx1"/>
                </a:solidFill>
                <a:latin typeface="Arial" charset="0"/>
                <a:ea typeface="ＭＳ Ｐゴシック" pitchFamily="1" charset="-128"/>
              </a:defRPr>
            </a:lvl7pPr>
            <a:lvl8pPr marL="3429000" indent="-228600" eaLnBrk="0" fontAlgn="base" hangingPunct="0">
              <a:spcBef>
                <a:spcPct val="30000"/>
              </a:spcBef>
              <a:spcAft>
                <a:spcPct val="0"/>
              </a:spcAft>
              <a:defRPr sz="1000">
                <a:solidFill>
                  <a:schemeClr val="tx1"/>
                </a:solidFill>
                <a:latin typeface="Arial" charset="0"/>
                <a:ea typeface="ＭＳ Ｐゴシック" pitchFamily="1" charset="-128"/>
              </a:defRPr>
            </a:lvl8pPr>
            <a:lvl9pPr marL="3886200" indent="-228600" eaLnBrk="0" fontAlgn="base" hangingPunct="0">
              <a:spcBef>
                <a:spcPct val="30000"/>
              </a:spcBef>
              <a:spcAft>
                <a:spcPct val="0"/>
              </a:spcAft>
              <a:defRPr sz="1000">
                <a:solidFill>
                  <a:schemeClr val="tx1"/>
                </a:solidFill>
                <a:latin typeface="Arial" charset="0"/>
                <a:ea typeface="ＭＳ Ｐゴシック" pitchFamily="1" charset="-128"/>
              </a:defRPr>
            </a:lvl9pPr>
          </a:lstStyle>
          <a:p>
            <a:pPr algn="ctr" eaLnBrk="1" hangingPunct="1">
              <a:spcBef>
                <a:spcPct val="50000"/>
              </a:spcBef>
              <a:buNone/>
            </a:pPr>
            <a:r>
              <a:rPr lang="en-US" sz="1400" dirty="0"/>
              <a:t>Watts </a:t>
            </a:r>
            <a:r>
              <a:rPr lang="en-US" sz="1400" dirty="0" smtClean="0"/>
              <a:t>Humphrey </a:t>
            </a:r>
            <a:r>
              <a:rPr lang="en-US" sz="1400" dirty="0"/>
              <a:t/>
            </a:r>
            <a:br>
              <a:rPr lang="en-US" sz="1400" dirty="0"/>
            </a:br>
            <a:r>
              <a:rPr lang="en-US" sz="1400" dirty="0"/>
              <a:t>C</a:t>
            </a:r>
            <a:r>
              <a:rPr lang="en-US" sz="1400" dirty="0" smtClean="0"/>
              <a:t>reator </a:t>
            </a:r>
            <a:r>
              <a:rPr lang="en-US" sz="1400" dirty="0"/>
              <a:t>of </a:t>
            </a:r>
            <a:r>
              <a:rPr lang="en-US" sz="1400" dirty="0" smtClean="0"/>
              <a:t>the TSP</a:t>
            </a:r>
            <a:endParaRPr lang="en-US" sz="1400" dirty="0"/>
          </a:p>
        </p:txBody>
      </p:sp>
      <p:pic>
        <p:nvPicPr>
          <p:cNvPr id="12293" name="Picture 11" descr="Humprey, Watts"/>
          <p:cNvPicPr>
            <a:picLocks noChangeAspect="1" noChangeArrowheads="1"/>
          </p:cNvPicPr>
          <p:nvPr/>
        </p:nvPicPr>
        <p:blipFill>
          <a:blip r:embed="rId3">
            <a:extLst>
              <a:ext uri="{28A0092B-C50C-407E-A947-70E740481C1C}">
                <a14:useLocalDpi xmlns:a14="http://schemas.microsoft.com/office/drawing/2010/main" val="0"/>
              </a:ext>
            </a:extLst>
          </a:blip>
          <a:srcRect l="11288" r="18721" b="27420"/>
          <a:stretch>
            <a:fillRect/>
          </a:stretch>
        </p:blipFill>
        <p:spPr bwMode="auto">
          <a:xfrm>
            <a:off x="6477000" y="1403350"/>
            <a:ext cx="23622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7716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What’s In a Name?</a:t>
            </a:r>
            <a:endParaRPr lang="en-US" dirty="0"/>
          </a:p>
        </p:txBody>
      </p:sp>
      <p:sp>
        <p:nvSpPr>
          <p:cNvPr id="6" name="Content Placeholder 5"/>
          <p:cNvSpPr>
            <a:spLocks noGrp="1"/>
          </p:cNvSpPr>
          <p:nvPr>
            <p:ph idx="1"/>
          </p:nvPr>
        </p:nvSpPr>
        <p:spPr/>
        <p:txBody>
          <a:bodyPr/>
          <a:lstStyle/>
          <a:p>
            <a:r>
              <a:rPr lang="en-US" dirty="0" smtClean="0"/>
              <a:t>The Team Software Process was initially developed to address knowledge work involving the development of software. Hence, its name.</a:t>
            </a:r>
          </a:p>
          <a:p>
            <a:r>
              <a:rPr lang="en-US" dirty="0" smtClean="0"/>
              <a:t>However, the TSP approach is entirely applicable to other types of knowledge-based work.</a:t>
            </a:r>
            <a:endParaRPr lang="en-US" dirty="0"/>
          </a:p>
        </p:txBody>
      </p:sp>
      <p:sp>
        <p:nvSpPr>
          <p:cNvPr id="8" name="TextBox 7"/>
          <p:cNvSpPr txBox="1"/>
          <p:nvPr/>
        </p:nvSpPr>
        <p:spPr>
          <a:xfrm>
            <a:off x="2212272" y="3304559"/>
            <a:ext cx="3525324" cy="1184940"/>
          </a:xfrm>
          <a:prstGeom prst="rect">
            <a:avLst/>
          </a:prstGeom>
          <a:noFill/>
        </p:spPr>
        <p:txBody>
          <a:bodyPr wrap="none" rtlCol="0">
            <a:spAutoFit/>
          </a:bodyPr>
          <a:lstStyle/>
          <a:p>
            <a:pPr>
              <a:buNone/>
            </a:pPr>
            <a:r>
              <a:rPr lang="en-US" sz="2400" i="1" dirty="0" smtClean="0">
                <a:latin typeface="Times New Roman" pitchFamily="18" charset="0"/>
                <a:cs typeface="Times New Roman" pitchFamily="18" charset="0"/>
              </a:rPr>
              <a:t>“A </a:t>
            </a:r>
            <a:r>
              <a:rPr lang="en-US" sz="2400" i="1" dirty="0">
                <a:latin typeface="Times New Roman" pitchFamily="18" charset="0"/>
                <a:cs typeface="Times New Roman" pitchFamily="18" charset="0"/>
              </a:rPr>
              <a:t>r</a:t>
            </a:r>
            <a:r>
              <a:rPr lang="en-US" sz="2400" i="1" dirty="0" smtClean="0">
                <a:latin typeface="Times New Roman" pitchFamily="18" charset="0"/>
                <a:cs typeface="Times New Roman" pitchFamily="18" charset="0"/>
              </a:rPr>
              <a:t>ose by any other name</a:t>
            </a:r>
          </a:p>
          <a:p>
            <a:pPr>
              <a:buNone/>
            </a:pPr>
            <a:r>
              <a:rPr lang="en-US" sz="2400" i="1" dirty="0" smtClean="0">
                <a:latin typeface="Times New Roman" pitchFamily="18" charset="0"/>
                <a:cs typeface="Times New Roman" pitchFamily="18" charset="0"/>
              </a:rPr>
              <a:t>would smell as sweet.”</a:t>
            </a:r>
          </a:p>
          <a:p>
            <a:pPr algn="r">
              <a:spcBef>
                <a:spcPts val="600"/>
              </a:spcBef>
              <a:buNone/>
            </a:pPr>
            <a:r>
              <a:rPr lang="en-US" sz="1800" i="1" dirty="0" smtClean="0">
                <a:latin typeface="Times New Roman" pitchFamily="18" charset="0"/>
                <a:cs typeface="Times New Roman" pitchFamily="18" charset="0"/>
              </a:rPr>
              <a:t>- William Shakespeare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5721" y="3448470"/>
            <a:ext cx="2142866" cy="2442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46172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1551" y="182874"/>
            <a:ext cx="2809449" cy="3081057"/>
          </a:xfrm>
          <a:prstGeom prst="rect">
            <a:avLst/>
          </a:prstGeom>
        </p:spPr>
      </p:pic>
      <p:sp>
        <p:nvSpPr>
          <p:cNvPr id="12290" name="Rectangle 2"/>
          <p:cNvSpPr>
            <a:spLocks noGrp="1" noChangeArrowheads="1"/>
          </p:cNvSpPr>
          <p:nvPr>
            <p:ph type="title"/>
          </p:nvPr>
        </p:nvSpPr>
        <p:spPr/>
        <p:txBody>
          <a:bodyPr/>
          <a:lstStyle/>
          <a:p>
            <a:pPr eaLnBrk="1" hangingPunct="1"/>
            <a:r>
              <a:rPr lang="en-US" dirty="0" smtClean="0"/>
              <a:t>The “T” in TSP</a:t>
            </a:r>
          </a:p>
        </p:txBody>
      </p:sp>
      <p:sp>
        <p:nvSpPr>
          <p:cNvPr id="12291" name="Rectangle 3"/>
          <p:cNvSpPr>
            <a:spLocks noGrp="1" noChangeArrowheads="1"/>
          </p:cNvSpPr>
          <p:nvPr>
            <p:ph idx="1"/>
          </p:nvPr>
        </p:nvSpPr>
        <p:spPr>
          <a:xfrm>
            <a:off x="1017588" y="1404288"/>
            <a:ext cx="7654925" cy="4592637"/>
          </a:xfrm>
        </p:spPr>
        <p:txBody>
          <a:bodyPr/>
          <a:lstStyle/>
          <a:p>
            <a:pPr marL="0" indent="0" eaLnBrk="1" hangingPunct="1">
              <a:lnSpc>
                <a:spcPct val="90000"/>
              </a:lnSpc>
              <a:spcAft>
                <a:spcPts val="1000"/>
              </a:spcAft>
            </a:pPr>
            <a:r>
              <a:rPr lang="en-US" dirty="0" smtClean="0"/>
              <a:t>The TSP was designed for groups of people that</a:t>
            </a:r>
          </a:p>
          <a:p>
            <a:pPr lvl="1" eaLnBrk="1" hangingPunct="1">
              <a:lnSpc>
                <a:spcPct val="90000"/>
              </a:lnSpc>
              <a:spcAft>
                <a:spcPts val="1000"/>
              </a:spcAft>
            </a:pPr>
            <a:r>
              <a:rPr lang="en-US" dirty="0" smtClean="0"/>
              <a:t>are working together towards a common goal</a:t>
            </a:r>
          </a:p>
          <a:p>
            <a:pPr lvl="1" eaLnBrk="1" hangingPunct="1">
              <a:lnSpc>
                <a:spcPct val="90000"/>
              </a:lnSpc>
              <a:spcAft>
                <a:spcPts val="1000"/>
              </a:spcAft>
            </a:pPr>
            <a:r>
              <a:rPr lang="en-US" dirty="0" smtClean="0"/>
              <a:t>work on interdependent tasks</a:t>
            </a:r>
          </a:p>
          <a:p>
            <a:pPr lvl="1">
              <a:lnSpc>
                <a:spcPct val="90000"/>
              </a:lnSpc>
              <a:spcAft>
                <a:spcPts val="1000"/>
              </a:spcAft>
            </a:pPr>
            <a:r>
              <a:rPr lang="en-US" dirty="0"/>
              <a:t>depend on and support each </a:t>
            </a:r>
            <a:r>
              <a:rPr lang="en-US" dirty="0" smtClean="0"/>
              <a:t>other</a:t>
            </a:r>
          </a:p>
          <a:p>
            <a:pPr marL="0" indent="0" eaLnBrk="1" hangingPunct="1">
              <a:lnSpc>
                <a:spcPct val="90000"/>
              </a:lnSpc>
              <a:spcAft>
                <a:spcPts val="1000"/>
              </a:spcAft>
            </a:pPr>
            <a:r>
              <a:rPr lang="en-US" dirty="0" smtClean="0"/>
              <a:t>The TSP approach includes strategies that promote successful team-building.</a:t>
            </a:r>
          </a:p>
          <a:p>
            <a:pPr lvl="1" eaLnBrk="1" hangingPunct="1">
              <a:lnSpc>
                <a:spcPct val="90000"/>
              </a:lnSpc>
              <a:spcAft>
                <a:spcPts val="1000"/>
              </a:spcAft>
            </a:pPr>
            <a:r>
              <a:rPr lang="en-US" dirty="0"/>
              <a:t>A</a:t>
            </a:r>
            <a:r>
              <a:rPr lang="en-US" dirty="0" smtClean="0"/>
              <a:t>ll team members are trained to use the same methods for planning, tracking, and managing their work.</a:t>
            </a:r>
          </a:p>
          <a:p>
            <a:pPr lvl="1" eaLnBrk="1" hangingPunct="1">
              <a:lnSpc>
                <a:spcPct val="90000"/>
              </a:lnSpc>
              <a:spcAft>
                <a:spcPts val="1000"/>
              </a:spcAft>
            </a:pPr>
            <a:r>
              <a:rPr lang="en-US" dirty="0" smtClean="0"/>
              <a:t>Mechanisms are put in place that foster common understanding of team goals, roles, and work processes.</a:t>
            </a:r>
          </a:p>
          <a:p>
            <a:pPr lvl="1" eaLnBrk="1" hangingPunct="1">
              <a:lnSpc>
                <a:spcPct val="90000"/>
              </a:lnSpc>
              <a:spcAft>
                <a:spcPts val="1000"/>
              </a:spcAft>
            </a:pPr>
            <a:r>
              <a:rPr lang="en-US" dirty="0" smtClean="0"/>
              <a:t>Analysis techniques are used to manage the work to a successful conclusion.</a:t>
            </a:r>
          </a:p>
          <a:p>
            <a:pPr marL="0" indent="0" eaLnBrk="1" hangingPunct="1">
              <a:lnSpc>
                <a:spcPct val="90000"/>
              </a:lnSpc>
            </a:pPr>
            <a:endParaRPr lang="en-US" dirty="0" smtClean="0"/>
          </a:p>
        </p:txBody>
      </p:sp>
    </p:spTree>
    <p:extLst>
      <p:ext uri="{BB962C8B-B14F-4D97-AF65-F5344CB8AC3E}">
        <p14:creationId xmlns:p14="http://schemas.microsoft.com/office/powerpoint/2010/main" val="406287039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solidFill>
                  <a:schemeClr val="tx1">
                    <a:lumMod val="95000"/>
                    <a:lumOff val="5000"/>
                  </a:schemeClr>
                </a:solidFill>
              </a:rPr>
              <a:t>Topics</a:t>
            </a:r>
          </a:p>
        </p:txBody>
      </p:sp>
      <p:sp>
        <p:nvSpPr>
          <p:cNvPr id="4099" name="Rectangle 3"/>
          <p:cNvSpPr>
            <a:spLocks noGrp="1" noChangeArrowheads="1"/>
          </p:cNvSpPr>
          <p:nvPr>
            <p:ph idx="1"/>
          </p:nvPr>
        </p:nvSpPr>
        <p:spPr>
          <a:xfrm>
            <a:off x="1043492" y="1295400"/>
            <a:ext cx="7727446" cy="4953000"/>
          </a:xfrm>
        </p:spPr>
        <p:txBody>
          <a:bodyPr/>
          <a:lstStyle/>
          <a:p>
            <a:r>
              <a:rPr lang="en-US" dirty="0" smtClean="0"/>
              <a:t>Knowledge work and the TSP</a:t>
            </a:r>
          </a:p>
          <a:p>
            <a:r>
              <a:rPr lang="en-US" dirty="0" smtClean="0"/>
              <a:t>Key attributes of the TSP</a:t>
            </a:r>
          </a:p>
          <a:p>
            <a:pPr lvl="1">
              <a:spcBef>
                <a:spcPts val="600"/>
              </a:spcBef>
              <a:spcAft>
                <a:spcPts val="0"/>
              </a:spcAft>
            </a:pPr>
            <a:r>
              <a:rPr lang="en-US" dirty="0" smtClean="0"/>
              <a:t>Self-managed teams</a:t>
            </a:r>
          </a:p>
          <a:p>
            <a:pPr lvl="1">
              <a:spcBef>
                <a:spcPts val="600"/>
              </a:spcBef>
              <a:spcAft>
                <a:spcPts val="0"/>
              </a:spcAft>
            </a:pPr>
            <a:r>
              <a:rPr lang="en-US" dirty="0" smtClean="0"/>
              <a:t>Supportive environment</a:t>
            </a:r>
          </a:p>
          <a:p>
            <a:pPr lvl="1">
              <a:spcBef>
                <a:spcPts val="600"/>
              </a:spcBef>
              <a:spcAft>
                <a:spcPts val="0"/>
              </a:spcAft>
            </a:pPr>
            <a:r>
              <a:rPr lang="en-US" dirty="0" smtClean="0"/>
              <a:t>Guidance provided by a defined process framework</a:t>
            </a:r>
          </a:p>
          <a:p>
            <a:pPr lvl="1">
              <a:spcBef>
                <a:spcPts val="600"/>
              </a:spcBef>
              <a:spcAft>
                <a:spcPts val="0"/>
              </a:spcAft>
            </a:pPr>
            <a:r>
              <a:rPr lang="en-US" dirty="0" smtClean="0"/>
              <a:t>Mechanisms that foster congruent communication</a:t>
            </a:r>
          </a:p>
        </p:txBody>
      </p:sp>
      <p:sp>
        <p:nvSpPr>
          <p:cNvPr id="2" name="Isosceles Triangle 1"/>
          <p:cNvSpPr/>
          <p:nvPr/>
        </p:nvSpPr>
        <p:spPr bwMode="auto">
          <a:xfrm rot="5400000">
            <a:off x="636822" y="1783649"/>
            <a:ext cx="337363" cy="290830"/>
          </a:xfrm>
          <a:prstGeom prst="triangle">
            <a:avLst/>
          </a:prstGeom>
          <a:solidFill>
            <a:srgbClr val="FF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5768" y="4589151"/>
            <a:ext cx="3081522" cy="2044680"/>
          </a:xfrm>
          <a:prstGeom prst="rect">
            <a:avLst/>
          </a:prstGeom>
        </p:spPr>
      </p:pic>
    </p:spTree>
    <p:extLst>
      <p:ext uri="{BB962C8B-B14F-4D97-AF65-F5344CB8AC3E}">
        <p14:creationId xmlns:p14="http://schemas.microsoft.com/office/powerpoint/2010/main" val="169020402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3366FF"/>
      </a:accent1>
      <a:accent2>
        <a:srgbClr val="9933FF"/>
      </a:accent2>
      <a:accent3>
        <a:srgbClr val="FFFFFF"/>
      </a:accent3>
      <a:accent4>
        <a:srgbClr val="000000"/>
      </a:accent4>
      <a:accent5>
        <a:srgbClr val="ADB8FF"/>
      </a:accent5>
      <a:accent6>
        <a:srgbClr val="8A2DE7"/>
      </a:accent6>
      <a:hlink>
        <a:srgbClr val="3C4F82"/>
      </a:hlink>
      <a:folHlink>
        <a:srgbClr val="33CC3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lnDef>
    <a:txDef>
      <a:spPr>
        <a:noFill/>
      </a:spPr>
      <a:bodyPr wrap="none" rtlCol="0">
        <a:spAutoFit/>
      </a:bodyPr>
      <a:lstStyle>
        <a:defPPr>
          <a:buNone/>
          <a:defRPr dirty="0" smtClean="0"/>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003399"/>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80000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FF"/>
        </a:hlink>
        <a:folHlink>
          <a:srgbClr val="0066FF"/>
        </a:folHlink>
      </a:clrScheme>
      <a:clrMap bg1="lt1" tx1="dk1" bg2="lt2" tx2="dk2" accent1="accent1" accent2="accent2" accent3="accent3" accent4="accent4" accent5="accent5" accent6="accent6" hlink="hlink" folHlink="folHlink"/>
    </a:extraClrScheme>
    <a:extraClrScheme>
      <a:clrScheme name="Blank Presentatio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C4F82"/>
        </a:hlink>
        <a:folHlink>
          <a:srgbClr val="0066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urseware">
  <a:themeElements>
    <a:clrScheme name="">
      <a:dk1>
        <a:srgbClr val="000000"/>
      </a:dk1>
      <a:lt1>
        <a:srgbClr val="FFFFFF"/>
      </a:lt1>
      <a:dk2>
        <a:srgbClr val="000000"/>
      </a:dk2>
      <a:lt2>
        <a:srgbClr val="808080"/>
      </a:lt2>
      <a:accent1>
        <a:srgbClr val="3366FF"/>
      </a:accent1>
      <a:accent2>
        <a:srgbClr val="9933FF"/>
      </a:accent2>
      <a:accent3>
        <a:srgbClr val="FFFFFF"/>
      </a:accent3>
      <a:accent4>
        <a:srgbClr val="000000"/>
      </a:accent4>
      <a:accent5>
        <a:srgbClr val="ADB8FF"/>
      </a:accent5>
      <a:accent6>
        <a:srgbClr val="8A2DE7"/>
      </a:accent6>
      <a:hlink>
        <a:srgbClr val="3C4F82"/>
      </a:hlink>
      <a:folHlink>
        <a:srgbClr val="33CC3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lnDef>
    <a:txDef>
      <a:spPr>
        <a:noFill/>
      </a:spPr>
      <a:bodyPr wrap="none" rtlCol="0">
        <a:spAutoFit/>
      </a:bodyPr>
      <a:lstStyle>
        <a:defPPr>
          <a:buNone/>
          <a:defRPr dirty="0"/>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003399"/>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80000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FF"/>
        </a:hlink>
        <a:folHlink>
          <a:srgbClr val="0066FF"/>
        </a:folHlink>
      </a:clrScheme>
      <a:clrMap bg1="lt1" tx1="dk1" bg2="lt2" tx2="dk2" accent1="accent1" accent2="accent2" accent3="accent3" accent4="accent4" accent5="accent5" accent6="accent6" hlink="hlink" folHlink="folHlink"/>
    </a:extraClrScheme>
    <a:extraClrScheme>
      <a:clrScheme name="Blank Presentatio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C4F82"/>
        </a:hlink>
        <a:folHlink>
          <a:srgbClr val="0066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potx" id="{D6198413-BC18-479D-AB29-5527E3825E77}" vid="{31EDE602-3596-4998-B48B-6C4A7259D03D}"/>
    </a:ext>
  </a:extLst>
</a:theme>
</file>

<file path=ppt/theme/theme3.xml><?xml version="1.0" encoding="utf-8"?>
<a:theme xmlns:a="http://schemas.openxmlformats.org/drawingml/2006/main" name="2_courseware">
  <a:themeElements>
    <a:clrScheme name="">
      <a:dk1>
        <a:srgbClr val="000000"/>
      </a:dk1>
      <a:lt1>
        <a:srgbClr val="FFFFFF"/>
      </a:lt1>
      <a:dk2>
        <a:srgbClr val="000000"/>
      </a:dk2>
      <a:lt2>
        <a:srgbClr val="808080"/>
      </a:lt2>
      <a:accent1>
        <a:srgbClr val="3366FF"/>
      </a:accent1>
      <a:accent2>
        <a:srgbClr val="9933FF"/>
      </a:accent2>
      <a:accent3>
        <a:srgbClr val="FFFFFF"/>
      </a:accent3>
      <a:accent4>
        <a:srgbClr val="000000"/>
      </a:accent4>
      <a:accent5>
        <a:srgbClr val="ADB8FF"/>
      </a:accent5>
      <a:accent6>
        <a:srgbClr val="8A2DE7"/>
      </a:accent6>
      <a:hlink>
        <a:srgbClr val="3C4F82"/>
      </a:hlink>
      <a:folHlink>
        <a:srgbClr val="33CC3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rgbClr val="5CA1FB"/>
        </a:solidFill>
        <a:ln w="38100"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ea typeface="ＭＳ Ｐゴシック" pitchFamily="1" charset="-128"/>
          </a:defRPr>
        </a:defPPr>
      </a:lstStyle>
    </a:lnDef>
    <a:txDef>
      <a:spPr>
        <a:noFill/>
      </a:spPr>
      <a:bodyPr wrap="none" rtlCol="0">
        <a:spAutoFit/>
      </a:bodyPr>
      <a:lstStyle>
        <a:defPPr>
          <a:buNone/>
          <a:defRPr dirty="0" smtClean="0"/>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003399"/>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80000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FF"/>
        </a:hlink>
        <a:folHlink>
          <a:srgbClr val="0066FF"/>
        </a:folHlink>
      </a:clrScheme>
      <a:clrMap bg1="lt1" tx1="dk1" bg2="lt2" tx2="dk2" accent1="accent1" accent2="accent2" accent3="accent3" accent4="accent4" accent5="accent5" accent6="accent6" hlink="hlink" folHlink="folHlink"/>
    </a:extraClrScheme>
    <a:extraClrScheme>
      <a:clrScheme name="Blank Presentatio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C4F82"/>
        </a:hlink>
        <a:folHlink>
          <a:srgbClr val="0066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potx" id="{D6198413-BC18-479D-AB29-5527E3825E77}" vid="{1181808F-1760-4A00-8F37-D01785FA2BBD}"/>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18379</TotalTime>
  <Pages>7</Pages>
  <Words>2102</Words>
  <Application>Microsoft Office PowerPoint</Application>
  <PresentationFormat>Letter Paper (8.5x11 in)</PresentationFormat>
  <Paragraphs>451</Paragraphs>
  <Slides>52</Slides>
  <Notes>19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52</vt:i4>
      </vt:variant>
    </vt:vector>
  </HeadingPairs>
  <TitlesOfParts>
    <vt:vector size="60" baseType="lpstr">
      <vt:lpstr>MS PGothic</vt:lpstr>
      <vt:lpstr>Arial</vt:lpstr>
      <vt:lpstr>Arial Black</vt:lpstr>
      <vt:lpstr>Times</vt:lpstr>
      <vt:lpstr>Times New Roman</vt:lpstr>
      <vt:lpstr>courseware</vt:lpstr>
      <vt:lpstr>1_courseware</vt:lpstr>
      <vt:lpstr>2_courseware</vt:lpstr>
      <vt:lpstr>PowerPoint Presentation</vt:lpstr>
      <vt:lpstr>PowerPoint Presentation</vt:lpstr>
      <vt:lpstr>Topics</vt:lpstr>
      <vt:lpstr>Knowledge Work</vt:lpstr>
      <vt:lpstr>Characteristics of Knowledge Work</vt:lpstr>
      <vt:lpstr>Managing Knowledge Work</vt:lpstr>
      <vt:lpstr>What’s In a Name?</vt:lpstr>
      <vt:lpstr>The “T” in TSP</vt:lpstr>
      <vt:lpstr>Topics</vt:lpstr>
      <vt:lpstr>Team Management Models</vt:lpstr>
      <vt:lpstr>Management Activities Are Shared</vt:lpstr>
      <vt:lpstr>Team Member Management Roles</vt:lpstr>
      <vt:lpstr>The Team Leader’s Role</vt:lpstr>
      <vt:lpstr>Topics</vt:lpstr>
      <vt:lpstr>Team Members Support Each Other</vt:lpstr>
      <vt:lpstr>The TSP Coach</vt:lpstr>
      <vt:lpstr>The TSP Coaching Role</vt:lpstr>
      <vt:lpstr>Training Support</vt:lpstr>
      <vt:lpstr>Tool Support</vt:lpstr>
      <vt:lpstr>Books To Support Learning</vt:lpstr>
      <vt:lpstr>Technical Reports, Presentations, Articles</vt:lpstr>
      <vt:lpstr>Topics</vt:lpstr>
      <vt:lpstr>TSP Process Elements</vt:lpstr>
      <vt:lpstr>Topics</vt:lpstr>
      <vt:lpstr>TSP Mechanisms that Foster Team Effectiveness</vt:lpstr>
      <vt:lpstr>The TSP Launch</vt:lpstr>
      <vt:lpstr>The Launch Process</vt:lpstr>
      <vt:lpstr>The Launch Notebook</vt:lpstr>
      <vt:lpstr>Coach Role</vt:lpstr>
      <vt:lpstr>Launch Meeting Mechanics</vt:lpstr>
      <vt:lpstr>Recording the Launch Information</vt:lpstr>
      <vt:lpstr>Incremental Planning</vt:lpstr>
      <vt:lpstr>Future Planning Cycles are Preceded by a Relaunch</vt:lpstr>
      <vt:lpstr>The Relaunch Process</vt:lpstr>
      <vt:lpstr>Products of the Launch or Relaunch</vt:lpstr>
      <vt:lpstr>TSP Mechanisms that Foster Team Effectiveness</vt:lpstr>
      <vt:lpstr>Daily Planning and Real-Time Tracking</vt:lpstr>
      <vt:lpstr>TSP Commitment Tracking</vt:lpstr>
      <vt:lpstr>TSP Mechanisms that Foster Team Effectiveness</vt:lpstr>
      <vt:lpstr>The Weekly Team Meeting</vt:lpstr>
      <vt:lpstr>TSP Mechanisms that Foster Team Effectiveness</vt:lpstr>
      <vt:lpstr>Reporting to Management</vt:lpstr>
      <vt:lpstr>Status Reporting Frequency</vt:lpstr>
      <vt:lpstr>What Information Does Management Need?</vt:lpstr>
      <vt:lpstr>TSP Teams Use Data To Report Status</vt:lpstr>
      <vt:lpstr>TSP Mechanisms that Foster Team Effectiveness</vt:lpstr>
      <vt:lpstr>Postmortems Conducted After Each Phase</vt:lpstr>
      <vt:lpstr>The Coach Role</vt:lpstr>
      <vt:lpstr>Let’s Get Better</vt:lpstr>
      <vt:lpstr>PowerPoint Presentation</vt:lpstr>
      <vt:lpstr>The Glue That Binds It All Together</vt:lpstr>
      <vt:lpstr>Messages to Remember</vt:lpstr>
    </vt:vector>
  </TitlesOfParts>
  <Company>The 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Stacy Mitchell</dc:creator>
  <cp:lastModifiedBy>wrn_loc_adm</cp:lastModifiedBy>
  <cp:revision>306</cp:revision>
  <cp:lastPrinted>2012-07-09T17:50:39Z</cp:lastPrinted>
  <dcterms:created xsi:type="dcterms:W3CDTF">2001-03-28T15:45:23Z</dcterms:created>
  <dcterms:modified xsi:type="dcterms:W3CDTF">2018-09-06T00:15:33Z</dcterms:modified>
</cp:coreProperties>
</file>