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  <p:sldMasterId id="2147483739" r:id="rId2"/>
    <p:sldMasterId id="2147483747" r:id="rId3"/>
  </p:sldMasterIdLst>
  <p:notesMasterIdLst>
    <p:notesMasterId r:id="rId35"/>
  </p:notesMasterIdLst>
  <p:handoutMasterIdLst>
    <p:handoutMasterId r:id="rId36"/>
  </p:handoutMasterIdLst>
  <p:sldIdLst>
    <p:sldId id="256" r:id="rId4"/>
    <p:sldId id="371" r:id="rId5"/>
    <p:sldId id="261" r:id="rId6"/>
    <p:sldId id="330" r:id="rId7"/>
    <p:sldId id="331" r:id="rId8"/>
    <p:sldId id="365" r:id="rId9"/>
    <p:sldId id="347" r:id="rId10"/>
    <p:sldId id="334" r:id="rId11"/>
    <p:sldId id="338" r:id="rId12"/>
    <p:sldId id="336" r:id="rId13"/>
    <p:sldId id="337" r:id="rId14"/>
    <p:sldId id="329" r:id="rId15"/>
    <p:sldId id="366" r:id="rId16"/>
    <p:sldId id="350" r:id="rId17"/>
    <p:sldId id="367" r:id="rId18"/>
    <p:sldId id="353" r:id="rId19"/>
    <p:sldId id="368" r:id="rId20"/>
    <p:sldId id="273" r:id="rId21"/>
    <p:sldId id="342" r:id="rId22"/>
    <p:sldId id="343" r:id="rId23"/>
    <p:sldId id="339" r:id="rId24"/>
    <p:sldId id="341" r:id="rId25"/>
    <p:sldId id="345" r:id="rId26"/>
    <p:sldId id="328" r:id="rId27"/>
    <p:sldId id="369" r:id="rId28"/>
    <p:sldId id="359" r:id="rId29"/>
    <p:sldId id="361" r:id="rId30"/>
    <p:sldId id="360" r:id="rId31"/>
    <p:sldId id="363" r:id="rId32"/>
    <p:sldId id="370" r:id="rId33"/>
    <p:sldId id="364" r:id="rId34"/>
  </p:sldIdLst>
  <p:sldSz cx="9144000" cy="6858000" type="letter"/>
  <p:notesSz cx="71501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874315-F5A9-4705-B228-ED5CE826B644}">
          <p14:sldIdLst>
            <p14:sldId id="256"/>
            <p14:sldId id="371"/>
          </p14:sldIdLst>
        </p14:section>
        <p14:section name="Intro" id="{AA56625C-031A-4E96-BE0E-0EDD5D05B89D}">
          <p14:sldIdLst>
            <p14:sldId id="261"/>
            <p14:sldId id="330"/>
            <p14:sldId id="331"/>
          </p14:sldIdLst>
        </p14:section>
        <p14:section name="Managing Your Work - Time" id="{17807736-060E-4DE5-A7CA-776103751853}">
          <p14:sldIdLst>
            <p14:sldId id="365"/>
            <p14:sldId id="347"/>
            <p14:sldId id="334"/>
            <p14:sldId id="338"/>
            <p14:sldId id="336"/>
            <p14:sldId id="337"/>
            <p14:sldId id="329"/>
          </p14:sldIdLst>
        </p14:section>
        <p14:section name="Defect tracking" id="{F929AE90-9036-48EE-BCA2-79EC83C7369B}">
          <p14:sldIdLst>
            <p14:sldId id="366"/>
            <p14:sldId id="350"/>
          </p14:sldIdLst>
        </p14:section>
        <p14:section name="Product Size Tracking" id="{E9026779-3128-4B92-8926-1518F72113CB}">
          <p14:sldIdLst>
            <p14:sldId id="367"/>
            <p14:sldId id="353"/>
          </p14:sldIdLst>
        </p14:section>
        <p14:section name="Dynamic Planning" id="{9B8C26E2-8A15-4446-9782-E8FC7F3F4188}">
          <p14:sldIdLst>
            <p14:sldId id="368"/>
            <p14:sldId id="273"/>
            <p14:sldId id="342"/>
            <p14:sldId id="343"/>
            <p14:sldId id="339"/>
            <p14:sldId id="341"/>
            <p14:sldId id="345"/>
            <p14:sldId id="328"/>
            <p14:sldId id="369"/>
          </p14:sldIdLst>
        </p14:section>
        <p14:section name="Task Management Issues" id="{43D26E4C-8005-4A95-8837-52723900B294}">
          <p14:sldIdLst>
            <p14:sldId id="359"/>
            <p14:sldId id="361"/>
            <p14:sldId id="360"/>
            <p14:sldId id="363"/>
            <p14:sldId id="370"/>
            <p14:sldId id="3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CA1FB"/>
    <a:srgbClr val="00B0F0"/>
    <a:srgbClr val="DFDBCB"/>
    <a:srgbClr val="CEC8AE"/>
    <a:srgbClr val="476987"/>
    <a:srgbClr val="EBF0F5"/>
    <a:srgbClr val="D0DCE6"/>
    <a:srgbClr val="A9B7C1"/>
    <a:srgbClr val="2C405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87695" autoAdjust="0"/>
  </p:normalViewPr>
  <p:slideViewPr>
    <p:cSldViewPr snapToGrid="0" snapToObjects="1">
      <p:cViewPr varScale="1">
        <p:scale>
          <a:sx n="82" d="100"/>
          <a:sy n="82" d="100"/>
        </p:scale>
        <p:origin x="35" y="1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18720"/>
    </p:cViewPr>
  </p:sorterViewPr>
  <p:notesViewPr>
    <p:cSldViewPr snapToGrid="0" snapToObjects="1">
      <p:cViewPr varScale="1">
        <p:scale>
          <a:sx n="72" d="100"/>
          <a:sy n="72" d="100"/>
        </p:scale>
        <p:origin x="-1680" y="-114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40C17-FAFF-4DF4-8E4F-60D4B4B324E3}" type="doc">
      <dgm:prSet loTypeId="urn:microsoft.com/office/officeart/2005/8/layout/hierarchy2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7AD8ED2-8F1A-4A08-B768-44910E8425DA}">
      <dgm:prSet phldrT="[Text]"/>
      <dgm:spPr>
        <a:xfrm>
          <a:off x="1637" y="1346113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Set priorities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33092A13-07CC-44AD-BED2-5793B7106889}" type="parTrans" cxnId="{055208FE-1A6C-4398-9E47-4715FEE6ED88}">
      <dgm:prSet/>
      <dgm:spPr/>
      <dgm:t>
        <a:bodyPr/>
        <a:lstStyle/>
        <a:p>
          <a:endParaRPr lang="en-US"/>
        </a:p>
      </dgm:t>
    </dgm:pt>
    <dgm:pt modelId="{E26E3DB0-6482-47A3-9DB7-BC15D243A8B1}" type="sibTrans" cxnId="{055208FE-1A6C-4398-9E47-4715FEE6ED88}">
      <dgm:prSet/>
      <dgm:spPr/>
      <dgm:t>
        <a:bodyPr/>
        <a:lstStyle/>
        <a:p>
          <a:endParaRPr lang="en-US"/>
        </a:p>
      </dgm:t>
    </dgm:pt>
    <dgm:pt modelId="{643E7048-8EAC-4FB3-99D2-E48B2E4FE43A}">
      <dgm:prSet phldrT="[Text]"/>
      <dgm:spPr>
        <a:xfrm>
          <a:off x="2277963" y="1346113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Define task order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EC0DB392-B607-4377-ABD0-2C810655A69F}" type="parTrans" cxnId="{A05DED48-798E-4BEB-96A8-5303CBB6346F}">
      <dgm:prSet/>
      <dgm:spPr>
        <a:xfrm>
          <a:off x="1627584" y="1731725"/>
          <a:ext cx="650378" cy="41748"/>
        </a:xfrm>
        <a:custGeom>
          <a:avLst/>
          <a:gdLst/>
          <a:ahLst/>
          <a:cxnLst/>
          <a:rect l="0" t="0" r="0" b="0"/>
          <a:pathLst>
            <a:path>
              <a:moveTo>
                <a:pt x="0" y="20874"/>
              </a:moveTo>
              <a:lnTo>
                <a:pt x="650378" y="20874"/>
              </a:lnTo>
            </a:path>
          </a:pathLst>
        </a:custGeom>
        <a:noFill/>
        <a:ln w="25400" cap="flat" cmpd="sng" algn="ctr">
          <a:solidFill>
            <a:srgbClr val="1B587C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5484BF22-EA5D-485A-B42D-C71B5FB388FC}" type="sibTrans" cxnId="{A05DED48-798E-4BEB-96A8-5303CBB6346F}">
      <dgm:prSet/>
      <dgm:spPr/>
      <dgm:t>
        <a:bodyPr/>
        <a:lstStyle/>
        <a:p>
          <a:endParaRPr lang="en-US"/>
        </a:p>
      </dgm:t>
    </dgm:pt>
    <dgm:pt modelId="{51CA8BCC-5CDD-4DA8-91E3-DFC0A6045D8A}">
      <dgm:prSet phldrT="[Text]"/>
      <dgm:spPr>
        <a:xfrm>
          <a:off x="4554289" y="1346113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Execute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7820C30C-0ED7-4537-ACF7-963E4E995841}" type="parTrans" cxnId="{D6451464-9EFD-4C4D-9736-64B8D3D86BFC}">
      <dgm:prSet/>
      <dgm:spPr>
        <a:xfrm>
          <a:off x="3903910" y="1731725"/>
          <a:ext cx="650378" cy="41748"/>
        </a:xfrm>
        <a:custGeom>
          <a:avLst/>
          <a:gdLst/>
          <a:ahLst/>
          <a:cxnLst/>
          <a:rect l="0" t="0" r="0" b="0"/>
          <a:pathLst>
            <a:path>
              <a:moveTo>
                <a:pt x="0" y="20874"/>
              </a:moveTo>
              <a:lnTo>
                <a:pt x="650378" y="20874"/>
              </a:lnTo>
            </a:path>
          </a:pathLst>
        </a:custGeom>
        <a:noFill/>
        <a:ln w="25400" cap="flat" cmpd="sng" algn="ctr">
          <a:solidFill>
            <a:srgbClr val="1B587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D4B73631-164C-4CD0-B564-D450E224D5DB}" type="sibTrans" cxnId="{D6451464-9EFD-4C4D-9736-64B8D3D86BFC}">
      <dgm:prSet/>
      <dgm:spPr/>
      <dgm:t>
        <a:bodyPr/>
        <a:lstStyle/>
        <a:p>
          <a:endParaRPr lang="en-US"/>
        </a:p>
      </dgm:t>
    </dgm:pt>
    <dgm:pt modelId="{3B040018-83F7-4F04-8BAA-BA502DE312DE}">
      <dgm:prSet phldrT="[Text]"/>
      <dgm:spPr>
        <a:xfrm>
          <a:off x="6830615" y="411193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Track time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79D0EE0-E7C6-4BB5-BE37-AADDC9C9E1BB}" type="parTrans" cxnId="{EBDF260D-AA37-44ED-8D6E-4D2EBD7FB5CE}">
      <dgm:prSet/>
      <dgm:spPr>
        <a:xfrm rot="18289469">
          <a:off x="5935981" y="1264266"/>
          <a:ext cx="1138888" cy="41748"/>
        </a:xfrm>
        <a:custGeom>
          <a:avLst/>
          <a:gdLst/>
          <a:ahLst/>
          <a:cxnLst/>
          <a:rect l="0" t="0" r="0" b="0"/>
          <a:pathLst>
            <a:path>
              <a:moveTo>
                <a:pt x="0" y="20874"/>
              </a:moveTo>
              <a:lnTo>
                <a:pt x="1138888" y="20874"/>
              </a:lnTo>
            </a:path>
          </a:pathLst>
        </a:custGeom>
        <a:noFill/>
        <a:ln w="25400" cap="flat" cmpd="sng" algn="ctr">
          <a:solidFill>
            <a:srgbClr val="1B587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EE948700-26BD-4A16-80A7-B9B56CE303B4}" type="sibTrans" cxnId="{EBDF260D-AA37-44ED-8D6E-4D2EBD7FB5CE}">
      <dgm:prSet/>
      <dgm:spPr/>
      <dgm:t>
        <a:bodyPr/>
        <a:lstStyle/>
        <a:p>
          <a:endParaRPr lang="en-US"/>
        </a:p>
      </dgm:t>
    </dgm:pt>
    <dgm:pt modelId="{4B4EC504-B9B7-4D8A-89D7-3DF806EF860F}">
      <dgm:prSet phldrT="[Text]"/>
      <dgm:spPr>
        <a:xfrm>
          <a:off x="6830615" y="2281032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Mark task complete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7EA514DD-2443-482B-9E74-09F6935F17F8}" type="parTrans" cxnId="{6402D946-C0D4-4DBC-9CF3-F8096AC68678}">
      <dgm:prSet/>
      <dgm:spPr>
        <a:xfrm rot="3310531">
          <a:off x="5935981" y="2199185"/>
          <a:ext cx="1138888" cy="41748"/>
        </a:xfrm>
        <a:custGeom>
          <a:avLst/>
          <a:gdLst/>
          <a:ahLst/>
          <a:cxnLst/>
          <a:rect l="0" t="0" r="0" b="0"/>
          <a:pathLst>
            <a:path>
              <a:moveTo>
                <a:pt x="0" y="20874"/>
              </a:moveTo>
              <a:lnTo>
                <a:pt x="1138888" y="20874"/>
              </a:lnTo>
            </a:path>
          </a:pathLst>
        </a:custGeom>
        <a:noFill/>
        <a:ln w="25400" cap="flat" cmpd="sng" algn="ctr">
          <a:solidFill>
            <a:srgbClr val="1B587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ABCD2697-C70D-4884-97CD-9B9922073BB6}" type="sibTrans" cxnId="{6402D946-C0D4-4DBC-9CF3-F8096AC68678}">
      <dgm:prSet/>
      <dgm:spPr/>
      <dgm:t>
        <a:bodyPr/>
        <a:lstStyle/>
        <a:p>
          <a:endParaRPr lang="en-US"/>
        </a:p>
      </dgm:t>
    </dgm:pt>
    <dgm:pt modelId="{A626B649-D79E-4BF4-855E-2798A8883D11}">
      <dgm:prSet phldrT="[Text]"/>
      <dgm:spPr>
        <a:xfrm>
          <a:off x="6830615" y="1346113"/>
          <a:ext cx="1625947" cy="812973"/>
        </a:xfrm>
        <a:prstGeom prst="roundRect">
          <a:avLst>
            <a:gd name="adj" fmla="val 10000"/>
          </a:avLst>
        </a:prstGeom>
        <a:solidFill>
          <a:srgbClr val="1B587C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91440" tIns="91440" rIns="91440" bIns="0"/>
        <a:lstStyle/>
        <a:p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Record defects found and fixed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F699DBC-BD8B-4E4E-9927-2189ADAD854E}" type="parTrans" cxnId="{C320A69C-42FA-4156-99FB-045CBCEF8CAA}">
      <dgm:prSet/>
      <dgm:spPr>
        <a:xfrm>
          <a:off x="6180236" y="1731725"/>
          <a:ext cx="650378" cy="41748"/>
        </a:xfrm>
        <a:custGeom>
          <a:avLst/>
          <a:gdLst/>
          <a:ahLst/>
          <a:cxnLst/>
          <a:rect l="0" t="0" r="0" b="0"/>
          <a:pathLst>
            <a:path>
              <a:moveTo>
                <a:pt x="0" y="20874"/>
              </a:moveTo>
              <a:lnTo>
                <a:pt x="650378" y="20874"/>
              </a:lnTo>
            </a:path>
          </a:pathLst>
        </a:custGeom>
        <a:noFill/>
        <a:ln w="25400" cap="flat" cmpd="sng" algn="ctr">
          <a:solidFill>
            <a:srgbClr val="1B587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A9671721-B6FC-46D8-A5D0-7A11C3E82809}" type="sibTrans" cxnId="{C320A69C-42FA-4156-99FB-045CBCEF8CAA}">
      <dgm:prSet/>
      <dgm:spPr/>
      <dgm:t>
        <a:bodyPr/>
        <a:lstStyle/>
        <a:p>
          <a:endParaRPr lang="en-US"/>
        </a:p>
      </dgm:t>
    </dgm:pt>
    <dgm:pt modelId="{58D1D07F-BF78-42A9-AAD6-02CD2AA84C0B}" type="pres">
      <dgm:prSet presAssocID="{94D40C17-FAFF-4DF4-8E4F-60D4B4B324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DCFE9D-CC56-42C6-A264-9B204A260E87}" type="pres">
      <dgm:prSet presAssocID="{A7AD8ED2-8F1A-4A08-B768-44910E8425DA}" presName="root1" presStyleCnt="0"/>
      <dgm:spPr/>
      <dgm:t>
        <a:bodyPr/>
        <a:lstStyle/>
        <a:p>
          <a:endParaRPr lang="en-US"/>
        </a:p>
      </dgm:t>
    </dgm:pt>
    <dgm:pt modelId="{0CCA62DD-0327-40D3-84BD-A670025B40AB}" type="pres">
      <dgm:prSet presAssocID="{A7AD8ED2-8F1A-4A08-B768-44910E8425D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B488C0-B103-40D1-80A1-BE69C985433D}" type="pres">
      <dgm:prSet presAssocID="{A7AD8ED2-8F1A-4A08-B768-44910E8425DA}" presName="level2hierChild" presStyleCnt="0"/>
      <dgm:spPr/>
      <dgm:t>
        <a:bodyPr/>
        <a:lstStyle/>
        <a:p>
          <a:endParaRPr lang="en-US"/>
        </a:p>
      </dgm:t>
    </dgm:pt>
    <dgm:pt modelId="{8AAF0D90-7BE7-422C-8643-E7E053662264}" type="pres">
      <dgm:prSet presAssocID="{EC0DB392-B607-4377-ABD0-2C810655A69F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EA85E376-C782-46EB-A92E-ECF8FC24FC19}" type="pres">
      <dgm:prSet presAssocID="{EC0DB392-B607-4377-ABD0-2C810655A69F}" presName="connTx" presStyleLbl="parChTrans1D2" presStyleIdx="0" presStyleCnt="1"/>
      <dgm:spPr/>
      <dgm:t>
        <a:bodyPr/>
        <a:lstStyle/>
        <a:p>
          <a:endParaRPr lang="en-US"/>
        </a:p>
      </dgm:t>
    </dgm:pt>
    <dgm:pt modelId="{4E5C8682-9C86-4C13-B128-070251717DE1}" type="pres">
      <dgm:prSet presAssocID="{643E7048-8EAC-4FB3-99D2-E48B2E4FE43A}" presName="root2" presStyleCnt="0"/>
      <dgm:spPr/>
      <dgm:t>
        <a:bodyPr/>
        <a:lstStyle/>
        <a:p>
          <a:endParaRPr lang="en-US"/>
        </a:p>
      </dgm:t>
    </dgm:pt>
    <dgm:pt modelId="{40A308F4-6F6D-40DB-A38E-B79D1EE09081}" type="pres">
      <dgm:prSet presAssocID="{643E7048-8EAC-4FB3-99D2-E48B2E4FE43A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8583E-FA4D-4D6D-B55A-09D718B45155}" type="pres">
      <dgm:prSet presAssocID="{643E7048-8EAC-4FB3-99D2-E48B2E4FE43A}" presName="level3hierChild" presStyleCnt="0"/>
      <dgm:spPr/>
      <dgm:t>
        <a:bodyPr/>
        <a:lstStyle/>
        <a:p>
          <a:endParaRPr lang="en-US"/>
        </a:p>
      </dgm:t>
    </dgm:pt>
    <dgm:pt modelId="{68592038-9877-437E-B7FA-90BBB5C2871D}" type="pres">
      <dgm:prSet presAssocID="{7820C30C-0ED7-4537-ACF7-963E4E995841}" presName="conn2-1" presStyleLbl="parChTrans1D3" presStyleIdx="0" presStyleCnt="1"/>
      <dgm:spPr/>
      <dgm:t>
        <a:bodyPr/>
        <a:lstStyle/>
        <a:p>
          <a:endParaRPr lang="en-US"/>
        </a:p>
      </dgm:t>
    </dgm:pt>
    <dgm:pt modelId="{2C4F54D3-71A8-4CB7-B19E-5B8E44F0968E}" type="pres">
      <dgm:prSet presAssocID="{7820C30C-0ED7-4537-ACF7-963E4E995841}" presName="connTx" presStyleLbl="parChTrans1D3" presStyleIdx="0" presStyleCnt="1"/>
      <dgm:spPr/>
      <dgm:t>
        <a:bodyPr/>
        <a:lstStyle/>
        <a:p>
          <a:endParaRPr lang="en-US"/>
        </a:p>
      </dgm:t>
    </dgm:pt>
    <dgm:pt modelId="{3E208BE7-52D6-4D7F-A8E8-A36A02134E69}" type="pres">
      <dgm:prSet presAssocID="{51CA8BCC-5CDD-4DA8-91E3-DFC0A6045D8A}" presName="root2" presStyleCnt="0"/>
      <dgm:spPr/>
      <dgm:t>
        <a:bodyPr/>
        <a:lstStyle/>
        <a:p>
          <a:endParaRPr lang="en-US"/>
        </a:p>
      </dgm:t>
    </dgm:pt>
    <dgm:pt modelId="{53E3B926-95FE-4098-AEF8-C1C54A435D95}" type="pres">
      <dgm:prSet presAssocID="{51CA8BCC-5CDD-4DA8-91E3-DFC0A6045D8A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D6FD12-2B68-440A-A23C-BC554C5184AA}" type="pres">
      <dgm:prSet presAssocID="{51CA8BCC-5CDD-4DA8-91E3-DFC0A6045D8A}" presName="level3hierChild" presStyleCnt="0"/>
      <dgm:spPr/>
      <dgm:t>
        <a:bodyPr/>
        <a:lstStyle/>
        <a:p>
          <a:endParaRPr lang="en-US"/>
        </a:p>
      </dgm:t>
    </dgm:pt>
    <dgm:pt modelId="{82BB0A7B-A85B-4D23-BB3F-1B3F60B935CF}" type="pres">
      <dgm:prSet presAssocID="{279D0EE0-E7C6-4BB5-BE37-AADDC9C9E1BB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801124F7-25DA-4D8C-9EAF-50F768E8EDF4}" type="pres">
      <dgm:prSet presAssocID="{279D0EE0-E7C6-4BB5-BE37-AADDC9C9E1BB}" presName="connTx" presStyleLbl="parChTrans1D4" presStyleIdx="0" presStyleCnt="3"/>
      <dgm:spPr/>
      <dgm:t>
        <a:bodyPr/>
        <a:lstStyle/>
        <a:p>
          <a:endParaRPr lang="en-US"/>
        </a:p>
      </dgm:t>
    </dgm:pt>
    <dgm:pt modelId="{6C290F72-B1B2-479E-953C-7EDCB2964777}" type="pres">
      <dgm:prSet presAssocID="{3B040018-83F7-4F04-8BAA-BA502DE312DE}" presName="root2" presStyleCnt="0"/>
      <dgm:spPr/>
      <dgm:t>
        <a:bodyPr/>
        <a:lstStyle/>
        <a:p>
          <a:endParaRPr lang="en-US"/>
        </a:p>
      </dgm:t>
    </dgm:pt>
    <dgm:pt modelId="{4D8A0A0F-AC0F-40E4-97C9-355B6CEDFFBB}" type="pres">
      <dgm:prSet presAssocID="{3B040018-83F7-4F04-8BAA-BA502DE312DE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B95DEB-A2D6-4BE1-8A6D-000ACABD3367}" type="pres">
      <dgm:prSet presAssocID="{3B040018-83F7-4F04-8BAA-BA502DE312DE}" presName="level3hierChild" presStyleCnt="0"/>
      <dgm:spPr/>
      <dgm:t>
        <a:bodyPr/>
        <a:lstStyle/>
        <a:p>
          <a:endParaRPr lang="en-US"/>
        </a:p>
      </dgm:t>
    </dgm:pt>
    <dgm:pt modelId="{9CBDCC71-F975-417D-B35E-A3B9C2C8CE6F}" type="pres">
      <dgm:prSet presAssocID="{6F699DBC-BD8B-4E4E-9927-2189ADAD854E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D90509DC-7639-4C30-A5B2-B55B8C40C41F}" type="pres">
      <dgm:prSet presAssocID="{6F699DBC-BD8B-4E4E-9927-2189ADAD854E}" presName="connTx" presStyleLbl="parChTrans1D4" presStyleIdx="1" presStyleCnt="3"/>
      <dgm:spPr/>
      <dgm:t>
        <a:bodyPr/>
        <a:lstStyle/>
        <a:p>
          <a:endParaRPr lang="en-US"/>
        </a:p>
      </dgm:t>
    </dgm:pt>
    <dgm:pt modelId="{BDE04299-805D-41A7-BA0F-3656E1A7DF48}" type="pres">
      <dgm:prSet presAssocID="{A626B649-D79E-4BF4-855E-2798A8883D11}" presName="root2" presStyleCnt="0"/>
      <dgm:spPr/>
      <dgm:t>
        <a:bodyPr/>
        <a:lstStyle/>
        <a:p>
          <a:endParaRPr lang="en-US"/>
        </a:p>
      </dgm:t>
    </dgm:pt>
    <dgm:pt modelId="{1D6B1EB4-248C-4B11-9F16-B570AF95D75A}" type="pres">
      <dgm:prSet presAssocID="{A626B649-D79E-4BF4-855E-2798A8883D11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DCCD9E-8E17-4CE8-BBD1-E95CC69803E7}" type="pres">
      <dgm:prSet presAssocID="{A626B649-D79E-4BF4-855E-2798A8883D11}" presName="level3hierChild" presStyleCnt="0"/>
      <dgm:spPr/>
      <dgm:t>
        <a:bodyPr/>
        <a:lstStyle/>
        <a:p>
          <a:endParaRPr lang="en-US"/>
        </a:p>
      </dgm:t>
    </dgm:pt>
    <dgm:pt modelId="{66CA3356-1E48-41CF-961E-A698FA0D84ED}" type="pres">
      <dgm:prSet presAssocID="{7EA514DD-2443-482B-9E74-09F6935F17F8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AAA916DC-D637-48C4-9B54-DDD4538D514E}" type="pres">
      <dgm:prSet presAssocID="{7EA514DD-2443-482B-9E74-09F6935F17F8}" presName="connTx" presStyleLbl="parChTrans1D4" presStyleIdx="2" presStyleCnt="3"/>
      <dgm:spPr/>
      <dgm:t>
        <a:bodyPr/>
        <a:lstStyle/>
        <a:p>
          <a:endParaRPr lang="en-US"/>
        </a:p>
      </dgm:t>
    </dgm:pt>
    <dgm:pt modelId="{CBFAF6EA-C150-461A-866B-210D5C556532}" type="pres">
      <dgm:prSet presAssocID="{4B4EC504-B9B7-4D8A-89D7-3DF806EF860F}" presName="root2" presStyleCnt="0"/>
      <dgm:spPr/>
      <dgm:t>
        <a:bodyPr/>
        <a:lstStyle/>
        <a:p>
          <a:endParaRPr lang="en-US"/>
        </a:p>
      </dgm:t>
    </dgm:pt>
    <dgm:pt modelId="{7B8FD4F9-FA16-43D8-B8B9-98C42005C190}" type="pres">
      <dgm:prSet presAssocID="{4B4EC504-B9B7-4D8A-89D7-3DF806EF860F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0BB1B-1410-46E6-B9B2-0846C027BD01}" type="pres">
      <dgm:prSet presAssocID="{4B4EC504-B9B7-4D8A-89D7-3DF806EF860F}" presName="level3hierChild" presStyleCnt="0"/>
      <dgm:spPr/>
      <dgm:t>
        <a:bodyPr/>
        <a:lstStyle/>
        <a:p>
          <a:endParaRPr lang="en-US"/>
        </a:p>
      </dgm:t>
    </dgm:pt>
  </dgm:ptLst>
  <dgm:cxnLst>
    <dgm:cxn modelId="{F89F1A0C-750A-4ED6-BE56-7ABD66E3B7DB}" type="presOf" srcId="{7EA514DD-2443-482B-9E74-09F6935F17F8}" destId="{AAA916DC-D637-48C4-9B54-DDD4538D514E}" srcOrd="1" destOrd="0" presId="urn:microsoft.com/office/officeart/2005/8/layout/hierarchy2"/>
    <dgm:cxn modelId="{0CACA125-B9D3-44C9-9B66-3B53DC712C69}" type="presOf" srcId="{A7AD8ED2-8F1A-4A08-B768-44910E8425DA}" destId="{0CCA62DD-0327-40D3-84BD-A670025B40AB}" srcOrd="0" destOrd="0" presId="urn:microsoft.com/office/officeart/2005/8/layout/hierarchy2"/>
    <dgm:cxn modelId="{4DBE81C2-0E63-49AF-BEA9-8A63BBE0CA5E}" type="presOf" srcId="{EC0DB392-B607-4377-ABD0-2C810655A69F}" destId="{8AAF0D90-7BE7-422C-8643-E7E053662264}" srcOrd="0" destOrd="0" presId="urn:microsoft.com/office/officeart/2005/8/layout/hierarchy2"/>
    <dgm:cxn modelId="{0E2A9B71-CEB6-4D71-A9B6-32145ABC5616}" type="presOf" srcId="{7820C30C-0ED7-4537-ACF7-963E4E995841}" destId="{68592038-9877-437E-B7FA-90BBB5C2871D}" srcOrd="0" destOrd="0" presId="urn:microsoft.com/office/officeart/2005/8/layout/hierarchy2"/>
    <dgm:cxn modelId="{9A8F868F-DA43-4831-AE2C-8CC25BB2B1A7}" type="presOf" srcId="{94D40C17-FAFF-4DF4-8E4F-60D4B4B324E3}" destId="{58D1D07F-BF78-42A9-AAD6-02CD2AA84C0B}" srcOrd="0" destOrd="0" presId="urn:microsoft.com/office/officeart/2005/8/layout/hierarchy2"/>
    <dgm:cxn modelId="{9FBE13D0-EBF4-47F9-A630-5EBDBB3C45BE}" type="presOf" srcId="{7820C30C-0ED7-4537-ACF7-963E4E995841}" destId="{2C4F54D3-71A8-4CB7-B19E-5B8E44F0968E}" srcOrd="1" destOrd="0" presId="urn:microsoft.com/office/officeart/2005/8/layout/hierarchy2"/>
    <dgm:cxn modelId="{17824BB9-71AD-41B9-AFA2-FA2B6E5D2C36}" type="presOf" srcId="{643E7048-8EAC-4FB3-99D2-E48B2E4FE43A}" destId="{40A308F4-6F6D-40DB-A38E-B79D1EE09081}" srcOrd="0" destOrd="0" presId="urn:microsoft.com/office/officeart/2005/8/layout/hierarchy2"/>
    <dgm:cxn modelId="{2A256082-ACB6-461C-93F5-7D601F0C7237}" type="presOf" srcId="{51CA8BCC-5CDD-4DA8-91E3-DFC0A6045D8A}" destId="{53E3B926-95FE-4098-AEF8-C1C54A435D95}" srcOrd="0" destOrd="0" presId="urn:microsoft.com/office/officeart/2005/8/layout/hierarchy2"/>
    <dgm:cxn modelId="{D6451464-9EFD-4C4D-9736-64B8D3D86BFC}" srcId="{643E7048-8EAC-4FB3-99D2-E48B2E4FE43A}" destId="{51CA8BCC-5CDD-4DA8-91E3-DFC0A6045D8A}" srcOrd="0" destOrd="0" parTransId="{7820C30C-0ED7-4537-ACF7-963E4E995841}" sibTransId="{D4B73631-164C-4CD0-B564-D450E224D5DB}"/>
    <dgm:cxn modelId="{C0429A44-5DE6-4238-AA64-07C3C5D07B5A}" type="presOf" srcId="{7EA514DD-2443-482B-9E74-09F6935F17F8}" destId="{66CA3356-1E48-41CF-961E-A698FA0D84ED}" srcOrd="0" destOrd="0" presId="urn:microsoft.com/office/officeart/2005/8/layout/hierarchy2"/>
    <dgm:cxn modelId="{6402D946-C0D4-4DBC-9CF3-F8096AC68678}" srcId="{51CA8BCC-5CDD-4DA8-91E3-DFC0A6045D8A}" destId="{4B4EC504-B9B7-4D8A-89D7-3DF806EF860F}" srcOrd="2" destOrd="0" parTransId="{7EA514DD-2443-482B-9E74-09F6935F17F8}" sibTransId="{ABCD2697-C70D-4884-97CD-9B9922073BB6}"/>
    <dgm:cxn modelId="{A05DED48-798E-4BEB-96A8-5303CBB6346F}" srcId="{A7AD8ED2-8F1A-4A08-B768-44910E8425DA}" destId="{643E7048-8EAC-4FB3-99D2-E48B2E4FE43A}" srcOrd="0" destOrd="0" parTransId="{EC0DB392-B607-4377-ABD0-2C810655A69F}" sibTransId="{5484BF22-EA5D-485A-B42D-C71B5FB388FC}"/>
    <dgm:cxn modelId="{20C2262C-1963-414D-BCB3-D897E2D1120E}" type="presOf" srcId="{EC0DB392-B607-4377-ABD0-2C810655A69F}" destId="{EA85E376-C782-46EB-A92E-ECF8FC24FC19}" srcOrd="1" destOrd="0" presId="urn:microsoft.com/office/officeart/2005/8/layout/hierarchy2"/>
    <dgm:cxn modelId="{F81CB415-8964-4B15-A5D9-995287C1DAA2}" type="presOf" srcId="{6F699DBC-BD8B-4E4E-9927-2189ADAD854E}" destId="{9CBDCC71-F975-417D-B35E-A3B9C2C8CE6F}" srcOrd="0" destOrd="0" presId="urn:microsoft.com/office/officeart/2005/8/layout/hierarchy2"/>
    <dgm:cxn modelId="{C320A69C-42FA-4156-99FB-045CBCEF8CAA}" srcId="{51CA8BCC-5CDD-4DA8-91E3-DFC0A6045D8A}" destId="{A626B649-D79E-4BF4-855E-2798A8883D11}" srcOrd="1" destOrd="0" parTransId="{6F699DBC-BD8B-4E4E-9927-2189ADAD854E}" sibTransId="{A9671721-B6FC-46D8-A5D0-7A11C3E82809}"/>
    <dgm:cxn modelId="{34717F48-5D82-466B-8415-B1BA3D3FF4BC}" type="presOf" srcId="{279D0EE0-E7C6-4BB5-BE37-AADDC9C9E1BB}" destId="{82BB0A7B-A85B-4D23-BB3F-1B3F60B935CF}" srcOrd="0" destOrd="0" presId="urn:microsoft.com/office/officeart/2005/8/layout/hierarchy2"/>
    <dgm:cxn modelId="{8223DC93-CADC-4C55-B329-65734746801A}" type="presOf" srcId="{279D0EE0-E7C6-4BB5-BE37-AADDC9C9E1BB}" destId="{801124F7-25DA-4D8C-9EAF-50F768E8EDF4}" srcOrd="1" destOrd="0" presId="urn:microsoft.com/office/officeart/2005/8/layout/hierarchy2"/>
    <dgm:cxn modelId="{EBDF260D-AA37-44ED-8D6E-4D2EBD7FB5CE}" srcId="{51CA8BCC-5CDD-4DA8-91E3-DFC0A6045D8A}" destId="{3B040018-83F7-4F04-8BAA-BA502DE312DE}" srcOrd="0" destOrd="0" parTransId="{279D0EE0-E7C6-4BB5-BE37-AADDC9C9E1BB}" sibTransId="{EE948700-26BD-4A16-80A7-B9B56CE303B4}"/>
    <dgm:cxn modelId="{5F2FC5BD-60AC-4F77-A84C-C27DE4185364}" type="presOf" srcId="{4B4EC504-B9B7-4D8A-89D7-3DF806EF860F}" destId="{7B8FD4F9-FA16-43D8-B8B9-98C42005C190}" srcOrd="0" destOrd="0" presId="urn:microsoft.com/office/officeart/2005/8/layout/hierarchy2"/>
    <dgm:cxn modelId="{6481BCE6-9F09-47C5-8BBB-F55ECFC7510C}" type="presOf" srcId="{6F699DBC-BD8B-4E4E-9927-2189ADAD854E}" destId="{D90509DC-7639-4C30-A5B2-B55B8C40C41F}" srcOrd="1" destOrd="0" presId="urn:microsoft.com/office/officeart/2005/8/layout/hierarchy2"/>
    <dgm:cxn modelId="{2323CA7C-C239-4FF2-A429-2E3F35C2DDDF}" type="presOf" srcId="{A626B649-D79E-4BF4-855E-2798A8883D11}" destId="{1D6B1EB4-248C-4B11-9F16-B570AF95D75A}" srcOrd="0" destOrd="0" presId="urn:microsoft.com/office/officeart/2005/8/layout/hierarchy2"/>
    <dgm:cxn modelId="{055208FE-1A6C-4398-9E47-4715FEE6ED88}" srcId="{94D40C17-FAFF-4DF4-8E4F-60D4B4B324E3}" destId="{A7AD8ED2-8F1A-4A08-B768-44910E8425DA}" srcOrd="0" destOrd="0" parTransId="{33092A13-07CC-44AD-BED2-5793B7106889}" sibTransId="{E26E3DB0-6482-47A3-9DB7-BC15D243A8B1}"/>
    <dgm:cxn modelId="{13CE1FC9-E012-4EEF-BB8C-C67416C912A1}" type="presOf" srcId="{3B040018-83F7-4F04-8BAA-BA502DE312DE}" destId="{4D8A0A0F-AC0F-40E4-97C9-355B6CEDFFBB}" srcOrd="0" destOrd="0" presId="urn:microsoft.com/office/officeart/2005/8/layout/hierarchy2"/>
    <dgm:cxn modelId="{75D77646-0290-4982-BB03-11FFD24008AE}" type="presParOf" srcId="{58D1D07F-BF78-42A9-AAD6-02CD2AA84C0B}" destId="{9DDCFE9D-CC56-42C6-A264-9B204A260E87}" srcOrd="0" destOrd="0" presId="urn:microsoft.com/office/officeart/2005/8/layout/hierarchy2"/>
    <dgm:cxn modelId="{3DA1D0E2-B634-42CE-97D3-BA97DABA4B7F}" type="presParOf" srcId="{9DDCFE9D-CC56-42C6-A264-9B204A260E87}" destId="{0CCA62DD-0327-40D3-84BD-A670025B40AB}" srcOrd="0" destOrd="0" presId="urn:microsoft.com/office/officeart/2005/8/layout/hierarchy2"/>
    <dgm:cxn modelId="{713774CB-4BB6-4C68-81E9-DCE07D4B255E}" type="presParOf" srcId="{9DDCFE9D-CC56-42C6-A264-9B204A260E87}" destId="{5FB488C0-B103-40D1-80A1-BE69C985433D}" srcOrd="1" destOrd="0" presId="urn:microsoft.com/office/officeart/2005/8/layout/hierarchy2"/>
    <dgm:cxn modelId="{8B2B7766-C72A-4D68-A5A5-81EA2AA7C183}" type="presParOf" srcId="{5FB488C0-B103-40D1-80A1-BE69C985433D}" destId="{8AAF0D90-7BE7-422C-8643-E7E053662264}" srcOrd="0" destOrd="0" presId="urn:microsoft.com/office/officeart/2005/8/layout/hierarchy2"/>
    <dgm:cxn modelId="{651BBA1C-F33E-4FB8-9A70-2BF6FB914C42}" type="presParOf" srcId="{8AAF0D90-7BE7-422C-8643-E7E053662264}" destId="{EA85E376-C782-46EB-A92E-ECF8FC24FC19}" srcOrd="0" destOrd="0" presId="urn:microsoft.com/office/officeart/2005/8/layout/hierarchy2"/>
    <dgm:cxn modelId="{D98FD586-61A0-434B-BE61-47DF8E84970D}" type="presParOf" srcId="{5FB488C0-B103-40D1-80A1-BE69C985433D}" destId="{4E5C8682-9C86-4C13-B128-070251717DE1}" srcOrd="1" destOrd="0" presId="urn:microsoft.com/office/officeart/2005/8/layout/hierarchy2"/>
    <dgm:cxn modelId="{C698C374-AF8D-47B9-A7FE-B05EACB9EB68}" type="presParOf" srcId="{4E5C8682-9C86-4C13-B128-070251717DE1}" destId="{40A308F4-6F6D-40DB-A38E-B79D1EE09081}" srcOrd="0" destOrd="0" presId="urn:microsoft.com/office/officeart/2005/8/layout/hierarchy2"/>
    <dgm:cxn modelId="{41DFE3A6-90BB-4787-9449-2CF9BD7ECD4F}" type="presParOf" srcId="{4E5C8682-9C86-4C13-B128-070251717DE1}" destId="{3128583E-FA4D-4D6D-B55A-09D718B45155}" srcOrd="1" destOrd="0" presId="urn:microsoft.com/office/officeart/2005/8/layout/hierarchy2"/>
    <dgm:cxn modelId="{57EDFBEB-36F7-44E8-A144-1DD8B887477A}" type="presParOf" srcId="{3128583E-FA4D-4D6D-B55A-09D718B45155}" destId="{68592038-9877-437E-B7FA-90BBB5C2871D}" srcOrd="0" destOrd="0" presId="urn:microsoft.com/office/officeart/2005/8/layout/hierarchy2"/>
    <dgm:cxn modelId="{ABF80EAB-2A4F-4315-8F12-B698B3653AA4}" type="presParOf" srcId="{68592038-9877-437E-B7FA-90BBB5C2871D}" destId="{2C4F54D3-71A8-4CB7-B19E-5B8E44F0968E}" srcOrd="0" destOrd="0" presId="urn:microsoft.com/office/officeart/2005/8/layout/hierarchy2"/>
    <dgm:cxn modelId="{4B099472-5E92-4462-BF40-D513A4F97C2C}" type="presParOf" srcId="{3128583E-FA4D-4D6D-B55A-09D718B45155}" destId="{3E208BE7-52D6-4D7F-A8E8-A36A02134E69}" srcOrd="1" destOrd="0" presId="urn:microsoft.com/office/officeart/2005/8/layout/hierarchy2"/>
    <dgm:cxn modelId="{454894F6-4081-4183-83E9-C71D9CB71CCC}" type="presParOf" srcId="{3E208BE7-52D6-4D7F-A8E8-A36A02134E69}" destId="{53E3B926-95FE-4098-AEF8-C1C54A435D95}" srcOrd="0" destOrd="0" presId="urn:microsoft.com/office/officeart/2005/8/layout/hierarchy2"/>
    <dgm:cxn modelId="{BFB15E5B-558D-4BBA-8DC8-1C4E82108D80}" type="presParOf" srcId="{3E208BE7-52D6-4D7F-A8E8-A36A02134E69}" destId="{19D6FD12-2B68-440A-A23C-BC554C5184AA}" srcOrd="1" destOrd="0" presId="urn:microsoft.com/office/officeart/2005/8/layout/hierarchy2"/>
    <dgm:cxn modelId="{56204E21-6175-45F3-96FD-1B6A3D539D50}" type="presParOf" srcId="{19D6FD12-2B68-440A-A23C-BC554C5184AA}" destId="{82BB0A7B-A85B-4D23-BB3F-1B3F60B935CF}" srcOrd="0" destOrd="0" presId="urn:microsoft.com/office/officeart/2005/8/layout/hierarchy2"/>
    <dgm:cxn modelId="{5FB52BFE-0FF6-4C99-BCA7-80233F54AEDF}" type="presParOf" srcId="{82BB0A7B-A85B-4D23-BB3F-1B3F60B935CF}" destId="{801124F7-25DA-4D8C-9EAF-50F768E8EDF4}" srcOrd="0" destOrd="0" presId="urn:microsoft.com/office/officeart/2005/8/layout/hierarchy2"/>
    <dgm:cxn modelId="{A29FCDD2-DAE0-44C0-8FF3-1D132CEDCDBB}" type="presParOf" srcId="{19D6FD12-2B68-440A-A23C-BC554C5184AA}" destId="{6C290F72-B1B2-479E-953C-7EDCB2964777}" srcOrd="1" destOrd="0" presId="urn:microsoft.com/office/officeart/2005/8/layout/hierarchy2"/>
    <dgm:cxn modelId="{AC6770ED-CC22-4C55-AF99-9895F348AA5F}" type="presParOf" srcId="{6C290F72-B1B2-479E-953C-7EDCB2964777}" destId="{4D8A0A0F-AC0F-40E4-97C9-355B6CEDFFBB}" srcOrd="0" destOrd="0" presId="urn:microsoft.com/office/officeart/2005/8/layout/hierarchy2"/>
    <dgm:cxn modelId="{ECEC8392-6061-43BB-8482-57ECC9D95690}" type="presParOf" srcId="{6C290F72-B1B2-479E-953C-7EDCB2964777}" destId="{EBB95DEB-A2D6-4BE1-8A6D-000ACABD3367}" srcOrd="1" destOrd="0" presId="urn:microsoft.com/office/officeart/2005/8/layout/hierarchy2"/>
    <dgm:cxn modelId="{2B7CE039-7AED-4823-BEB3-5EBDCC7E93C7}" type="presParOf" srcId="{19D6FD12-2B68-440A-A23C-BC554C5184AA}" destId="{9CBDCC71-F975-417D-B35E-A3B9C2C8CE6F}" srcOrd="2" destOrd="0" presId="urn:microsoft.com/office/officeart/2005/8/layout/hierarchy2"/>
    <dgm:cxn modelId="{95309CE1-22BF-467E-81C8-D1C7678FFA59}" type="presParOf" srcId="{9CBDCC71-F975-417D-B35E-A3B9C2C8CE6F}" destId="{D90509DC-7639-4C30-A5B2-B55B8C40C41F}" srcOrd="0" destOrd="0" presId="urn:microsoft.com/office/officeart/2005/8/layout/hierarchy2"/>
    <dgm:cxn modelId="{74870FC3-B530-4512-B400-16F3A3AA7DCC}" type="presParOf" srcId="{19D6FD12-2B68-440A-A23C-BC554C5184AA}" destId="{BDE04299-805D-41A7-BA0F-3656E1A7DF48}" srcOrd="3" destOrd="0" presId="urn:microsoft.com/office/officeart/2005/8/layout/hierarchy2"/>
    <dgm:cxn modelId="{503CA6A7-8E1E-4E7C-B313-EA6CEFCA7A8E}" type="presParOf" srcId="{BDE04299-805D-41A7-BA0F-3656E1A7DF48}" destId="{1D6B1EB4-248C-4B11-9F16-B570AF95D75A}" srcOrd="0" destOrd="0" presId="urn:microsoft.com/office/officeart/2005/8/layout/hierarchy2"/>
    <dgm:cxn modelId="{010D187E-972A-4C29-B59D-7C1F568FBD76}" type="presParOf" srcId="{BDE04299-805D-41A7-BA0F-3656E1A7DF48}" destId="{61DCCD9E-8E17-4CE8-BBD1-E95CC69803E7}" srcOrd="1" destOrd="0" presId="urn:microsoft.com/office/officeart/2005/8/layout/hierarchy2"/>
    <dgm:cxn modelId="{C63B6532-3DDF-4BE2-9CCA-9CF321ADE2AE}" type="presParOf" srcId="{19D6FD12-2B68-440A-A23C-BC554C5184AA}" destId="{66CA3356-1E48-41CF-961E-A698FA0D84ED}" srcOrd="4" destOrd="0" presId="urn:microsoft.com/office/officeart/2005/8/layout/hierarchy2"/>
    <dgm:cxn modelId="{E140457F-2956-43DD-A724-2E45B9E7F9F3}" type="presParOf" srcId="{66CA3356-1E48-41CF-961E-A698FA0D84ED}" destId="{AAA916DC-D637-48C4-9B54-DDD4538D514E}" srcOrd="0" destOrd="0" presId="urn:microsoft.com/office/officeart/2005/8/layout/hierarchy2"/>
    <dgm:cxn modelId="{F7EDC545-E1FB-4D22-984F-5B6327617E75}" type="presParOf" srcId="{19D6FD12-2B68-440A-A23C-BC554C5184AA}" destId="{CBFAF6EA-C150-461A-866B-210D5C556532}" srcOrd="5" destOrd="0" presId="urn:microsoft.com/office/officeart/2005/8/layout/hierarchy2"/>
    <dgm:cxn modelId="{8FFAF57C-4B49-4F32-A9AF-327A95448D2D}" type="presParOf" srcId="{CBFAF6EA-C150-461A-866B-210D5C556532}" destId="{7B8FD4F9-FA16-43D8-B8B9-98C42005C190}" srcOrd="0" destOrd="0" presId="urn:microsoft.com/office/officeart/2005/8/layout/hierarchy2"/>
    <dgm:cxn modelId="{E4033A6B-59F4-486A-AE85-0195D96F63C6}" type="presParOf" srcId="{CBFAF6EA-C150-461A-866B-210D5C556532}" destId="{3FF0BB1B-1410-46E6-B9B2-0846C027BD0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" name="Rectangle 7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98825" y="8963025"/>
            <a:ext cx="569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/>
            </a:lvl1pPr>
          </a:lstStyle>
          <a:p>
            <a:pPr>
              <a:defRPr/>
            </a:pPr>
            <a:fld id="{FF8DCBBF-5A15-4264-92FB-F2783D382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2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392488" y="8997950"/>
            <a:ext cx="36671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66" tIns="45332" rIns="90666" bIns="45332">
            <a:spAutoFit/>
          </a:bodyPr>
          <a:lstStyle/>
          <a:p>
            <a:pPr algn="ctr" defTabSz="927100" eaLnBrk="0" hangingPunct="0">
              <a:lnSpc>
                <a:spcPct val="90000"/>
              </a:lnSpc>
              <a:buFontTx/>
              <a:buNone/>
              <a:defRPr/>
            </a:pPr>
            <a:fld id="{764DFBB8-299F-4152-84B0-33E86CA1DFB0}" type="slidenum">
              <a:rPr lang="en-US" sz="1200"/>
              <a:pPr algn="ctr" defTabSz="927100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3686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5550" y="717550"/>
            <a:ext cx="4700588" cy="3525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25538" y="4543425"/>
            <a:ext cx="4808537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2" tIns="48571" rIns="95522" bIns="48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0832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09550" indent="-20955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01809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9793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74158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43413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18659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5755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7107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6904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879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45312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7237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4"/>
          <p:cNvSpPr>
            <a:spLocks noChangeArrowheads="1"/>
          </p:cNvSpPr>
          <p:nvPr userDrawn="1"/>
        </p:nvSpPr>
        <p:spPr bwMode="auto">
          <a:xfrm>
            <a:off x="63192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55263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974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56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1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9514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178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881830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9883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55317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32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spcAft>
                <a:spcPts val="0"/>
              </a:spcAft>
              <a:defRPr/>
            </a:lvl2pPr>
            <a:lvl3pPr>
              <a:spcBef>
                <a:spcPts val="600"/>
              </a:spcBef>
              <a:spcAft>
                <a:spcPts val="0"/>
              </a:spcAft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1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46373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02633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8421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6282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35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4819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2787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697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91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19" name="Rectangle 54"/>
          <p:cNvSpPr>
            <a:spLocks noChangeArrowheads="1"/>
          </p:cNvSpPr>
          <p:nvPr userDrawn="1"/>
        </p:nvSpPr>
        <p:spPr bwMode="auto">
          <a:xfrm>
            <a:off x="63192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  <p:pic>
        <p:nvPicPr>
          <p:cNvPr id="20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1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2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3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1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096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394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Managing Your Work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82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Managing Your Work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065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1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028700" y="2051050"/>
            <a:ext cx="29146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11213" eaLnBrk="0" hangingPunct="0">
              <a:lnSpc>
                <a:spcPct val="90000"/>
              </a:lnSpc>
              <a:buFontTx/>
              <a:buNone/>
            </a:pPr>
            <a:endParaRPr lang="en-US" sz="4000">
              <a:solidFill>
                <a:srgbClr val="EBE8DD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1101" y="5823623"/>
            <a:ext cx="3240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TSP Team Member Training, Module </a:t>
            </a:r>
            <a:r>
              <a:rPr lang="en-US" sz="1400" dirty="0"/>
              <a:t>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4695" y="2823459"/>
            <a:ext cx="3517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Managing Your Work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Management and Earned Value</a:t>
            </a:r>
            <a:endParaRPr lang="en-US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57200" y="158750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Planned Value (PV)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3352800" y="1587500"/>
            <a:ext cx="51816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PV for a task is an estimate of the work required to complete the task. It is expressed as the percent of the overall work required in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your plan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438150" y="3200400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Earned Value (EV)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365500" y="3200400"/>
            <a:ext cx="51816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 task’s PV is </a:t>
            </a:r>
            <a:r>
              <a: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earned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when a task is completed. It must be entirely completed to earn the value.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381000" y="4648200"/>
            <a:ext cx="8458200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Regardless of the actual effort required to complete the task, the earned value that is achieved is the value that was planned (i.e., the PV).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The cumulative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EV is the total of the PV for all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tasks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that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you have completed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to date.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33400" y="1524000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33400" y="3044825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33400" y="4343400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61819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Example: Earned Value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 flipH="1" flipV="1">
            <a:off x="1758454" y="282971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Rectangle 58"/>
          <p:cNvSpPr/>
          <p:nvPr/>
        </p:nvSpPr>
        <p:spPr bwMode="auto">
          <a:xfrm>
            <a:off x="381000" y="1751013"/>
            <a:ext cx="8415338" cy="804862"/>
          </a:xfrm>
          <a:prstGeom prst="rect">
            <a:avLst/>
          </a:prstGeom>
          <a:solidFill>
            <a:srgbClr val="DAEDEF">
              <a:lumMod val="9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ＭＳ Ｐゴシック" pitchFamily="1" charset="-128"/>
            </a:endParaRPr>
          </a:p>
        </p:txBody>
      </p:sp>
      <p:sp>
        <p:nvSpPr>
          <p:cNvPr id="60" name="TextBox 5"/>
          <p:cNvSpPr txBox="1">
            <a:spLocks noChangeArrowheads="1"/>
          </p:cNvSpPr>
          <p:nvPr/>
        </p:nvSpPr>
        <p:spPr bwMode="auto">
          <a:xfrm>
            <a:off x="2895600" y="2630488"/>
            <a:ext cx="6969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20%</a:t>
            </a:r>
          </a:p>
        </p:txBody>
      </p:sp>
      <p:sp>
        <p:nvSpPr>
          <p:cNvPr id="61" name="TextBox 6"/>
          <p:cNvSpPr txBox="1">
            <a:spLocks noChangeArrowheads="1"/>
          </p:cNvSpPr>
          <p:nvPr/>
        </p:nvSpPr>
        <p:spPr bwMode="auto">
          <a:xfrm>
            <a:off x="4495800" y="2630488"/>
            <a:ext cx="682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10.5</a:t>
            </a:r>
          </a:p>
        </p:txBody>
      </p:sp>
      <p:sp>
        <p:nvSpPr>
          <p:cNvPr id="62" name="TextBox 7"/>
          <p:cNvSpPr txBox="1">
            <a:spLocks noChangeArrowheads="1"/>
          </p:cNvSpPr>
          <p:nvPr/>
        </p:nvSpPr>
        <p:spPr bwMode="auto">
          <a:xfrm>
            <a:off x="6348350" y="2630488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30%</a:t>
            </a:r>
          </a:p>
        </p:txBody>
      </p:sp>
      <p:sp>
        <p:nvSpPr>
          <p:cNvPr id="63" name="TextBox 8"/>
          <p:cNvSpPr txBox="1">
            <a:spLocks noChangeArrowheads="1"/>
          </p:cNvSpPr>
          <p:nvPr/>
        </p:nvSpPr>
        <p:spPr bwMode="auto">
          <a:xfrm>
            <a:off x="2143125" y="2630488"/>
            <a:ext cx="4699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5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8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</a:t>
            </a:r>
          </a:p>
        </p:txBody>
      </p:sp>
      <p:sp>
        <p:nvSpPr>
          <p:cNvPr id="64" name="TextBox 9"/>
          <p:cNvSpPr txBox="1">
            <a:spLocks noChangeArrowheads="1"/>
          </p:cNvSpPr>
          <p:nvPr/>
        </p:nvSpPr>
        <p:spPr bwMode="auto">
          <a:xfrm>
            <a:off x="1944688" y="1751013"/>
            <a:ext cx="950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Cum.</a:t>
            </a:r>
            <a:b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est. ef.</a:t>
            </a:r>
          </a:p>
        </p:txBody>
      </p:sp>
      <p:grpSp>
        <p:nvGrpSpPr>
          <p:cNvPr id="65" name="Group 50"/>
          <p:cNvGrpSpPr>
            <a:grpSpLocks/>
          </p:cNvGrpSpPr>
          <p:nvPr/>
        </p:nvGrpSpPr>
        <p:grpSpPr bwMode="auto">
          <a:xfrm>
            <a:off x="354013" y="2058988"/>
            <a:ext cx="712787" cy="2817812"/>
            <a:chOff x="1116297" y="2058888"/>
            <a:chExt cx="712503" cy="2817912"/>
          </a:xfrm>
        </p:grpSpPr>
        <p:sp>
          <p:nvSpPr>
            <p:cNvPr id="66" name="TextBox 3"/>
            <p:cNvSpPr txBox="1">
              <a:spLocks noChangeArrowheads="1"/>
            </p:cNvSpPr>
            <p:nvPr/>
          </p:nvSpPr>
          <p:spPr bwMode="auto">
            <a:xfrm>
              <a:off x="1263278" y="2630031"/>
              <a:ext cx="336922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A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B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D</a:t>
              </a:r>
            </a:p>
          </p:txBody>
        </p:sp>
        <p:sp>
          <p:nvSpPr>
            <p:cNvPr id="67" name="TextBox 10"/>
            <p:cNvSpPr txBox="1">
              <a:spLocks noChangeArrowheads="1"/>
            </p:cNvSpPr>
            <p:nvPr/>
          </p:nvSpPr>
          <p:spPr bwMode="auto">
            <a:xfrm>
              <a:off x="1116297" y="2058888"/>
              <a:ext cx="7125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Task</a:t>
              </a:r>
            </a:p>
          </p:txBody>
        </p:sp>
      </p:grpSp>
      <p:grpSp>
        <p:nvGrpSpPr>
          <p:cNvPr id="68" name="Group 51"/>
          <p:cNvGrpSpPr>
            <a:grpSpLocks/>
          </p:cNvGrpSpPr>
          <p:nvPr/>
        </p:nvGrpSpPr>
        <p:grpSpPr bwMode="auto">
          <a:xfrm>
            <a:off x="1162050" y="1751013"/>
            <a:ext cx="762000" cy="3125787"/>
            <a:chOff x="1828800" y="1751112"/>
            <a:chExt cx="761940" cy="3125688"/>
          </a:xfrm>
        </p:grpSpPr>
        <p:sp>
          <p:nvSpPr>
            <p:cNvPr id="69" name="TextBox 4"/>
            <p:cNvSpPr txBox="1">
              <a:spLocks noChangeArrowheads="1"/>
            </p:cNvSpPr>
            <p:nvPr/>
          </p:nvSpPr>
          <p:spPr bwMode="auto">
            <a:xfrm>
              <a:off x="2038389" y="2630031"/>
              <a:ext cx="32739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3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2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3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2</a:t>
              </a:r>
            </a:p>
          </p:txBody>
        </p:sp>
        <p:sp>
          <p:nvSpPr>
            <p:cNvPr id="70" name="TextBox 11"/>
            <p:cNvSpPr txBox="1">
              <a:spLocks noChangeArrowheads="1"/>
            </p:cNvSpPr>
            <p:nvPr/>
          </p:nvSpPr>
          <p:spPr bwMode="auto">
            <a:xfrm>
              <a:off x="1828800" y="1751112"/>
              <a:ext cx="76194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Est.</a:t>
              </a:r>
              <a:b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</a:b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effort</a:t>
              </a:r>
            </a:p>
          </p:txBody>
        </p:sp>
      </p:grp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2925763" y="2058988"/>
            <a:ext cx="528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PV</a:t>
            </a:r>
          </a:p>
        </p:txBody>
      </p:sp>
      <p:sp>
        <p:nvSpPr>
          <p:cNvPr id="72" name="TextBox 13"/>
          <p:cNvSpPr txBox="1">
            <a:spLocks noChangeArrowheads="1"/>
          </p:cNvSpPr>
          <p:nvPr/>
        </p:nvSpPr>
        <p:spPr bwMode="auto">
          <a:xfrm>
            <a:off x="6407150" y="2058988"/>
            <a:ext cx="52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EV</a:t>
            </a:r>
          </a:p>
        </p:txBody>
      </p:sp>
      <p:sp>
        <p:nvSpPr>
          <p:cNvPr id="73" name="TextBox 14"/>
          <p:cNvSpPr txBox="1">
            <a:spLocks noChangeArrowheads="1"/>
          </p:cNvSpPr>
          <p:nvPr/>
        </p:nvSpPr>
        <p:spPr bwMode="auto">
          <a:xfrm>
            <a:off x="4419600" y="1751013"/>
            <a:ext cx="831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Act. </a:t>
            </a:r>
            <a:b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effort </a:t>
            </a:r>
          </a:p>
        </p:txBody>
      </p:sp>
      <p:sp>
        <p:nvSpPr>
          <p:cNvPr id="74" name="TextBox 16"/>
          <p:cNvSpPr txBox="1">
            <a:spLocks noChangeArrowheads="1"/>
          </p:cNvSpPr>
          <p:nvPr/>
        </p:nvSpPr>
        <p:spPr bwMode="auto">
          <a:xfrm>
            <a:off x="4638675" y="3257550"/>
            <a:ext cx="53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1.3</a:t>
            </a:r>
          </a:p>
        </p:txBody>
      </p:sp>
      <p:sp>
        <p:nvSpPr>
          <p:cNvPr id="75" name="TextBox 17"/>
          <p:cNvSpPr txBox="1">
            <a:spLocks noChangeArrowheads="1"/>
          </p:cNvSpPr>
          <p:nvPr/>
        </p:nvSpPr>
        <p:spPr bwMode="auto">
          <a:xfrm>
            <a:off x="6348350" y="3241675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20%</a:t>
            </a: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381000" y="2555875"/>
            <a:ext cx="8415338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381000" y="3124200"/>
            <a:ext cx="8415338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381000" y="3752850"/>
            <a:ext cx="8415338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381000" y="4324350"/>
            <a:ext cx="8415338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381000" y="4953000"/>
            <a:ext cx="8415338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33"/>
          <p:cNvSpPr txBox="1">
            <a:spLocks noChangeArrowheads="1"/>
          </p:cNvSpPr>
          <p:nvPr/>
        </p:nvSpPr>
        <p:spPr bwMode="auto">
          <a:xfrm>
            <a:off x="4637892" y="3860800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3.2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cxnSp>
        <p:nvCxnSpPr>
          <p:cNvPr id="82" name="Straight Connector 81"/>
          <p:cNvCxnSpPr/>
          <p:nvPr/>
        </p:nvCxnSpPr>
        <p:spPr bwMode="auto">
          <a:xfrm>
            <a:off x="10668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19812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28194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35814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Box 39"/>
          <p:cNvSpPr txBox="1">
            <a:spLocks noChangeArrowheads="1"/>
          </p:cNvSpPr>
          <p:nvPr/>
        </p:nvSpPr>
        <p:spPr bwMode="auto">
          <a:xfrm>
            <a:off x="3624263" y="17510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Cum.</a:t>
            </a:r>
            <a:b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PV</a:t>
            </a:r>
          </a:p>
        </p:txBody>
      </p:sp>
      <p:sp>
        <p:nvSpPr>
          <p:cNvPr id="87" name="TextBox 40"/>
          <p:cNvSpPr txBox="1">
            <a:spLocks noChangeArrowheads="1"/>
          </p:cNvSpPr>
          <p:nvPr/>
        </p:nvSpPr>
        <p:spPr bwMode="auto">
          <a:xfrm>
            <a:off x="3581400" y="2630488"/>
            <a:ext cx="839788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50%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80%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100%</a:t>
            </a:r>
          </a:p>
        </p:txBody>
      </p:sp>
      <p:cxnSp>
        <p:nvCxnSpPr>
          <p:cNvPr id="88" name="Straight Connector 87"/>
          <p:cNvCxnSpPr/>
          <p:nvPr/>
        </p:nvCxnSpPr>
        <p:spPr bwMode="auto">
          <a:xfrm>
            <a:off x="44196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63500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>
            <a:off x="70104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Box 44"/>
          <p:cNvSpPr txBox="1">
            <a:spLocks noChangeArrowheads="1"/>
          </p:cNvSpPr>
          <p:nvPr/>
        </p:nvSpPr>
        <p:spPr bwMode="auto">
          <a:xfrm>
            <a:off x="7205288" y="17510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Cum.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EV</a:t>
            </a:r>
          </a:p>
        </p:txBody>
      </p:sp>
      <p:sp>
        <p:nvSpPr>
          <p:cNvPr id="92" name="TextBox 46"/>
          <p:cNvSpPr txBox="1">
            <a:spLocks noChangeArrowheads="1"/>
          </p:cNvSpPr>
          <p:nvPr/>
        </p:nvSpPr>
        <p:spPr bwMode="auto">
          <a:xfrm>
            <a:off x="7229982" y="2628900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30%</a:t>
            </a:r>
          </a:p>
        </p:txBody>
      </p:sp>
      <p:sp>
        <p:nvSpPr>
          <p:cNvPr id="93" name="TextBox 47"/>
          <p:cNvSpPr txBox="1">
            <a:spLocks noChangeArrowheads="1"/>
          </p:cNvSpPr>
          <p:nvPr/>
        </p:nvSpPr>
        <p:spPr bwMode="auto">
          <a:xfrm>
            <a:off x="7229982" y="3241675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50%</a:t>
            </a:r>
          </a:p>
        </p:txBody>
      </p:sp>
      <p:sp>
        <p:nvSpPr>
          <p:cNvPr id="94" name="TextBox 52"/>
          <p:cNvSpPr txBox="1">
            <a:spLocks noChangeArrowheads="1"/>
          </p:cNvSpPr>
          <p:nvPr/>
        </p:nvSpPr>
        <p:spPr bwMode="auto">
          <a:xfrm>
            <a:off x="5524500" y="2630488"/>
            <a:ext cx="68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10.5</a:t>
            </a:r>
          </a:p>
        </p:txBody>
      </p:sp>
      <p:sp>
        <p:nvSpPr>
          <p:cNvPr id="95" name="TextBox 53"/>
          <p:cNvSpPr txBox="1">
            <a:spLocks noChangeArrowheads="1"/>
          </p:cNvSpPr>
          <p:nvPr/>
        </p:nvSpPr>
        <p:spPr bwMode="auto">
          <a:xfrm>
            <a:off x="5410200" y="1751013"/>
            <a:ext cx="950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Cum. </a:t>
            </a:r>
            <a:b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act. ef.</a:t>
            </a:r>
          </a:p>
        </p:txBody>
      </p:sp>
      <p:sp>
        <p:nvSpPr>
          <p:cNvPr id="96" name="TextBox 54"/>
          <p:cNvSpPr txBox="1">
            <a:spLocks noChangeArrowheads="1"/>
          </p:cNvSpPr>
          <p:nvPr/>
        </p:nvSpPr>
        <p:spPr bwMode="auto">
          <a:xfrm>
            <a:off x="5524500" y="3257550"/>
            <a:ext cx="665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11.8</a:t>
            </a:r>
          </a:p>
        </p:txBody>
      </p:sp>
      <p:sp>
        <p:nvSpPr>
          <p:cNvPr id="97" name="TextBox 55"/>
          <p:cNvSpPr txBox="1">
            <a:spLocks noChangeArrowheads="1"/>
          </p:cNvSpPr>
          <p:nvPr/>
        </p:nvSpPr>
        <p:spPr bwMode="auto">
          <a:xfrm>
            <a:off x="5506463" y="3860800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15.0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cxnSp>
        <p:nvCxnSpPr>
          <p:cNvPr id="98" name="Straight Connector 97"/>
          <p:cNvCxnSpPr/>
          <p:nvPr/>
        </p:nvCxnSpPr>
        <p:spPr bwMode="auto">
          <a:xfrm>
            <a:off x="5334000" y="1751013"/>
            <a:ext cx="0" cy="3201987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9" name="Group 98"/>
          <p:cNvGrpSpPr/>
          <p:nvPr/>
        </p:nvGrpSpPr>
        <p:grpSpPr>
          <a:xfrm>
            <a:off x="1216983" y="2544469"/>
            <a:ext cx="3925817" cy="589756"/>
            <a:chOff x="1216983" y="2544469"/>
            <a:chExt cx="3925817" cy="589756"/>
          </a:xfrm>
        </p:grpSpPr>
        <p:sp>
          <p:nvSpPr>
            <p:cNvPr id="100" name="Oval 99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102" name="TextBox 55"/>
          <p:cNvSpPr txBox="1">
            <a:spLocks noChangeArrowheads="1"/>
          </p:cNvSpPr>
          <p:nvPr/>
        </p:nvSpPr>
        <p:spPr bwMode="auto">
          <a:xfrm>
            <a:off x="6348350" y="38608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3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0%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3" name="TextBox 47"/>
          <p:cNvSpPr txBox="1">
            <a:spLocks noChangeArrowheads="1"/>
          </p:cNvSpPr>
          <p:nvPr/>
        </p:nvSpPr>
        <p:spPr bwMode="auto">
          <a:xfrm>
            <a:off x="7229268" y="38608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80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%</a:t>
            </a:r>
          </a:p>
        </p:txBody>
      </p:sp>
      <p:sp>
        <p:nvSpPr>
          <p:cNvPr id="104" name="TextBox 33"/>
          <p:cNvSpPr txBox="1">
            <a:spLocks noChangeArrowheads="1"/>
          </p:cNvSpPr>
          <p:nvPr/>
        </p:nvSpPr>
        <p:spPr bwMode="auto">
          <a:xfrm>
            <a:off x="4637892" y="4452575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5.6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5" name="TextBox 55"/>
          <p:cNvSpPr txBox="1">
            <a:spLocks noChangeArrowheads="1"/>
          </p:cNvSpPr>
          <p:nvPr/>
        </p:nvSpPr>
        <p:spPr bwMode="auto">
          <a:xfrm>
            <a:off x="5524500" y="4452575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20.6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6" name="TextBox 55"/>
          <p:cNvSpPr txBox="1">
            <a:spLocks noChangeArrowheads="1"/>
          </p:cNvSpPr>
          <p:nvPr/>
        </p:nvSpPr>
        <p:spPr bwMode="auto">
          <a:xfrm>
            <a:off x="6348350" y="4452575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20%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7" name="TextBox 47"/>
          <p:cNvSpPr txBox="1">
            <a:spLocks noChangeArrowheads="1"/>
          </p:cNvSpPr>
          <p:nvPr/>
        </p:nvSpPr>
        <p:spPr bwMode="auto">
          <a:xfrm>
            <a:off x="7086600" y="4452575"/>
            <a:ext cx="8402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100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%</a:t>
            </a:r>
          </a:p>
        </p:txBody>
      </p:sp>
      <p:cxnSp>
        <p:nvCxnSpPr>
          <p:cNvPr id="108" name="Straight Arrow Connector 107"/>
          <p:cNvCxnSpPr/>
          <p:nvPr/>
        </p:nvCxnSpPr>
        <p:spPr bwMode="auto">
          <a:xfrm flipH="1" flipV="1">
            <a:off x="1792104" y="343336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09" name="Group 108"/>
          <p:cNvGrpSpPr/>
          <p:nvPr/>
        </p:nvGrpSpPr>
        <p:grpSpPr>
          <a:xfrm>
            <a:off x="1250633" y="3148119"/>
            <a:ext cx="3925817" cy="589756"/>
            <a:chOff x="1216983" y="2544469"/>
            <a:chExt cx="3925817" cy="589756"/>
          </a:xfrm>
        </p:grpSpPr>
        <p:sp>
          <p:nvSpPr>
            <p:cNvPr id="110" name="Oval 109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48" y="1733487"/>
            <a:ext cx="8502650" cy="3243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06976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1" grpId="1"/>
      <p:bldP spid="62" grpId="0"/>
      <p:bldP spid="62" grpId="1"/>
      <p:bldP spid="74" grpId="0"/>
      <p:bldP spid="75" grpId="0"/>
      <p:bldP spid="81" grpId="0"/>
      <p:bldP spid="92" grpId="0"/>
      <p:bldP spid="93" grpId="0"/>
      <p:bldP spid="94" grpId="0"/>
      <p:bldP spid="96" grpId="0"/>
      <p:bldP spid="97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– Cumulative EV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293902" y="1699444"/>
            <a:ext cx="6265863" cy="4584700"/>
          </a:xfrm>
          <a:prstGeom prst="rect">
            <a:avLst/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ＭＳ Ｐゴシック" pitchFamily="1" charset="-128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 t="10471" r="26830" b="3465"/>
          <a:stretch>
            <a:fillRect/>
          </a:stretch>
        </p:blipFill>
        <p:spPr bwMode="auto">
          <a:xfrm>
            <a:off x="1571715" y="1934394"/>
            <a:ext cx="57086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ular Callout 11"/>
          <p:cNvSpPr/>
          <p:nvPr/>
        </p:nvSpPr>
        <p:spPr bwMode="auto">
          <a:xfrm>
            <a:off x="5457915" y="2656707"/>
            <a:ext cx="1550987" cy="331787"/>
          </a:xfrm>
          <a:prstGeom prst="wedgeRectCallout">
            <a:avLst>
              <a:gd name="adj1" fmla="val -98071"/>
              <a:gd name="adj2" fmla="val 116670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1" charset="-128"/>
              </a:rPr>
              <a:t>Cumulative PV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 rot="16200000">
            <a:off x="509677" y="3553644"/>
            <a:ext cx="2640013" cy="277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Percent  Planned or Earned Value</a:t>
            </a: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4681627" y="4198169"/>
            <a:ext cx="1550988" cy="331788"/>
          </a:xfrm>
          <a:prstGeom prst="wedgeRectCallout">
            <a:avLst>
              <a:gd name="adj1" fmla="val -118222"/>
              <a:gd name="adj2" fmla="val 57242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1" charset="-128"/>
              </a:rPr>
              <a:t>Cumulative EV</a:t>
            </a:r>
          </a:p>
        </p:txBody>
      </p:sp>
      <p:sp>
        <p:nvSpPr>
          <p:cNvPr id="15" name="Rectangle 6"/>
          <p:cNvSpPr txBox="1">
            <a:spLocks noChangeArrowheads="1"/>
          </p:cNvSpPr>
          <p:nvPr/>
        </p:nvSpPr>
        <p:spPr bwMode="gray">
          <a:xfrm>
            <a:off x="533400" y="1231900"/>
            <a:ext cx="8455025" cy="40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800" dirty="0" smtClean="0"/>
              <a:t>What is the schedule status?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1225939" y="197053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2404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defects are discovered during personal </a:t>
            </a:r>
            <a:br>
              <a:rPr lang="en-US" dirty="0" smtClean="0"/>
            </a:br>
            <a:r>
              <a:rPr lang="en-US" dirty="0" smtClean="0"/>
              <a:t>reviews, inspections, and other quality control</a:t>
            </a:r>
            <a:br>
              <a:rPr lang="en-US" dirty="0" smtClean="0"/>
            </a:br>
            <a:r>
              <a:rPr lang="en-US" dirty="0" smtClean="0"/>
              <a:t>activities.</a:t>
            </a:r>
          </a:p>
          <a:p>
            <a:r>
              <a:rPr lang="en-US" dirty="0" smtClean="0"/>
              <a:t>Whenever a defect is found, you open the </a:t>
            </a:r>
            <a:br>
              <a:rPr lang="en-US" dirty="0" smtClean="0"/>
            </a:br>
            <a:r>
              <a:rPr lang="en-US" dirty="0" smtClean="0"/>
              <a:t>defect log of the TSP tool and record the </a:t>
            </a:r>
            <a:br>
              <a:rPr lang="en-US" dirty="0" smtClean="0"/>
            </a:br>
            <a:r>
              <a:rPr lang="en-US" dirty="0" smtClean="0"/>
              <a:t>following: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start time when defect was found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defect type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product or service that you are working 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process phase where the defect was injected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process phase where the defect was removed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 brief description of the defect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stop time (when you have completed </a:t>
            </a:r>
            <a:r>
              <a:rPr lang="en-US" i="1" dirty="0" smtClean="0"/>
              <a:t>fixing</a:t>
            </a:r>
            <a:r>
              <a:rPr lang="en-US" dirty="0" smtClean="0"/>
              <a:t> the defect)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406" y="1095003"/>
            <a:ext cx="2403912" cy="189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78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1225939" y="2306950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8095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Size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planning process, you estimated the size of the product or service that you will deliver.</a:t>
            </a:r>
          </a:p>
          <a:p>
            <a:r>
              <a:rPr lang="en-US" dirty="0" smtClean="0"/>
              <a:t>When you have completed the product or</a:t>
            </a:r>
            <a:br>
              <a:rPr lang="en-US" dirty="0" smtClean="0"/>
            </a:br>
            <a:r>
              <a:rPr lang="en-US" dirty="0" smtClean="0"/>
              <a:t>service, you record its actual size.</a:t>
            </a:r>
          </a:p>
          <a:p>
            <a:r>
              <a:rPr lang="en-US" dirty="0" smtClean="0"/>
              <a:t>Size is used to calculate many of the </a:t>
            </a:r>
            <a:br>
              <a:rPr lang="en-US" dirty="0" smtClean="0"/>
            </a:br>
            <a:r>
              <a:rPr lang="en-US" dirty="0" smtClean="0"/>
              <a:t>derived measures in TSP </a:t>
            </a:r>
            <a:br>
              <a:rPr lang="en-US" dirty="0" smtClean="0"/>
            </a:br>
            <a:r>
              <a:rPr lang="en-US" dirty="0" smtClean="0"/>
              <a:t>(e.g., defects per size).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24500" y="2802159"/>
            <a:ext cx="2670641" cy="3113966"/>
            <a:chOff x="6115049" y="3316509"/>
            <a:chExt cx="2080092" cy="2425386"/>
          </a:xfrm>
        </p:grpSpPr>
        <p:pic>
          <p:nvPicPr>
            <p:cNvPr id="5" name="Picture 3" descr="C:\Users\mkasunic\Desktop\iStock_000007192701XSmall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604" b="100000" l="9894" r="89753">
                          <a14:backgroundMark x1="38869" y1="36557" x2="38869" y2="36557"/>
                          <a14:backgroundMark x1="41343" y1="42453" x2="41343" y2="4245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866" y="3316509"/>
              <a:ext cx="1438275" cy="2154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 descr="C:\Users\mkasunic\Desktop\iStock_000012347875XSmall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80" r="8412"/>
            <a:stretch/>
          </p:blipFill>
          <p:spPr bwMode="auto">
            <a:xfrm>
              <a:off x="6115049" y="3316509"/>
              <a:ext cx="933451" cy="2425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6475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702931" y="2721019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038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 Management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spcAft>
                <a:spcPts val="0"/>
              </a:spcAft>
              <a:buFontTx/>
              <a:buNone/>
            </a:pPr>
            <a:r>
              <a:rPr lang="en-US" dirty="0" smtClean="0"/>
              <a:t>On most days, task management involves nothing more than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opening the task plan and confirming task order for the day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marking tasks complete as work is finished</a:t>
            </a:r>
          </a:p>
          <a:p>
            <a:pPr lvl="1" eaLnBrk="1" hangingPunct="1">
              <a:lnSpc>
                <a:spcPct val="90000"/>
              </a:lnSpc>
              <a:spcAft>
                <a:spcPts val="0"/>
              </a:spcAft>
              <a:buFontTx/>
              <a:buNone/>
            </a:pPr>
            <a:r>
              <a:rPr lang="en-US" dirty="0" smtClean="0"/>
              <a:t>On some days, task management may also involve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re-organizing tasks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adding tasks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deleting tasks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merging tasks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splitting tasks</a:t>
            </a:r>
          </a:p>
          <a:p>
            <a:pPr marL="114300" lvl="1" indent="0" eaLnBrk="1" hangingPunct="1">
              <a:lnSpc>
                <a:spcPct val="90000"/>
              </a:lnSpc>
              <a:spcAft>
                <a:spcPts val="0"/>
              </a:spcAft>
              <a:buNone/>
            </a:pPr>
            <a:r>
              <a:rPr lang="en-US" dirty="0" smtClean="0"/>
              <a:t>Change is inevitable, and the</a:t>
            </a:r>
            <a:br>
              <a:rPr lang="en-US" dirty="0" smtClean="0"/>
            </a:br>
            <a:r>
              <a:rPr lang="en-US" dirty="0" smtClean="0"/>
              <a:t>TSP planning process is dynamic</a:t>
            </a:r>
            <a:br>
              <a:rPr lang="en-US" dirty="0" smtClean="0"/>
            </a:br>
            <a:r>
              <a:rPr lang="en-US" dirty="0" smtClean="0"/>
              <a:t>to accommodate this reality.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38" y="3422628"/>
            <a:ext cx="3252794" cy="18719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original plan developed during the launch is saved as the baseline plan.</a:t>
            </a:r>
          </a:p>
          <a:p>
            <a:r>
              <a:rPr lang="en-US" sz="1800" dirty="0" smtClean="0"/>
              <a:t>However, changes inevitably occur due to a variety of reasons such as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changes to requirements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new insights into the work and the work processes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overlooked task(s) during the launch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risks emerge and must be mitigated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team members added or removed from the team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planning parameters change </a:t>
            </a:r>
            <a:br>
              <a:rPr lang="en-US" dirty="0" smtClean="0"/>
            </a:br>
            <a:r>
              <a:rPr lang="en-US" dirty="0" smtClean="0"/>
              <a:t>(task hours, other estimation parameters)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90" y="3697014"/>
            <a:ext cx="3401848" cy="255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54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69863"/>
            <a:r>
              <a:rPr lang="en-US" dirty="0" smtClean="0"/>
              <a:t>Changes to requirements must first be approved by management before they are addressed in your personal plan.</a:t>
            </a:r>
          </a:p>
          <a:p>
            <a:pPr indent="-169863"/>
            <a:r>
              <a:rPr lang="en-US" dirty="0" smtClean="0"/>
              <a:t>Whenever there is a candidate change to your plan</a:t>
            </a:r>
          </a:p>
          <a:p>
            <a:pPr lvl="1"/>
            <a:r>
              <a:rPr lang="en-US" dirty="0" smtClean="0"/>
              <a:t>confirm that you understand the rationale for the change</a:t>
            </a:r>
          </a:p>
          <a:p>
            <a:pPr lvl="1"/>
            <a:r>
              <a:rPr lang="en-US" dirty="0" smtClean="0"/>
              <a:t>analyze the impact that the change will have to your current commitments</a:t>
            </a:r>
          </a:p>
          <a:p>
            <a:pPr lvl="1"/>
            <a:r>
              <a:rPr lang="en-US" dirty="0" smtClean="0"/>
              <a:t>if the change is significant, communicate and coordinate with your team before modifying your plan</a:t>
            </a:r>
          </a:p>
          <a:p>
            <a:pPr lvl="1"/>
            <a:r>
              <a:rPr lang="en-US" dirty="0" smtClean="0"/>
              <a:t>If the change is modest, modify your plan; communicate the change through email or at the weekly status meeting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007" y="4603531"/>
            <a:ext cx="1813033" cy="18130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8655" y="4684303"/>
            <a:ext cx="222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B0F0"/>
                </a:solidFill>
              </a:rPr>
              <a:t>Communicate all changes to your plan.</a:t>
            </a:r>
          </a:p>
        </p:txBody>
      </p:sp>
    </p:spTree>
    <p:extLst>
      <p:ext uri="{BB962C8B-B14F-4D97-AF65-F5344CB8AC3E}">
        <p14:creationId xmlns:p14="http://schemas.microsoft.com/office/powerpoint/2010/main" val="1271352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 and Modifying Your Task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677510"/>
          </a:xfrm>
        </p:spPr>
        <p:txBody>
          <a:bodyPr/>
          <a:lstStyle/>
          <a:p>
            <a:r>
              <a:rPr lang="en-US" dirty="0" smtClean="0"/>
              <a:t>Each morning, before you begin work on your tasks, open your personal plan. Examine your task list.</a:t>
            </a:r>
          </a:p>
          <a:p>
            <a:pPr lvl="1"/>
            <a:r>
              <a:rPr lang="en-US" dirty="0" smtClean="0"/>
              <a:t>Sequence tasks for the upcoming two weeks</a:t>
            </a:r>
            <a:br>
              <a:rPr lang="en-US" dirty="0" smtClean="0"/>
            </a:br>
            <a:r>
              <a:rPr lang="en-US" dirty="0" smtClean="0"/>
              <a:t>in the order that you plan to perform them.</a:t>
            </a:r>
          </a:p>
          <a:p>
            <a:pPr lvl="1"/>
            <a:r>
              <a:rPr lang="en-US" dirty="0" smtClean="0"/>
              <a:t>Ensure that completed tasks have been</a:t>
            </a:r>
            <a:br>
              <a:rPr lang="en-US" dirty="0" smtClean="0"/>
            </a:br>
            <a:r>
              <a:rPr lang="en-US" dirty="0" smtClean="0"/>
              <a:t>indicated as complete. Organize these</a:t>
            </a:r>
            <a:br>
              <a:rPr lang="en-US" dirty="0" smtClean="0"/>
            </a:br>
            <a:r>
              <a:rPr lang="en-US" dirty="0" smtClean="0"/>
              <a:t>appropriately.*</a:t>
            </a:r>
          </a:p>
          <a:p>
            <a:r>
              <a:rPr lang="en-US" dirty="0" smtClean="0"/>
              <a:t>Add any </a:t>
            </a:r>
            <a:r>
              <a:rPr lang="en-US" i="1" dirty="0" smtClean="0"/>
              <a:t>new</a:t>
            </a:r>
            <a:r>
              <a:rPr lang="en-US" dirty="0" smtClean="0"/>
              <a:t> tasks to your plan.</a:t>
            </a:r>
          </a:p>
          <a:p>
            <a:r>
              <a:rPr lang="en-US" dirty="0" smtClean="0"/>
              <a:t>If a task has been cancelled or shifted to one</a:t>
            </a:r>
            <a:br>
              <a:rPr lang="en-US" dirty="0" smtClean="0"/>
            </a:br>
            <a:r>
              <a:rPr lang="en-US" dirty="0" smtClean="0"/>
              <a:t>of your team members, then delete it from your</a:t>
            </a:r>
            <a:br>
              <a:rPr lang="en-US" dirty="0" smtClean="0"/>
            </a:br>
            <a:r>
              <a:rPr lang="en-US" dirty="0" smtClean="0"/>
              <a:t>plan.</a:t>
            </a:r>
          </a:p>
        </p:txBody>
      </p:sp>
      <p:pic>
        <p:nvPicPr>
          <p:cNvPr id="1027" name="Picture 3" descr="\\ad\dfs\Users\mkasunic\Documents\iStock\iStock_000016984997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145" y="2017367"/>
            <a:ext cx="1872375" cy="280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0235" y="5254436"/>
            <a:ext cx="560201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Inform your team members when you have added or deleted tasks from your personal plan.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6241312"/>
            <a:ext cx="1992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* Software tool dependent.</a:t>
            </a:r>
          </a:p>
        </p:txBody>
      </p:sp>
    </p:spTree>
    <p:extLst>
      <p:ext uri="{BB962C8B-B14F-4D97-AF65-F5344CB8AC3E}">
        <p14:creationId xmlns:p14="http://schemas.microsoft.com/office/powerpoint/2010/main" val="743008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Task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399"/>
            <a:ext cx="8237538" cy="3539359"/>
          </a:xfrm>
        </p:spPr>
        <p:txBody>
          <a:bodyPr/>
          <a:lstStyle/>
          <a:p>
            <a:r>
              <a:rPr lang="en-US" dirty="0" smtClean="0"/>
              <a:t>The plan at the end of the launch is </a:t>
            </a:r>
            <a:r>
              <a:rPr lang="en-US" dirty="0" err="1" smtClean="0"/>
              <a:t>baselined</a:t>
            </a:r>
            <a:r>
              <a:rPr lang="en-US" dirty="0" smtClean="0"/>
              <a:t>. Subsequent to the launch, the plan will change based on a variety of reasons.</a:t>
            </a:r>
          </a:p>
          <a:p>
            <a:r>
              <a:rPr lang="en-US" dirty="0" smtClean="0"/>
              <a:t>When you add, delete, or modify tasks, data in your plan will change. For example,</a:t>
            </a:r>
          </a:p>
          <a:p>
            <a:pPr lvl="1"/>
            <a:r>
              <a:rPr lang="en-US" dirty="0" smtClean="0"/>
              <a:t>planned hours</a:t>
            </a:r>
          </a:p>
          <a:p>
            <a:pPr lvl="1"/>
            <a:r>
              <a:rPr lang="en-US" dirty="0" smtClean="0"/>
              <a:t>planned value and earned value</a:t>
            </a:r>
          </a:p>
          <a:p>
            <a:pPr lvl="1"/>
            <a:r>
              <a:rPr lang="en-US" dirty="0" smtClean="0"/>
              <a:t>other measures that are derived from time-in-phase calculations</a:t>
            </a:r>
          </a:p>
          <a:p>
            <a:pPr indent="-169863"/>
            <a:r>
              <a:rPr lang="en-US" dirty="0" smtClean="0"/>
              <a:t>Changes to your plan will be reflected in the team’s plan during plan consolidation.</a:t>
            </a:r>
          </a:p>
        </p:txBody>
      </p:sp>
    </p:spTree>
    <p:extLst>
      <p:ext uri="{BB962C8B-B14F-4D97-AF65-F5344CB8AC3E}">
        <p14:creationId xmlns:p14="http://schemas.microsoft.com/office/powerpoint/2010/main" val="2524895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</a:rPr>
              <a:t>Impact of Task Modification</a:t>
            </a:r>
            <a:endParaRPr lang="en-U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598613"/>
            <a:ext cx="3198812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663575" y="1778000"/>
            <a:ext cx="571500" cy="458788"/>
          </a:xfrm>
          <a:prstGeom prst="ellipse">
            <a:avLst/>
          </a:pr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433388" y="3481388"/>
            <a:ext cx="8321675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The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Baseline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task hours represent the total number of estimated task hours when the plan was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baselined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during the launch.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The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current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plan hours represent the total number of estimated task hours in the current plan.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The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% Change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in this example shows that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101.3 – 88.3 = 13 hours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were added since the plan was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baselined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at launch.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1346200" y="1747838"/>
            <a:ext cx="3306763" cy="254000"/>
          </a:xfrm>
          <a:custGeom>
            <a:avLst/>
            <a:gdLst>
              <a:gd name="T0" fmla="*/ 0 w 3305908"/>
              <a:gd name="T1" fmla="*/ 254318 h 253894"/>
              <a:gd name="T2" fmla="*/ 2363807 w 3305908"/>
              <a:gd name="T3" fmla="*/ 2689 h 253894"/>
              <a:gd name="T4" fmla="*/ 3309329 w 3305908"/>
              <a:gd name="T5" fmla="*/ 143602 h 25389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05908" h="253894">
                <a:moveTo>
                  <a:pt x="0" y="253894"/>
                </a:moveTo>
                <a:cubicBezTo>
                  <a:pt x="905189" y="137500"/>
                  <a:pt x="1810378" y="21107"/>
                  <a:pt x="2361363" y="2685"/>
                </a:cubicBezTo>
                <a:cubicBezTo>
                  <a:pt x="2912348" y="-15737"/>
                  <a:pt x="3109128" y="63812"/>
                  <a:pt x="3305908" y="143362"/>
                </a:cubicBezTo>
              </a:path>
            </a:pathLst>
          </a:custGeom>
          <a:noFill/>
          <a:ln w="76200" cap="flat" cmpd="sng" algn="ctr">
            <a:solidFill>
              <a:srgbClr val="FF6699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55955" r="72398" b="26178"/>
          <a:stretch/>
        </p:blipFill>
        <p:spPr bwMode="auto">
          <a:xfrm>
            <a:off x="4829175" y="1520379"/>
            <a:ext cx="3925888" cy="1431113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1098" y="1261016"/>
            <a:ext cx="1745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Example TSP Plan</a:t>
            </a:r>
          </a:p>
        </p:txBody>
      </p:sp>
    </p:spTree>
    <p:extLst>
      <p:ext uri="{BB962C8B-B14F-4D97-AF65-F5344CB8AC3E}">
        <p14:creationId xmlns:p14="http://schemas.microsoft.com/office/powerpoint/2010/main" val="2474221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Sample – Planned and Actual Hours</a:t>
            </a:r>
          </a:p>
        </p:txBody>
      </p:sp>
      <p:pic>
        <p:nvPicPr>
          <p:cNvPr id="8198" name="Picture 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48" y="1239181"/>
            <a:ext cx="4998983" cy="44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416" y="4398798"/>
            <a:ext cx="48291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702931" y="3126461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7018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Management Issues: Parallel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658007"/>
          </a:xfrm>
        </p:spPr>
        <p:txBody>
          <a:bodyPr/>
          <a:lstStyle/>
          <a:p>
            <a:r>
              <a:rPr lang="en-US" sz="1600" dirty="0" smtClean="0"/>
              <a:t>Earned value is used to gauge your progress and the team’s progress.</a:t>
            </a:r>
          </a:p>
          <a:p>
            <a:r>
              <a:rPr lang="en-US" sz="1600" dirty="0" smtClean="0"/>
              <a:t>You can only earn value for a task when it is </a:t>
            </a:r>
            <a:r>
              <a:rPr lang="en-US" sz="1600" i="1" dirty="0" smtClean="0"/>
              <a:t>completed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When you are working on many tasks in </a:t>
            </a:r>
            <a:br>
              <a:rPr lang="en-US" sz="1600" dirty="0" smtClean="0"/>
            </a:br>
            <a:r>
              <a:rPr lang="en-US" sz="1600" dirty="0" smtClean="0"/>
              <a:t>parallel, earned value will be delayed until</a:t>
            </a:r>
            <a:br>
              <a:rPr lang="en-US" sz="1600" dirty="0" smtClean="0"/>
            </a:br>
            <a:r>
              <a:rPr lang="en-US" sz="1600" dirty="0" smtClean="0"/>
              <a:t>the parallel tasks are completed.</a:t>
            </a:r>
          </a:p>
          <a:p>
            <a:r>
              <a:rPr lang="en-US" sz="1600" dirty="0" smtClean="0"/>
              <a:t>Likewise, if tasks are interdependent and cannot</a:t>
            </a:r>
            <a:br>
              <a:rPr lang="en-US" sz="1600" dirty="0" smtClean="0"/>
            </a:br>
            <a:r>
              <a:rPr lang="en-US" sz="1600" dirty="0" smtClean="0"/>
              <a:t>be closed until </a:t>
            </a:r>
            <a:r>
              <a:rPr lang="en-US" sz="1600" i="1" dirty="0" smtClean="0"/>
              <a:t>all</a:t>
            </a:r>
            <a:r>
              <a:rPr lang="en-US" sz="1600" dirty="0" smtClean="0"/>
              <a:t> are closed, then obtaining earned</a:t>
            </a:r>
            <a:br>
              <a:rPr lang="en-US" sz="1600" dirty="0" smtClean="0"/>
            </a:br>
            <a:r>
              <a:rPr lang="en-US" sz="1600" dirty="0" smtClean="0"/>
              <a:t>value will be delayed.</a:t>
            </a:r>
          </a:p>
          <a:p>
            <a:r>
              <a:rPr lang="en-US" sz="1600" dirty="0" smtClean="0"/>
              <a:t>In these cases, the earned value indicator will</a:t>
            </a:r>
            <a:br>
              <a:rPr lang="en-US" sz="1600" dirty="0" smtClean="0"/>
            </a:br>
            <a:r>
              <a:rPr lang="en-US" sz="1600" dirty="0" smtClean="0"/>
              <a:t>not be as effective for helping you understand</a:t>
            </a:r>
            <a:br>
              <a:rPr lang="en-US" sz="1600" dirty="0" smtClean="0"/>
            </a:br>
            <a:r>
              <a:rPr lang="en-US" sz="1600" dirty="0" smtClean="0"/>
              <a:t>your progress.</a:t>
            </a: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314" y="2181987"/>
            <a:ext cx="2594440" cy="201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27" y="4804251"/>
            <a:ext cx="5305977" cy="162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 rot="17537297" flipH="1">
            <a:off x="5894507" y="3939357"/>
            <a:ext cx="730384" cy="346634"/>
            <a:chOff x="790575" y="4133850"/>
            <a:chExt cx="2190750" cy="12668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9" name="Freeform 8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219748" y="3727129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>
                <a:solidFill>
                  <a:srgbClr val="0070C0"/>
                </a:solidFill>
              </a:rPr>
              <a:t>Preferred task </a:t>
            </a:r>
            <a:br>
              <a:rPr lang="en-US" sz="1200" i="1" dirty="0" smtClean="0">
                <a:solidFill>
                  <a:srgbClr val="0070C0"/>
                </a:solidFill>
              </a:rPr>
            </a:br>
            <a:r>
              <a:rPr lang="en-US" sz="1200" i="1" dirty="0" smtClean="0">
                <a:solidFill>
                  <a:srgbClr val="0070C0"/>
                </a:solidFill>
              </a:rPr>
              <a:t>arrangement</a:t>
            </a:r>
          </a:p>
        </p:txBody>
      </p:sp>
    </p:spTree>
    <p:extLst>
      <p:ext uri="{BB962C8B-B14F-4D97-AF65-F5344CB8AC3E}">
        <p14:creationId xmlns:p14="http://schemas.microsoft.com/office/powerpoint/2010/main" val="3216995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Management Issues: Task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93704"/>
            <a:ext cx="4831814" cy="854979"/>
          </a:xfrm>
        </p:spPr>
        <p:txBody>
          <a:bodyPr/>
          <a:lstStyle/>
          <a:p>
            <a:r>
              <a:rPr lang="en-US" dirty="0" smtClean="0"/>
              <a:t>When task size is too large, </a:t>
            </a:r>
            <a:r>
              <a:rPr lang="en-US" i="1" dirty="0" smtClean="0"/>
              <a:t>earning</a:t>
            </a:r>
            <a:r>
              <a:rPr lang="en-US" dirty="0" smtClean="0"/>
              <a:t> your </a:t>
            </a:r>
            <a:br>
              <a:rPr lang="en-US" dirty="0" smtClean="0"/>
            </a:br>
            <a:r>
              <a:rPr lang="en-US" dirty="0" smtClean="0"/>
              <a:t>planned value for the task will be delayed.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33" y="1150240"/>
            <a:ext cx="2594440" cy="200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99309"/>
            <a:ext cx="4380175" cy="1656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 bwMode="gray">
          <a:xfrm>
            <a:off x="5026034" y="4175638"/>
            <a:ext cx="3129439" cy="85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800" dirty="0" smtClean="0"/>
              <a:t>Break large tasks down into chunks so that the duration of any single task does not exceed your average weekly scheduled task hours.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65639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455124" y="4998323"/>
            <a:ext cx="914400" cy="1150229"/>
          </a:xfrm>
          <a:prstGeom prst="rect">
            <a:avLst/>
          </a:prstGeom>
          <a:solidFill>
            <a:srgbClr val="5CA1FB">
              <a:alpha val="54118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28600" tIns="228600" rIns="228600" bIns="2286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en-US" sz="1600" b="1">
              <a:ea typeface="ＭＳ Ｐゴシック" pitchFamily="1" charset="-128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54678" y="1584846"/>
            <a:ext cx="2992109" cy="845095"/>
          </a:xfrm>
          <a:prstGeom prst="rect">
            <a:avLst/>
          </a:prstGeom>
          <a:noFill/>
          <a:ln w="12700" cap="flat" algn="ctr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 of Task Management Issues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9" t="38347" r="15904"/>
          <a:stretch/>
        </p:blipFill>
        <p:spPr>
          <a:xfrm>
            <a:off x="2799085" y="2814955"/>
            <a:ext cx="5892971" cy="1826994"/>
          </a:xfrm>
          <a:noFill/>
          <a:ln w="12700" cap="flat" algn="ctr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</p:pic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779231" y="1929030"/>
            <a:ext cx="1220349" cy="458788"/>
          </a:xfrm>
          <a:prstGeom prst="ellipse">
            <a:avLst/>
          </a:pr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 rot="1203755">
            <a:off x="2976693" y="2356647"/>
            <a:ext cx="1583066" cy="146586"/>
          </a:xfrm>
          <a:custGeom>
            <a:avLst/>
            <a:gdLst>
              <a:gd name="T0" fmla="*/ 0 w 3305908"/>
              <a:gd name="T1" fmla="*/ 254318 h 253894"/>
              <a:gd name="T2" fmla="*/ 2363807 w 3305908"/>
              <a:gd name="T3" fmla="*/ 2689 h 253894"/>
              <a:gd name="T4" fmla="*/ 3309329 w 3305908"/>
              <a:gd name="T5" fmla="*/ 143602 h 253894"/>
              <a:gd name="T6" fmla="*/ 0 60000 65536"/>
              <a:gd name="T7" fmla="*/ 0 60000 65536"/>
              <a:gd name="T8" fmla="*/ 0 60000 65536"/>
              <a:gd name="connsiteX0" fmla="*/ 0 w 1582657"/>
              <a:gd name="connsiteY0" fmla="*/ 67843 h 146525"/>
              <a:gd name="connsiteX1" fmla="*/ 638112 w 1582657"/>
              <a:gd name="connsiteY1" fmla="*/ 5848 h 146525"/>
              <a:gd name="connsiteX2" fmla="*/ 1582657 w 1582657"/>
              <a:gd name="connsiteY2" fmla="*/ 146525 h 14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2657" h="146525">
                <a:moveTo>
                  <a:pt x="0" y="67843"/>
                </a:moveTo>
                <a:cubicBezTo>
                  <a:pt x="905189" y="-48551"/>
                  <a:pt x="87127" y="24270"/>
                  <a:pt x="638112" y="5848"/>
                </a:cubicBezTo>
                <a:cubicBezTo>
                  <a:pt x="1189097" y="-12574"/>
                  <a:pt x="1385877" y="66975"/>
                  <a:pt x="1582657" y="146525"/>
                </a:cubicBezTo>
              </a:path>
            </a:pathLst>
          </a:custGeom>
          <a:noFill/>
          <a:ln w="76200" cap="flat" cmpd="sng" algn="ctr">
            <a:solidFill>
              <a:srgbClr val="FF6699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ight Arrow 7"/>
          <p:cNvSpPr/>
          <p:nvPr/>
        </p:nvSpPr>
        <p:spPr bwMode="auto">
          <a:xfrm flipH="1">
            <a:off x="6936833" y="3373738"/>
            <a:ext cx="241738" cy="241821"/>
          </a:xfrm>
          <a:prstGeom prst="rightArrow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2683685" y="3373738"/>
            <a:ext cx="241738" cy="241821"/>
          </a:xfrm>
          <a:prstGeom prst="rightArrow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 flipH="1">
            <a:off x="6936833" y="3946538"/>
            <a:ext cx="241738" cy="241821"/>
          </a:xfrm>
          <a:prstGeom prst="rightArrow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2683685" y="3946538"/>
            <a:ext cx="241738" cy="241821"/>
          </a:xfrm>
          <a:prstGeom prst="rightArrow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27631" y="1694737"/>
            <a:ext cx="2150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Hours locked up in uncompleted tasks</a:t>
            </a:r>
            <a:endParaRPr lang="en-US" sz="16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6096111" y="1807337"/>
            <a:ext cx="25539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/>
              <a:t>= 24.8 – 2.1 = 24.7 hours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74" b="98349" l="9894" r="89753">
                        <a14:backgroundMark x1="81625" y1="92217" x2="81625" y2="922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8" y="5031166"/>
            <a:ext cx="690116" cy="1033955"/>
          </a:xfrm>
          <a:prstGeom prst="rect">
            <a:avLst/>
          </a:prstGeom>
        </p:spPr>
      </p:pic>
      <p:sp>
        <p:nvSpPr>
          <p:cNvPr id="21" name="Rectangular Callout 20"/>
          <p:cNvSpPr/>
          <p:nvPr/>
        </p:nvSpPr>
        <p:spPr bwMode="auto">
          <a:xfrm>
            <a:off x="1368119" y="4998324"/>
            <a:ext cx="3939605" cy="1150228"/>
          </a:xfrm>
          <a:prstGeom prst="wedgeRectCallout">
            <a:avLst>
              <a:gd name="adj1" fmla="val 81329"/>
              <a:gd name="adj2" fmla="val -113306"/>
            </a:avLst>
          </a:prstGeom>
          <a:solidFill>
            <a:srgbClr val="5CA1FB">
              <a:alpha val="54118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8600" tIns="228600" rIns="228600" bIns="22860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ＭＳ Ｐゴシック" pitchFamily="1" charset="-128"/>
              </a:rPr>
              <a:t>A general rule of thumb is that task hours for uncompleted tasks is less than one week’s worth of average task time.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396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Management Issues: Getting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launch, tasks are load balanced across the team to optimize the completion date for the project.</a:t>
            </a:r>
          </a:p>
          <a:p>
            <a:r>
              <a:rPr lang="en-US" dirty="0" smtClean="0"/>
              <a:t>As work progresses after the launch, </a:t>
            </a:r>
            <a:br>
              <a:rPr lang="en-US" dirty="0" smtClean="0"/>
            </a:br>
            <a:r>
              <a:rPr lang="en-US" dirty="0" smtClean="0"/>
              <a:t>some team members may fall behind </a:t>
            </a:r>
            <a:br>
              <a:rPr lang="en-US" dirty="0" smtClean="0"/>
            </a:br>
            <a:r>
              <a:rPr lang="en-US" dirty="0" smtClean="0"/>
              <a:t>on their task list while others will </a:t>
            </a:r>
            <a:br>
              <a:rPr lang="en-US" dirty="0" smtClean="0"/>
            </a:br>
            <a:r>
              <a:rPr lang="en-US" dirty="0" smtClean="0"/>
              <a:t>complete tasks ahead of schedule.</a:t>
            </a:r>
          </a:p>
          <a:p>
            <a:r>
              <a:rPr lang="en-US" dirty="0" smtClean="0"/>
              <a:t>When you are behind and need help, </a:t>
            </a:r>
            <a:br>
              <a:rPr lang="en-US" dirty="0" smtClean="0"/>
            </a:br>
            <a:r>
              <a:rPr lang="en-US" dirty="0" smtClean="0"/>
              <a:t>bring up the topic during the weekly </a:t>
            </a:r>
            <a:br>
              <a:rPr lang="en-US" dirty="0" smtClean="0"/>
            </a:br>
            <a:r>
              <a:rPr lang="en-US" dirty="0" smtClean="0"/>
              <a:t>team status meeting. This is where </a:t>
            </a:r>
            <a:br>
              <a:rPr lang="en-US" dirty="0" smtClean="0"/>
            </a:br>
            <a:r>
              <a:rPr lang="en-US" i="1" dirty="0" smtClean="0"/>
              <a:t>teamwork</a:t>
            </a:r>
            <a:r>
              <a:rPr lang="en-US" dirty="0" smtClean="0"/>
              <a:t> kicks in!</a:t>
            </a:r>
          </a:p>
          <a:p>
            <a:r>
              <a:rPr lang="en-US" dirty="0" smtClean="0"/>
              <a:t>When tasks are transferred, the individual inheriting the task re-estimates the task using their personal data.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437" y="2025814"/>
            <a:ext cx="3398568" cy="228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13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-431980" y="1290402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3938E-7 L 0.11927 0.0016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702931" y="354915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8570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As you begin your work after the launch, tracking time, defects, and actual product size must become routine.</a:t>
            </a:r>
          </a:p>
          <a:p>
            <a:pPr>
              <a:spcAft>
                <a:spcPts val="0"/>
              </a:spcAft>
            </a:pPr>
            <a:r>
              <a:rPr lang="en-US" dirty="0" smtClean="0"/>
              <a:t>Knowledge work is dynamic, and so your plan must be dynamic. Add and delete tasks to your plan when reality changes.</a:t>
            </a:r>
          </a:p>
          <a:p>
            <a:pPr>
              <a:spcAft>
                <a:spcPts val="0"/>
              </a:spcAft>
            </a:pPr>
            <a:r>
              <a:rPr lang="en-US" dirty="0" smtClean="0"/>
              <a:t>Be careful how your organize your tasks. Decompose them to a size where each task can be accomplished within a work week. That way, the earned value measure provides an accurate indicator of your schedule status.</a:t>
            </a:r>
          </a:p>
          <a:p>
            <a:pPr>
              <a:spcAft>
                <a:spcPts val="0"/>
              </a:spcAft>
            </a:pPr>
            <a:endParaRPr lang="en-US" dirty="0" smtClean="0"/>
          </a:p>
          <a:p>
            <a:pPr>
              <a:spcAft>
                <a:spcPts val="0"/>
              </a:spcAft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351" y="4088164"/>
            <a:ext cx="1594360" cy="138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69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438400" y="4152900"/>
            <a:ext cx="685800" cy="3048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Data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1500" y="1524000"/>
            <a:ext cx="1371600" cy="7620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Project and Product Objectives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7700" y="4495800"/>
            <a:ext cx="1333500" cy="7620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Product Versions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10400" y="4152900"/>
            <a:ext cx="685800" cy="3048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Plans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91000" y="2133600"/>
            <a:ext cx="1143000" cy="5334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Refined Objectives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51" name="Straight Arrow Connector 102"/>
          <p:cNvCxnSpPr>
            <a:stCxn id="52" idx="1"/>
            <a:endCxn id="48" idx="3"/>
          </p:cNvCxnSpPr>
          <p:nvPr/>
        </p:nvCxnSpPr>
        <p:spPr bwMode="auto">
          <a:xfrm rot="10800000">
            <a:off x="1981200" y="4876800"/>
            <a:ext cx="17526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3733800" y="3657600"/>
            <a:ext cx="2438400" cy="2438400"/>
          </a:xfrm>
          <a:prstGeom prst="flowChartAlternateProcess">
            <a:avLst/>
          </a:prstGeom>
          <a:solidFill>
            <a:srgbClr val="00B05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Phase or Cycle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553200" y="2895600"/>
            <a:ext cx="16002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TSP Launch or Re-launch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81200" y="2895600"/>
            <a:ext cx="16002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Postmortem</a:t>
            </a: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Lessons Learned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55" name="Straight Arrow Connector 102"/>
          <p:cNvCxnSpPr>
            <a:stCxn id="49" idx="2"/>
            <a:endCxn id="52" idx="3"/>
          </p:cNvCxnSpPr>
          <p:nvPr/>
        </p:nvCxnSpPr>
        <p:spPr bwMode="auto">
          <a:xfrm rot="5400000">
            <a:off x="6553200" y="4076700"/>
            <a:ext cx="419100" cy="11811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4305300" y="4267200"/>
            <a:ext cx="12954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Execute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457700" y="4724400"/>
            <a:ext cx="990600" cy="304800"/>
          </a:xfrm>
          <a:prstGeom prst="flowChartAlternateProcess">
            <a:avLst/>
          </a:prstGeom>
          <a:solidFill>
            <a:srgbClr val="80000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Measure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57700" y="5334000"/>
            <a:ext cx="990600" cy="457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Weekly Review</a:t>
            </a:r>
          </a:p>
        </p:txBody>
      </p:sp>
      <p:cxnSp>
        <p:nvCxnSpPr>
          <p:cNvPr id="59" name="Straight Arrow Connector 27"/>
          <p:cNvCxnSpPr>
            <a:stCxn id="53" idx="2"/>
            <a:endCxn id="49" idx="0"/>
          </p:cNvCxnSpPr>
          <p:nvPr/>
        </p:nvCxnSpPr>
        <p:spPr bwMode="auto">
          <a:xfrm rot="5400000">
            <a:off x="7143750" y="3943350"/>
            <a:ext cx="4191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0" name="Straight Arrow Connector 102"/>
          <p:cNvCxnSpPr>
            <a:stCxn id="58" idx="1"/>
            <a:endCxn id="56" idx="1"/>
          </p:cNvCxnSpPr>
          <p:nvPr/>
        </p:nvCxnSpPr>
        <p:spPr bwMode="auto">
          <a:xfrm rot="10800000">
            <a:off x="4305300" y="4686300"/>
            <a:ext cx="152400" cy="876300"/>
          </a:xfrm>
          <a:prstGeom prst="bentConnector3">
            <a:avLst>
              <a:gd name="adj1" fmla="val 2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1" name="Straight Arrow Connector 102"/>
          <p:cNvCxnSpPr>
            <a:stCxn id="56" idx="3"/>
            <a:endCxn id="58" idx="3"/>
          </p:cNvCxnSpPr>
          <p:nvPr/>
        </p:nvCxnSpPr>
        <p:spPr bwMode="auto">
          <a:xfrm flipH="1">
            <a:off x="5448300" y="4686300"/>
            <a:ext cx="152400" cy="876300"/>
          </a:xfrm>
          <a:prstGeom prst="bentConnector3">
            <a:avLst>
              <a:gd name="adj1" fmla="val -1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2" name="Straight Arrow Connector 102"/>
          <p:cNvCxnSpPr>
            <a:stCxn id="52" idx="1"/>
            <a:endCxn id="46" idx="2"/>
          </p:cNvCxnSpPr>
          <p:nvPr/>
        </p:nvCxnSpPr>
        <p:spPr bwMode="auto">
          <a:xfrm rot="10800000">
            <a:off x="2781300" y="4457700"/>
            <a:ext cx="952500" cy="4191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3" name="Straight Arrow Connector 102"/>
          <p:cNvCxnSpPr>
            <a:stCxn id="46" idx="0"/>
            <a:endCxn id="54" idx="2"/>
          </p:cNvCxnSpPr>
          <p:nvPr/>
        </p:nvCxnSpPr>
        <p:spPr bwMode="auto">
          <a:xfrm rot="5400000" flipH="1" flipV="1">
            <a:off x="2571750" y="3943350"/>
            <a:ext cx="4191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4" name="Straight Arrow Connector 27"/>
          <p:cNvCxnSpPr>
            <a:stCxn id="47" idx="3"/>
            <a:endCxn id="53" idx="0"/>
          </p:cNvCxnSpPr>
          <p:nvPr/>
        </p:nvCxnSpPr>
        <p:spPr bwMode="auto">
          <a:xfrm>
            <a:off x="1943100" y="1905000"/>
            <a:ext cx="5410200" cy="9906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5" name="Straight Arrow Connector 102"/>
          <p:cNvCxnSpPr>
            <a:stCxn id="54" idx="0"/>
            <a:endCxn id="50" idx="1"/>
          </p:cNvCxnSpPr>
          <p:nvPr/>
        </p:nvCxnSpPr>
        <p:spPr bwMode="auto">
          <a:xfrm rot="5400000" flipH="1" flipV="1">
            <a:off x="3238500" y="1943100"/>
            <a:ext cx="495300" cy="14097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66" name="Straight Arrow Connector 102"/>
          <p:cNvCxnSpPr>
            <a:stCxn id="50" idx="3"/>
            <a:endCxn id="53" idx="0"/>
          </p:cNvCxnSpPr>
          <p:nvPr/>
        </p:nvCxnSpPr>
        <p:spPr bwMode="auto">
          <a:xfrm>
            <a:off x="5334000" y="2400300"/>
            <a:ext cx="2019300" cy="4953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28428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Team-Working Framework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1600200"/>
          <a:ext cx="84582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0176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40982" y="1295400"/>
            <a:ext cx="7829955" cy="4953000"/>
          </a:xfrm>
        </p:spPr>
        <p:txBody>
          <a:bodyPr/>
          <a:lstStyle/>
          <a:p>
            <a:pPr marL="114300" lvl="1" indent="0" eaLnBrk="1" hangingPunct="1">
              <a:buNone/>
            </a:pPr>
            <a:r>
              <a:rPr lang="en-US" dirty="0" smtClean="0"/>
              <a:t>Establishing a daily planning and tracking routine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Time-on-task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Defect tracking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Work size tracking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Task management issues</a:t>
            </a:r>
          </a:p>
          <a:p>
            <a:pPr marL="114300" lvl="1" indent="0" eaLnBrk="1" hangingPunct="1">
              <a:buNone/>
            </a:pPr>
            <a:r>
              <a:rPr lang="en-US" dirty="0" smtClean="0"/>
              <a:t>Summary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1225939" y="165145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56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management is very important in the TSP. Task time is</a:t>
            </a:r>
          </a:p>
          <a:p>
            <a:pPr lvl="1"/>
            <a:r>
              <a:rPr lang="en-US" dirty="0" smtClean="0"/>
              <a:t>one of the core measures used in the TSP</a:t>
            </a:r>
          </a:p>
          <a:p>
            <a:pPr lvl="1"/>
            <a:r>
              <a:rPr lang="en-US" dirty="0" smtClean="0"/>
              <a:t>used as part of other derived measures used in the TSP</a:t>
            </a:r>
          </a:p>
          <a:p>
            <a:r>
              <a:rPr lang="en-US" dirty="0" smtClean="0"/>
              <a:t>To manage your time, you must</a:t>
            </a:r>
          </a:p>
          <a:p>
            <a:pPr marL="457200" lvl="1" indent="-342900">
              <a:buFont typeface="+mj-lt"/>
              <a:buAutoNum type="arabicPeriod"/>
            </a:pPr>
            <a:r>
              <a:rPr lang="en-US" dirty="0" smtClean="0"/>
              <a:t>track your time when working on a task</a:t>
            </a:r>
          </a:p>
          <a:p>
            <a:pPr marL="457200" lvl="1" indent="-342900">
              <a:buFont typeface="+mj-lt"/>
              <a:buAutoNum type="arabicPeriod"/>
            </a:pPr>
            <a:r>
              <a:rPr lang="en-US" dirty="0" smtClean="0"/>
              <a:t>update your </a:t>
            </a:r>
            <a:r>
              <a:rPr lang="en-US" i="1" dirty="0" smtClean="0"/>
              <a:t>available</a:t>
            </a:r>
            <a:r>
              <a:rPr lang="en-US" dirty="0" smtClean="0"/>
              <a:t> task time estimate </a:t>
            </a:r>
            <a:br>
              <a:rPr lang="en-US" dirty="0" smtClean="0"/>
            </a:br>
            <a:r>
              <a:rPr lang="en-US" dirty="0" smtClean="0"/>
              <a:t>when there are  any changes</a:t>
            </a:r>
            <a:br>
              <a:rPr lang="en-US" dirty="0" smtClean="0"/>
            </a:br>
            <a:r>
              <a:rPr lang="en-US" dirty="0" smtClean="0"/>
              <a:t>(e.g., vacation, sick days, unanticipated</a:t>
            </a:r>
            <a:br>
              <a:rPr lang="en-US" dirty="0" smtClean="0"/>
            </a:br>
            <a:r>
              <a:rPr lang="en-US" dirty="0" smtClean="0"/>
              <a:t>schedule changes).</a:t>
            </a:r>
          </a:p>
        </p:txBody>
      </p:sp>
      <p:pic>
        <p:nvPicPr>
          <p:cNvPr id="2050" name="Picture 2" descr="\\ad\dfs\Users\mkasunic\Documents\iStock\agen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8" y="294322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99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Your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activities that contribute to the value chain are listed as tasks in your plan.</a:t>
            </a:r>
          </a:p>
          <a:p>
            <a:r>
              <a:rPr lang="en-US" dirty="0" smtClean="0"/>
              <a:t>Work against any task in your plan is timed.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 time log is part of the TSP planning tool.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When you begin work on a task, you start the timer in the TSP tool.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When you stop work on a task, you stop the timer.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The tool calculates durations automatically.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If your task is interrupted, you can stop and then restart your timer to resume. Or you can enter the interruption duration time into a field within the TSP tool.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If you forget to use your timer, you must estimate </a:t>
            </a:r>
            <a:br>
              <a:rPr lang="en-US" dirty="0" smtClean="0"/>
            </a:br>
            <a:r>
              <a:rPr lang="en-US" dirty="0" smtClean="0"/>
              <a:t>your time-on-task, and enter it manually.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663" y="4445877"/>
            <a:ext cx="1802523" cy="180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1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33400"/>
            <a:ext cx="8516471" cy="838200"/>
          </a:xfrm>
        </p:spPr>
        <p:txBody>
          <a:bodyPr/>
          <a:lstStyle/>
          <a:p>
            <a:r>
              <a:rPr lang="en-US" dirty="0" smtClean="0"/>
              <a:t>Earned Value is a Key Indicator of Task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Earned value is used to help you understand whether you are progressing with your tasks at the rate you had planned.</a:t>
            </a:r>
          </a:p>
          <a:p>
            <a:r>
              <a:rPr lang="en-US" dirty="0" smtClean="0"/>
              <a:t>Your personal EV and the team’s consolidated EV is reviewed each week during the team’s status meeting.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76500" y="3556000"/>
            <a:ext cx="5892800" cy="14003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You must mark a task as </a:t>
            </a:r>
            <a:r>
              <a:rPr lang="en-US" i="1" dirty="0" smtClean="0"/>
              <a:t>completed</a:t>
            </a:r>
            <a:r>
              <a:rPr lang="en-US" dirty="0" smtClean="0"/>
              <a:t> in your plan so that you earn the value of the task.</a:t>
            </a:r>
          </a:p>
          <a:p>
            <a:pPr>
              <a:spcBef>
                <a:spcPts val="600"/>
              </a:spcBef>
              <a:buNone/>
            </a:pPr>
            <a:r>
              <a:rPr lang="en-US" dirty="0" smtClean="0"/>
              <a:t>When you mark a task completed, the TSP tool automatically updates your earned value.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67" b="99000" l="4750" r="95750">
                        <a14:backgroundMark x1="17500" y1="21333" x2="17500" y2="21333"/>
                        <a14:backgroundMark x1="42750" y1="20667" x2="42750" y2="20667"/>
                        <a14:backgroundMark x1="17750" y1="21000" x2="42000" y2="20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343" y="4717433"/>
            <a:ext cx="1820333" cy="13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23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dirty="0" err="1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2117</TotalTime>
  <Pages>7</Pages>
  <Words>1374</Words>
  <Application>Microsoft Office PowerPoint</Application>
  <PresentationFormat>Letter Paper (8.5x11 in)</PresentationFormat>
  <Paragraphs>261</Paragraphs>
  <Slides>31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MS PGothic</vt:lpstr>
      <vt:lpstr>Arial</vt:lpstr>
      <vt:lpstr>Century Schoolbook</vt:lpstr>
      <vt:lpstr>Times</vt:lpstr>
      <vt:lpstr>courseware</vt:lpstr>
      <vt:lpstr>1_courseware</vt:lpstr>
      <vt:lpstr>2_courseware</vt:lpstr>
      <vt:lpstr>PowerPoint Presentation</vt:lpstr>
      <vt:lpstr>PowerPoint Presentation</vt:lpstr>
      <vt:lpstr>Topics</vt:lpstr>
      <vt:lpstr>Context</vt:lpstr>
      <vt:lpstr>Daily Team-Working Framework</vt:lpstr>
      <vt:lpstr>Topics</vt:lpstr>
      <vt:lpstr>Time Management</vt:lpstr>
      <vt:lpstr>Tracking Your Time</vt:lpstr>
      <vt:lpstr>Earned Value is a Key Indicator of Task Progress</vt:lpstr>
      <vt:lpstr>Task Management and Earned Value</vt:lpstr>
      <vt:lpstr>Simple Example: Earned Value</vt:lpstr>
      <vt:lpstr>Example – Cumulative EV</vt:lpstr>
      <vt:lpstr>Topics</vt:lpstr>
      <vt:lpstr>Defect Tracking</vt:lpstr>
      <vt:lpstr>Topics</vt:lpstr>
      <vt:lpstr>Product Size Tracking</vt:lpstr>
      <vt:lpstr>Topics</vt:lpstr>
      <vt:lpstr>Task Management</vt:lpstr>
      <vt:lpstr>Dynamic Planning</vt:lpstr>
      <vt:lpstr>Change Management</vt:lpstr>
      <vt:lpstr>Organizing and Modifying Your Task List</vt:lpstr>
      <vt:lpstr>Impact of Task Modification</vt:lpstr>
      <vt:lpstr>Impact of Task Modification</vt:lpstr>
      <vt:lpstr>Sample – Planned and Actual Hours</vt:lpstr>
      <vt:lpstr>Topics</vt:lpstr>
      <vt:lpstr>Task Management Issues: Parallel Tasks</vt:lpstr>
      <vt:lpstr>Task Management Issues: Task Size</vt:lpstr>
      <vt:lpstr>Indicator of Task Management Issues</vt:lpstr>
      <vt:lpstr>Task Management Issues: Getting Behind</vt:lpstr>
      <vt:lpstr>Topics</vt:lpstr>
      <vt:lpstr>Messages to Remember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24 July 2001 / 3:30pm</dc:subject>
  <dc:creator>Daniel Burton</dc:creator>
  <cp:lastModifiedBy>wrn_loc_adm</cp:lastModifiedBy>
  <cp:revision>117</cp:revision>
  <cp:lastPrinted>2001-07-23T13:49:01Z</cp:lastPrinted>
  <dcterms:created xsi:type="dcterms:W3CDTF">2002-10-09T15:09:40Z</dcterms:created>
  <dcterms:modified xsi:type="dcterms:W3CDTF">2018-09-06T00:15:43Z</dcterms:modified>
</cp:coreProperties>
</file>