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2" r:id="rId1"/>
    <p:sldMasterId id="2147483739" r:id="rId2"/>
    <p:sldMasterId id="2147483747" r:id="rId3"/>
  </p:sldMasterIdLst>
  <p:notesMasterIdLst>
    <p:notesMasterId r:id="rId45"/>
  </p:notesMasterIdLst>
  <p:handoutMasterIdLst>
    <p:handoutMasterId r:id="rId46"/>
  </p:handoutMasterIdLst>
  <p:sldIdLst>
    <p:sldId id="256" r:id="rId4"/>
    <p:sldId id="476" r:id="rId5"/>
    <p:sldId id="435" r:id="rId6"/>
    <p:sldId id="473" r:id="rId7"/>
    <p:sldId id="475" r:id="rId8"/>
    <p:sldId id="474" r:id="rId9"/>
    <p:sldId id="470" r:id="rId10"/>
    <p:sldId id="471" r:id="rId11"/>
    <p:sldId id="436" r:id="rId12"/>
    <p:sldId id="437" r:id="rId13"/>
    <p:sldId id="468" r:id="rId14"/>
    <p:sldId id="439" r:id="rId15"/>
    <p:sldId id="440" r:id="rId16"/>
    <p:sldId id="441" r:id="rId17"/>
    <p:sldId id="442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460" r:id="rId36"/>
    <p:sldId id="461" r:id="rId37"/>
    <p:sldId id="462" r:id="rId38"/>
    <p:sldId id="463" r:id="rId39"/>
    <p:sldId id="472" r:id="rId40"/>
    <p:sldId id="465" r:id="rId41"/>
    <p:sldId id="466" r:id="rId42"/>
    <p:sldId id="467" r:id="rId43"/>
    <p:sldId id="469" r:id="rId44"/>
  </p:sldIdLst>
  <p:sldSz cx="9144000" cy="6858000" type="lett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CD123A6-8C8C-4DD1-B0EB-FCCE525191F0}">
          <p14:sldIdLst>
            <p14:sldId id="256"/>
            <p14:sldId id="476"/>
            <p14:sldId id="435"/>
          </p14:sldIdLst>
        </p14:section>
        <p14:section name="Introduction" id="{389F6C30-06E7-4C5C-933C-ED9CBE173565}">
          <p14:sldIdLst>
            <p14:sldId id="473"/>
            <p14:sldId id="475"/>
            <p14:sldId id="474"/>
            <p14:sldId id="470"/>
            <p14:sldId id="471"/>
            <p14:sldId id="436"/>
            <p14:sldId id="437"/>
            <p14:sldId id="468"/>
            <p14:sldId id="439"/>
          </p14:sldIdLst>
        </p14:section>
        <p14:section name="Schedule status indicators" id="{5EA1330E-B325-4F31-A0AB-189767A9EE56}">
          <p14:sldIdLst>
            <p14:sldId id="440"/>
            <p14:sldId id="441"/>
            <p14:sldId id="442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472"/>
            <p14:sldId id="465"/>
            <p14:sldId id="466"/>
            <p14:sldId id="467"/>
            <p14:sldId id="4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ADDE1"/>
    <a:srgbClr val="EBF0F5"/>
    <a:srgbClr val="D0DCE6"/>
    <a:srgbClr val="5CA1FB"/>
    <a:srgbClr val="00B0F0"/>
    <a:srgbClr val="DFDBCB"/>
    <a:srgbClr val="CEC8AE"/>
    <a:srgbClr val="476987"/>
    <a:srgbClr val="A9B7C1"/>
    <a:srgbClr val="2C40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7726" autoAdjust="0"/>
  </p:normalViewPr>
  <p:slideViewPr>
    <p:cSldViewPr snapToGrid="0" snapToObjects="1">
      <p:cViewPr varScale="1">
        <p:scale>
          <a:sx n="82" d="100"/>
          <a:sy n="82" d="100"/>
        </p:scale>
        <p:origin x="35" y="117"/>
      </p:cViewPr>
      <p:guideLst>
        <p:guide orient="horz" pos="2160"/>
        <p:guide pos="5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3888"/>
    </p:cViewPr>
  </p:sorterViewPr>
  <p:notesViewPr>
    <p:cSldViewPr snapToGrid="0" snapToObjects="1">
      <p:cViewPr varScale="1">
        <p:scale>
          <a:sx n="72" d="100"/>
          <a:sy n="72" d="100"/>
        </p:scale>
        <p:origin x="-1680" y="-11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" name="Rectangle 71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34372" y="8818460"/>
            <a:ext cx="558778" cy="22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31" tIns="44915" rIns="89831" bIns="44915" numCol="1" anchor="ctr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000"/>
            </a:lvl1pPr>
          </a:lstStyle>
          <a:p>
            <a:pPr>
              <a:defRPr/>
            </a:pPr>
            <a:fld id="{FF8DCBBF-5A15-4264-92FB-F2783D382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2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322263" y="8852822"/>
            <a:ext cx="367431" cy="2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9070" tIns="44534" rIns="89070" bIns="44534">
            <a:spAutoFit/>
          </a:bodyPr>
          <a:lstStyle/>
          <a:p>
            <a:pPr algn="ctr" defTabSz="910783" eaLnBrk="0" hangingPunct="0">
              <a:lnSpc>
                <a:spcPct val="90000"/>
              </a:lnSpc>
              <a:buFontTx/>
              <a:buNone/>
              <a:defRPr/>
            </a:pPr>
            <a:fld id="{764DFBB8-299F-4152-84B0-33E86CA1DFB0}" type="slidenum">
              <a:rPr lang="en-US" sz="1200"/>
              <a:pPr algn="ctr" defTabSz="910783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/>
          </a:p>
        </p:txBody>
      </p:sp>
      <p:sp>
        <p:nvSpPr>
          <p:cNvPr id="3686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706438"/>
            <a:ext cx="4624388" cy="34686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03547" y="4470145"/>
            <a:ext cx="4714587" cy="418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1" tIns="47716" rIns="93841" bIns="47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0832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05862" indent="-205862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4203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565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49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17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charset="-128"/>
            </a:endParaRP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>
                <a:latin typeface="Times New Roman" charset="0"/>
              </a:rPr>
              <a:t>  </a:t>
            </a:r>
          </a:p>
        </p:txBody>
      </p:sp>
      <p:sp>
        <p:nvSpPr>
          <p:cNvPr id="49157" name="Header Placeholder 4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</p:spTree>
    <p:extLst>
      <p:ext uri="{BB962C8B-B14F-4D97-AF65-F5344CB8AC3E}">
        <p14:creationId xmlns:p14="http://schemas.microsoft.com/office/powerpoint/2010/main" val="3249657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0179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6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5414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4457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1203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6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04475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2227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6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49956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325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90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5281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4275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757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6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0006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7347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984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25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255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898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4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>
                <a:latin typeface="Times New Roman" charset="0"/>
              </a:rPr>
              <a:t>  </a:t>
            </a:r>
          </a:p>
        </p:txBody>
      </p:sp>
      <p:sp>
        <p:nvSpPr>
          <p:cNvPr id="61445" name="Header Placeholder 4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748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>
                <a:latin typeface="Times New Roman" charset="0"/>
              </a:rPr>
              <a:t>  </a:t>
            </a:r>
          </a:p>
        </p:txBody>
      </p:sp>
      <p:sp>
        <p:nvSpPr>
          <p:cNvPr id="62469" name="Header Placeholder 4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79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1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7249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39" indent="-285746" defTabSz="957249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2983" indent="-228597" defTabSz="957249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176" indent="-228597" defTabSz="957249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369" indent="-228597" defTabSz="957249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562" indent="-228597" defTabSz="957249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755" indent="-228597" defTabSz="957249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8948" indent="-228597" defTabSz="957249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142" indent="-228597" defTabSz="957249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4387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455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charset="-128"/>
            </a:endParaRP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>
                <a:latin typeface="Times New Roman" charset="0"/>
              </a:rPr>
              <a:t>  </a:t>
            </a:r>
          </a:p>
        </p:txBody>
      </p:sp>
      <p:sp>
        <p:nvSpPr>
          <p:cNvPr id="63493" name="Header Placeholder 4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</p:spTree>
    <p:extLst>
      <p:ext uri="{BB962C8B-B14F-4D97-AF65-F5344CB8AC3E}">
        <p14:creationId xmlns:p14="http://schemas.microsoft.com/office/powerpoint/2010/main" val="15862415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4066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65539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6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70952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6540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66563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024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6861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86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089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7473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>
                <a:solidFill>
                  <a:prstClr val="black"/>
                </a:solidFill>
              </a:rPr>
              <a:t>© 2007 Carnegie Mellon University</a:t>
            </a:r>
          </a:p>
          <a:p>
            <a:pPr eaLnBrk="1" hangingPunct="1"/>
            <a:r>
              <a:rPr lang="en-US" sz="800">
                <a:solidFill>
                  <a:prstClr val="black"/>
                </a:solidFill>
                <a:latin typeface="Times New Roman" charset="0"/>
              </a:rPr>
              <a:t>  </a:t>
            </a:r>
          </a:p>
        </p:txBody>
      </p:sp>
      <p:sp>
        <p:nvSpPr>
          <p:cNvPr id="69635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smtClean="0">
                <a:solidFill>
                  <a:prstClr val="black"/>
                </a:solidFill>
              </a:rPr>
              <a:t>Managing the Plan</a:t>
            </a: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6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9447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706438"/>
            <a:ext cx="4649788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589" y="8829394"/>
            <a:ext cx="3038255" cy="465445"/>
          </a:xfrm>
          <a:prstGeom prst="rect">
            <a:avLst/>
          </a:prstGeom>
        </p:spPr>
        <p:txBody>
          <a:bodyPr lIns="89831" tIns="44915" rIns="89831" bIns="44915"/>
          <a:lstStyle/>
          <a:p>
            <a:pPr>
              <a:defRPr/>
            </a:pPr>
            <a:fld id="{A9A29A4A-37DF-4935-970A-FFBDD66217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4387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27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9395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19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6323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45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/>
              <a:t>© 2007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60419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>
            <a:lvl1pPr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39" indent="-285746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983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176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369" indent="-228597" defTabSz="95566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56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755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8948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142" indent="-228597" defTabSz="95566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4850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17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lIns="91439" tIns="45719" rIns="91439" bIns="45719"/>
          <a:lstStyle/>
          <a:p>
            <a:pPr>
              <a:defRPr/>
            </a:pPr>
            <a:r>
              <a:rPr lang="en-US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75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 userDrawn="1"/>
        </p:nvSpPr>
        <p:spPr bwMode="auto">
          <a:xfrm>
            <a:off x="631920" y="6431548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3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1849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387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24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352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6541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9105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17455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68734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96657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09833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1200"/>
              </a:spcBef>
              <a:spcAft>
                <a:spcPts val="0"/>
              </a:spcAft>
              <a:defRPr/>
            </a:lvl2pPr>
            <a:lvl3pPr>
              <a:spcBef>
                <a:spcPts val="600"/>
              </a:spcBef>
              <a:spcAft>
                <a:spcPts val="0"/>
              </a:spcAft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6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3154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24107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817587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6963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31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4819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42787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697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12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pic>
        <p:nvPicPr>
          <p:cNvPr id="19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0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21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2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34" name="Rectangle 33"/>
          <p:cNvSpPr>
            <a:spLocks noChangeArrowheads="1"/>
          </p:cNvSpPr>
          <p:nvPr userDrawn="1"/>
        </p:nvSpPr>
        <p:spPr bwMode="auto">
          <a:xfrm>
            <a:off x="631920" y="6431548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03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06260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605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8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The Weekly Status Meeting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082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The Weekly Status Meeting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908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92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image" Target="../media/image1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image" Target="../media/image1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image" Target="../media/image1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028700" y="2051050"/>
            <a:ext cx="291465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11213" eaLnBrk="0" hangingPunct="0">
              <a:lnSpc>
                <a:spcPct val="90000"/>
              </a:lnSpc>
              <a:buFontTx/>
              <a:buNone/>
            </a:pPr>
            <a:endParaRPr lang="en-US" sz="4000">
              <a:solidFill>
                <a:srgbClr val="EBE8DD"/>
              </a:solidFill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1101" y="5823623"/>
            <a:ext cx="3240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dirty="0" smtClean="0"/>
              <a:t>TSP Team Member Training, Module </a:t>
            </a:r>
            <a:r>
              <a:rPr lang="en-US" sz="1400" dirty="0"/>
              <a:t>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4695" y="2823459"/>
            <a:ext cx="4573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The Weekly Status Meeting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Tracking Status</a:t>
            </a:r>
          </a:p>
        </p:txBody>
      </p:sp>
      <p:pic>
        <p:nvPicPr>
          <p:cNvPr id="14340" name="Picture 4" descr="The image “http://www.cs.unc.edu/Photos/Faculty/brooks.jpg” cannot be displayed, because it contains errors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5250" y="2347913"/>
            <a:ext cx="1989138" cy="3024187"/>
          </a:xfrm>
          <a:prstGeom prst="rect">
            <a:avLst/>
          </a:prstGeom>
          <a:noFill/>
        </p:spPr>
      </p:pic>
      <p:sp>
        <p:nvSpPr>
          <p:cNvPr id="14339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08100"/>
            <a:ext cx="8455025" cy="2476500"/>
          </a:xfrm>
        </p:spPr>
        <p:txBody>
          <a:bodyPr/>
          <a:lstStyle/>
          <a:p>
            <a:pPr marL="0" indent="0" eaLnBrk="1" hangingPunct="1"/>
            <a:r>
              <a:rPr lang="en-US" sz="2100" dirty="0" smtClean="0"/>
              <a:t>How precisely should we track our work?</a:t>
            </a:r>
          </a:p>
          <a:p>
            <a:pPr marL="0" indent="0" eaLnBrk="1" hangingPunct="1"/>
            <a:r>
              <a:rPr lang="en-US" sz="2100" dirty="0" smtClean="0"/>
              <a:t>If you cannot recognize a one-day slip, you can  only take action when the delay is obvious.</a:t>
            </a:r>
          </a:p>
          <a:p>
            <a:pPr marL="0" indent="0" eaLnBrk="1" hangingPunct="1"/>
            <a:r>
              <a:rPr lang="en-US" sz="2100" dirty="0" smtClean="0"/>
              <a:t>But, by then, it is usually too late </a:t>
            </a:r>
            <a:br>
              <a:rPr lang="en-US" sz="2100" dirty="0" smtClean="0"/>
            </a:br>
            <a:r>
              <a:rPr lang="en-US" sz="2100" dirty="0" smtClean="0"/>
              <a:t>to recover.</a:t>
            </a:r>
          </a:p>
          <a:p>
            <a:pPr marL="0" indent="0" eaLnBrk="1" hangingPunct="1"/>
            <a:r>
              <a:rPr lang="en-US" sz="2100" dirty="0" smtClean="0"/>
              <a:t>With the TSP, one-day schedule</a:t>
            </a:r>
            <a:br>
              <a:rPr lang="en-US" sz="2100" dirty="0" smtClean="0"/>
            </a:br>
            <a:r>
              <a:rPr lang="en-US" sz="2100" dirty="0" smtClean="0"/>
              <a:t>slips can be detected.</a:t>
            </a:r>
          </a:p>
        </p:txBody>
      </p:sp>
      <p:sp>
        <p:nvSpPr>
          <p:cNvPr id="14341" name="Rectangle 1"/>
          <p:cNvSpPr>
            <a:spLocks noChangeArrowheads="1"/>
          </p:cNvSpPr>
          <p:nvPr/>
        </p:nvSpPr>
        <p:spPr bwMode="auto">
          <a:xfrm>
            <a:off x="3480179" y="5435600"/>
            <a:ext cx="51997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 smtClean="0">
                <a:latin typeface="Times New Roman" charset="0"/>
                <a:cs typeface="Times New Roman" charset="0"/>
              </a:rPr>
              <a:t>“…schedule slips, </a:t>
            </a:r>
            <a:r>
              <a:rPr lang="en-US" i="1" dirty="0">
                <a:latin typeface="Times New Roman" charset="0"/>
                <a:cs typeface="Times New Roman" charset="0"/>
              </a:rPr>
              <a:t>one day at a time.”</a:t>
            </a:r>
          </a:p>
          <a:p>
            <a:pPr algn="r">
              <a:buNone/>
            </a:pPr>
            <a:r>
              <a:rPr lang="en-US" sz="1600" dirty="0"/>
              <a:t>- Fred Brooks in The Mythical Man Month</a:t>
            </a:r>
          </a:p>
        </p:txBody>
      </p:sp>
    </p:spTree>
    <p:extLst>
      <p:ext uri="{BB962C8B-B14F-4D97-AF65-F5344CB8AC3E}">
        <p14:creationId xmlns:p14="http://schemas.microsoft.com/office/powerpoint/2010/main" val="323631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Planning is Dynamic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82700"/>
            <a:ext cx="8455025" cy="3122613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The work is dynamic. Therefore, the plan </a:t>
            </a:r>
            <a:r>
              <a:rPr lang="en-US" sz="1800" i="1" dirty="0" smtClean="0"/>
              <a:t>must</a:t>
            </a:r>
            <a:r>
              <a:rPr lang="en-US" sz="1800" dirty="0" smtClean="0"/>
              <a:t> be dynamic.</a:t>
            </a:r>
          </a:p>
          <a:p>
            <a:pPr marL="0" indent="0" eaLnBrk="1" hangingPunct="1"/>
            <a:r>
              <a:rPr lang="en-US" sz="1800" dirty="0"/>
              <a:t>A</a:t>
            </a:r>
            <a:r>
              <a:rPr lang="en-US" sz="1800" dirty="0" smtClean="0"/>
              <a:t>s the team identifies additional work that was not initially envisioned during the launch, these tasks are added to the plan.</a:t>
            </a:r>
          </a:p>
          <a:p>
            <a:pPr marL="0" indent="0" eaLnBrk="1" hangingPunct="1"/>
            <a:r>
              <a:rPr lang="en-US" sz="1800" dirty="0" smtClean="0"/>
              <a:t>Therefore, the team needs to constantly monitor the plan to understand the status of the project with respect to the committed completion date.</a:t>
            </a:r>
          </a:p>
          <a:p>
            <a:pPr marL="0" indent="0" eaLnBrk="1" hangingPunct="1"/>
            <a:r>
              <a:rPr lang="en-US" sz="1800" dirty="0" smtClean="0"/>
              <a:t>There are a number of measures used in TSP that support the team so that they have up-to-date knowledge of schedule status.</a:t>
            </a:r>
          </a:p>
          <a:p>
            <a:pPr marL="0" indent="0" eaLnBrk="1" hangingPunct="1"/>
            <a:r>
              <a:rPr lang="en-US" sz="1800" dirty="0" smtClean="0"/>
              <a:t>TSP software tools support the team in developing, monitoring, and managing your TSP plan. Examples include</a:t>
            </a:r>
          </a:p>
          <a:p>
            <a:pPr marL="747713" lvl="1" indent="-347663" eaLnBrk="1" hangingPunct="1"/>
            <a:r>
              <a:rPr lang="en-US" dirty="0" smtClean="0"/>
              <a:t>TSP Excel Tool</a:t>
            </a:r>
          </a:p>
          <a:p>
            <a:pPr marL="747713" lvl="1" indent="-347663" eaLnBrk="1" hangingPunct="1"/>
            <a:r>
              <a:rPr lang="en-US" dirty="0" smtClean="0"/>
              <a:t>Process Dashboard</a:t>
            </a:r>
          </a:p>
          <a:p>
            <a:pPr marL="747713" lvl="1" indent="-347663" eaLnBrk="1" hangingPunct="1"/>
            <a:r>
              <a:rPr lang="en-US" dirty="0" smtClean="0"/>
              <a:t>Other proprietary applications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63" y="4163865"/>
            <a:ext cx="3239615" cy="216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8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The TSP Project Plan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 smtClean="0"/>
              <a:t>Different TSP support tools may have a dissimilar “look-and-feel,” but they all collect and report the same type of information.</a:t>
            </a:r>
          </a:p>
          <a:p>
            <a:pPr marL="0" indent="0"/>
            <a:r>
              <a:rPr lang="en-US" sz="2000" dirty="0" smtClean="0"/>
              <a:t>After the project commences, the TSP support tool reports team performance comparing performance estimates to actuals.</a:t>
            </a:r>
          </a:p>
          <a:p>
            <a:pPr marL="0" indent="0"/>
            <a:r>
              <a:rPr lang="en-US" sz="2000" dirty="0" smtClean="0"/>
              <a:t>Key performance indicators are reported in the tool’s project plan summary so that you (or any team member) can understand the team’s status at any time during the project.</a:t>
            </a:r>
            <a:endParaRPr lang="en-US" sz="2000" dirty="0"/>
          </a:p>
        </p:txBody>
      </p:sp>
      <p:pic>
        <p:nvPicPr>
          <p:cNvPr id="1026" name="Picture 2" descr="C:\Users\mkasunic\Desktop\iStock_00002048223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978" y="3870831"/>
            <a:ext cx="3542312" cy="235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429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19150" y="1447800"/>
            <a:ext cx="794067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Introduction</a:t>
            </a:r>
          </a:p>
          <a:p>
            <a:pPr marL="0" indent="0" eaLnBrk="1" hangingPunct="1"/>
            <a:r>
              <a:rPr lang="en-US" dirty="0" smtClean="0"/>
              <a:t>Schedule status indicators</a:t>
            </a:r>
          </a:p>
        </p:txBody>
      </p:sp>
      <p:sp>
        <p:nvSpPr>
          <p:cNvPr id="5" name="Isosceles Triangle 4"/>
          <p:cNvSpPr/>
          <p:nvPr/>
        </p:nvSpPr>
        <p:spPr bwMode="auto">
          <a:xfrm rot="5400000">
            <a:off x="494895" y="1890666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pic>
        <p:nvPicPr>
          <p:cNvPr id="6" name="Picture 2" descr="C:\Users\mkasunic\Desktop\iStock_00000478621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172" y="2711190"/>
            <a:ext cx="1961434" cy="293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744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Schedule Status Indicators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700088" y="2643188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Effort </a:t>
            </a:r>
            <a:r>
              <a:rPr lang="en-US" sz="2000" dirty="0"/>
              <a:t>growth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spcBef>
                <a:spcPts val="720"/>
              </a:spcBef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In this section, we will explore a number of </a:t>
            </a:r>
            <a:r>
              <a:rPr lang="en-US" sz="2000" dirty="0" smtClean="0"/>
              <a:t> indicators </a:t>
            </a:r>
            <a:r>
              <a:rPr lang="en-US" sz="2000" dirty="0"/>
              <a:t>to help you understand the status of your project.</a:t>
            </a:r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2790825"/>
            <a:ext cx="2543175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212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What is the Earned Value Method?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93800"/>
            <a:ext cx="8455025" cy="4430823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You need a way to track and report progress. The challenge is that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most </a:t>
            </a:r>
            <a:r>
              <a:rPr lang="en-US" sz="2000" dirty="0"/>
              <a:t>projects have </a:t>
            </a:r>
            <a:r>
              <a:rPr lang="en-US" sz="2000" dirty="0" smtClean="0"/>
              <a:t>many tasks </a:t>
            </a:r>
            <a:r>
              <a:rPr lang="en-US" sz="2000" dirty="0"/>
              <a:t>of differing types and </a:t>
            </a:r>
            <a:r>
              <a:rPr lang="en-US" sz="2000" dirty="0" smtClean="0"/>
              <a:t>sizes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tasks are completed in a different order than originally planned</a:t>
            </a:r>
          </a:p>
          <a:p>
            <a:pPr marL="0" indent="-288925">
              <a:spcBef>
                <a:spcPts val="2400"/>
              </a:spcBef>
              <a:spcAft>
                <a:spcPts val="0"/>
              </a:spcAft>
            </a:pPr>
            <a:r>
              <a:rPr lang="en-US" sz="2000" dirty="0" smtClean="0"/>
              <a:t>The </a:t>
            </a:r>
            <a:r>
              <a:rPr lang="en-US" sz="2000" i="1" dirty="0" smtClean="0"/>
              <a:t>Earned Value</a:t>
            </a:r>
            <a:r>
              <a:rPr lang="en-US" sz="2000" dirty="0" smtClean="0"/>
              <a:t> (EV) method provides a convenient way to address this tracking and reporting problem. 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The EV method establishes a value for every task, regardless of its type.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Whenever you complete a task, regardless of its type, you earn this EV amount.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To judge progress against the plan, compare the </a:t>
            </a:r>
            <a:br>
              <a:rPr lang="en-US" sz="2000" dirty="0" smtClean="0"/>
            </a:br>
            <a:r>
              <a:rPr lang="en-US" sz="2000" dirty="0" smtClean="0"/>
              <a:t>EV each week with the planned value (PV) for </a:t>
            </a:r>
            <a:br>
              <a:rPr lang="en-US" sz="2000" dirty="0" smtClean="0"/>
            </a:br>
            <a:r>
              <a:rPr lang="en-US" sz="2000" dirty="0" smtClean="0"/>
              <a:t>that week.</a:t>
            </a:r>
          </a:p>
        </p:txBody>
      </p:sp>
      <p:pic>
        <p:nvPicPr>
          <p:cNvPr id="1026" name="Picture 2" descr="C:\Users\mkasunic\Desktop\iStock_00001120725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57" y="4254500"/>
            <a:ext cx="2284617" cy="234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086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14847" y="609366"/>
            <a:ext cx="8505825" cy="344488"/>
          </a:xfrm>
        </p:spPr>
        <p:txBody>
          <a:bodyPr/>
          <a:lstStyle/>
          <a:p>
            <a:r>
              <a:rPr lang="en-US" dirty="0" smtClean="0"/>
              <a:t>TSP Earned Value Method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457200" y="158750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b="1" dirty="0"/>
              <a:t>Planned Value (PV)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3352800" y="1587500"/>
            <a:ext cx="51816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PV for a task is an estimate of the work required to complete the task. It is expressed as the percent of the overall work required in a project plan.</a:t>
            </a:r>
          </a:p>
          <a:p>
            <a:pPr eaLnBrk="1" hangingPunct="1">
              <a:buNone/>
            </a:pPr>
            <a:endParaRPr lang="en-US" sz="2000" dirty="0"/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438150" y="3200400"/>
            <a:ext cx="237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b="1" dirty="0"/>
              <a:t>Earned Value (EV)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3365500" y="3200400"/>
            <a:ext cx="51816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A task’s PV is </a:t>
            </a:r>
            <a:r>
              <a:rPr lang="en-US" sz="2000" i="1" dirty="0"/>
              <a:t>earned</a:t>
            </a:r>
            <a:r>
              <a:rPr lang="en-US" sz="2000" dirty="0"/>
              <a:t> when a task is completed. It must be entirely completed to earn the value.</a:t>
            </a:r>
          </a:p>
          <a:p>
            <a:pPr eaLnBrk="1" hangingPunct="1">
              <a:buNone/>
            </a:pPr>
            <a:endParaRPr lang="en-US" sz="2000" dirty="0"/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381000" y="4648200"/>
            <a:ext cx="8458200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Regardless of the actual effort required to complete the task, the earned value that is achieved is the value that was planned (i.e., the PV).</a:t>
            </a:r>
          </a:p>
          <a:p>
            <a:pPr eaLnBrk="1" hangingPunct="1">
              <a:spcBef>
                <a:spcPts val="1600"/>
              </a:spcBef>
              <a:buNone/>
            </a:pPr>
            <a:r>
              <a:rPr lang="en-US" sz="2000" dirty="0"/>
              <a:t>A project’s cumulative EV is the total of the PV for all project tasks that have been completed to date.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33400" y="1524000"/>
            <a:ext cx="78486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33400" y="3044825"/>
            <a:ext cx="78486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533400" y="4343400"/>
            <a:ext cx="78486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70634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 bwMode="auto">
          <a:xfrm flipH="1" flipV="1">
            <a:off x="1758454" y="3058319"/>
            <a:ext cx="2796721" cy="794"/>
          </a:xfrm>
          <a:prstGeom prst="straightConnector1">
            <a:avLst/>
          </a:prstGeom>
          <a:noFill/>
          <a:ln w="57150" cap="flat" cmpd="sng" algn="ctr">
            <a:solidFill>
              <a:srgbClr val="FF0000">
                <a:alpha val="16863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381000" y="1979613"/>
            <a:ext cx="8415338" cy="804862"/>
          </a:xfrm>
          <a:prstGeom prst="rect">
            <a:avLst/>
          </a:prstGeom>
          <a:solidFill>
            <a:srgbClr val="BADDE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buNone/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Simple Example: Earned Value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2894822" y="2859088"/>
            <a:ext cx="69769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30%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20%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30%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20%</a:t>
            </a: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4495800" y="2859088"/>
            <a:ext cx="682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10.5</a:t>
            </a:r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6348350" y="2859088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30%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2142960" y="2859088"/>
            <a:ext cx="47006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3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5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8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10</a:t>
            </a:r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1944688" y="1979613"/>
            <a:ext cx="950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Cum.</a:t>
            </a:r>
            <a:br>
              <a:rPr lang="en-US" sz="2000" dirty="0"/>
            </a:br>
            <a:r>
              <a:rPr lang="en-US" sz="2000" dirty="0"/>
              <a:t>est. ef.</a:t>
            </a:r>
          </a:p>
        </p:txBody>
      </p:sp>
      <p:grpSp>
        <p:nvGrpSpPr>
          <p:cNvPr id="6153" name="Group 50"/>
          <p:cNvGrpSpPr>
            <a:grpSpLocks/>
          </p:cNvGrpSpPr>
          <p:nvPr/>
        </p:nvGrpSpPr>
        <p:grpSpPr bwMode="auto">
          <a:xfrm>
            <a:off x="354013" y="2287588"/>
            <a:ext cx="712787" cy="2817892"/>
            <a:chOff x="1116297" y="2058888"/>
            <a:chExt cx="712503" cy="2817992"/>
          </a:xfrm>
        </p:grpSpPr>
        <p:sp>
          <p:nvSpPr>
            <p:cNvPr id="6185" name="TextBox 3"/>
            <p:cNvSpPr txBox="1">
              <a:spLocks noChangeArrowheads="1"/>
            </p:cNvSpPr>
            <p:nvPr/>
          </p:nvSpPr>
          <p:spPr bwMode="auto">
            <a:xfrm>
              <a:off x="1263278" y="2630031"/>
              <a:ext cx="370466" cy="2246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en-US" sz="2000" dirty="0"/>
                <a:t>A</a:t>
              </a:r>
            </a:p>
            <a:p>
              <a:pPr eaLnBrk="1" hangingPunct="1">
                <a:spcBef>
                  <a:spcPct val="0"/>
                </a:spcBef>
                <a:buNone/>
              </a:pPr>
              <a:endParaRPr lang="en-US" sz="2000" dirty="0"/>
            </a:p>
            <a:p>
              <a:pPr eaLnBrk="1" hangingPunct="1">
                <a:spcBef>
                  <a:spcPct val="0"/>
                </a:spcBef>
                <a:buNone/>
              </a:pPr>
              <a:r>
                <a:rPr lang="en-US" sz="2000" dirty="0"/>
                <a:t>B</a:t>
              </a:r>
            </a:p>
            <a:p>
              <a:pPr eaLnBrk="1" hangingPunct="1">
                <a:spcBef>
                  <a:spcPct val="0"/>
                </a:spcBef>
                <a:buNone/>
              </a:pPr>
              <a:endParaRPr lang="en-US" sz="2000" dirty="0"/>
            </a:p>
            <a:p>
              <a:pPr eaLnBrk="1" hangingPunct="1">
                <a:spcBef>
                  <a:spcPct val="0"/>
                </a:spcBef>
                <a:buNone/>
              </a:pPr>
              <a:r>
                <a:rPr lang="en-US" sz="2000" dirty="0"/>
                <a:t>C</a:t>
              </a:r>
            </a:p>
            <a:p>
              <a:pPr eaLnBrk="1" hangingPunct="1">
                <a:spcBef>
                  <a:spcPct val="0"/>
                </a:spcBef>
                <a:buNone/>
              </a:pPr>
              <a:endParaRPr lang="en-US" sz="2000" dirty="0"/>
            </a:p>
            <a:p>
              <a:pPr eaLnBrk="1" hangingPunct="1">
                <a:spcBef>
                  <a:spcPct val="0"/>
                </a:spcBef>
                <a:buNone/>
              </a:pPr>
              <a:r>
                <a:rPr lang="en-US" sz="2000" dirty="0"/>
                <a:t>D</a:t>
              </a:r>
            </a:p>
          </p:txBody>
        </p:sp>
        <p:sp>
          <p:nvSpPr>
            <p:cNvPr id="6186" name="TextBox 10"/>
            <p:cNvSpPr txBox="1">
              <a:spLocks noChangeArrowheads="1"/>
            </p:cNvSpPr>
            <p:nvPr/>
          </p:nvSpPr>
          <p:spPr bwMode="auto">
            <a:xfrm>
              <a:off x="1116297" y="2058888"/>
              <a:ext cx="7125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2000" dirty="0"/>
                <a:t>Task</a:t>
              </a:r>
            </a:p>
          </p:txBody>
        </p:sp>
      </p:grpSp>
      <p:grpSp>
        <p:nvGrpSpPr>
          <p:cNvPr id="6154" name="Group 51"/>
          <p:cNvGrpSpPr>
            <a:grpSpLocks/>
          </p:cNvGrpSpPr>
          <p:nvPr/>
        </p:nvGrpSpPr>
        <p:grpSpPr bwMode="auto">
          <a:xfrm>
            <a:off x="1162050" y="1979613"/>
            <a:ext cx="762000" cy="3125716"/>
            <a:chOff x="1828800" y="1751112"/>
            <a:chExt cx="761940" cy="3125617"/>
          </a:xfrm>
        </p:grpSpPr>
        <p:sp>
          <p:nvSpPr>
            <p:cNvPr id="6183" name="TextBox 4"/>
            <p:cNvSpPr txBox="1">
              <a:spLocks noChangeArrowheads="1"/>
            </p:cNvSpPr>
            <p:nvPr/>
          </p:nvSpPr>
          <p:spPr bwMode="auto">
            <a:xfrm>
              <a:off x="2038415" y="2630031"/>
              <a:ext cx="327371" cy="2246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None/>
              </a:pPr>
              <a:r>
                <a:rPr lang="en-US" sz="2000" dirty="0"/>
                <a:t>3</a:t>
              </a:r>
            </a:p>
            <a:p>
              <a:pPr algn="r" eaLnBrk="1" hangingPunct="1">
                <a:spcBef>
                  <a:spcPct val="0"/>
                </a:spcBef>
                <a:buNone/>
              </a:pPr>
              <a:endParaRPr lang="en-US" sz="2000" dirty="0"/>
            </a:p>
            <a:p>
              <a:pPr algn="r" eaLnBrk="1" hangingPunct="1">
                <a:spcBef>
                  <a:spcPct val="0"/>
                </a:spcBef>
                <a:buNone/>
              </a:pPr>
              <a:r>
                <a:rPr lang="en-US" sz="2000" dirty="0"/>
                <a:t>2</a:t>
              </a:r>
            </a:p>
            <a:p>
              <a:pPr algn="r" eaLnBrk="1" hangingPunct="1">
                <a:spcBef>
                  <a:spcPct val="0"/>
                </a:spcBef>
                <a:buNone/>
              </a:pPr>
              <a:endParaRPr lang="en-US" sz="2000" dirty="0"/>
            </a:p>
            <a:p>
              <a:pPr algn="r" eaLnBrk="1" hangingPunct="1">
                <a:spcBef>
                  <a:spcPct val="0"/>
                </a:spcBef>
                <a:buNone/>
              </a:pPr>
              <a:r>
                <a:rPr lang="en-US" sz="2000" dirty="0"/>
                <a:t>3</a:t>
              </a:r>
            </a:p>
            <a:p>
              <a:pPr algn="r" eaLnBrk="1" hangingPunct="1">
                <a:spcBef>
                  <a:spcPct val="0"/>
                </a:spcBef>
                <a:buNone/>
              </a:pPr>
              <a:endParaRPr lang="en-US" sz="2000" dirty="0"/>
            </a:p>
            <a:p>
              <a:pPr algn="r" eaLnBrk="1" hangingPunct="1">
                <a:spcBef>
                  <a:spcPct val="0"/>
                </a:spcBef>
                <a:buNone/>
              </a:pPr>
              <a:r>
                <a:rPr lang="en-US" sz="2000" dirty="0"/>
                <a:t>2</a:t>
              </a:r>
            </a:p>
          </p:txBody>
        </p:sp>
        <p:sp>
          <p:nvSpPr>
            <p:cNvPr id="6184" name="TextBox 11"/>
            <p:cNvSpPr txBox="1">
              <a:spLocks noChangeArrowheads="1"/>
            </p:cNvSpPr>
            <p:nvPr/>
          </p:nvSpPr>
          <p:spPr bwMode="auto">
            <a:xfrm>
              <a:off x="1828800" y="1751112"/>
              <a:ext cx="76194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2000" dirty="0"/>
                <a:t>Est.</a:t>
              </a:r>
              <a:br>
                <a:rPr lang="en-US" sz="2000" dirty="0"/>
              </a:br>
              <a:r>
                <a:rPr lang="en-US" sz="2000" dirty="0"/>
                <a:t>effort</a:t>
              </a:r>
            </a:p>
          </p:txBody>
        </p:sp>
      </p:grpSp>
      <p:sp>
        <p:nvSpPr>
          <p:cNvPr id="6155" name="TextBox 12"/>
          <p:cNvSpPr txBox="1">
            <a:spLocks noChangeArrowheads="1"/>
          </p:cNvSpPr>
          <p:nvPr/>
        </p:nvSpPr>
        <p:spPr bwMode="auto">
          <a:xfrm>
            <a:off x="2925763" y="2287588"/>
            <a:ext cx="5286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PV</a:t>
            </a:r>
          </a:p>
        </p:txBody>
      </p:sp>
      <p:sp>
        <p:nvSpPr>
          <p:cNvPr id="6156" name="TextBox 13"/>
          <p:cNvSpPr txBox="1">
            <a:spLocks noChangeArrowheads="1"/>
          </p:cNvSpPr>
          <p:nvPr/>
        </p:nvSpPr>
        <p:spPr bwMode="auto">
          <a:xfrm>
            <a:off x="6407150" y="2287588"/>
            <a:ext cx="52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EV</a:t>
            </a:r>
          </a:p>
        </p:txBody>
      </p:sp>
      <p:sp>
        <p:nvSpPr>
          <p:cNvPr id="6157" name="TextBox 14"/>
          <p:cNvSpPr txBox="1">
            <a:spLocks noChangeArrowheads="1"/>
          </p:cNvSpPr>
          <p:nvPr/>
        </p:nvSpPr>
        <p:spPr bwMode="auto">
          <a:xfrm>
            <a:off x="4419600" y="1979613"/>
            <a:ext cx="831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Act. </a:t>
            </a:r>
            <a:br>
              <a:rPr lang="en-US" sz="2000" dirty="0"/>
            </a:br>
            <a:r>
              <a:rPr lang="en-US" sz="2000" dirty="0"/>
              <a:t>effort </a:t>
            </a:r>
          </a:p>
        </p:txBody>
      </p:sp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4638675" y="3486150"/>
            <a:ext cx="53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1.3</a:t>
            </a:r>
          </a:p>
        </p:txBody>
      </p:sp>
      <p:sp>
        <p:nvSpPr>
          <p:cNvPr id="6159" name="TextBox 17"/>
          <p:cNvSpPr txBox="1">
            <a:spLocks noChangeArrowheads="1"/>
          </p:cNvSpPr>
          <p:nvPr/>
        </p:nvSpPr>
        <p:spPr bwMode="auto">
          <a:xfrm>
            <a:off x="6348350" y="3470275"/>
            <a:ext cx="6969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20%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381000" y="2784475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81000" y="335280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381000" y="398145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381000" y="455295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81000" y="518160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65" name="TextBox 33"/>
          <p:cNvSpPr txBox="1">
            <a:spLocks noChangeArrowheads="1"/>
          </p:cNvSpPr>
          <p:nvPr/>
        </p:nvSpPr>
        <p:spPr bwMode="auto">
          <a:xfrm>
            <a:off x="4637892" y="4089400"/>
            <a:ext cx="540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3.2</a:t>
            </a:r>
            <a:endParaRPr lang="en-US" sz="2000" dirty="0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10668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19812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28194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35814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70" name="TextBox 39"/>
          <p:cNvSpPr txBox="1">
            <a:spLocks noChangeArrowheads="1"/>
          </p:cNvSpPr>
          <p:nvPr/>
        </p:nvSpPr>
        <p:spPr bwMode="auto">
          <a:xfrm>
            <a:off x="3624263" y="1979613"/>
            <a:ext cx="796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Cum.</a:t>
            </a:r>
            <a:br>
              <a:rPr lang="en-US" sz="2000" dirty="0"/>
            </a:br>
            <a:r>
              <a:rPr lang="en-US" sz="2000" dirty="0"/>
              <a:t>PV</a:t>
            </a:r>
          </a:p>
        </p:txBody>
      </p:sp>
      <p:sp>
        <p:nvSpPr>
          <p:cNvPr id="6171" name="TextBox 40"/>
          <p:cNvSpPr txBox="1">
            <a:spLocks noChangeArrowheads="1"/>
          </p:cNvSpPr>
          <p:nvPr/>
        </p:nvSpPr>
        <p:spPr bwMode="auto">
          <a:xfrm>
            <a:off x="3580830" y="2859088"/>
            <a:ext cx="84035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30%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50%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80%</a:t>
            </a:r>
          </a:p>
          <a:p>
            <a:pPr algn="r" eaLnBrk="1" hangingPunct="1">
              <a:spcBef>
                <a:spcPct val="0"/>
              </a:spcBef>
              <a:buNone/>
            </a:pPr>
            <a:endParaRPr lang="en-US" sz="2000" dirty="0"/>
          </a:p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100%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44196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63500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70104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75" name="TextBox 44"/>
          <p:cNvSpPr txBox="1">
            <a:spLocks noChangeArrowheads="1"/>
          </p:cNvSpPr>
          <p:nvPr/>
        </p:nvSpPr>
        <p:spPr bwMode="auto">
          <a:xfrm>
            <a:off x="7205288" y="1979613"/>
            <a:ext cx="796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Cum.</a:t>
            </a:r>
            <a:br>
              <a:rPr lang="en-US" sz="2000" dirty="0"/>
            </a:br>
            <a:r>
              <a:rPr lang="en-US" sz="2000" dirty="0"/>
              <a:t>EV</a:t>
            </a:r>
          </a:p>
        </p:txBody>
      </p:sp>
      <p:sp>
        <p:nvSpPr>
          <p:cNvPr id="6176" name="TextBox 46"/>
          <p:cNvSpPr txBox="1">
            <a:spLocks noChangeArrowheads="1"/>
          </p:cNvSpPr>
          <p:nvPr/>
        </p:nvSpPr>
        <p:spPr bwMode="auto">
          <a:xfrm>
            <a:off x="7229982" y="2857500"/>
            <a:ext cx="6969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30%</a:t>
            </a:r>
          </a:p>
        </p:txBody>
      </p:sp>
      <p:sp>
        <p:nvSpPr>
          <p:cNvPr id="6177" name="TextBox 47"/>
          <p:cNvSpPr txBox="1">
            <a:spLocks noChangeArrowheads="1"/>
          </p:cNvSpPr>
          <p:nvPr/>
        </p:nvSpPr>
        <p:spPr bwMode="auto">
          <a:xfrm>
            <a:off x="7229982" y="3470275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50%</a:t>
            </a:r>
          </a:p>
        </p:txBody>
      </p:sp>
      <p:sp>
        <p:nvSpPr>
          <p:cNvPr id="6178" name="TextBox 52"/>
          <p:cNvSpPr txBox="1">
            <a:spLocks noChangeArrowheads="1"/>
          </p:cNvSpPr>
          <p:nvPr/>
        </p:nvSpPr>
        <p:spPr bwMode="auto">
          <a:xfrm>
            <a:off x="5524500" y="2859088"/>
            <a:ext cx="684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en-US" sz="2000" dirty="0"/>
              <a:t>10.5</a:t>
            </a:r>
          </a:p>
        </p:txBody>
      </p:sp>
      <p:sp>
        <p:nvSpPr>
          <p:cNvPr id="6179" name="TextBox 53"/>
          <p:cNvSpPr txBox="1">
            <a:spLocks noChangeArrowheads="1"/>
          </p:cNvSpPr>
          <p:nvPr/>
        </p:nvSpPr>
        <p:spPr bwMode="auto">
          <a:xfrm>
            <a:off x="5410200" y="1979613"/>
            <a:ext cx="950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Cum. </a:t>
            </a:r>
            <a:br>
              <a:rPr lang="en-US" sz="2000" dirty="0"/>
            </a:br>
            <a:r>
              <a:rPr lang="en-US" sz="2000" dirty="0"/>
              <a:t>act. ef.</a:t>
            </a:r>
          </a:p>
        </p:txBody>
      </p:sp>
      <p:sp>
        <p:nvSpPr>
          <p:cNvPr id="6180" name="TextBox 54"/>
          <p:cNvSpPr txBox="1">
            <a:spLocks noChangeArrowheads="1"/>
          </p:cNvSpPr>
          <p:nvPr/>
        </p:nvSpPr>
        <p:spPr bwMode="auto">
          <a:xfrm>
            <a:off x="5524500" y="3486150"/>
            <a:ext cx="665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11.8</a:t>
            </a:r>
          </a:p>
        </p:txBody>
      </p:sp>
      <p:sp>
        <p:nvSpPr>
          <p:cNvPr id="6181" name="TextBox 55"/>
          <p:cNvSpPr txBox="1">
            <a:spLocks noChangeArrowheads="1"/>
          </p:cNvSpPr>
          <p:nvPr/>
        </p:nvSpPr>
        <p:spPr bwMode="auto">
          <a:xfrm>
            <a:off x="5506463" y="4089400"/>
            <a:ext cx="6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15.0</a:t>
            </a:r>
            <a:endParaRPr lang="en-US" sz="2000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53340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" name="Group 4"/>
          <p:cNvGrpSpPr/>
          <p:nvPr/>
        </p:nvGrpSpPr>
        <p:grpSpPr>
          <a:xfrm>
            <a:off x="1216983" y="2773069"/>
            <a:ext cx="3925817" cy="589756"/>
            <a:chOff x="1216983" y="2544469"/>
            <a:chExt cx="3925817" cy="589756"/>
          </a:xfrm>
        </p:grpSpPr>
        <p:sp>
          <p:nvSpPr>
            <p:cNvPr id="4" name="Oval 3"/>
            <p:cNvSpPr/>
            <p:nvPr/>
          </p:nvSpPr>
          <p:spPr bwMode="auto">
            <a:xfrm>
              <a:off x="4553044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30000"/>
                </a:spcBef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1216983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30000"/>
                </a:spcBef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48" name="TextBox 55"/>
          <p:cNvSpPr txBox="1">
            <a:spLocks noChangeArrowheads="1"/>
          </p:cNvSpPr>
          <p:nvPr/>
        </p:nvSpPr>
        <p:spPr bwMode="auto">
          <a:xfrm>
            <a:off x="6348350" y="408940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3</a:t>
            </a:r>
            <a:r>
              <a:rPr lang="en-US" sz="2000" dirty="0" smtClean="0"/>
              <a:t>0%</a:t>
            </a:r>
            <a:endParaRPr lang="en-US" sz="2000" dirty="0"/>
          </a:p>
        </p:txBody>
      </p:sp>
      <p:sp>
        <p:nvSpPr>
          <p:cNvPr id="49" name="TextBox 47"/>
          <p:cNvSpPr txBox="1">
            <a:spLocks noChangeArrowheads="1"/>
          </p:cNvSpPr>
          <p:nvPr/>
        </p:nvSpPr>
        <p:spPr bwMode="auto">
          <a:xfrm>
            <a:off x="7229268" y="408940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80</a:t>
            </a:r>
            <a:r>
              <a:rPr lang="en-US" sz="2000" dirty="0"/>
              <a:t>%</a:t>
            </a:r>
          </a:p>
        </p:txBody>
      </p:sp>
      <p:sp>
        <p:nvSpPr>
          <p:cNvPr id="50" name="TextBox 33"/>
          <p:cNvSpPr txBox="1">
            <a:spLocks noChangeArrowheads="1"/>
          </p:cNvSpPr>
          <p:nvPr/>
        </p:nvSpPr>
        <p:spPr bwMode="auto">
          <a:xfrm>
            <a:off x="4637892" y="4681175"/>
            <a:ext cx="540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5.6</a:t>
            </a:r>
            <a:endParaRPr lang="en-US" sz="2000" dirty="0"/>
          </a:p>
        </p:txBody>
      </p:sp>
      <p:sp>
        <p:nvSpPr>
          <p:cNvPr id="51" name="TextBox 55"/>
          <p:cNvSpPr txBox="1">
            <a:spLocks noChangeArrowheads="1"/>
          </p:cNvSpPr>
          <p:nvPr/>
        </p:nvSpPr>
        <p:spPr bwMode="auto">
          <a:xfrm>
            <a:off x="5524500" y="4681175"/>
            <a:ext cx="6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20.6</a:t>
            </a:r>
            <a:endParaRPr lang="en-US" sz="2000" dirty="0"/>
          </a:p>
        </p:txBody>
      </p:sp>
      <p:sp>
        <p:nvSpPr>
          <p:cNvPr id="52" name="TextBox 55"/>
          <p:cNvSpPr txBox="1">
            <a:spLocks noChangeArrowheads="1"/>
          </p:cNvSpPr>
          <p:nvPr/>
        </p:nvSpPr>
        <p:spPr bwMode="auto">
          <a:xfrm>
            <a:off x="6348350" y="4681175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20%</a:t>
            </a:r>
            <a:endParaRPr lang="en-US" sz="2000" dirty="0"/>
          </a:p>
        </p:txBody>
      </p:sp>
      <p:sp>
        <p:nvSpPr>
          <p:cNvPr id="53" name="TextBox 47"/>
          <p:cNvSpPr txBox="1">
            <a:spLocks noChangeArrowheads="1"/>
          </p:cNvSpPr>
          <p:nvPr/>
        </p:nvSpPr>
        <p:spPr bwMode="auto">
          <a:xfrm>
            <a:off x="7086600" y="4681175"/>
            <a:ext cx="8402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100</a:t>
            </a:r>
            <a:r>
              <a:rPr lang="en-US" sz="2000" dirty="0"/>
              <a:t>%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 flipV="1">
            <a:off x="1792104" y="3661969"/>
            <a:ext cx="2796721" cy="794"/>
          </a:xfrm>
          <a:prstGeom prst="straightConnector1">
            <a:avLst/>
          </a:prstGeom>
          <a:noFill/>
          <a:ln w="57150" cap="flat" cmpd="sng" algn="ctr">
            <a:solidFill>
              <a:srgbClr val="FF0000">
                <a:alpha val="16863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5" name="Group 54"/>
          <p:cNvGrpSpPr/>
          <p:nvPr/>
        </p:nvGrpSpPr>
        <p:grpSpPr>
          <a:xfrm>
            <a:off x="1250633" y="3376719"/>
            <a:ext cx="3925817" cy="589756"/>
            <a:chOff x="1216983" y="2544469"/>
            <a:chExt cx="3925817" cy="589756"/>
          </a:xfrm>
        </p:grpSpPr>
        <p:sp>
          <p:nvSpPr>
            <p:cNvPr id="56" name="Oval 55"/>
            <p:cNvSpPr/>
            <p:nvPr/>
          </p:nvSpPr>
          <p:spPr bwMode="auto">
            <a:xfrm>
              <a:off x="4553044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30000"/>
                </a:spcBef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1216983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30000"/>
                </a:spcBef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1979613"/>
            <a:ext cx="8502650" cy="3243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1943609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49" grpId="1"/>
      <p:bldP spid="6150" grpId="0"/>
      <p:bldP spid="6150" grpId="1"/>
      <p:bldP spid="6158" grpId="0"/>
      <p:bldP spid="6159" grpId="0"/>
      <p:bldP spid="6165" grpId="0"/>
      <p:bldP spid="6176" grpId="0"/>
      <p:bldP spid="6177" grpId="0"/>
      <p:bldP spid="6178" grpId="0"/>
      <p:bldP spid="6180" grpId="0"/>
      <p:bldP spid="6181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Using EV Method to Determine Schedule Status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124200"/>
          </a:xfrm>
        </p:spPr>
        <p:txBody>
          <a:bodyPr/>
          <a:lstStyle/>
          <a:p>
            <a:pPr marL="0" indent="0" eaLnBrk="1" hangingPunct="1"/>
            <a:r>
              <a:rPr lang="en-US" sz="2100" dirty="0" smtClean="0"/>
              <a:t>To determine a project’s current schedule status, compare the current cumulative EV to the planned cumulative PV.</a:t>
            </a:r>
          </a:p>
          <a:p>
            <a:pPr lvl="1" eaLnBrk="1" hangingPunct="1"/>
            <a:r>
              <a:rPr lang="en-US" sz="2100" dirty="0" smtClean="0"/>
              <a:t>If EV &gt; PV, the project is </a:t>
            </a:r>
            <a:r>
              <a:rPr lang="en-US" sz="2100" i="1" dirty="0" smtClean="0"/>
              <a:t>ahead</a:t>
            </a:r>
            <a:r>
              <a:rPr lang="en-US" sz="2100" dirty="0" smtClean="0"/>
              <a:t> of schedule</a:t>
            </a:r>
          </a:p>
          <a:p>
            <a:pPr lvl="1" eaLnBrk="1" hangingPunct="1"/>
            <a:r>
              <a:rPr lang="en-US" sz="2100" dirty="0" smtClean="0"/>
              <a:t>If EV &lt; PV, the project is </a:t>
            </a:r>
            <a:r>
              <a:rPr lang="en-US" sz="2100" i="1" dirty="0" smtClean="0"/>
              <a:t>behind </a:t>
            </a:r>
            <a:r>
              <a:rPr lang="en-US" sz="2100" dirty="0" smtClean="0"/>
              <a:t>schedule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100" dirty="0" smtClean="0"/>
              <a:t>To calculate an estimate of how far ahead or behind schedule the project is</a:t>
            </a: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3648075" y="4103925"/>
            <a:ext cx="1096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PV - EV</a:t>
            </a:r>
          </a:p>
        </p:txBody>
      </p:sp>
      <p:sp>
        <p:nvSpPr>
          <p:cNvPr id="7173" name="TextBox 3"/>
          <p:cNvSpPr txBox="1">
            <a:spLocks noChangeArrowheads="1"/>
          </p:cNvSpPr>
          <p:nvPr/>
        </p:nvSpPr>
        <p:spPr bwMode="auto">
          <a:xfrm>
            <a:off x="3124200" y="4637325"/>
            <a:ext cx="214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Avg. EV (to-date)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205163" y="4557950"/>
            <a:ext cx="19812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2639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Example: Approximating the Schedule Status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533400" y="1371600"/>
            <a:ext cx="823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600" b="1" dirty="0"/>
              <a:t>Given:</a:t>
            </a:r>
          </a:p>
        </p:txBody>
      </p:sp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533400" y="3240088"/>
            <a:ext cx="1325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b="1" dirty="0"/>
              <a:t>Therefore:</a:t>
            </a:r>
          </a:p>
        </p:txBody>
      </p: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1023938" y="3792538"/>
            <a:ext cx="3890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b="1" dirty="0"/>
              <a:t>The project is currently behind by</a:t>
            </a:r>
          </a:p>
        </p:txBody>
      </p:sp>
      <p:sp>
        <p:nvSpPr>
          <p:cNvPr id="8198" name="TextBox 10"/>
          <p:cNvSpPr txBox="1">
            <a:spLocks noChangeArrowheads="1"/>
          </p:cNvSpPr>
          <p:nvPr/>
        </p:nvSpPr>
        <p:spPr bwMode="auto">
          <a:xfrm>
            <a:off x="1622425" y="4249738"/>
            <a:ext cx="1006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b="1" dirty="0"/>
              <a:t>PV - EV</a:t>
            </a:r>
          </a:p>
        </p:txBody>
      </p:sp>
      <p:sp>
        <p:nvSpPr>
          <p:cNvPr id="8199" name="TextBox 11"/>
          <p:cNvSpPr txBox="1">
            <a:spLocks noChangeArrowheads="1"/>
          </p:cNvSpPr>
          <p:nvPr/>
        </p:nvSpPr>
        <p:spPr bwMode="auto">
          <a:xfrm>
            <a:off x="1100138" y="4783138"/>
            <a:ext cx="2035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b="1" dirty="0"/>
              <a:t>Avg. EV (to-date)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181100" y="4705350"/>
            <a:ext cx="19812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01" name="TextBox 13"/>
          <p:cNvSpPr txBox="1">
            <a:spLocks noChangeArrowheads="1"/>
          </p:cNvSpPr>
          <p:nvPr/>
        </p:nvSpPr>
        <p:spPr bwMode="auto">
          <a:xfrm>
            <a:off x="3309938" y="4435475"/>
            <a:ext cx="333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=</a:t>
            </a:r>
          </a:p>
        </p:txBody>
      </p:sp>
      <p:sp>
        <p:nvSpPr>
          <p:cNvPr id="8202" name="TextBox 14"/>
          <p:cNvSpPr txBox="1">
            <a:spLocks noChangeArrowheads="1"/>
          </p:cNvSpPr>
          <p:nvPr/>
        </p:nvSpPr>
        <p:spPr bwMode="auto">
          <a:xfrm>
            <a:off x="4167188" y="4249738"/>
            <a:ext cx="1338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b="1" dirty="0"/>
              <a:t>54.3 – 31.2</a:t>
            </a:r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>
            <a:off x="4337050" y="4783138"/>
            <a:ext cx="954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b="1" dirty="0"/>
              <a:t>31.2 / 6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3724275" y="4705350"/>
            <a:ext cx="19812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05" name="TextBox 17"/>
          <p:cNvSpPr txBox="1">
            <a:spLocks noChangeArrowheads="1"/>
          </p:cNvSpPr>
          <p:nvPr/>
        </p:nvSpPr>
        <p:spPr bwMode="auto">
          <a:xfrm>
            <a:off x="5900738" y="4435475"/>
            <a:ext cx="333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=</a:t>
            </a:r>
          </a:p>
        </p:txBody>
      </p:sp>
      <p:sp>
        <p:nvSpPr>
          <p:cNvPr id="8206" name="TextBox 18"/>
          <p:cNvSpPr txBox="1">
            <a:spLocks noChangeArrowheads="1"/>
          </p:cNvSpPr>
          <p:nvPr/>
        </p:nvSpPr>
        <p:spPr bwMode="auto">
          <a:xfrm>
            <a:off x="6510338" y="4419600"/>
            <a:ext cx="1338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4.4 weeks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680976"/>
              </p:ext>
            </p:extLst>
          </p:nvPr>
        </p:nvGraphicFramePr>
        <p:xfrm>
          <a:off x="1447800" y="1838325"/>
          <a:ext cx="6248400" cy="1111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12"/>
                <a:gridCol w="2636044"/>
                <a:gridCol w="2636044"/>
              </a:tblGrid>
              <a:tr h="37041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68" marB="45668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Planned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Value (PV)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668" marB="45668">
                    <a:solidFill>
                      <a:srgbClr val="57D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Earned Value (EV)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668" marB="45668">
                    <a:solidFill>
                      <a:srgbClr val="57D3FF"/>
                    </a:solidFill>
                  </a:tcPr>
                </a:tc>
              </a:tr>
              <a:tr h="370417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Week 6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141413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71550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C1EFFF"/>
                    </a:solidFill>
                  </a:tcPr>
                </a:tc>
              </a:tr>
              <a:tr h="37041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Date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14141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54.3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68" marB="45668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9715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31.2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68" marB="45668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920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Estimating the Project Completion Date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2100" dirty="0" smtClean="0"/>
              <a:t>To estimate the project completion date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en-US" sz="2100" dirty="0" smtClean="0"/>
              <a:t>Determine the EV required to complete the project.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en-US" sz="2100" dirty="0" smtClean="0"/>
              <a:t>Calculate the rate at which the team is accumulating EV.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en-US" sz="2100" dirty="0" smtClean="0"/>
              <a:t>Determine how long it will take the team to earn the </a:t>
            </a:r>
            <a:br>
              <a:rPr lang="en-US" sz="2100" dirty="0" smtClean="0"/>
            </a:br>
            <a:r>
              <a:rPr lang="en-US" sz="2100" dirty="0" smtClean="0"/>
              <a:t>remaining EV.</a:t>
            </a:r>
          </a:p>
        </p:txBody>
      </p:sp>
    </p:spTree>
    <p:extLst>
      <p:ext uri="{BB962C8B-B14F-4D97-AF65-F5344CB8AC3E}">
        <p14:creationId xmlns:p14="http://schemas.microsoft.com/office/powerpoint/2010/main" val="260426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Example: Estimating Project Completion Date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533400" y="1371600"/>
            <a:ext cx="823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600" b="1" dirty="0"/>
              <a:t>Given: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06437"/>
              </p:ext>
            </p:extLst>
          </p:nvPr>
        </p:nvGraphicFramePr>
        <p:xfrm>
          <a:off x="1447800" y="1447800"/>
          <a:ext cx="6248400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12"/>
                <a:gridCol w="2636044"/>
                <a:gridCol w="2636044"/>
              </a:tblGrid>
              <a:tr h="37094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3" marB="4573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Planned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Value (PV)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>
                    <a:solidFill>
                      <a:srgbClr val="57D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Earned Value (EV)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>
                    <a:solidFill>
                      <a:srgbClr val="57D3FF"/>
                    </a:solidFill>
                  </a:tcPr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Week 6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141413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71550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C1EFFF"/>
                    </a:solidFill>
                  </a:tcPr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Date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14141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54.3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3" marB="45733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9715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31.2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3" marB="45733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sp>
        <p:nvSpPr>
          <p:cNvPr id="10262" name="TextBox 6"/>
          <p:cNvSpPr txBox="1">
            <a:spLocks noChangeArrowheads="1"/>
          </p:cNvSpPr>
          <p:nvPr/>
        </p:nvSpPr>
        <p:spPr bwMode="auto">
          <a:xfrm>
            <a:off x="533400" y="3101975"/>
            <a:ext cx="1325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b="1" dirty="0"/>
              <a:t>Therefore:</a:t>
            </a:r>
          </a:p>
        </p:txBody>
      </p:sp>
      <p:grpSp>
        <p:nvGrpSpPr>
          <p:cNvPr id="10263" name="Group 19"/>
          <p:cNvGrpSpPr>
            <a:grpSpLocks/>
          </p:cNvGrpSpPr>
          <p:nvPr/>
        </p:nvGrpSpPr>
        <p:grpSpPr bwMode="auto">
          <a:xfrm>
            <a:off x="984250" y="4191000"/>
            <a:ext cx="6678613" cy="369888"/>
            <a:chOff x="685800" y="4114800"/>
            <a:chExt cx="6678883" cy="369332"/>
          </a:xfrm>
        </p:grpSpPr>
        <p:sp>
          <p:nvSpPr>
            <p:cNvPr id="10277" name="TextBox 20"/>
            <p:cNvSpPr txBox="1">
              <a:spLocks noChangeArrowheads="1"/>
            </p:cNvSpPr>
            <p:nvPr/>
          </p:nvSpPr>
          <p:spPr bwMode="auto">
            <a:xfrm>
              <a:off x="685800" y="4114800"/>
              <a:ext cx="41985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Amount of EV yet to earn on project:</a:t>
              </a:r>
            </a:p>
          </p:txBody>
        </p:sp>
        <p:sp>
          <p:nvSpPr>
            <p:cNvPr id="10278" name="TextBox 21"/>
            <p:cNvSpPr txBox="1">
              <a:spLocks noChangeArrowheads="1"/>
            </p:cNvSpPr>
            <p:nvPr/>
          </p:nvSpPr>
          <p:spPr bwMode="auto">
            <a:xfrm>
              <a:off x="5006345" y="4114800"/>
              <a:ext cx="2358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100 – 31.2 = 68.8 EV</a:t>
              </a:r>
            </a:p>
          </p:txBody>
        </p:sp>
      </p:grpSp>
      <p:grpSp>
        <p:nvGrpSpPr>
          <p:cNvPr id="10264" name="Group 27"/>
          <p:cNvGrpSpPr>
            <a:grpSpLocks/>
          </p:cNvGrpSpPr>
          <p:nvPr/>
        </p:nvGrpSpPr>
        <p:grpSpPr bwMode="auto">
          <a:xfrm>
            <a:off x="984250" y="4746625"/>
            <a:ext cx="6935788" cy="368300"/>
            <a:chOff x="685800" y="4736068"/>
            <a:chExt cx="6935363" cy="369332"/>
          </a:xfrm>
        </p:grpSpPr>
        <p:sp>
          <p:nvSpPr>
            <p:cNvPr id="10275" name="TextBox 22"/>
            <p:cNvSpPr txBox="1">
              <a:spLocks noChangeArrowheads="1"/>
            </p:cNvSpPr>
            <p:nvPr/>
          </p:nvSpPr>
          <p:spPr bwMode="auto">
            <a:xfrm>
              <a:off x="685800" y="4736068"/>
              <a:ext cx="422423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Remaining estimated time in project:</a:t>
              </a:r>
            </a:p>
          </p:txBody>
        </p:sp>
        <p:sp>
          <p:nvSpPr>
            <p:cNvPr id="10276" name="TextBox 23"/>
            <p:cNvSpPr txBox="1">
              <a:spLocks noChangeArrowheads="1"/>
            </p:cNvSpPr>
            <p:nvPr/>
          </p:nvSpPr>
          <p:spPr bwMode="auto">
            <a:xfrm>
              <a:off x="5006345" y="4736068"/>
              <a:ext cx="26148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68.8 / 5.2 = 13.2 weeks</a:t>
              </a:r>
            </a:p>
          </p:txBody>
        </p:sp>
      </p:grpSp>
      <p:grpSp>
        <p:nvGrpSpPr>
          <p:cNvPr id="10265" name="Group 28"/>
          <p:cNvGrpSpPr>
            <a:grpSpLocks/>
          </p:cNvGrpSpPr>
          <p:nvPr/>
        </p:nvGrpSpPr>
        <p:grpSpPr bwMode="auto">
          <a:xfrm>
            <a:off x="984250" y="5300663"/>
            <a:ext cx="6813550" cy="369887"/>
            <a:chOff x="685800" y="5257800"/>
            <a:chExt cx="6813535" cy="369332"/>
          </a:xfrm>
        </p:grpSpPr>
        <p:sp>
          <p:nvSpPr>
            <p:cNvPr id="10273" name="TextBox 24"/>
            <p:cNvSpPr txBox="1">
              <a:spLocks noChangeArrowheads="1"/>
            </p:cNvSpPr>
            <p:nvPr/>
          </p:nvSpPr>
          <p:spPr bwMode="auto">
            <a:xfrm>
              <a:off x="685800" y="5257800"/>
              <a:ext cx="36599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Estimated week for completion:</a:t>
              </a:r>
            </a:p>
          </p:txBody>
        </p:sp>
        <p:sp>
          <p:nvSpPr>
            <p:cNvPr id="10274" name="TextBox 25"/>
            <p:cNvSpPr txBox="1">
              <a:spLocks noChangeArrowheads="1"/>
            </p:cNvSpPr>
            <p:nvPr/>
          </p:nvSpPr>
          <p:spPr bwMode="auto">
            <a:xfrm>
              <a:off x="5006345" y="5257800"/>
              <a:ext cx="24929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6 + 13.2 = 19.2 weeks</a:t>
              </a:r>
            </a:p>
          </p:txBody>
        </p:sp>
      </p:grpSp>
      <p:grpSp>
        <p:nvGrpSpPr>
          <p:cNvPr id="10266" name="Group 18"/>
          <p:cNvGrpSpPr>
            <a:grpSpLocks/>
          </p:cNvGrpSpPr>
          <p:nvPr/>
        </p:nvGrpSpPr>
        <p:grpSpPr bwMode="auto">
          <a:xfrm>
            <a:off x="984250" y="3635375"/>
            <a:ext cx="7281863" cy="369888"/>
            <a:chOff x="685800" y="3593068"/>
            <a:chExt cx="7281620" cy="369332"/>
          </a:xfrm>
        </p:grpSpPr>
        <p:sp>
          <p:nvSpPr>
            <p:cNvPr id="10271" name="TextBox 7"/>
            <p:cNvSpPr txBox="1">
              <a:spLocks noChangeArrowheads="1"/>
            </p:cNvSpPr>
            <p:nvPr/>
          </p:nvSpPr>
          <p:spPr bwMode="auto">
            <a:xfrm>
              <a:off x="685800" y="3593068"/>
              <a:ext cx="26981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The EV rate thus far is:</a:t>
              </a:r>
            </a:p>
          </p:txBody>
        </p:sp>
        <p:sp>
          <p:nvSpPr>
            <p:cNvPr id="10272" name="TextBox 26"/>
            <p:cNvSpPr txBox="1">
              <a:spLocks noChangeArrowheads="1"/>
            </p:cNvSpPr>
            <p:nvPr/>
          </p:nvSpPr>
          <p:spPr bwMode="auto">
            <a:xfrm>
              <a:off x="5006345" y="3593068"/>
              <a:ext cx="2961075" cy="368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b="1" dirty="0"/>
                <a:t>31.2 / 6 = 5.2 EV per week</a:t>
              </a:r>
            </a:p>
          </p:txBody>
        </p:sp>
      </p:grpSp>
      <p:pic>
        <p:nvPicPr>
          <p:cNvPr id="10267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9" t="4202" r="5630" b="67311"/>
          <a:stretch>
            <a:fillRect/>
          </a:stretch>
        </p:blipFill>
        <p:spPr bwMode="auto">
          <a:xfrm>
            <a:off x="508000" y="5195888"/>
            <a:ext cx="4889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8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0" r="73236" b="65056"/>
          <a:stretch>
            <a:fillRect/>
          </a:stretch>
        </p:blipFill>
        <p:spPr bwMode="auto">
          <a:xfrm>
            <a:off x="352425" y="3563938"/>
            <a:ext cx="69691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9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9" t="4161" r="50000" b="67311"/>
          <a:stretch>
            <a:fillRect/>
          </a:stretch>
        </p:blipFill>
        <p:spPr bwMode="auto">
          <a:xfrm>
            <a:off x="508000" y="4048125"/>
            <a:ext cx="54451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0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2" t="5974" r="28267" b="67311"/>
          <a:stretch>
            <a:fillRect/>
          </a:stretch>
        </p:blipFill>
        <p:spPr bwMode="auto">
          <a:xfrm>
            <a:off x="519113" y="4652963"/>
            <a:ext cx="498475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544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Assumptions of the EV Method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2100" dirty="0" smtClean="0"/>
              <a:t>The EV method assumes that</a:t>
            </a:r>
          </a:p>
          <a:p>
            <a:pPr lvl="1" eaLnBrk="1" hangingPunct="1"/>
            <a:r>
              <a:rPr lang="en-US" sz="2100" dirty="0" smtClean="0"/>
              <a:t>the plan is reasonably accurate</a:t>
            </a:r>
          </a:p>
          <a:p>
            <a:pPr lvl="1" eaLnBrk="1" hangingPunct="1"/>
            <a:r>
              <a:rPr lang="en-US" sz="2100" dirty="0" smtClean="0"/>
              <a:t>the rate of task completion in the future will be roughly the same as what it was in the past</a:t>
            </a:r>
          </a:p>
          <a:p>
            <a:pPr lvl="1" eaLnBrk="1" hangingPunct="1"/>
            <a:r>
              <a:rPr lang="en-US" sz="2100" dirty="0" smtClean="0"/>
              <a:t>actual project resources will be available as planned</a:t>
            </a:r>
          </a:p>
          <a:p>
            <a:pPr lvl="2" eaLnBrk="1" hangingPunct="1"/>
            <a:r>
              <a:rPr lang="en-US" sz="2100" dirty="0" smtClean="0"/>
              <a:t>if staffing level increases, the EV projections will be pessimistic</a:t>
            </a:r>
          </a:p>
          <a:p>
            <a:pPr lvl="2" eaLnBrk="1" hangingPunct="1"/>
            <a:r>
              <a:rPr lang="en-US" sz="2100" dirty="0" smtClean="0"/>
              <a:t>if staffing level decreases, the EV projections will be </a:t>
            </a:r>
            <a:br>
              <a:rPr lang="en-US" sz="2100" dirty="0" smtClean="0"/>
            </a:br>
            <a:r>
              <a:rPr lang="en-US" sz="2100" dirty="0" smtClean="0"/>
              <a:t>optimistic</a:t>
            </a:r>
          </a:p>
          <a:p>
            <a:pPr lvl="2" eaLnBrk="1" hangingPunct="1"/>
            <a:endParaRPr lang="en-US" sz="2100" dirty="0" smtClean="0"/>
          </a:p>
          <a:p>
            <a:pPr marL="0" indent="0" eaLnBrk="1" hangingPunct="1"/>
            <a:endParaRPr lang="en-US" sz="2100" dirty="0" smtClean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54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431925" y="1768475"/>
            <a:ext cx="6265863" cy="45847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Earned Value Example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idx="1"/>
          </p:nvPr>
        </p:nvSpPr>
        <p:spPr>
          <a:xfrm>
            <a:off x="304800" y="1231900"/>
            <a:ext cx="8455025" cy="866775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What is the schedule status?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" t="10471" r="26830" b="3465"/>
          <a:stretch>
            <a:fillRect/>
          </a:stretch>
        </p:blipFill>
        <p:spPr bwMode="auto">
          <a:xfrm>
            <a:off x="1709738" y="2003425"/>
            <a:ext cx="57086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 bwMode="auto">
          <a:xfrm>
            <a:off x="5595938" y="2725738"/>
            <a:ext cx="1550987" cy="331787"/>
          </a:xfrm>
          <a:prstGeom prst="wedgeRectCallout">
            <a:avLst>
              <a:gd name="adj1" fmla="val -98071"/>
              <a:gd name="adj2" fmla="val 116670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buNone/>
              <a:tabLst>
                <a:tab pos="292100" algn="l"/>
                <a:tab pos="571500" algn="l"/>
              </a:tabLst>
              <a:defRPr/>
            </a:pPr>
            <a:r>
              <a:rPr lang="en-US" sz="1400" dirty="0">
                <a:ea typeface="ＭＳ Ｐゴシック" pitchFamily="1" charset="-128"/>
              </a:rPr>
              <a:t>Cumulative PV</a:t>
            </a:r>
          </a:p>
        </p:txBody>
      </p:sp>
      <p:sp>
        <p:nvSpPr>
          <p:cNvPr id="12295" name="TextBox 5"/>
          <p:cNvSpPr txBox="1">
            <a:spLocks noChangeArrowheads="1"/>
          </p:cNvSpPr>
          <p:nvPr/>
        </p:nvSpPr>
        <p:spPr bwMode="auto">
          <a:xfrm rot="-5400000">
            <a:off x="647700" y="3622675"/>
            <a:ext cx="2640013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200" b="1" dirty="0"/>
              <a:t>Percent  Planned or Earned Value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4819650" y="4267200"/>
            <a:ext cx="1550988" cy="331788"/>
          </a:xfrm>
          <a:prstGeom prst="wedgeRectCallout">
            <a:avLst>
              <a:gd name="adj1" fmla="val -118222"/>
              <a:gd name="adj2" fmla="val 57242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buNone/>
              <a:tabLst>
                <a:tab pos="292100" algn="l"/>
                <a:tab pos="571500" algn="l"/>
              </a:tabLst>
              <a:defRPr/>
            </a:pPr>
            <a:r>
              <a:rPr lang="en-US" sz="1400" dirty="0">
                <a:ea typeface="ＭＳ Ｐゴシック" pitchFamily="1" charset="-128"/>
              </a:rPr>
              <a:t>Cumulative EV</a:t>
            </a:r>
          </a:p>
        </p:txBody>
      </p:sp>
    </p:spTree>
    <p:extLst>
      <p:ext uri="{BB962C8B-B14F-4D97-AF65-F5344CB8AC3E}">
        <p14:creationId xmlns:p14="http://schemas.microsoft.com/office/powerpoint/2010/main" val="268674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05475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Why Is the Team Behind?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In the last example the team might be behind for one or more of the following reasons:</a:t>
            </a:r>
          </a:p>
          <a:p>
            <a:pPr lvl="1" eaLnBrk="1" hangingPunct="1"/>
            <a:r>
              <a:rPr lang="en-US" dirty="0" smtClean="0"/>
              <a:t>Team members aren’t working the number of task hours that were estimated in the plan.</a:t>
            </a:r>
          </a:p>
          <a:p>
            <a:pPr lvl="1" eaLnBrk="1" hangingPunct="1"/>
            <a:r>
              <a:rPr lang="en-US" dirty="0" smtClean="0"/>
              <a:t>Effort for some or all tasks has been underestimated.</a:t>
            </a:r>
          </a:p>
          <a:p>
            <a:pPr lvl="1" eaLnBrk="1" hangingPunct="1"/>
            <a:r>
              <a:rPr lang="en-US" dirty="0" smtClean="0"/>
              <a:t>Change requests come in that </a:t>
            </a:r>
            <a:r>
              <a:rPr lang="en-US" i="1" dirty="0" smtClean="0"/>
              <a:t>must</a:t>
            </a:r>
            <a:r>
              <a:rPr lang="en-US" dirty="0" smtClean="0"/>
              <a:t> be processed.</a:t>
            </a:r>
          </a:p>
          <a:p>
            <a:pPr lvl="1" eaLnBrk="1" hangingPunct="1"/>
            <a:r>
              <a:rPr lang="en-US" dirty="0" smtClean="0"/>
              <a:t>Task(s) were mistakenly omitted during the launch that needed to be executed, but they weren’t added to the pla</a:t>
            </a:r>
            <a:r>
              <a:rPr lang="en-US" dirty="0"/>
              <a:t>n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An external dependency does not come in on time.</a:t>
            </a:r>
          </a:p>
        </p:txBody>
      </p:sp>
    </p:spTree>
    <p:extLst>
      <p:ext uri="{BB962C8B-B14F-4D97-AF65-F5344CB8AC3E}">
        <p14:creationId xmlns:p14="http://schemas.microsoft.com/office/powerpoint/2010/main" val="3240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Accurate Data is Key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key to keeping commitments is to promptly detect schedule slips as soon as they occur.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With the TSP, </a:t>
            </a:r>
            <a:r>
              <a:rPr lang="en-US" i="1" dirty="0" smtClean="0"/>
              <a:t>one-day</a:t>
            </a:r>
            <a:r>
              <a:rPr lang="en-US" dirty="0" smtClean="0"/>
              <a:t> schedule slips can be recognized.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Team members make personal plans with their work broken into tasks that require less than a week’s worth of effort.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Plan status is based on data that is collected in real time by team members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task time (while executing a task) 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task complete time</a:t>
            </a:r>
            <a:endParaRPr lang="en-US" dirty="0"/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Data is accurate when team members conduct their work with process discipline.</a:t>
            </a:r>
          </a:p>
        </p:txBody>
      </p:sp>
    </p:spTree>
    <p:extLst>
      <p:ext uri="{BB962C8B-B14F-4D97-AF65-F5344CB8AC3E}">
        <p14:creationId xmlns:p14="http://schemas.microsoft.com/office/powerpoint/2010/main" val="333218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57175" y="581725"/>
            <a:ext cx="8505825" cy="344488"/>
          </a:xfrm>
        </p:spPr>
        <p:txBody>
          <a:bodyPr/>
          <a:lstStyle/>
          <a:p>
            <a:r>
              <a:rPr lang="en-US" dirty="0" smtClean="0"/>
              <a:t>Test Your Understanding</a:t>
            </a:r>
          </a:p>
        </p:txBody>
      </p:sp>
      <p:sp>
        <p:nvSpPr>
          <p:cNvPr id="24583" name="TextBox 11"/>
          <p:cNvSpPr txBox="1">
            <a:spLocks noChangeArrowheads="1"/>
          </p:cNvSpPr>
          <p:nvPr/>
        </p:nvSpPr>
        <p:spPr bwMode="auto">
          <a:xfrm>
            <a:off x="405442" y="1429265"/>
            <a:ext cx="80315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/>
              <a:t>Current status can be assessed by comparing the </a:t>
            </a:r>
            <a:r>
              <a:rPr lang="en-US" sz="1800" i="1" dirty="0" smtClean="0"/>
              <a:t>actual </a:t>
            </a:r>
            <a:r>
              <a:rPr lang="en-US" sz="1800" dirty="0" smtClean="0"/>
              <a:t>earned value to date with the </a:t>
            </a:r>
            <a:r>
              <a:rPr lang="en-US" sz="1800" i="1" dirty="0" smtClean="0"/>
              <a:t>planned</a:t>
            </a:r>
            <a:r>
              <a:rPr lang="en-US" sz="1800" dirty="0" smtClean="0"/>
              <a:t> earned value to date.</a:t>
            </a:r>
            <a:endParaRPr lang="en-US" sz="1800" dirty="0"/>
          </a:p>
        </p:txBody>
      </p:sp>
      <p:sp>
        <p:nvSpPr>
          <p:cNvPr id="24584" name="Right Arrow 14"/>
          <p:cNvSpPr>
            <a:spLocks noChangeArrowheads="1"/>
          </p:cNvSpPr>
          <p:nvPr/>
        </p:nvSpPr>
        <p:spPr bwMode="auto">
          <a:xfrm>
            <a:off x="1847850" y="2867337"/>
            <a:ext cx="530225" cy="301625"/>
          </a:xfrm>
          <a:prstGeom prst="rightArrow">
            <a:avLst>
              <a:gd name="adj1" fmla="val 50000"/>
              <a:gd name="adj2" fmla="val 4992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buNone/>
              <a:tabLst>
                <a:tab pos="292100" algn="l"/>
                <a:tab pos="571500" algn="l"/>
              </a:tabLst>
            </a:pP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5441" y="3699777"/>
            <a:ext cx="79708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n-US" sz="1800" dirty="0" smtClean="0">
                <a:ea typeface="ＭＳ Ｐゴシック" pitchFamily="1" charset="-128"/>
              </a:rPr>
              <a:t>Using these values, answer the following questions:</a:t>
            </a:r>
          </a:p>
          <a:p>
            <a:pPr>
              <a:buNone/>
              <a:defRPr/>
            </a:pPr>
            <a:r>
              <a:rPr lang="en-US" sz="1800" dirty="0" smtClean="0">
                <a:ea typeface="ＭＳ Ｐゴシック" pitchFamily="1" charset="-128"/>
              </a:rPr>
              <a:t>Is the team ahead or behind schedule?</a:t>
            </a:r>
          </a:p>
          <a:p>
            <a:pPr>
              <a:buNone/>
              <a:defRPr/>
            </a:pPr>
            <a:r>
              <a:rPr lang="en-US" sz="1800" dirty="0" smtClean="0">
                <a:ea typeface="ＭＳ Ｐゴシック" pitchFamily="1" charset="-128"/>
              </a:rPr>
              <a:t>How far ahead or behind?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643700"/>
              </p:ext>
            </p:extLst>
          </p:nvPr>
        </p:nvGraphicFramePr>
        <p:xfrm>
          <a:off x="697547" y="2427472"/>
          <a:ext cx="7669530" cy="845566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smtClean="0"/>
                        <a:t>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Earned value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this</a:t>
                      </a:r>
                      <a:b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cycle 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43.6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Picture 2" descr="C:\Users\mkasunic\Desktop\iStock_000017530015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" t="6830" r="-516" b="-6629"/>
          <a:stretch/>
        </p:blipFill>
        <p:spPr bwMode="auto">
          <a:xfrm>
            <a:off x="0" y="1"/>
            <a:ext cx="9186531" cy="732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564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57175" y="581725"/>
            <a:ext cx="8505825" cy="344488"/>
          </a:xfrm>
        </p:spPr>
        <p:txBody>
          <a:bodyPr/>
          <a:lstStyle/>
          <a:p>
            <a:r>
              <a:rPr lang="en-US" dirty="0" smtClean="0"/>
              <a:t>Example: Determining Current Status</a:t>
            </a:r>
          </a:p>
        </p:txBody>
      </p:sp>
      <p:sp>
        <p:nvSpPr>
          <p:cNvPr id="24584" name="Right Arrow 14"/>
          <p:cNvSpPr>
            <a:spLocks noChangeArrowheads="1"/>
          </p:cNvSpPr>
          <p:nvPr/>
        </p:nvSpPr>
        <p:spPr bwMode="auto">
          <a:xfrm>
            <a:off x="1847850" y="2867337"/>
            <a:ext cx="530225" cy="301625"/>
          </a:xfrm>
          <a:prstGeom prst="rightArrow">
            <a:avLst>
              <a:gd name="adj1" fmla="val 50000"/>
              <a:gd name="adj2" fmla="val 4992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5441" y="2802673"/>
                <a:ext cx="7970808" cy="2175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  <a:defRPr/>
                </a:pPr>
                <a:r>
                  <a:rPr lang="en-US" sz="1800" dirty="0" smtClean="0">
                    <a:ea typeface="ＭＳ Ｐゴシック" pitchFamily="1" charset="-128"/>
                  </a:rPr>
                  <a:t>In this example, the team has completed 34.5% of the work after nine weeks, so the average EV burn rate is</a:t>
                </a:r>
                <a:endParaRPr lang="en-US" sz="1800" dirty="0" smtClean="0">
                  <a:latin typeface="+mn-lt"/>
                  <a:ea typeface="ＭＳ Ｐゴシック" pitchFamily="1" charset="-128"/>
                </a:endParaRPr>
              </a:p>
              <a:p>
                <a:pPr marL="2803525">
                  <a:spcBef>
                    <a:spcPts val="1200"/>
                  </a:spcBef>
                  <a:buNone/>
                  <a:defRPr/>
                </a:pPr>
                <a:r>
                  <a:rPr lang="en-US" sz="1800" dirty="0" smtClean="0">
                    <a:latin typeface="+mn-lt"/>
                    <a:ea typeface="ＭＳ Ｐゴシック" pitchFamily="1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ＭＳ Ｐゴシック" pitchFamily="1" charset="-12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34.5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9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=3.8 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𝐸𝑉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𝑝𝑒𝑟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𝑤𝑒𝑒𝑘</m:t>
                    </m:r>
                  </m:oMath>
                </a14:m>
                <a:endParaRPr lang="en-US" sz="1800" dirty="0" smtClean="0">
                  <a:latin typeface="+mn-lt"/>
                  <a:ea typeface="ＭＳ Ｐゴシック" pitchFamily="1" charset="-128"/>
                </a:endParaRPr>
              </a:p>
              <a:p>
                <a:pPr>
                  <a:spcBef>
                    <a:spcPts val="1200"/>
                  </a:spcBef>
                  <a:buNone/>
                  <a:defRPr/>
                </a:pPr>
                <a:r>
                  <a:rPr lang="en-US" sz="1800" dirty="0" smtClean="0">
                    <a:ea typeface="ＭＳ Ｐゴシック" pitchFamily="1" charset="-128"/>
                  </a:rPr>
                  <a:t>Therefore, the project is behind by</a:t>
                </a:r>
              </a:p>
              <a:p>
                <a:pPr marL="2803525">
                  <a:spcBef>
                    <a:spcPts val="1200"/>
                  </a:spcBef>
                  <a:buNone/>
                  <a:defRPr/>
                </a:pPr>
                <a:r>
                  <a:rPr lang="en-US" sz="1800" dirty="0">
                    <a:ea typeface="ＭＳ Ｐゴシック" pitchFamily="1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ＭＳ Ｐゴシック" pitchFamily="1" charset="-12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9.1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3.8</m:t>
                        </m:r>
                      </m:den>
                    </m:f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=2.4 </m:t>
                    </m:r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𝐸𝑉</m:t>
                    </m:r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 </m:t>
                    </m:r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𝑤𝑒𝑒𝑘𝑠</m:t>
                    </m:r>
                  </m:oMath>
                </a14:m>
                <a:endParaRPr lang="en-US" sz="1800" dirty="0">
                  <a:ea typeface="ＭＳ Ｐゴシック" pitchFamily="1" charset="-128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41" y="2802673"/>
                <a:ext cx="7970808" cy="2175660"/>
              </a:xfrm>
              <a:prstGeom prst="rect">
                <a:avLst/>
              </a:prstGeom>
              <a:blipFill rotWithShape="1">
                <a:blip r:embed="rId3"/>
                <a:stretch>
                  <a:fillRect l="-689" t="-1401" r="-1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765715"/>
              </p:ext>
            </p:extLst>
          </p:nvPr>
        </p:nvGraphicFramePr>
        <p:xfrm>
          <a:off x="697547" y="1530368"/>
          <a:ext cx="7669530" cy="845566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smtClean="0"/>
                        <a:t>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Earned value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this</a:t>
                      </a:r>
                      <a:b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cycle 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43.6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610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Investigating the Source of Schedule Deviation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195285" y="2655545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spcBef>
                <a:spcPts val="720"/>
              </a:spcBef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Four TSP </a:t>
            </a:r>
            <a:r>
              <a:rPr lang="en-US" sz="2000" dirty="0"/>
              <a:t>measures can help you understand what might be causing </a:t>
            </a:r>
            <a:r>
              <a:rPr lang="en-US" sz="2000" dirty="0" smtClean="0"/>
              <a:t>schedule deviation</a:t>
            </a:r>
            <a:r>
              <a:rPr lang="en-US" sz="2000" dirty="0"/>
              <a:t>.</a:t>
            </a:r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094" y="2023806"/>
            <a:ext cx="1712566" cy="15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2691067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Left Brace 1"/>
          <p:cNvSpPr/>
          <p:nvPr/>
        </p:nvSpPr>
        <p:spPr bwMode="auto">
          <a:xfrm>
            <a:off x="1804096" y="3058136"/>
            <a:ext cx="683453" cy="1572486"/>
          </a:xfrm>
          <a:prstGeom prst="leftBrace">
            <a:avLst/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71" name="Picture 3" descr="\\ad\dfs\Users\mkasunic\Documents\iStock\question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4" y="3526454"/>
            <a:ext cx="1143686" cy="85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788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Checking Effort Growth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4" name="TextBox 11"/>
              <p:cNvSpPr txBox="1">
                <a:spLocks noChangeArrowheads="1"/>
              </p:cNvSpPr>
              <p:nvPr/>
            </p:nvSpPr>
            <p:spPr bwMode="auto">
              <a:xfrm>
                <a:off x="433388" y="3119096"/>
                <a:ext cx="8321675" cy="3142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1200"/>
                  </a:spcBef>
                  <a:buNone/>
                </a:pPr>
                <a:r>
                  <a:rPr lang="en-US" sz="1800" dirty="0" smtClean="0"/>
                  <a:t>The </a:t>
                </a:r>
                <a:r>
                  <a:rPr lang="en-US" sz="1800" i="1" dirty="0"/>
                  <a:t>Baseline</a:t>
                </a:r>
                <a:r>
                  <a:rPr lang="en-US" sz="1800" dirty="0"/>
                  <a:t> task hours represent the total number of estimated task hours when the plan was baselined, usually at the launch.</a:t>
                </a:r>
              </a:p>
              <a:p>
                <a:pPr eaLnBrk="1" hangingPunct="1">
                  <a:spcBef>
                    <a:spcPts val="1200"/>
                  </a:spcBef>
                  <a:buNone/>
                </a:pPr>
                <a:r>
                  <a:rPr lang="en-US" sz="1800" dirty="0"/>
                  <a:t>The </a:t>
                </a:r>
                <a:r>
                  <a:rPr lang="en-US" sz="1800" i="1" dirty="0"/>
                  <a:t>C</a:t>
                </a:r>
                <a:r>
                  <a:rPr lang="en-US" sz="1800" i="1" dirty="0" smtClean="0"/>
                  <a:t>urrent</a:t>
                </a:r>
                <a:r>
                  <a:rPr lang="en-US" sz="1800" dirty="0" smtClean="0"/>
                  <a:t> </a:t>
                </a:r>
                <a:r>
                  <a:rPr lang="en-US" sz="1800" dirty="0"/>
                  <a:t>plan hours represent the total number of estimated task hours in the current plan.</a:t>
                </a:r>
              </a:p>
              <a:p>
                <a:pPr eaLnBrk="1" hangingPunct="1">
                  <a:spcBef>
                    <a:spcPts val="1200"/>
                  </a:spcBef>
                  <a:buNone/>
                </a:pPr>
                <a:r>
                  <a:rPr lang="en-US" sz="1800" dirty="0"/>
                  <a:t>The </a:t>
                </a:r>
                <a:r>
                  <a:rPr lang="en-US" sz="1800" i="1" dirty="0" smtClean="0"/>
                  <a:t>Percent Change </a:t>
                </a:r>
                <a:r>
                  <a:rPr lang="en-US" sz="1800" dirty="0" smtClean="0"/>
                  <a:t>is the percent increase or decrease in task hours since the plan was baselined. In the example above, task hours have increased by:</a:t>
                </a:r>
              </a:p>
              <a:p>
                <a:pPr eaLnBrk="1" hangingPunct="1"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eaLnBrk="1" hangingPunct="1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745.5−660.8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660.8</m:t>
                          </m:r>
                        </m:den>
                      </m:f>
                      <m:r>
                        <a:rPr lang="en-US" sz="1800" b="0" i="0" smtClean="0">
                          <a:latin typeface="Cambria Math"/>
                        </a:rPr>
                        <m:t>=12.8%</m:t>
                      </m:r>
                    </m:oMath>
                  </m:oMathPara>
                </a14:m>
                <a:endParaRPr lang="en-US" sz="1800" dirty="0"/>
              </a:p>
              <a:p>
                <a:pPr eaLnBrk="1" hangingPunct="1"/>
                <a:endParaRPr lang="en-US" sz="1800" dirty="0"/>
              </a:p>
            </p:txBody>
          </p:sp>
        </mc:Choice>
        <mc:Fallback xmlns="">
          <p:sp>
            <p:nvSpPr>
              <p:cNvPr id="22534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388" y="3119096"/>
                <a:ext cx="8321675" cy="3142079"/>
              </a:xfrm>
              <a:prstGeom prst="rect">
                <a:avLst/>
              </a:prstGeom>
              <a:blipFill rotWithShape="1">
                <a:blip r:embed="rId3"/>
                <a:stretch>
                  <a:fillRect l="-586" t="-971" r="-65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747886"/>
              </p:ext>
            </p:extLst>
          </p:nvPr>
        </p:nvGraphicFramePr>
        <p:xfrm>
          <a:off x="2449734" y="1545077"/>
          <a:ext cx="3423285" cy="1187704"/>
        </p:xfrm>
        <a:graphic>
          <a:graphicData uri="http://schemas.openxmlformats.org/drawingml/2006/table">
            <a:tbl>
              <a:tblPr firstRow="1" firstCol="1" bandRow="1"/>
              <a:tblGrid>
                <a:gridCol w="1771650"/>
                <a:gridCol w="165163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660.8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745.5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Percent Change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12.8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20988" y="3141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581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19150" y="1447800"/>
            <a:ext cx="794067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Introduction</a:t>
            </a:r>
          </a:p>
          <a:p>
            <a:pPr marL="0" indent="0" eaLnBrk="1" hangingPunct="1"/>
            <a:r>
              <a:rPr lang="en-US" dirty="0" smtClean="0"/>
              <a:t>Schedule status indicators</a:t>
            </a:r>
          </a:p>
        </p:txBody>
      </p:sp>
      <p:sp>
        <p:nvSpPr>
          <p:cNvPr id="6" name="Isosceles Triangle 1"/>
          <p:cNvSpPr>
            <a:spLocks noChangeArrowheads="1"/>
          </p:cNvSpPr>
          <p:nvPr/>
        </p:nvSpPr>
        <p:spPr bwMode="auto">
          <a:xfrm rot="5400000">
            <a:off x="-815755" y="1485125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p:pic>
        <p:nvPicPr>
          <p:cNvPr id="2050" name="Picture 2" descr="C:\Users\mkasunic\Desktop\iStock_00000478621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172" y="2711190"/>
            <a:ext cx="1961434" cy="293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7189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6893E-6 L 0.13906 -4.0689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Investigating the Source of Schedule Deviation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195285" y="2655545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spcBef>
                <a:spcPts val="720"/>
              </a:spcBef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Three TSP </a:t>
            </a:r>
            <a:r>
              <a:rPr lang="en-US" sz="2000" dirty="0"/>
              <a:t>measures can help you understand what might be causing the deviation.</a:t>
            </a:r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094" y="2023806"/>
            <a:ext cx="1712566" cy="15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2691067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059968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252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Task Hours</a:t>
            </a:r>
          </a:p>
        </p:txBody>
      </p:sp>
      <p:sp>
        <p:nvSpPr>
          <p:cNvPr id="26627" name="TextBox 7"/>
          <p:cNvSpPr txBox="1">
            <a:spLocks noChangeArrowheads="1"/>
          </p:cNvSpPr>
          <p:nvPr/>
        </p:nvSpPr>
        <p:spPr bwMode="auto">
          <a:xfrm>
            <a:off x="257175" y="1316419"/>
            <a:ext cx="87058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/>
              <a:t>Task </a:t>
            </a:r>
            <a:r>
              <a:rPr lang="en-US" sz="1800" dirty="0"/>
              <a:t>time represents direct time actually spent on tasks that are in the plan</a:t>
            </a:r>
            <a:r>
              <a:rPr lang="en-US" sz="1800" dirty="0" smtClean="0"/>
              <a:t>.</a:t>
            </a:r>
          </a:p>
          <a:p>
            <a:pPr eaLnBrk="1" hangingPunct="1">
              <a:spcBef>
                <a:spcPts val="1200"/>
              </a:spcBef>
              <a:buNone/>
            </a:pPr>
            <a:r>
              <a:rPr lang="en-US" sz="1800" dirty="0" smtClean="0"/>
              <a:t>Analyzing </a:t>
            </a:r>
            <a:r>
              <a:rPr lang="en-US" sz="1800" dirty="0"/>
              <a:t>the actual vs. plan schedule hours can sometimes help explain schedule deviations.</a:t>
            </a:r>
          </a:p>
        </p:txBody>
      </p:sp>
      <p:sp>
        <p:nvSpPr>
          <p:cNvPr id="26629" name="Right Arrow 11"/>
          <p:cNvSpPr>
            <a:spLocks noChangeArrowheads="1"/>
          </p:cNvSpPr>
          <p:nvPr/>
        </p:nvSpPr>
        <p:spPr bwMode="auto">
          <a:xfrm>
            <a:off x="514350" y="3875088"/>
            <a:ext cx="530225" cy="277812"/>
          </a:xfrm>
          <a:prstGeom prst="rightArrow">
            <a:avLst>
              <a:gd name="adj1" fmla="val 50000"/>
              <a:gd name="adj2" fmla="val 5005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83622"/>
              </p:ext>
            </p:extLst>
          </p:nvPr>
        </p:nvGraphicFramePr>
        <p:xfrm>
          <a:off x="816258" y="2714328"/>
          <a:ext cx="7669530" cy="1818640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1777.0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1547.1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1323.8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1279.3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454.0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267.8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57175" y="5067914"/>
            <a:ext cx="8705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/>
              <a:t>In this example, by week 9, the team has applied 229.9 less hours to the work than they had planned.</a:t>
            </a:r>
            <a:endParaRPr lang="en-US" sz="18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356774" y="3061389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4062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To-Date Hours for Tasks Completed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04800" y="1249402"/>
            <a:ext cx="8455025" cy="1778470"/>
          </a:xfrm>
        </p:spPr>
        <p:txBody>
          <a:bodyPr/>
          <a:lstStyle/>
          <a:p>
            <a:pPr marL="0" indent="0"/>
            <a:r>
              <a:rPr lang="en-US" sz="1800" dirty="0" smtClean="0"/>
              <a:t>Comparing the </a:t>
            </a:r>
            <a:r>
              <a:rPr lang="en-US" sz="1800" i="1" dirty="0" smtClean="0"/>
              <a:t>actual </a:t>
            </a:r>
            <a:r>
              <a:rPr lang="en-US" sz="1800" dirty="0" smtClean="0"/>
              <a:t> value to the </a:t>
            </a:r>
            <a:r>
              <a:rPr lang="en-US" sz="1800" i="1" dirty="0" smtClean="0"/>
              <a:t>planned </a:t>
            </a:r>
            <a:r>
              <a:rPr lang="en-US" sz="1800" dirty="0" smtClean="0"/>
              <a:t>value provides an indicator of task effort estimation accuracy.</a:t>
            </a:r>
          </a:p>
          <a:p>
            <a:pPr marL="0" indent="0"/>
            <a:r>
              <a:rPr lang="en-US" sz="1800" dirty="0" smtClean="0"/>
              <a:t>The ratio, plan/actual is an indicator of schedule growth due to over-estimation or underestimation of task effort. A ratio close to 1 indicates that overall, the task effort estimates are balanced between overestimates and underestimates.</a:t>
            </a:r>
          </a:p>
          <a:p>
            <a:pPr marL="0" indent="0"/>
            <a:endParaRPr lang="en-US" sz="18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28613"/>
              </p:ext>
            </p:extLst>
          </p:nvPr>
        </p:nvGraphicFramePr>
        <p:xfrm>
          <a:off x="816258" y="3353635"/>
          <a:ext cx="7669530" cy="1818640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1777.0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1547.1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1323.8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1279.3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454.0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267.8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ight Arrow 9"/>
          <p:cNvSpPr/>
          <p:nvPr/>
        </p:nvSpPr>
        <p:spPr bwMode="auto">
          <a:xfrm>
            <a:off x="356774" y="4183752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0173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674100" cy="344710"/>
          </a:xfrm>
        </p:spPr>
        <p:txBody>
          <a:bodyPr/>
          <a:lstStyle/>
          <a:p>
            <a:r>
              <a:rPr lang="en-US" dirty="0" smtClean="0"/>
              <a:t>To-Date Hours for Tasks Uncompleted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04800" y="1292339"/>
            <a:ext cx="8455025" cy="1146175"/>
          </a:xfrm>
        </p:spPr>
        <p:txBody>
          <a:bodyPr/>
          <a:lstStyle/>
          <a:p>
            <a:pPr marL="0" indent="0"/>
            <a:r>
              <a:rPr lang="en-US" sz="1800" i="1" dirty="0" smtClean="0"/>
              <a:t>To-Date Hours for tasks uncompleted </a:t>
            </a:r>
            <a:r>
              <a:rPr lang="en-US" sz="1800" dirty="0" smtClean="0"/>
              <a:t>denotes total task time that has accumulated for uncompleted tasks. This represents work-in-progress.</a:t>
            </a:r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304800" y="4489450"/>
            <a:ext cx="8122801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8001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/>
              <a:t>To-date </a:t>
            </a:r>
            <a:r>
              <a:rPr lang="en-US" sz="1800" dirty="0"/>
              <a:t>hours for tasks uncompleted is an indictor of </a:t>
            </a:r>
            <a:r>
              <a:rPr lang="en-US" sz="1800" i="1" dirty="0" smtClean="0"/>
              <a:t>unrealized </a:t>
            </a:r>
            <a:r>
              <a:rPr lang="en-US" sz="1800" dirty="0" smtClean="0"/>
              <a:t>earned value.</a:t>
            </a:r>
          </a:p>
          <a:p>
            <a:pPr eaLnBrk="1" hangingPunct="1">
              <a:spcBef>
                <a:spcPts val="648"/>
              </a:spcBef>
              <a:buNone/>
            </a:pPr>
            <a:r>
              <a:rPr lang="en-US" sz="1800" dirty="0" smtClean="0"/>
              <a:t>An excessive value for this measure may indicate possible problems with </a:t>
            </a:r>
            <a:br>
              <a:rPr lang="en-US" sz="1800" dirty="0" smtClean="0"/>
            </a:br>
            <a:r>
              <a:rPr lang="en-US" sz="1800" dirty="0" smtClean="0"/>
              <a:t>how the tasks have been set up.</a:t>
            </a:r>
            <a:endParaRPr lang="en-US" sz="1800" dirty="0"/>
          </a:p>
          <a:p>
            <a:pPr eaLnBrk="1" hangingPunct="1">
              <a:buNone/>
            </a:pPr>
            <a:endParaRPr lang="en-US" sz="18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258088"/>
              </p:ext>
            </p:extLst>
          </p:nvPr>
        </p:nvGraphicFramePr>
        <p:xfrm>
          <a:off x="816258" y="2232194"/>
          <a:ext cx="7669530" cy="1818640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1777.0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1547.1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1323.8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1279.3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454.0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267.8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ight Arrow 14"/>
          <p:cNvSpPr/>
          <p:nvPr/>
        </p:nvSpPr>
        <p:spPr bwMode="auto">
          <a:xfrm>
            <a:off x="356774" y="3700635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7723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607885"/>
            <a:ext cx="8505825" cy="344710"/>
          </a:xfrm>
        </p:spPr>
        <p:txBody>
          <a:bodyPr/>
          <a:lstStyle/>
          <a:p>
            <a:r>
              <a:rPr lang="en-US" dirty="0" smtClean="0"/>
              <a:t>Unrealized Earned Value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75022"/>
              </p:ext>
            </p:extLst>
          </p:nvPr>
        </p:nvGraphicFramePr>
        <p:xfrm>
          <a:off x="729759" y="2244551"/>
          <a:ext cx="7669530" cy="2367280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Earned value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this</a:t>
                      </a:r>
                      <a:b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cycle 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43.6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34.5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9.1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1777.0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1547.1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1323.8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1279.3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454.0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267.8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186.2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 bwMode="auto">
          <a:xfrm>
            <a:off x="270275" y="3626493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94989" y="5065593"/>
            <a:ext cx="1922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/>
              <a:t>Unrealized EV  =</a:t>
            </a:r>
            <a:endParaRPr lang="en-US" sz="1800" dirty="0"/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172874" y="5044485"/>
            <a:ext cx="61302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/>
              <a:t>(To-date hours for tasks uncompleted) </a:t>
            </a:r>
            <a:r>
              <a:rPr lang="en-US" sz="1800" baseline="-25000" dirty="0"/>
              <a:t>*</a:t>
            </a:r>
            <a:r>
              <a:rPr lang="en-US" sz="1800" dirty="0"/>
              <a:t> (EV per task hour)</a:t>
            </a:r>
          </a:p>
        </p:txBody>
      </p:sp>
      <p:sp>
        <p:nvSpPr>
          <p:cNvPr id="9" name="TextBox 19"/>
          <p:cNvSpPr txBox="1">
            <a:spLocks noChangeArrowheads="1"/>
          </p:cNvSpPr>
          <p:nvPr/>
        </p:nvSpPr>
        <p:spPr bwMode="auto">
          <a:xfrm>
            <a:off x="564293" y="5448093"/>
            <a:ext cx="16530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Potential EV </a:t>
            </a:r>
            <a:r>
              <a:rPr lang="en-US" sz="1800" dirty="0"/>
              <a:t>=</a:t>
            </a:r>
          </a:p>
        </p:txBody>
      </p:sp>
      <p:sp>
        <p:nvSpPr>
          <p:cNvPr id="10" name="TextBox 20"/>
          <p:cNvSpPr txBox="1">
            <a:spLocks noChangeArrowheads="1"/>
          </p:cNvSpPr>
          <p:nvPr/>
        </p:nvSpPr>
        <p:spPr bwMode="auto">
          <a:xfrm>
            <a:off x="2172874" y="5448093"/>
            <a:ext cx="2513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/>
              <a:t>267.8 </a:t>
            </a:r>
            <a:r>
              <a:rPr lang="en-US" sz="1800" baseline="-25000" dirty="0"/>
              <a:t>*</a:t>
            </a:r>
            <a:r>
              <a:rPr lang="en-US" sz="1800" dirty="0"/>
              <a:t> </a:t>
            </a:r>
            <a:r>
              <a:rPr lang="en-US" sz="1800" dirty="0" smtClean="0"/>
              <a:t>(34.5 </a:t>
            </a:r>
            <a:r>
              <a:rPr lang="en-US" sz="1800" dirty="0"/>
              <a:t>/ </a:t>
            </a:r>
            <a:r>
              <a:rPr lang="en-US" sz="1800" dirty="0" smtClean="0"/>
              <a:t>1279.3)</a:t>
            </a:r>
            <a:endParaRPr lang="en-US" sz="1800" dirty="0"/>
          </a:p>
        </p:txBody>
      </p: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564293" y="5897355"/>
            <a:ext cx="16530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Potential EV </a:t>
            </a:r>
            <a:r>
              <a:rPr lang="en-US" sz="1800" dirty="0"/>
              <a:t>=</a:t>
            </a:r>
          </a:p>
        </p:txBody>
      </p:sp>
      <p:sp>
        <p:nvSpPr>
          <p:cNvPr id="12" name="TextBox 20"/>
          <p:cNvSpPr txBox="1">
            <a:spLocks noChangeArrowheads="1"/>
          </p:cNvSpPr>
          <p:nvPr/>
        </p:nvSpPr>
        <p:spPr bwMode="auto">
          <a:xfrm>
            <a:off x="2172874" y="5897355"/>
            <a:ext cx="54954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/>
              <a:t>267.8 </a:t>
            </a:r>
            <a:r>
              <a:rPr lang="en-US" sz="1800" baseline="-25000" dirty="0"/>
              <a:t>*</a:t>
            </a:r>
            <a:r>
              <a:rPr lang="en-US" sz="1800" dirty="0"/>
              <a:t> </a:t>
            </a:r>
            <a:r>
              <a:rPr lang="en-US" sz="1800" dirty="0" smtClean="0"/>
              <a:t>0.03 </a:t>
            </a:r>
            <a:r>
              <a:rPr lang="en-US" sz="1800" dirty="0"/>
              <a:t>= </a:t>
            </a:r>
            <a:r>
              <a:rPr lang="en-US" sz="1800" dirty="0" smtClean="0"/>
              <a:t>7.2 EV (tied up in uncompleted tasks)</a:t>
            </a:r>
            <a:endParaRPr lang="en-US" sz="1800" dirty="0"/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276225" y="1197616"/>
            <a:ext cx="8475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Unrealized EV </a:t>
            </a:r>
            <a:r>
              <a:rPr lang="en-US" sz="2000" dirty="0"/>
              <a:t>can sometimes provide an explanation for some of the difference between planned value (PV) and earned value (EV</a:t>
            </a:r>
            <a:r>
              <a:rPr lang="en-US" sz="2000" dirty="0" smtClean="0"/>
              <a:t>).</a:t>
            </a:r>
            <a:endParaRPr lang="en-US" sz="2000" dirty="0"/>
          </a:p>
        </p:txBody>
      </p:sp>
      <p:sp>
        <p:nvSpPr>
          <p:cNvPr id="20" name="Right Arrow 19"/>
          <p:cNvSpPr/>
          <p:nvPr/>
        </p:nvSpPr>
        <p:spPr bwMode="auto">
          <a:xfrm>
            <a:off x="320698" y="2588526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96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Possible Problems With Task Set-Up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5255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 large number of task hours for unfinished tasks could also indicate a problem with the schedule or with the implementation. </a:t>
            </a:r>
          </a:p>
          <a:p>
            <a:pPr marL="0" indent="0" eaLnBrk="1" hangingPunct="1"/>
            <a:r>
              <a:rPr lang="en-US" dirty="0" smtClean="0"/>
              <a:t>This value of </a:t>
            </a:r>
            <a:r>
              <a:rPr lang="en-US" i="1" dirty="0" smtClean="0"/>
              <a:t>to-date hours for tasks </a:t>
            </a:r>
            <a:br>
              <a:rPr lang="en-US" i="1" dirty="0" smtClean="0"/>
            </a:br>
            <a:r>
              <a:rPr lang="en-US" i="1" dirty="0" smtClean="0"/>
              <a:t>uncompleted</a:t>
            </a:r>
            <a:r>
              <a:rPr lang="en-US" dirty="0" smtClean="0"/>
              <a:t> should be less than about 1.5 </a:t>
            </a:r>
            <a:br>
              <a:rPr lang="en-US" dirty="0" smtClean="0"/>
            </a:br>
            <a:r>
              <a:rPr lang="en-US" dirty="0" smtClean="0"/>
              <a:t>weeks</a:t>
            </a:r>
            <a:r>
              <a:rPr lang="en-US" dirty="0"/>
              <a:t> </a:t>
            </a:r>
            <a:r>
              <a:rPr lang="en-US" dirty="0" smtClean="0"/>
              <a:t>per team member. If not, then it is possible </a:t>
            </a:r>
            <a:br>
              <a:rPr lang="en-US" dirty="0" smtClean="0"/>
            </a:br>
            <a:r>
              <a:rPr lang="en-US" dirty="0" smtClean="0"/>
              <a:t>that</a:t>
            </a:r>
          </a:p>
          <a:p>
            <a:pPr marL="688975" lvl="1" indent="-288925" eaLnBrk="1" hangingPunct="1"/>
            <a:r>
              <a:rPr lang="en-US" sz="2100" dirty="0" smtClean="0">
                <a:solidFill>
                  <a:schemeClr val="tx1"/>
                </a:solidFill>
              </a:rPr>
              <a:t>some tasks are too large; tasks should </a:t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be set up so that they are less than </a:t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approximately one week in duration</a:t>
            </a:r>
          </a:p>
          <a:p>
            <a:pPr marL="688975" lvl="1" indent="-288925" eaLnBrk="1" hangingPunct="1"/>
            <a:r>
              <a:rPr lang="en-US" sz="2100" dirty="0" smtClean="0">
                <a:solidFill>
                  <a:schemeClr val="tx1"/>
                </a:solidFill>
              </a:rPr>
              <a:t>task(s) are not being completed because </a:t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of one or more dependencies on </a:t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other tasks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167" y="2113684"/>
            <a:ext cx="2753833" cy="274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76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Project End Date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195285" y="2655545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spcBef>
                <a:spcPts val="720"/>
              </a:spcBef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 smtClean="0"/>
              <a:t>Are adjustments needed to optimize project completion?</a:t>
            </a:r>
            <a:endParaRPr lang="en-US" sz="2000" dirty="0"/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094" y="2110305"/>
            <a:ext cx="1712566" cy="15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2691067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059968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481563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876978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4270593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665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Project End Dates</a:t>
            </a:r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812169" y="3014099"/>
            <a:ext cx="7278687" cy="161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484313" indent="-14843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indent="0" eaLnBrk="1" hangingPunct="1">
              <a:buNone/>
            </a:pPr>
            <a:r>
              <a:rPr lang="en-US" sz="1800" dirty="0"/>
              <a:t>Baseline:	project completion date for the </a:t>
            </a:r>
            <a:r>
              <a:rPr lang="en-US" sz="1800" i="1" dirty="0"/>
              <a:t>baselined</a:t>
            </a:r>
            <a:r>
              <a:rPr lang="en-US" sz="1800" dirty="0"/>
              <a:t> plan</a:t>
            </a:r>
          </a:p>
          <a:p>
            <a:pPr marL="0" indent="0" eaLnBrk="1" hangingPunct="1">
              <a:spcBef>
                <a:spcPts val="1600"/>
              </a:spcBef>
              <a:buNone/>
            </a:pPr>
            <a:r>
              <a:rPr lang="en-US" sz="1800" dirty="0" smtClean="0"/>
              <a:t>Current Plan</a:t>
            </a:r>
            <a:r>
              <a:rPr lang="en-US" sz="1800" dirty="0"/>
              <a:t>:	project completion date for the </a:t>
            </a:r>
            <a:r>
              <a:rPr lang="en-US" sz="1800" i="1" dirty="0"/>
              <a:t>current</a:t>
            </a:r>
            <a:r>
              <a:rPr lang="en-US" sz="1800" dirty="0"/>
              <a:t> plan</a:t>
            </a:r>
          </a:p>
          <a:p>
            <a:pPr marL="1828800" indent="-1828800" eaLnBrk="1" hangingPunct="1">
              <a:spcBef>
                <a:spcPts val="1600"/>
              </a:spcBef>
              <a:buNone/>
            </a:pPr>
            <a:r>
              <a:rPr lang="en-US" sz="1800" dirty="0"/>
              <a:t>Predicted:	project completion date given the current load</a:t>
            </a:r>
            <a:br>
              <a:rPr lang="en-US" sz="1800" dirty="0"/>
            </a:br>
            <a:r>
              <a:rPr lang="en-US" sz="1800" dirty="0"/>
              <a:t>balancing among team member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997296"/>
              </p:ext>
            </p:extLst>
          </p:nvPr>
        </p:nvGraphicFramePr>
        <p:xfrm>
          <a:off x="2534757" y="1381435"/>
          <a:ext cx="3943350" cy="1187704"/>
        </p:xfrm>
        <a:graphic>
          <a:graphicData uri="http://schemas.openxmlformats.org/drawingml/2006/table">
            <a:tbl>
              <a:tblPr firstRow="1" firstCol="1" bandRow="1"/>
              <a:tblGrid>
                <a:gridCol w="1771650"/>
                <a:gridCol w="21717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End Dates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3/19/2012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 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3/26/2012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Predicted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7/30/2012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503" y="4738191"/>
            <a:ext cx="2048031" cy="153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Predicted End Date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764059"/>
          </a:xfrm>
        </p:spPr>
        <p:txBody>
          <a:bodyPr/>
          <a:lstStyle/>
          <a:p>
            <a:pPr marL="0" indent="0" eaLnBrk="1" hangingPunct="1"/>
            <a:r>
              <a:rPr lang="en-US" sz="1800" i="1" dirty="0" smtClean="0"/>
              <a:t>Predicted project end date</a:t>
            </a:r>
            <a:r>
              <a:rPr lang="en-US" sz="1800" dirty="0" smtClean="0"/>
              <a:t> is the date the project will end based on the latest calendar date that a team member completes their work.</a:t>
            </a:r>
          </a:p>
        </p:txBody>
      </p:sp>
      <p:sp>
        <p:nvSpPr>
          <p:cNvPr id="31752" name="Right Arrow 13"/>
          <p:cNvSpPr>
            <a:spLocks noChangeArrowheads="1"/>
          </p:cNvSpPr>
          <p:nvPr/>
        </p:nvSpPr>
        <p:spPr bwMode="auto">
          <a:xfrm flipH="1">
            <a:off x="7878763" y="3500438"/>
            <a:ext cx="565150" cy="296862"/>
          </a:xfrm>
          <a:prstGeom prst="rightArrow">
            <a:avLst>
              <a:gd name="adj1" fmla="val 50000"/>
              <a:gd name="adj2" fmla="val 4992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04257"/>
              </p:ext>
            </p:extLst>
          </p:nvPr>
        </p:nvGraphicFramePr>
        <p:xfrm>
          <a:off x="2280375" y="2337569"/>
          <a:ext cx="3943350" cy="1187704"/>
        </p:xfrm>
        <a:graphic>
          <a:graphicData uri="http://schemas.openxmlformats.org/drawingml/2006/table">
            <a:tbl>
              <a:tblPr firstRow="1" firstCol="1" bandRow="1"/>
              <a:tblGrid>
                <a:gridCol w="1771650"/>
                <a:gridCol w="21717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End Dates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3/19/2012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 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3/26/2012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Predicted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7/30/2012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ight Arrow 10"/>
          <p:cNvSpPr/>
          <p:nvPr/>
        </p:nvSpPr>
        <p:spPr bwMode="auto">
          <a:xfrm>
            <a:off x="1889014" y="3332769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026" name="Picture 2" descr="C:\Users\mkasunic\Desktop\iStock_00001529888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631" y="4243823"/>
            <a:ext cx="3009900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76336" y="5473545"/>
            <a:ext cx="3328216" cy="51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eaLnBrk="1" hangingPunct="1">
              <a:spcBef>
                <a:spcPct val="0"/>
              </a:spcBef>
              <a:spcAft>
                <a:spcPct val="50000"/>
              </a:spcAft>
              <a:buSzPct val="70000"/>
              <a:defRPr sz="1600" b="1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</a:lvl9pPr>
          </a:lstStyle>
          <a:p>
            <a:pPr>
              <a:buNone/>
            </a:pPr>
            <a:r>
              <a:rPr lang="en-US" dirty="0"/>
              <a:t>Each of the TSP support tools provides features that facilitate workload balancing among team members.</a:t>
            </a:r>
          </a:p>
        </p:txBody>
      </p:sp>
      <p:sp>
        <p:nvSpPr>
          <p:cNvPr id="31753" name="Rectangle 7"/>
          <p:cNvSpPr txBox="1">
            <a:spLocks noChangeArrowheads="1"/>
          </p:cNvSpPr>
          <p:nvPr/>
        </p:nvSpPr>
        <p:spPr bwMode="gray">
          <a:xfrm>
            <a:off x="589010" y="4200438"/>
            <a:ext cx="2955831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50000"/>
              </a:spcAft>
              <a:buSzPct val="70000"/>
              <a:buNone/>
            </a:pPr>
            <a:r>
              <a:rPr lang="en-US" sz="1600" b="1" dirty="0" smtClean="0"/>
              <a:t>If the </a:t>
            </a:r>
            <a:r>
              <a:rPr lang="en-US" sz="1600" b="1" dirty="0"/>
              <a:t>workload of the team is not balanced, the team’s predicted end date will be suboptimal</a:t>
            </a:r>
            <a:r>
              <a:rPr lang="en-US" sz="16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8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4302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A Quick Way to Estimate Predicted End Date</a:t>
            </a:r>
          </a:p>
        </p:txBody>
      </p:sp>
      <p:sp>
        <p:nvSpPr>
          <p:cNvPr id="3379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1"/>
            <a:ext cx="8455025" cy="178967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An approximate (and optimistic) estimate of a balanced plan predicted end date can be achieved by dividing the number of hours of work remaining by the average team hours worked per week.</a:t>
            </a:r>
          </a:p>
        </p:txBody>
      </p:sp>
      <p:pic>
        <p:nvPicPr>
          <p:cNvPr id="2050" name="Picture 2" descr="C:\Users\mkasunic\Desktop\iStock_00002208771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60" y="2684764"/>
            <a:ext cx="2730226" cy="332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21680" y="2610272"/>
            <a:ext cx="488091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spcAft>
                <a:spcPct val="50000"/>
              </a:spcAft>
              <a:buSzPct val="70000"/>
              <a:buNone/>
            </a:pPr>
            <a:r>
              <a:rPr lang="en-US" sz="2000" kern="0" dirty="0">
                <a:solidFill>
                  <a:srgbClr val="000000"/>
                </a:solidFill>
                <a:latin typeface="Arial"/>
                <a:ea typeface="+mn-ea"/>
              </a:rPr>
              <a:t>To obtain a more accurate earned-value-based predicted end date from the TSP tool, have the team members work together to balance the workload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+mn-ea"/>
              </a:rPr>
              <a:t>.</a:t>
            </a:r>
          </a:p>
          <a:p>
            <a:pPr>
              <a:spcBef>
                <a:spcPct val="0"/>
              </a:spcBef>
              <a:spcAft>
                <a:spcPct val="50000"/>
              </a:spcAft>
              <a:buSzPct val="70000"/>
              <a:buNone/>
            </a:pPr>
            <a:r>
              <a:rPr lang="en-US" sz="2000" dirty="0"/>
              <a:t>Have the planning manager and coach review the individual plans for any anomalies with respect to the predicted end date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838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69913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A Peek into a TSP Weekly Meeting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94713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We are about to watch a TSP team conduct part of their weekly meeting.</a:t>
            </a:r>
          </a:p>
          <a:p>
            <a:pPr lvl="1" eaLnBrk="1" hangingPunct="1"/>
            <a:r>
              <a:rPr lang="en-US" dirty="0" smtClean="0"/>
              <a:t>The team is composed of four team members, a team leader and a TSP coach.</a:t>
            </a:r>
          </a:p>
          <a:p>
            <a:pPr lvl="1" eaLnBrk="1" hangingPunct="1"/>
            <a:r>
              <a:rPr lang="en-US" dirty="0" smtClean="0"/>
              <a:t>The team developed their plan and started work seven weeks ago.</a:t>
            </a:r>
          </a:p>
          <a:p>
            <a:pPr lvl="1" eaLnBrk="1" hangingPunct="1"/>
            <a:r>
              <a:rPr lang="en-US" dirty="0" smtClean="0"/>
              <a:t>The team is meeting weekly to discuss the status against their plan and to manage the quality of their product.</a:t>
            </a:r>
          </a:p>
          <a:p>
            <a:pPr marL="0" indent="0" eaLnBrk="1" hangingPunct="1"/>
            <a:r>
              <a:rPr lang="en-US" dirty="0" smtClean="0"/>
              <a:t>After we watch the video, we will have a class discussion about how the teams in your organization plan and manage their work.</a:t>
            </a:r>
          </a:p>
        </p:txBody>
      </p:sp>
      <p:pic>
        <p:nvPicPr>
          <p:cNvPr id="4" name="Picture 2" descr="\\ad\dfs\Users\mkasunic\Documents\iStock\Video ic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631" y="4641633"/>
            <a:ext cx="980057" cy="101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09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Section Summary</a:t>
            </a:r>
          </a:p>
        </p:txBody>
      </p:sp>
      <p:sp>
        <p:nvSpPr>
          <p:cNvPr id="34820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None/>
            </a:pPr>
            <a:r>
              <a:rPr lang="en-US" sz="2000" dirty="0"/>
              <a:t>In this section, we explored a number of project status indicators </a:t>
            </a:r>
            <a:r>
              <a:rPr lang="en-US" sz="2000" dirty="0" smtClean="0"/>
              <a:t>that can help </a:t>
            </a:r>
            <a:r>
              <a:rPr lang="en-US" sz="2000" dirty="0"/>
              <a:t>you understand the status of your project.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700088" y="2643188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spcBef>
                <a:spcPts val="720"/>
              </a:spcBef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spcBef>
                <a:spcPts val="720"/>
              </a:spcBef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2790825"/>
            <a:ext cx="2543175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980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094" y="1674946"/>
            <a:ext cx="3303368" cy="4303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Interpreting Team Data Exercise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472540"/>
            <a:ext cx="33023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800" dirty="0" smtClean="0"/>
              <a:t>Read the instructions.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Complete the exercise in </a:t>
            </a:r>
            <a:br>
              <a:rPr lang="en-US" sz="1800" dirty="0" smtClean="0"/>
            </a:br>
            <a:r>
              <a:rPr lang="en-US" sz="1800" dirty="0" smtClean="0"/>
              <a:t>40 minutes.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Be prepared to share your results.</a:t>
            </a:r>
          </a:p>
          <a:p>
            <a:pPr marL="285750" indent="-285750">
              <a:spcBef>
                <a:spcPts val="1200"/>
              </a:spcBef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91974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US" sz="36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How similar or dissimilar are your organization’s team meeting practices</a:t>
            </a: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36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317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TSP Weekly Meeting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2400" dirty="0" smtClean="0"/>
              <a:t>The team we watched in the video</a:t>
            </a:r>
          </a:p>
          <a:p>
            <a:pPr lvl="1" eaLnBrk="1" hangingPunct="1"/>
            <a:r>
              <a:rPr lang="en-US" sz="2000" dirty="0" smtClean="0"/>
              <a:t>creates detailed plans that all team members are committed to</a:t>
            </a:r>
          </a:p>
          <a:p>
            <a:pPr lvl="1" eaLnBrk="1" hangingPunct="1"/>
            <a:r>
              <a:rPr lang="en-US" sz="2000" dirty="0" smtClean="0"/>
              <a:t>gathers complete, consistent, and accurate data</a:t>
            </a:r>
          </a:p>
          <a:p>
            <a:pPr lvl="1" eaLnBrk="1" hangingPunct="1"/>
            <a:r>
              <a:rPr lang="en-US" sz="2000" dirty="0" smtClean="0"/>
              <a:t>tracks the status of its plan on a weekly basis and takes responsibility for schedule problems</a:t>
            </a:r>
          </a:p>
          <a:p>
            <a:pPr lvl="1" eaLnBrk="1" hangingPunct="1"/>
            <a:r>
              <a:rPr lang="en-US" sz="2000" dirty="0" smtClean="0"/>
              <a:t>regularly conducts load balancing to ensure an optimized schedule with respect to time-to-delivery</a:t>
            </a:r>
          </a:p>
          <a:p>
            <a:pPr lvl="1" eaLnBrk="1" hangingPunct="1"/>
            <a:r>
              <a:rPr lang="en-US" sz="2000" dirty="0" smtClean="0"/>
              <a:t>reviews the quality of its product weekly and is accountable for building a superior product</a:t>
            </a:r>
          </a:p>
        </p:txBody>
      </p:sp>
    </p:spTree>
    <p:extLst>
      <p:ext uri="{BB962C8B-B14F-4D97-AF65-F5344CB8AC3E}">
        <p14:creationId xmlns:p14="http://schemas.microsoft.com/office/powerpoint/2010/main" val="32988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Communication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weekly status meeting is an important part of the TSP. During the team meeting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the team leader communicates the management perspective to the team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each team role manager reports out on any activities in their area of responsibility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team performance status is reviewed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individual team member status is shared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project goals, risks, and issues are reviewed and assessed</a:t>
            </a:r>
          </a:p>
          <a:p>
            <a:pPr indent="-169863"/>
            <a:r>
              <a:rPr lang="en-US" sz="1800" dirty="0" smtClean="0"/>
              <a:t>The weekly status meeting is intended to be efficient and concise.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Share status for understanding but avoid problem-solving.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Identify actions and/or schedule a different meeting to address complex</a:t>
            </a:r>
            <a:br>
              <a:rPr lang="en-US" dirty="0" smtClean="0"/>
            </a:br>
            <a:r>
              <a:rPr lang="en-US" dirty="0" smtClean="0"/>
              <a:t>issues that involves problem-solving.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63527" y="5431310"/>
            <a:ext cx="4120309" cy="584775"/>
          </a:xfrm>
          <a:prstGeom prst="rect">
            <a:avLst/>
          </a:prstGeom>
          <a:solidFill>
            <a:srgbClr val="EBF0F5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The TSP script, </a:t>
            </a:r>
            <a:r>
              <a:rPr lang="en-US" sz="1600" i="1" dirty="0" smtClean="0"/>
              <a:t>WEEK,</a:t>
            </a:r>
            <a:r>
              <a:rPr lang="en-US" sz="1600" dirty="0" smtClean="0"/>
              <a:t> provides guidance for conducting the weekly status meeting.</a:t>
            </a:r>
          </a:p>
        </p:txBody>
      </p:sp>
    </p:spTree>
    <p:extLst>
      <p:ext uri="{BB962C8B-B14F-4D97-AF65-F5344CB8AC3E}">
        <p14:creationId xmlns:p14="http://schemas.microsoft.com/office/powerpoint/2010/main" val="36990683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Meeting Begins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team member must be prepared for the team meeting.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eview your plan to ensure that it is accurate and up to date.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 ready to concisely share your status.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ot down a list of any concerns or issues that you believe should be brought to the team’s attention. </a:t>
            </a:r>
            <a:r>
              <a:rPr lang="en-US" dirty="0"/>
              <a:t>A</a:t>
            </a:r>
            <a:r>
              <a:rPr lang="en-US" dirty="0" smtClean="0"/>
              <a:t>re there new risks that you want to highlight for the team?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 ready to describe what your tasks will be over the next two weeks. If there are dependencies associated with these tasks, be ready to identify those at the meeting.</a:t>
            </a:r>
          </a:p>
          <a:p>
            <a:pPr lvl="1"/>
            <a:r>
              <a:rPr lang="en-US" dirty="0" smtClean="0"/>
              <a:t>Are you responsible for tracking any of the </a:t>
            </a:r>
            <a:br>
              <a:rPr lang="en-US" dirty="0" smtClean="0"/>
            </a:br>
            <a:r>
              <a:rPr lang="en-US" dirty="0" smtClean="0"/>
              <a:t>team’s goals or team risks? If so, be ready to </a:t>
            </a:r>
            <a:br>
              <a:rPr lang="en-US" dirty="0" smtClean="0"/>
            </a:br>
            <a:r>
              <a:rPr lang="en-US" dirty="0" smtClean="0"/>
              <a:t>provide a status on those.</a:t>
            </a:r>
          </a:p>
          <a:p>
            <a:pPr lvl="1"/>
            <a:r>
              <a:rPr lang="en-US" dirty="0" smtClean="0"/>
              <a:t>Be ready to concisely report on topics related </a:t>
            </a:r>
            <a:br>
              <a:rPr lang="en-US" dirty="0" smtClean="0"/>
            </a:br>
            <a:r>
              <a:rPr lang="en-US" dirty="0" smtClean="0"/>
              <a:t>to your role function.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838" y="4209651"/>
            <a:ext cx="2799661" cy="161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09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Where Are We?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25462" y="1295400"/>
            <a:ext cx="8237538" cy="49530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dirty="0" smtClean="0"/>
              <a:t>Throughout the project, a primary question facing the team is:</a:t>
            </a:r>
            <a:br>
              <a:rPr lang="en-US" dirty="0" smtClean="0"/>
            </a:br>
            <a:endParaRPr lang="en-US" dirty="0" smtClean="0"/>
          </a:p>
          <a:p>
            <a:pPr marL="0" indent="0" algn="ctr" eaLnBrk="1" hangingPunct="1">
              <a:defRPr/>
            </a:pPr>
            <a:r>
              <a:rPr lang="en-US" dirty="0" smtClean="0"/>
              <a:t> </a:t>
            </a:r>
            <a:r>
              <a:rPr lang="en-US" b="1" i="1" dirty="0" smtClean="0"/>
              <a:t>Will the team be able to meet its committed date?</a:t>
            </a:r>
          </a:p>
          <a:p>
            <a:pPr marL="381000" indent="-381000" eaLnBrk="1" hangingPunct="1">
              <a:spcBef>
                <a:spcPts val="1600"/>
              </a:spcBef>
              <a:defRPr/>
            </a:pPr>
            <a:endParaRPr lang="en-US" dirty="0" smtClean="0"/>
          </a:p>
          <a:p>
            <a:pPr marL="381000" indent="-381000" eaLnBrk="1" hangingPunct="1">
              <a:spcBef>
                <a:spcPts val="1600"/>
              </a:spcBef>
              <a:defRPr/>
            </a:pPr>
            <a:r>
              <a:rPr lang="en-US" dirty="0" smtClean="0"/>
              <a:t>To answer this question, consider the following: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  <a:defRPr/>
            </a:pPr>
            <a:r>
              <a:rPr lang="en-US" dirty="0" smtClean="0"/>
              <a:t>Does the team’s current plan meet the committed completion date?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  <a:defRPr/>
            </a:pPr>
            <a:r>
              <a:rPr lang="en-US" dirty="0" smtClean="0"/>
              <a:t>What is the status of the team’s tasks against the current plan?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  <a:defRPr/>
            </a:pPr>
            <a:r>
              <a:rPr lang="en-US" dirty="0" smtClean="0"/>
              <a:t>If the current plan does not meet the committed completion date, what is the projected completion date?</a:t>
            </a:r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1395676" y="1828548"/>
            <a:ext cx="6578600" cy="596900"/>
          </a:xfrm>
          <a:prstGeom prst="rect">
            <a:avLst/>
          </a:prstGeom>
          <a:solidFill>
            <a:srgbClr val="BADDE1">
              <a:alpha val="3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buNone/>
          <a:defRPr dirty="0" err="1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31EDE602-3596-4998-B48B-6C4A7259D03D}"/>
    </a:ext>
  </a:extLst>
</a:theme>
</file>

<file path=ppt/theme/theme3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1181808F-1760-4A00-8F37-D01785FA2BB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4688</TotalTime>
  <Pages>7</Pages>
  <Words>2755</Words>
  <Application>Microsoft Office PowerPoint</Application>
  <PresentationFormat>Letter Paper (8.5x11 in)</PresentationFormat>
  <Paragraphs>555</Paragraphs>
  <Slides>41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MS PGothic</vt:lpstr>
      <vt:lpstr>Arial</vt:lpstr>
      <vt:lpstr>Calibri</vt:lpstr>
      <vt:lpstr>Cambria Math</vt:lpstr>
      <vt:lpstr>Century Schoolbook</vt:lpstr>
      <vt:lpstr>Times</vt:lpstr>
      <vt:lpstr>Times New Roman</vt:lpstr>
      <vt:lpstr>courseware</vt:lpstr>
      <vt:lpstr>1_courseware</vt:lpstr>
      <vt:lpstr>2_courseware</vt:lpstr>
      <vt:lpstr>PowerPoint Presentation</vt:lpstr>
      <vt:lpstr>PowerPoint Presentation</vt:lpstr>
      <vt:lpstr>Topics</vt:lpstr>
      <vt:lpstr>A Peek into a TSP Weekly Meeting</vt:lpstr>
      <vt:lpstr>PowerPoint Presentation</vt:lpstr>
      <vt:lpstr>The TSP Weekly Meeting</vt:lpstr>
      <vt:lpstr>Key Communication Event</vt:lpstr>
      <vt:lpstr>Before the Meeting Begins …</vt:lpstr>
      <vt:lpstr>Where Are We?</vt:lpstr>
      <vt:lpstr>Tracking Status</vt:lpstr>
      <vt:lpstr>Planning is Dynamic</vt:lpstr>
      <vt:lpstr>The TSP Project Plan Summary</vt:lpstr>
      <vt:lpstr>Topics</vt:lpstr>
      <vt:lpstr>Schedule Status Indicators</vt:lpstr>
      <vt:lpstr>What is the Earned Value Method?</vt:lpstr>
      <vt:lpstr>TSP Earned Value Method</vt:lpstr>
      <vt:lpstr>Simple Example: Earned Value</vt:lpstr>
      <vt:lpstr>Using EV Method to Determine Schedule Status</vt:lpstr>
      <vt:lpstr>Example: Approximating the Schedule Status</vt:lpstr>
      <vt:lpstr>Estimating the Project Completion Date</vt:lpstr>
      <vt:lpstr>Example: Estimating Project Completion Date</vt:lpstr>
      <vt:lpstr>Assumptions of the EV Method</vt:lpstr>
      <vt:lpstr>Earned Value Example</vt:lpstr>
      <vt:lpstr>Why Is the Team Behind?</vt:lpstr>
      <vt:lpstr>Accurate Data is Key</vt:lpstr>
      <vt:lpstr>Test Your Understanding</vt:lpstr>
      <vt:lpstr>Example: Determining Current Status</vt:lpstr>
      <vt:lpstr>Investigating the Source of Schedule Deviation</vt:lpstr>
      <vt:lpstr>Checking Effort Growth</vt:lpstr>
      <vt:lpstr>Investigating the Source of Schedule Deviation</vt:lpstr>
      <vt:lpstr>Task Hours</vt:lpstr>
      <vt:lpstr>To-Date Hours for Tasks Completed</vt:lpstr>
      <vt:lpstr>To-Date Hours for Tasks Uncompleted</vt:lpstr>
      <vt:lpstr>Unrealized Earned Value</vt:lpstr>
      <vt:lpstr>Possible Problems With Task Set-Up</vt:lpstr>
      <vt:lpstr>Project End Date</vt:lpstr>
      <vt:lpstr>Project End Dates</vt:lpstr>
      <vt:lpstr>Predicted End Date</vt:lpstr>
      <vt:lpstr>A Quick Way to Estimate Predicted End Date</vt:lpstr>
      <vt:lpstr>Section Summary</vt:lpstr>
      <vt:lpstr>Interpreting Team Data Exercise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24 July 2001 / 3:30pm</dc:subject>
  <dc:creator>Daniel Burton</dc:creator>
  <cp:lastModifiedBy>wrn_loc_adm</cp:lastModifiedBy>
  <cp:revision>166</cp:revision>
  <cp:lastPrinted>2013-05-01T19:08:39Z</cp:lastPrinted>
  <dcterms:created xsi:type="dcterms:W3CDTF">2002-10-09T15:09:40Z</dcterms:created>
  <dcterms:modified xsi:type="dcterms:W3CDTF">2018-09-06T00:15:45Z</dcterms:modified>
</cp:coreProperties>
</file>