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6" r:id="rId1"/>
    <p:sldMasterId id="2147483767" r:id="rId2"/>
    <p:sldMasterId id="2147483775" r:id="rId3"/>
  </p:sldMasterIdLst>
  <p:notesMasterIdLst>
    <p:notesMasterId r:id="rId100"/>
  </p:notesMasterIdLst>
  <p:handoutMasterIdLst>
    <p:handoutMasterId r:id="rId101"/>
  </p:handoutMasterIdLst>
  <p:sldIdLst>
    <p:sldId id="1151" r:id="rId4"/>
    <p:sldId id="1182" r:id="rId5"/>
    <p:sldId id="1152" r:id="rId6"/>
    <p:sldId id="1050" r:id="rId7"/>
    <p:sldId id="1059" r:id="rId8"/>
    <p:sldId id="1051" r:id="rId9"/>
    <p:sldId id="1057" r:id="rId10"/>
    <p:sldId id="1060" r:id="rId11"/>
    <p:sldId id="1062" r:id="rId12"/>
    <p:sldId id="1052" r:id="rId13"/>
    <p:sldId id="1054" r:id="rId14"/>
    <p:sldId id="1055" r:id="rId15"/>
    <p:sldId id="1149" r:id="rId16"/>
    <p:sldId id="1153" r:id="rId17"/>
    <p:sldId id="1064" r:id="rId18"/>
    <p:sldId id="1066" r:id="rId19"/>
    <p:sldId id="1065" r:id="rId20"/>
    <p:sldId id="1067" r:id="rId21"/>
    <p:sldId id="1068" r:id="rId22"/>
    <p:sldId id="1069" r:id="rId23"/>
    <p:sldId id="1155" r:id="rId24"/>
    <p:sldId id="1071" r:id="rId25"/>
    <p:sldId id="1076" r:id="rId26"/>
    <p:sldId id="1075" r:id="rId27"/>
    <p:sldId id="1084" r:id="rId28"/>
    <p:sldId id="1077" r:id="rId29"/>
    <p:sldId id="1072" r:id="rId30"/>
    <p:sldId id="1073" r:id="rId31"/>
    <p:sldId id="1074" r:id="rId32"/>
    <p:sldId id="1079" r:id="rId33"/>
    <p:sldId id="1081" r:id="rId34"/>
    <p:sldId id="1082" r:id="rId35"/>
    <p:sldId id="1085" r:id="rId36"/>
    <p:sldId id="1078" r:id="rId37"/>
    <p:sldId id="1083" r:id="rId38"/>
    <p:sldId id="1173" r:id="rId39"/>
    <p:sldId id="1175" r:id="rId40"/>
    <p:sldId id="1157" r:id="rId41"/>
    <p:sldId id="1087" r:id="rId42"/>
    <p:sldId id="1097" r:id="rId43"/>
    <p:sldId id="1096" r:id="rId44"/>
    <p:sldId id="1098" r:id="rId45"/>
    <p:sldId id="1099" r:id="rId46"/>
    <p:sldId id="1100" r:id="rId47"/>
    <p:sldId id="1103" r:id="rId48"/>
    <p:sldId id="1105" r:id="rId49"/>
    <p:sldId id="1102" r:id="rId50"/>
    <p:sldId id="1093" r:id="rId51"/>
    <p:sldId id="1104" r:id="rId52"/>
    <p:sldId id="1094" r:id="rId53"/>
    <p:sldId id="1106" r:id="rId54"/>
    <p:sldId id="1176" r:id="rId55"/>
    <p:sldId id="1159" r:id="rId56"/>
    <p:sldId id="1110" r:id="rId57"/>
    <p:sldId id="1109" r:id="rId58"/>
    <p:sldId id="1112" r:id="rId59"/>
    <p:sldId id="1111" r:id="rId60"/>
    <p:sldId id="1113" r:id="rId61"/>
    <p:sldId id="1177" r:id="rId62"/>
    <p:sldId id="1160" r:id="rId63"/>
    <p:sldId id="1126" r:id="rId64"/>
    <p:sldId id="1115" r:id="rId65"/>
    <p:sldId id="1116" r:id="rId66"/>
    <p:sldId id="1118" r:id="rId67"/>
    <p:sldId id="1172" r:id="rId68"/>
    <p:sldId id="1121" r:id="rId69"/>
    <p:sldId id="1122" r:id="rId70"/>
    <p:sldId id="1119" r:id="rId71"/>
    <p:sldId id="1123" r:id="rId72"/>
    <p:sldId id="1124" r:id="rId73"/>
    <p:sldId id="1125" r:id="rId74"/>
    <p:sldId id="1178" r:id="rId75"/>
    <p:sldId id="1162" r:id="rId76"/>
    <p:sldId id="1128" r:id="rId77"/>
    <p:sldId id="1129" r:id="rId78"/>
    <p:sldId id="1130" r:id="rId79"/>
    <p:sldId id="1170" r:id="rId80"/>
    <p:sldId id="1131" r:id="rId81"/>
    <p:sldId id="1179" r:id="rId82"/>
    <p:sldId id="1163" r:id="rId83"/>
    <p:sldId id="1132" r:id="rId84"/>
    <p:sldId id="1135" r:id="rId85"/>
    <p:sldId id="1138" r:id="rId86"/>
    <p:sldId id="1137" r:id="rId87"/>
    <p:sldId id="1180" r:id="rId88"/>
    <p:sldId id="1164" r:id="rId89"/>
    <p:sldId id="1181" r:id="rId90"/>
    <p:sldId id="1140" r:id="rId91"/>
    <p:sldId id="1141" r:id="rId92"/>
    <p:sldId id="1142" r:id="rId93"/>
    <p:sldId id="1143" r:id="rId94"/>
    <p:sldId id="1144" r:id="rId95"/>
    <p:sldId id="1146" r:id="rId96"/>
    <p:sldId id="1168" r:id="rId97"/>
    <p:sldId id="1148" r:id="rId98"/>
    <p:sldId id="1150" r:id="rId99"/>
  </p:sldIdLst>
  <p:sldSz cx="9144000" cy="6858000" type="letter"/>
  <p:notesSz cx="7016750" cy="9309100"/>
  <p:defaultTextStyle>
    <a:defPPr>
      <a:defRPr lang="en-US"/>
    </a:defPPr>
    <a:lvl1pPr algn="ctr" rtl="0" fontAlgn="base">
      <a:spcBef>
        <a:spcPct val="0"/>
      </a:spcBef>
      <a:spcAft>
        <a:spcPct val="0"/>
      </a:spcAft>
      <a:buChar char="•"/>
      <a:defRPr sz="2000" kern="1200">
        <a:solidFill>
          <a:schemeClr val="tx1"/>
        </a:solidFill>
        <a:latin typeface="Arial" charset="0"/>
        <a:ea typeface="+mn-ea"/>
        <a:cs typeface="+mn-cs"/>
      </a:defRPr>
    </a:lvl1pPr>
    <a:lvl2pPr marL="457200" algn="ctr" rtl="0" fontAlgn="base">
      <a:spcBef>
        <a:spcPct val="0"/>
      </a:spcBef>
      <a:spcAft>
        <a:spcPct val="0"/>
      </a:spcAft>
      <a:buChar char="•"/>
      <a:defRPr sz="2000" kern="1200">
        <a:solidFill>
          <a:schemeClr val="tx1"/>
        </a:solidFill>
        <a:latin typeface="Arial" charset="0"/>
        <a:ea typeface="+mn-ea"/>
        <a:cs typeface="+mn-cs"/>
      </a:defRPr>
    </a:lvl2pPr>
    <a:lvl3pPr marL="914400" algn="ctr" rtl="0" fontAlgn="base">
      <a:spcBef>
        <a:spcPct val="0"/>
      </a:spcBef>
      <a:spcAft>
        <a:spcPct val="0"/>
      </a:spcAft>
      <a:buChar char="•"/>
      <a:defRPr sz="2000" kern="1200">
        <a:solidFill>
          <a:schemeClr val="tx1"/>
        </a:solidFill>
        <a:latin typeface="Arial" charset="0"/>
        <a:ea typeface="+mn-ea"/>
        <a:cs typeface="+mn-cs"/>
      </a:defRPr>
    </a:lvl3pPr>
    <a:lvl4pPr marL="1371600" algn="ctr" rtl="0" fontAlgn="base">
      <a:spcBef>
        <a:spcPct val="0"/>
      </a:spcBef>
      <a:spcAft>
        <a:spcPct val="0"/>
      </a:spcAft>
      <a:buChar char="•"/>
      <a:defRPr sz="2000" kern="1200">
        <a:solidFill>
          <a:schemeClr val="tx1"/>
        </a:solidFill>
        <a:latin typeface="Arial" charset="0"/>
        <a:ea typeface="+mn-ea"/>
        <a:cs typeface="+mn-cs"/>
      </a:defRPr>
    </a:lvl4pPr>
    <a:lvl5pPr marL="1828800" algn="ctr" rtl="0" fontAlgn="base">
      <a:spcBef>
        <a:spcPct val="0"/>
      </a:spcBef>
      <a:spcAft>
        <a:spcPct val="0"/>
      </a:spcAft>
      <a:buChar char="•"/>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Launch Overview" id="{FAB7540D-0C74-4185-8866-1C78344A9552}">
          <p14:sldIdLst>
            <p14:sldId id="1151"/>
            <p14:sldId id="1182"/>
            <p14:sldId id="1152"/>
            <p14:sldId id="1050"/>
            <p14:sldId id="1059"/>
            <p14:sldId id="1051"/>
            <p14:sldId id="1057"/>
            <p14:sldId id="1060"/>
            <p14:sldId id="1062"/>
            <p14:sldId id="1052"/>
            <p14:sldId id="1054"/>
            <p14:sldId id="1055"/>
            <p14:sldId id="1149"/>
          </p14:sldIdLst>
        </p14:section>
        <p14:section name="Meeting 1" id="{A9CC8A9B-9496-458E-BECB-A698ED30E3CA}">
          <p14:sldIdLst>
            <p14:sldId id="1153"/>
            <p14:sldId id="1064"/>
            <p14:sldId id="1066"/>
            <p14:sldId id="1065"/>
            <p14:sldId id="1067"/>
            <p14:sldId id="1068"/>
            <p14:sldId id="1069"/>
          </p14:sldIdLst>
        </p14:section>
        <p14:section name="Meeting 2" id="{7F21212C-F35A-4852-AA7A-C534A1698433}">
          <p14:sldIdLst>
            <p14:sldId id="1155"/>
            <p14:sldId id="1071"/>
            <p14:sldId id="1076"/>
            <p14:sldId id="1075"/>
            <p14:sldId id="1084"/>
            <p14:sldId id="1077"/>
            <p14:sldId id="1072"/>
            <p14:sldId id="1073"/>
            <p14:sldId id="1074"/>
            <p14:sldId id="1079"/>
            <p14:sldId id="1081"/>
            <p14:sldId id="1082"/>
            <p14:sldId id="1085"/>
            <p14:sldId id="1078"/>
            <p14:sldId id="1083"/>
            <p14:sldId id="1173"/>
            <p14:sldId id="1175"/>
          </p14:sldIdLst>
        </p14:section>
        <p14:section name="Meeting 3" id="{16C4393E-FEDE-47DC-9C46-7934A827BF5D}">
          <p14:sldIdLst>
            <p14:sldId id="1157"/>
            <p14:sldId id="1087"/>
            <p14:sldId id="1097"/>
            <p14:sldId id="1096"/>
            <p14:sldId id="1098"/>
            <p14:sldId id="1099"/>
            <p14:sldId id="1100"/>
            <p14:sldId id="1103"/>
            <p14:sldId id="1105"/>
            <p14:sldId id="1102"/>
            <p14:sldId id="1093"/>
            <p14:sldId id="1104"/>
            <p14:sldId id="1094"/>
            <p14:sldId id="1106"/>
            <p14:sldId id="1176"/>
          </p14:sldIdLst>
        </p14:section>
        <p14:section name="Meeting 4" id="{1E40CCBA-8229-4309-804C-F0E25327DAC6}">
          <p14:sldIdLst>
            <p14:sldId id="1159"/>
            <p14:sldId id="1110"/>
            <p14:sldId id="1109"/>
            <p14:sldId id="1112"/>
            <p14:sldId id="1111"/>
            <p14:sldId id="1113"/>
            <p14:sldId id="1177"/>
          </p14:sldIdLst>
        </p14:section>
        <p14:section name="Meeting 5" id="{3418AE5B-6569-44F0-B7D4-EA7EB8E85144}">
          <p14:sldIdLst>
            <p14:sldId id="1160"/>
            <p14:sldId id="1126"/>
            <p14:sldId id="1115"/>
            <p14:sldId id="1116"/>
            <p14:sldId id="1118"/>
            <p14:sldId id="1172"/>
            <p14:sldId id="1121"/>
            <p14:sldId id="1122"/>
            <p14:sldId id="1119"/>
            <p14:sldId id="1123"/>
            <p14:sldId id="1124"/>
            <p14:sldId id="1125"/>
            <p14:sldId id="1178"/>
          </p14:sldIdLst>
        </p14:section>
        <p14:section name="Meeting 6" id="{60A0E853-C5E0-48F0-98A8-CEB946B9D8AF}">
          <p14:sldIdLst>
            <p14:sldId id="1162"/>
            <p14:sldId id="1128"/>
            <p14:sldId id="1129"/>
            <p14:sldId id="1130"/>
            <p14:sldId id="1170"/>
            <p14:sldId id="1131"/>
            <p14:sldId id="1179"/>
          </p14:sldIdLst>
        </p14:section>
        <p14:section name="Meeting 7" id="{3BBB6118-8234-4A12-99BA-81E1ABC3CBB7}">
          <p14:sldIdLst>
            <p14:sldId id="1163"/>
            <p14:sldId id="1132"/>
            <p14:sldId id="1135"/>
            <p14:sldId id="1138"/>
            <p14:sldId id="1137"/>
            <p14:sldId id="1180"/>
          </p14:sldIdLst>
        </p14:section>
        <p14:section name="M eeting 8 &amp; 9" id="{833E2C17-AEC1-457E-8C29-D68DA3238E64}">
          <p14:sldIdLst>
            <p14:sldId id="1164"/>
            <p14:sldId id="1181"/>
            <p14:sldId id="1140"/>
            <p14:sldId id="1141"/>
            <p14:sldId id="1142"/>
            <p14:sldId id="1143"/>
            <p14:sldId id="1144"/>
            <p14:sldId id="1146"/>
          </p14:sldIdLst>
        </p14:section>
        <p14:section name="Launch Postmortem" id="{89312837-029D-47D7-A0B6-9E1D49BEC802}">
          <p14:sldIdLst>
            <p14:sldId id="1168"/>
            <p14:sldId id="1148"/>
          </p14:sldIdLst>
        </p14:section>
        <p14:section name="Summary" id="{848F4FC3-7964-4860-AA96-AFE88DE6DE4F}">
          <p14:sldIdLst>
            <p14:sldId id="1150"/>
          </p14:sldIdLst>
        </p14:section>
      </p14:sectionLst>
    </p:ext>
    <p:ext uri="{EFAFB233-063F-42B5-8137-9DF3F51BA10A}">
      <p15:sldGuideLst xmlns:p15="http://schemas.microsoft.com/office/powerpoint/2012/main">
        <p15:guide id="1" orient="horz" pos="2160">
          <p15:clr>
            <a:srgbClr val="A4A3A4"/>
          </p15:clr>
        </p15:guide>
        <p15:guide id="2" pos="2879">
          <p15:clr>
            <a:srgbClr val="A4A3A4"/>
          </p15:clr>
        </p15:guide>
      </p15:sldGuideLst>
    </p:ext>
    <p:ext uri="{2D200454-40CA-4A62-9FC3-DE9A4176ACB9}">
      <p15:notesGuideLst xmlns:p15="http://schemas.microsoft.com/office/powerpoint/2012/main">
        <p15:guide id="1" orient="horz" pos="2932">
          <p15:clr>
            <a:srgbClr val="A4A3A4"/>
          </p15:clr>
        </p15:guide>
        <p15:guide id="2" pos="221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D0DCE6"/>
    <a:srgbClr val="C00000"/>
    <a:srgbClr val="CEC8AE"/>
    <a:srgbClr val="FFCC00"/>
    <a:srgbClr val="DFDBCB"/>
    <a:srgbClr val="476987"/>
    <a:srgbClr val="EBF0F5"/>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15620" autoAdjust="0"/>
    <p:restoredTop sz="94660" autoAdjust="0"/>
  </p:normalViewPr>
  <p:slideViewPr>
    <p:cSldViewPr snapToGrid="0">
      <p:cViewPr varScale="1">
        <p:scale>
          <a:sx n="82" d="100"/>
          <a:sy n="82" d="100"/>
        </p:scale>
        <p:origin x="35" y="267"/>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6" d="100"/>
        <a:sy n="116" d="100"/>
      </p:scale>
      <p:origin x="0" y="16794"/>
    </p:cViewPr>
  </p:sorterViewPr>
  <p:notesViewPr>
    <p:cSldViewPr snapToGrid="0">
      <p:cViewPr varScale="1">
        <p:scale>
          <a:sx n="68" d="100"/>
          <a:sy n="68" d="100"/>
        </p:scale>
        <p:origin x="-1602" y="-108"/>
      </p:cViewPr>
      <p:guideLst>
        <p:guide orient="horz" pos="2932"/>
        <p:guide pos="221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presProps" Target="presProps.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67" name="Rectangle 71"/>
          <p:cNvSpPr>
            <a:spLocks noGrp="1" noChangeArrowheads="1"/>
          </p:cNvSpPr>
          <p:nvPr>
            <p:ph type="sldNum" sz="quarter" idx="3"/>
          </p:nvPr>
        </p:nvSpPr>
        <p:spPr bwMode="auto">
          <a:xfrm>
            <a:off x="3237302" y="8830508"/>
            <a:ext cx="559284" cy="225220"/>
          </a:xfrm>
          <a:prstGeom prst="rect">
            <a:avLst/>
          </a:prstGeom>
          <a:noFill/>
          <a:ln w="9525">
            <a:noFill/>
            <a:miter lim="800000"/>
            <a:headEnd/>
            <a:tailEnd/>
          </a:ln>
          <a:effectLst/>
        </p:spPr>
        <p:txBody>
          <a:bodyPr vert="horz" wrap="square" lIns="89922" tIns="44961" rIns="89922" bIns="44961" numCol="1" anchor="ctr" anchorCtr="0" compatLnSpc="1">
            <a:prstTxWarp prst="textNoShape">
              <a:avLst/>
            </a:prstTxWarp>
          </a:bodyPr>
          <a:lstStyle>
            <a:lvl1pPr>
              <a:buFontTx/>
              <a:buNone/>
              <a:defRPr sz="1000">
                <a:latin typeface="Arial" charset="0"/>
              </a:defRPr>
            </a:lvl1pPr>
          </a:lstStyle>
          <a:p>
            <a:pPr>
              <a:defRPr/>
            </a:pPr>
            <a:fld id="{5A6E677A-8B1D-4A42-BA50-C76FC5A3F82B}" type="slidenum">
              <a:rPr lang="en-US"/>
              <a:pPr>
                <a:defRPr/>
              </a:pPr>
              <a:t>‹#›</a:t>
            </a:fld>
            <a:endParaRPr lang="en-US"/>
          </a:p>
        </p:txBody>
      </p:sp>
    </p:spTree>
    <p:extLst>
      <p:ext uri="{BB962C8B-B14F-4D97-AF65-F5344CB8AC3E}">
        <p14:creationId xmlns:p14="http://schemas.microsoft.com/office/powerpoint/2010/main" val="31569692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6"/>
          <p:cNvSpPr>
            <a:spLocks noChangeArrowheads="1"/>
          </p:cNvSpPr>
          <p:nvPr/>
        </p:nvSpPr>
        <p:spPr bwMode="auto">
          <a:xfrm>
            <a:off x="3325338" y="8864916"/>
            <a:ext cx="367633" cy="25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161" tIns="44579" rIns="89161" bIns="44579">
            <a:spAutoFit/>
          </a:bodyPr>
          <a:lstStyle/>
          <a:p>
            <a:pPr defTabSz="911711" eaLnBrk="0" hangingPunct="0">
              <a:lnSpc>
                <a:spcPct val="90000"/>
              </a:lnSpc>
              <a:buFontTx/>
              <a:buNone/>
            </a:pPr>
            <a:fld id="{1E296840-19C3-4D96-949F-F39D0004D6F8}" type="slidenum">
              <a:rPr lang="en-US" sz="1200"/>
              <a:pPr defTabSz="911711" eaLnBrk="0" hangingPunct="0">
                <a:lnSpc>
                  <a:spcPct val="90000"/>
                </a:lnSpc>
                <a:buFontTx/>
                <a:buNone/>
              </a:pPr>
              <a:t>‹#›</a:t>
            </a:fld>
            <a:endParaRPr lang="en-US" sz="1200"/>
          </a:p>
        </p:txBody>
      </p:sp>
      <p:sp>
        <p:nvSpPr>
          <p:cNvPr id="12291" name="Rectangle 7"/>
          <p:cNvSpPr>
            <a:spLocks noGrp="1" noRot="1" noChangeAspect="1" noChangeArrowheads="1" noTextEdit="1"/>
          </p:cNvSpPr>
          <p:nvPr>
            <p:ph type="sldImg" idx="2"/>
          </p:nvPr>
        </p:nvSpPr>
        <p:spPr bwMode="auto">
          <a:xfrm>
            <a:off x="1193800" y="706438"/>
            <a:ext cx="4630738" cy="34734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6" name="Rectangle 8"/>
          <p:cNvSpPr>
            <a:spLocks noGrp="1" noChangeArrowheads="1"/>
          </p:cNvSpPr>
          <p:nvPr>
            <p:ph type="body" sz="quarter" idx="3"/>
          </p:nvPr>
        </p:nvSpPr>
        <p:spPr bwMode="auto">
          <a:xfrm>
            <a:off x="1104548" y="4476252"/>
            <a:ext cx="4718857" cy="4188469"/>
          </a:xfrm>
          <a:prstGeom prst="rect">
            <a:avLst/>
          </a:prstGeom>
          <a:noFill/>
          <a:ln w="9525">
            <a:noFill/>
            <a:miter lim="800000"/>
            <a:headEnd/>
            <a:tailEnd/>
          </a:ln>
          <a:effectLst/>
        </p:spPr>
        <p:txBody>
          <a:bodyPr vert="horz" wrap="square" lIns="93936" tIns="47765" rIns="93936" bIns="4776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434913081"/>
      </p:ext>
    </p:extLst>
  </p:cSld>
  <p:clrMap bg1="lt1" tx1="dk1" bg2="lt2" tx2="dk2" accent1="accent1" accent2="accent2" accent3="accent3" accent4="accent4" accent5="accent5" accent6="accent6" hlink="hlink" folHlink="folHlink"/>
  <p:notesStyle>
    <a:lvl1pPr algn="l" defTabSz="957263" rtl="0" eaLnBrk="0" fontAlgn="base" hangingPunct="0">
      <a:lnSpc>
        <a:spcPct val="89000"/>
      </a:lnSpc>
      <a:spcBef>
        <a:spcPct val="40000"/>
      </a:spcBef>
      <a:spcAft>
        <a:spcPct val="0"/>
      </a:spcAft>
      <a:defRPr sz="1100" kern="1200">
        <a:solidFill>
          <a:schemeClr val="tx1"/>
        </a:solidFill>
        <a:latin typeface="Arial" charset="0"/>
        <a:ea typeface="+mn-ea"/>
        <a:cs typeface="+mn-cs"/>
      </a:defRPr>
    </a:lvl1pPr>
    <a:lvl2pPr marL="466725" algn="l" defTabSz="957263" rtl="0" eaLnBrk="0" fontAlgn="base" hangingPunct="0">
      <a:lnSpc>
        <a:spcPct val="89000"/>
      </a:lnSpc>
      <a:spcBef>
        <a:spcPct val="40000"/>
      </a:spcBef>
      <a:spcAft>
        <a:spcPct val="0"/>
      </a:spcAft>
      <a:defRPr sz="1100" kern="1200">
        <a:solidFill>
          <a:schemeClr val="tx1"/>
        </a:solidFill>
        <a:latin typeface="Arial" charset="0"/>
        <a:ea typeface="+mn-ea"/>
        <a:cs typeface="+mn-cs"/>
      </a:defRPr>
    </a:lvl2pPr>
    <a:lvl3pPr marL="936625" algn="l" defTabSz="957263" rtl="0" eaLnBrk="0" fontAlgn="base" hangingPunct="0">
      <a:lnSpc>
        <a:spcPct val="89000"/>
      </a:lnSpc>
      <a:spcBef>
        <a:spcPct val="40000"/>
      </a:spcBef>
      <a:spcAft>
        <a:spcPct val="0"/>
      </a:spcAft>
      <a:defRPr sz="1100" kern="1200">
        <a:solidFill>
          <a:schemeClr val="tx1"/>
        </a:solidFill>
        <a:latin typeface="Arial" charset="0"/>
        <a:ea typeface="+mn-ea"/>
        <a:cs typeface="+mn-cs"/>
      </a:defRPr>
    </a:lvl3pPr>
    <a:lvl4pPr marL="1403350" algn="l" defTabSz="957263" rtl="0" eaLnBrk="0" fontAlgn="base" hangingPunct="0">
      <a:lnSpc>
        <a:spcPct val="89000"/>
      </a:lnSpc>
      <a:spcBef>
        <a:spcPct val="40000"/>
      </a:spcBef>
      <a:spcAft>
        <a:spcPct val="0"/>
      </a:spcAft>
      <a:defRPr sz="1100" kern="1200">
        <a:solidFill>
          <a:schemeClr val="tx1"/>
        </a:solidFill>
        <a:latin typeface="Arial" charset="0"/>
        <a:ea typeface="+mn-ea"/>
        <a:cs typeface="+mn-cs"/>
      </a:defRPr>
    </a:lvl4pPr>
    <a:lvl5pPr marL="1870075" algn="l" defTabSz="957263" rtl="0" eaLnBrk="0" fontAlgn="base" hangingPunct="0">
      <a:lnSpc>
        <a:spcPct val="89000"/>
      </a:lnSpc>
      <a:spcBef>
        <a:spcPct val="40000"/>
      </a:spcBef>
      <a:spcAft>
        <a:spcPct val="0"/>
      </a:spcAft>
      <a:defRPr sz="11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85559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53</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3651265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3459789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60</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1414603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706438"/>
            <a:ext cx="4656138" cy="34940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974186" y="8841456"/>
            <a:ext cx="3041007" cy="466081"/>
          </a:xfrm>
          <a:prstGeom prst="rect">
            <a:avLst/>
          </a:prstGeom>
        </p:spPr>
        <p:txBody>
          <a:bodyPr lIns="89931" tIns="44966" rIns="89931" bIns="44966"/>
          <a:lstStyle/>
          <a:p>
            <a:pPr>
              <a:defRPr/>
            </a:pPr>
            <a:fld id="{A9A29A4A-37DF-4935-970A-FFBDD66217AF}" type="slidenum">
              <a:rPr lang="en-US" smtClean="0">
                <a:solidFill>
                  <a:prstClr val="black"/>
                </a:solidFill>
              </a:rPr>
              <a:pPr>
                <a:defRPr/>
              </a:pPr>
              <a:t>65</a:t>
            </a:fld>
            <a:endParaRPr lang="en-US">
              <a:solidFill>
                <a:prstClr val="black"/>
              </a:solidFill>
            </a:endParaRPr>
          </a:p>
        </p:txBody>
      </p:sp>
    </p:spTree>
    <p:extLst>
      <p:ext uri="{BB962C8B-B14F-4D97-AF65-F5344CB8AC3E}">
        <p14:creationId xmlns:p14="http://schemas.microsoft.com/office/powerpoint/2010/main" val="2111292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2620427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73</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3634180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3806894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80</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3595568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2558721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86</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298612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3</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1021627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8316" eaLnBrk="0" hangingPunct="0">
              <a:defRPr sz="1000">
                <a:solidFill>
                  <a:schemeClr val="tx1"/>
                </a:solidFill>
                <a:latin typeface="Arial" charset="0"/>
                <a:ea typeface="ＭＳ Ｐゴシック" charset="-128"/>
              </a:defRPr>
            </a:lvl1pPr>
            <a:lvl2pPr marL="743767" indent="-286064" defTabSz="958316" eaLnBrk="0" hangingPunct="0">
              <a:defRPr sz="1000">
                <a:solidFill>
                  <a:schemeClr val="tx1"/>
                </a:solidFill>
                <a:latin typeface="Arial" charset="0"/>
                <a:ea typeface="ＭＳ Ｐゴシック" charset="-128"/>
              </a:defRPr>
            </a:lvl2pPr>
            <a:lvl3pPr marL="1144257" indent="-228851" defTabSz="958316" eaLnBrk="0" hangingPunct="0">
              <a:defRPr sz="1000">
                <a:solidFill>
                  <a:schemeClr val="tx1"/>
                </a:solidFill>
                <a:latin typeface="Arial" charset="0"/>
                <a:ea typeface="ＭＳ Ｐゴシック" charset="-128"/>
              </a:defRPr>
            </a:lvl3pPr>
            <a:lvl4pPr marL="1601960" indent="-228851" defTabSz="958316" eaLnBrk="0" hangingPunct="0">
              <a:defRPr sz="1000">
                <a:solidFill>
                  <a:schemeClr val="tx1"/>
                </a:solidFill>
                <a:latin typeface="Arial" charset="0"/>
                <a:ea typeface="ＭＳ Ｐゴシック" charset="-128"/>
              </a:defRPr>
            </a:lvl4pPr>
            <a:lvl5pPr marL="2059663" indent="-228851" defTabSz="958316" eaLnBrk="0" hangingPunct="0">
              <a:defRPr sz="1000">
                <a:solidFill>
                  <a:schemeClr val="tx1"/>
                </a:solidFill>
                <a:latin typeface="Arial" charset="0"/>
                <a:ea typeface="ＭＳ Ｐゴシック" charset="-128"/>
              </a:defRPr>
            </a:lvl5pPr>
            <a:lvl6pPr marL="2517366" indent="-228851" defTabSz="958316" eaLnBrk="0" fontAlgn="base" hangingPunct="0">
              <a:spcBef>
                <a:spcPct val="30000"/>
              </a:spcBef>
              <a:spcAft>
                <a:spcPct val="0"/>
              </a:spcAft>
              <a:defRPr sz="1000">
                <a:solidFill>
                  <a:schemeClr val="tx1"/>
                </a:solidFill>
                <a:latin typeface="Arial" charset="0"/>
                <a:ea typeface="ＭＳ Ｐゴシック" charset="-128"/>
              </a:defRPr>
            </a:lvl6pPr>
            <a:lvl7pPr marL="2975069" indent="-228851" defTabSz="958316" eaLnBrk="0" fontAlgn="base" hangingPunct="0">
              <a:spcBef>
                <a:spcPct val="30000"/>
              </a:spcBef>
              <a:spcAft>
                <a:spcPct val="0"/>
              </a:spcAft>
              <a:defRPr sz="1000">
                <a:solidFill>
                  <a:schemeClr val="tx1"/>
                </a:solidFill>
                <a:latin typeface="Arial" charset="0"/>
                <a:ea typeface="ＭＳ Ｐゴシック" charset="-128"/>
              </a:defRPr>
            </a:lvl7pPr>
            <a:lvl8pPr marL="3432772" indent="-228851" defTabSz="958316" eaLnBrk="0" fontAlgn="base" hangingPunct="0">
              <a:spcBef>
                <a:spcPct val="30000"/>
              </a:spcBef>
              <a:spcAft>
                <a:spcPct val="0"/>
              </a:spcAft>
              <a:defRPr sz="1000">
                <a:solidFill>
                  <a:schemeClr val="tx1"/>
                </a:solidFill>
                <a:latin typeface="Arial" charset="0"/>
                <a:ea typeface="ＭＳ Ｐゴシック" charset="-128"/>
              </a:defRPr>
            </a:lvl8pPr>
            <a:lvl9pPr marL="3890475" indent="-228851" defTabSz="958316"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dirty="0"/>
              <a:t>© 2012 Carnegie Mellon University</a:t>
            </a:r>
          </a:p>
          <a:p>
            <a:pPr algn="l" eaLnBrk="1" hangingPunct="1"/>
            <a:r>
              <a:rPr lang="en-US" sz="800" dirty="0">
                <a:latin typeface="Times New Roman" charset="0"/>
              </a:rPr>
              <a:t>  </a:t>
            </a:r>
          </a:p>
        </p:txBody>
      </p:sp>
      <p:sp>
        <p:nvSpPr>
          <p:cNvPr id="35843" name="Rectangle 12"/>
          <p:cNvSpPr>
            <a:spLocks noGrp="1" noChangeArrowheads="1"/>
          </p:cNvSpPr>
          <p:nvPr>
            <p:ph type="hdr" sz="quarter"/>
          </p:nvPr>
        </p:nvSpPr>
        <p:spPr>
          <a:xfrm>
            <a:off x="1" y="0"/>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8316" eaLnBrk="0" hangingPunct="0">
              <a:defRPr sz="1000">
                <a:solidFill>
                  <a:schemeClr val="tx1"/>
                </a:solidFill>
                <a:latin typeface="Arial" charset="0"/>
                <a:ea typeface="ＭＳ Ｐゴシック" charset="-128"/>
              </a:defRPr>
            </a:lvl1pPr>
            <a:lvl2pPr marL="743767" indent="-286064" defTabSz="958316" eaLnBrk="0" hangingPunct="0">
              <a:defRPr sz="1000">
                <a:solidFill>
                  <a:schemeClr val="tx1"/>
                </a:solidFill>
                <a:latin typeface="Arial" charset="0"/>
                <a:ea typeface="ＭＳ Ｐゴシック" charset="-128"/>
              </a:defRPr>
            </a:lvl2pPr>
            <a:lvl3pPr marL="1144257" indent="-228851" defTabSz="958316" eaLnBrk="0" hangingPunct="0">
              <a:defRPr sz="1000">
                <a:solidFill>
                  <a:schemeClr val="tx1"/>
                </a:solidFill>
                <a:latin typeface="Arial" charset="0"/>
                <a:ea typeface="ＭＳ Ｐゴシック" charset="-128"/>
              </a:defRPr>
            </a:lvl3pPr>
            <a:lvl4pPr marL="1601960" indent="-228851" defTabSz="958316" eaLnBrk="0" hangingPunct="0">
              <a:defRPr sz="1000">
                <a:solidFill>
                  <a:schemeClr val="tx1"/>
                </a:solidFill>
                <a:latin typeface="Arial" charset="0"/>
                <a:ea typeface="ＭＳ Ｐゴシック" charset="-128"/>
              </a:defRPr>
            </a:lvl4pPr>
            <a:lvl5pPr marL="2059663" indent="-228851" defTabSz="958316" eaLnBrk="0" hangingPunct="0">
              <a:defRPr sz="1000">
                <a:solidFill>
                  <a:schemeClr val="tx1"/>
                </a:solidFill>
                <a:latin typeface="Arial" charset="0"/>
                <a:ea typeface="ＭＳ Ｐゴシック" charset="-128"/>
              </a:defRPr>
            </a:lvl5pPr>
            <a:lvl6pPr marL="2517366" indent="-228851" defTabSz="958316" eaLnBrk="0" fontAlgn="base" hangingPunct="0">
              <a:spcBef>
                <a:spcPct val="30000"/>
              </a:spcBef>
              <a:spcAft>
                <a:spcPct val="0"/>
              </a:spcAft>
              <a:defRPr sz="1000">
                <a:solidFill>
                  <a:schemeClr val="tx1"/>
                </a:solidFill>
                <a:latin typeface="Arial" charset="0"/>
                <a:ea typeface="ＭＳ Ｐゴシック" charset="-128"/>
              </a:defRPr>
            </a:lvl6pPr>
            <a:lvl7pPr marL="2975069" indent="-228851" defTabSz="958316" eaLnBrk="0" fontAlgn="base" hangingPunct="0">
              <a:spcBef>
                <a:spcPct val="30000"/>
              </a:spcBef>
              <a:spcAft>
                <a:spcPct val="0"/>
              </a:spcAft>
              <a:defRPr sz="1000">
                <a:solidFill>
                  <a:schemeClr val="tx1"/>
                </a:solidFill>
                <a:latin typeface="Arial" charset="0"/>
                <a:ea typeface="ＭＳ Ｐゴシック" charset="-128"/>
              </a:defRPr>
            </a:lvl7pPr>
            <a:lvl8pPr marL="3432772" indent="-228851" defTabSz="958316" eaLnBrk="0" fontAlgn="base" hangingPunct="0">
              <a:spcBef>
                <a:spcPct val="30000"/>
              </a:spcBef>
              <a:spcAft>
                <a:spcPct val="0"/>
              </a:spcAft>
              <a:defRPr sz="1000">
                <a:solidFill>
                  <a:schemeClr val="tx1"/>
                </a:solidFill>
                <a:latin typeface="Arial" charset="0"/>
                <a:ea typeface="ＭＳ Ｐゴシック" charset="-128"/>
              </a:defRPr>
            </a:lvl8pPr>
            <a:lvl9pPr marL="3890475" indent="-228851" defTabSz="958316" eaLnBrk="0" fontAlgn="base" hangingPunct="0">
              <a:spcBef>
                <a:spcPct val="30000"/>
              </a:spcBef>
              <a:spcAft>
                <a:spcPct val="0"/>
              </a:spcAft>
              <a:defRPr sz="1000">
                <a:solidFill>
                  <a:schemeClr val="tx1"/>
                </a:solidFill>
                <a:latin typeface="Arial" charset="0"/>
                <a:ea typeface="ＭＳ Ｐゴシック" charset="-128"/>
              </a:defRPr>
            </a:lvl9pPr>
          </a:lstStyle>
          <a:p>
            <a:r>
              <a:rPr lang="en-US" dirty="0" smtClean="0"/>
              <a:t>Team Launch</a:t>
            </a:r>
          </a:p>
        </p:txBody>
      </p:sp>
      <p:sp>
        <p:nvSpPr>
          <p:cNvPr id="35844" name="Rectangle 2"/>
          <p:cNvSpPr>
            <a:spLocks noGrp="1" noRot="1" noChangeAspect="1" noChangeArrowheads="1" noTextEdit="1"/>
          </p:cNvSpPr>
          <p:nvPr>
            <p:ph type="sldImg"/>
          </p:nvPr>
        </p:nvSpPr>
        <p:spPr>
          <a:xfrm>
            <a:off x="1193800" y="708025"/>
            <a:ext cx="4630738" cy="3473450"/>
          </a:xfrm>
          <a:ln/>
        </p:spPr>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806415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94</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269501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973936" y="8841739"/>
            <a:ext cx="3041227" cy="465773"/>
          </a:xfrm>
          <a:prstGeom prst="rect">
            <a:avLst/>
          </a:prstGeom>
        </p:spPr>
        <p:txBody>
          <a:bodyPr lIns="91532" tIns="45765" rIns="91532" bIns="45765"/>
          <a:lstStyle/>
          <a:p>
            <a:pPr>
              <a:defRPr/>
            </a:pPr>
            <a:fld id="{A9A29A4A-37DF-4935-970A-FFBDD66217AF}"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1056010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14</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1420763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21</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889461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2186837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xfrm>
            <a:off x="3974186" y="8841456"/>
            <a:ext cx="3041007" cy="466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30" tIns="44964" rIns="89930" bIns="44964"/>
          <a:lstStyle>
            <a:lvl1pPr defTabSz="958609" eaLnBrk="0" hangingPunct="0">
              <a:defRPr sz="2000">
                <a:solidFill>
                  <a:schemeClr val="tx1"/>
                </a:solidFill>
                <a:latin typeface="Arial" charset="0"/>
              </a:defRPr>
            </a:lvl1pPr>
            <a:lvl2pPr marL="730666" indent="-281026" defTabSz="958609" eaLnBrk="0" hangingPunct="0">
              <a:defRPr sz="2000">
                <a:solidFill>
                  <a:schemeClr val="tx1"/>
                </a:solidFill>
                <a:latin typeface="Arial" charset="0"/>
              </a:defRPr>
            </a:lvl2pPr>
            <a:lvl3pPr marL="1124101" indent="-224821" defTabSz="958609" eaLnBrk="0" hangingPunct="0">
              <a:defRPr sz="2000">
                <a:solidFill>
                  <a:schemeClr val="tx1"/>
                </a:solidFill>
                <a:latin typeface="Arial" charset="0"/>
              </a:defRPr>
            </a:lvl3pPr>
            <a:lvl4pPr marL="1573741" indent="-224821" defTabSz="958609" eaLnBrk="0" hangingPunct="0">
              <a:defRPr sz="2000">
                <a:solidFill>
                  <a:schemeClr val="tx1"/>
                </a:solidFill>
                <a:latin typeface="Arial" charset="0"/>
              </a:defRPr>
            </a:lvl4pPr>
            <a:lvl5pPr marL="2023382" indent="-224821" defTabSz="958609" eaLnBrk="0" hangingPunct="0">
              <a:defRPr sz="2000">
                <a:solidFill>
                  <a:schemeClr val="tx1"/>
                </a:solidFill>
                <a:latin typeface="Arial" charset="0"/>
              </a:defRPr>
            </a:lvl5pPr>
            <a:lvl6pPr marL="2473023" indent="-224821" defTabSz="958609" eaLnBrk="0" fontAlgn="base" hangingPunct="0">
              <a:spcBef>
                <a:spcPct val="0"/>
              </a:spcBef>
              <a:spcAft>
                <a:spcPct val="0"/>
              </a:spcAft>
              <a:buChar char="•"/>
              <a:defRPr sz="2000">
                <a:solidFill>
                  <a:schemeClr val="tx1"/>
                </a:solidFill>
                <a:latin typeface="Arial" charset="0"/>
              </a:defRPr>
            </a:lvl6pPr>
            <a:lvl7pPr marL="2922663" indent="-224821" defTabSz="958609" eaLnBrk="0" fontAlgn="base" hangingPunct="0">
              <a:spcBef>
                <a:spcPct val="0"/>
              </a:spcBef>
              <a:spcAft>
                <a:spcPct val="0"/>
              </a:spcAft>
              <a:buChar char="•"/>
              <a:defRPr sz="2000">
                <a:solidFill>
                  <a:schemeClr val="tx1"/>
                </a:solidFill>
                <a:latin typeface="Arial" charset="0"/>
              </a:defRPr>
            </a:lvl7pPr>
            <a:lvl8pPr marL="3372304" indent="-224821" defTabSz="958609" eaLnBrk="0" fontAlgn="base" hangingPunct="0">
              <a:spcBef>
                <a:spcPct val="0"/>
              </a:spcBef>
              <a:spcAft>
                <a:spcPct val="0"/>
              </a:spcAft>
              <a:buChar char="•"/>
              <a:defRPr sz="2000">
                <a:solidFill>
                  <a:schemeClr val="tx1"/>
                </a:solidFill>
                <a:latin typeface="Arial" charset="0"/>
              </a:defRPr>
            </a:lvl8pPr>
            <a:lvl9pPr marL="3821946" indent="-224821" defTabSz="958609" eaLnBrk="0" fontAlgn="base" hangingPunct="0">
              <a:spcBef>
                <a:spcPct val="0"/>
              </a:spcBef>
              <a:spcAft>
                <a:spcPct val="0"/>
              </a:spcAft>
              <a:buChar char="•"/>
              <a:defRPr sz="2000">
                <a:solidFill>
                  <a:schemeClr val="tx1"/>
                </a:solidFill>
                <a:latin typeface="Arial" charset="0"/>
              </a:defRPr>
            </a:lvl9pPr>
          </a:lstStyle>
          <a:p>
            <a:fld id="{274D8A40-BFBD-458A-B5C0-55A6769ED1CA}" type="slidenum">
              <a:rPr lang="en-US" sz="1000">
                <a:latin typeface="Times New Roman" pitchFamily="18" charset="0"/>
              </a:rPr>
              <a:pPr/>
              <a:t>38</a:t>
            </a:fld>
            <a:endParaRPr lang="en-US" sz="1000">
              <a:latin typeface="Times New Roman" pitchFamily="18" charset="0"/>
            </a:endParaRPr>
          </a:p>
        </p:txBody>
      </p:sp>
      <p:sp>
        <p:nvSpPr>
          <p:cNvPr id="37891" name="Rectangle 2"/>
          <p:cNvSpPr>
            <a:spLocks noGrp="1" noRot="1" noChangeAspect="1" noChangeArrowheads="1" noTextEdit="1"/>
          </p:cNvSpPr>
          <p:nvPr>
            <p:ph type="sldImg"/>
          </p:nvPr>
        </p:nvSpPr>
        <p:spPr>
          <a:xfrm>
            <a:off x="1192213" y="704850"/>
            <a:ext cx="4637087" cy="3478213"/>
          </a:xfrm>
          <a:solidFill>
            <a:srgbClr val="FFFFFF"/>
          </a:solidFill>
          <a:ln/>
        </p:spPr>
      </p:sp>
      <p:sp>
        <p:nvSpPr>
          <p:cNvPr id="37892" name="Rectangle 3"/>
          <p:cNvSpPr>
            <a:spLocks noGrp="1" noChangeArrowheads="1"/>
          </p:cNvSpPr>
          <p:nvPr>
            <p:ph type="body" idx="1"/>
          </p:nvPr>
        </p:nvSpPr>
        <p:spPr>
          <a:xfrm>
            <a:off x="936296" y="4987689"/>
            <a:ext cx="5144162" cy="3622291"/>
          </a:xfrm>
          <a:solidFill>
            <a:srgbClr val="FFFFFF"/>
          </a:solidFill>
          <a:ln>
            <a:solidFill>
              <a:srgbClr val="000000"/>
            </a:solidFill>
          </a:ln>
        </p:spPr>
        <p:txBody>
          <a:bodyPr lIns="89977" tIns="44987" rIns="89977" bIns="44987"/>
          <a:lstStyle/>
          <a:p>
            <a:pPr eaLnBrk="1" hangingPunct="1"/>
            <a:endParaRPr lang="en-US" smtClean="0"/>
          </a:p>
        </p:txBody>
      </p:sp>
    </p:spTree>
    <p:extLst>
      <p:ext uri="{BB962C8B-B14F-4D97-AF65-F5344CB8AC3E}">
        <p14:creationId xmlns:p14="http://schemas.microsoft.com/office/powerpoint/2010/main" val="3118802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491944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8"/>
          <p:cNvSpPr>
            <a:spLocks noGrp="1" noChangeArrowheads="1"/>
          </p:cNvSpPr>
          <p:nvPr>
            <p:ph type="ftr" sz="quarter" idx="4"/>
          </p:nvPr>
        </p:nvSpPr>
        <p:spPr>
          <a:xfrm>
            <a:off x="1" y="8841738"/>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pPr eaLnBrk="1" hangingPunct="1"/>
            <a:r>
              <a:rPr lang="en-US" sz="900">
                <a:solidFill>
                  <a:prstClr val="black"/>
                </a:solidFill>
              </a:rPr>
              <a:t>© 2007 Carnegie Mellon University</a:t>
            </a:r>
          </a:p>
          <a:p>
            <a:pPr eaLnBrk="1" hangingPunct="1"/>
            <a:r>
              <a:rPr lang="en-US" sz="800">
                <a:solidFill>
                  <a:prstClr val="black"/>
                </a:solidFill>
                <a:latin typeface="Times New Roman" charset="0"/>
              </a:rPr>
              <a:t>  </a:t>
            </a:r>
          </a:p>
        </p:txBody>
      </p:sp>
      <p:sp>
        <p:nvSpPr>
          <p:cNvPr id="69635" name="Rectangle 12"/>
          <p:cNvSpPr>
            <a:spLocks noGrp="1" noChangeArrowheads="1"/>
          </p:cNvSpPr>
          <p:nvPr>
            <p:ph type="hdr" sz="quarter"/>
          </p:nvPr>
        </p:nvSpPr>
        <p:spPr>
          <a:xfrm>
            <a:off x="1" y="1"/>
            <a:ext cx="3041227" cy="4657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41" tIns="45770" rIns="91541" bIns="45770"/>
          <a:lstStyle>
            <a:lvl1pPr defTabSz="956731" eaLnBrk="0" hangingPunct="0">
              <a:defRPr sz="1000">
                <a:solidFill>
                  <a:schemeClr val="tx1"/>
                </a:solidFill>
                <a:latin typeface="Arial" charset="0"/>
                <a:ea typeface="ＭＳ Ｐゴシック" charset="-128"/>
              </a:defRPr>
            </a:lvl1pPr>
            <a:lvl2pPr marL="743771" indent="-286066" defTabSz="956731" eaLnBrk="0" hangingPunct="0">
              <a:defRPr sz="1000">
                <a:solidFill>
                  <a:schemeClr val="tx1"/>
                </a:solidFill>
                <a:latin typeface="Arial" charset="0"/>
                <a:ea typeface="ＭＳ Ｐゴシック" charset="-128"/>
              </a:defRPr>
            </a:lvl2pPr>
            <a:lvl3pPr marL="1144263" indent="-228853" defTabSz="956731" eaLnBrk="0" hangingPunct="0">
              <a:defRPr sz="1000">
                <a:solidFill>
                  <a:schemeClr val="tx1"/>
                </a:solidFill>
                <a:latin typeface="Arial" charset="0"/>
                <a:ea typeface="ＭＳ Ｐゴシック" charset="-128"/>
              </a:defRPr>
            </a:lvl3pPr>
            <a:lvl4pPr marL="1601968" indent="-228853" defTabSz="956731" eaLnBrk="0" hangingPunct="0">
              <a:defRPr sz="1000">
                <a:solidFill>
                  <a:schemeClr val="tx1"/>
                </a:solidFill>
                <a:latin typeface="Arial" charset="0"/>
                <a:ea typeface="ＭＳ Ｐゴシック" charset="-128"/>
              </a:defRPr>
            </a:lvl4pPr>
            <a:lvl5pPr marL="2059672" indent="-228853" defTabSz="956731" eaLnBrk="0" hangingPunct="0">
              <a:defRPr sz="1000">
                <a:solidFill>
                  <a:schemeClr val="tx1"/>
                </a:solidFill>
                <a:latin typeface="Arial" charset="0"/>
                <a:ea typeface="ＭＳ Ｐゴシック" charset="-128"/>
              </a:defRPr>
            </a:lvl5pPr>
            <a:lvl6pPr marL="2517377" indent="-228853" defTabSz="956731" eaLnBrk="0" fontAlgn="base" hangingPunct="0">
              <a:spcBef>
                <a:spcPct val="30000"/>
              </a:spcBef>
              <a:spcAft>
                <a:spcPct val="0"/>
              </a:spcAft>
              <a:defRPr sz="1000">
                <a:solidFill>
                  <a:schemeClr val="tx1"/>
                </a:solidFill>
                <a:latin typeface="Arial" charset="0"/>
                <a:ea typeface="ＭＳ Ｐゴシック" charset="-128"/>
              </a:defRPr>
            </a:lvl6pPr>
            <a:lvl7pPr marL="2975083" indent="-228853" defTabSz="956731" eaLnBrk="0" fontAlgn="base" hangingPunct="0">
              <a:spcBef>
                <a:spcPct val="30000"/>
              </a:spcBef>
              <a:spcAft>
                <a:spcPct val="0"/>
              </a:spcAft>
              <a:defRPr sz="1000">
                <a:solidFill>
                  <a:schemeClr val="tx1"/>
                </a:solidFill>
                <a:latin typeface="Arial" charset="0"/>
                <a:ea typeface="ＭＳ Ｐゴシック" charset="-128"/>
              </a:defRPr>
            </a:lvl7pPr>
            <a:lvl8pPr marL="3432788" indent="-228853" defTabSz="956731" eaLnBrk="0" fontAlgn="base" hangingPunct="0">
              <a:spcBef>
                <a:spcPct val="30000"/>
              </a:spcBef>
              <a:spcAft>
                <a:spcPct val="0"/>
              </a:spcAft>
              <a:defRPr sz="1000">
                <a:solidFill>
                  <a:schemeClr val="tx1"/>
                </a:solidFill>
                <a:latin typeface="Arial" charset="0"/>
                <a:ea typeface="ＭＳ Ｐゴシック" charset="-128"/>
              </a:defRPr>
            </a:lvl8pPr>
            <a:lvl9pPr marL="3890493" indent="-228853" defTabSz="956731" eaLnBrk="0" fontAlgn="base" hangingPunct="0">
              <a:spcBef>
                <a:spcPct val="30000"/>
              </a:spcBef>
              <a:spcAft>
                <a:spcPct val="0"/>
              </a:spcAft>
              <a:defRPr sz="1000">
                <a:solidFill>
                  <a:schemeClr val="tx1"/>
                </a:solidFill>
                <a:latin typeface="Arial" charset="0"/>
                <a:ea typeface="ＭＳ Ｐゴシック" charset="-128"/>
              </a:defRPr>
            </a:lvl9pPr>
          </a:lstStyle>
          <a:p>
            <a:r>
              <a:rPr lang="en-US" smtClean="0">
                <a:solidFill>
                  <a:prstClr val="black"/>
                </a:solidFill>
              </a:rPr>
              <a:t>Managing the Plan</a:t>
            </a:r>
          </a:p>
        </p:txBody>
      </p:sp>
      <p:sp>
        <p:nvSpPr>
          <p:cNvPr id="69636" name="Rectangle 2"/>
          <p:cNvSpPr>
            <a:spLocks noGrp="1" noRot="1" noChangeAspect="1" noChangeArrowheads="1" noTextEdit="1"/>
          </p:cNvSpPr>
          <p:nvPr>
            <p:ph type="sldImg"/>
          </p:nvPr>
        </p:nvSpPr>
        <p:spPr>
          <a:xfrm>
            <a:off x="1192213" y="704850"/>
            <a:ext cx="4630737" cy="3475038"/>
          </a:xfrm>
          <a:ln/>
        </p:spPr>
      </p:sp>
      <p:sp>
        <p:nvSpPr>
          <p:cNvPr id="69637" name="Rectangle 3"/>
          <p:cNvSpPr>
            <a:spLocks noGrp="1" noChangeArrowheads="1"/>
          </p:cNvSpPr>
          <p:nvPr>
            <p:ph type="body" idx="1"/>
          </p:nvPr>
        </p:nvSpPr>
        <p:spPr>
          <a:xfrm>
            <a:off x="932707" y="4422459"/>
            <a:ext cx="5151337" cy="41871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charset="-128"/>
            </a:endParaRPr>
          </a:p>
        </p:txBody>
      </p:sp>
    </p:spTree>
    <p:extLst>
      <p:ext uri="{BB962C8B-B14F-4D97-AF65-F5344CB8AC3E}">
        <p14:creationId xmlns:p14="http://schemas.microsoft.com/office/powerpoint/2010/main" val="27514489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2" name="Picture 121" descr="SEI_CMU_1Line_Blk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3800" y="1143000"/>
            <a:ext cx="50974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4"/>
          <p:cNvSpPr>
            <a:spLocks noChangeArrowheads="1"/>
          </p:cNvSpPr>
          <p:nvPr userDrawn="1"/>
        </p:nvSpPr>
        <p:spPr bwMode="auto">
          <a:xfrm>
            <a:off x="7315200" y="6410325"/>
            <a:ext cx="1665288" cy="212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p>
            <a:pPr algn="l" eaLnBrk="0" hangingPunct="0">
              <a:lnSpc>
                <a:spcPts val="1300"/>
              </a:lnSpc>
              <a:buFontTx/>
              <a:buNone/>
            </a:pPr>
            <a:r>
              <a:rPr lang="en-US" sz="700" dirty="0">
                <a:solidFill>
                  <a:srgbClr val="000000"/>
                </a:solidFill>
              </a:rPr>
              <a:t>© </a:t>
            </a:r>
            <a:r>
              <a:rPr lang="en-US" sz="700" dirty="0" smtClean="0">
                <a:solidFill>
                  <a:srgbClr val="000000"/>
                </a:solidFill>
              </a:rPr>
              <a:t>2013 </a:t>
            </a:r>
            <a:r>
              <a:rPr lang="en-US" sz="700" dirty="0">
                <a:solidFill>
                  <a:srgbClr val="000000"/>
                </a:solidFill>
              </a:rPr>
              <a:t>Carnegie Mellon University</a:t>
            </a:r>
          </a:p>
        </p:txBody>
      </p:sp>
      <p:grpSp>
        <p:nvGrpSpPr>
          <p:cNvPr id="4" name="Group 57"/>
          <p:cNvGrpSpPr>
            <a:grpSpLocks/>
          </p:cNvGrpSpPr>
          <p:nvPr userDrawn="1"/>
        </p:nvGrpSpPr>
        <p:grpSpPr bwMode="auto">
          <a:xfrm>
            <a:off x="20638" y="23813"/>
            <a:ext cx="4076700" cy="6124575"/>
            <a:chOff x="13" y="15"/>
            <a:chExt cx="2741" cy="3858"/>
          </a:xfrm>
        </p:grpSpPr>
        <p:sp>
          <p:nvSpPr>
            <p:cNvPr id="5" name="Freeform 58"/>
            <p:cNvSpPr>
              <a:spLocks noChangeAspect="1"/>
            </p:cNvSpPr>
            <p:nvPr userDrawn="1"/>
          </p:nvSpPr>
          <p:spPr bwMode="auto">
            <a:xfrm>
              <a:off x="13" y="2190"/>
              <a:ext cx="1009" cy="98"/>
            </a:xfrm>
            <a:custGeom>
              <a:avLst/>
              <a:gdLst>
                <a:gd name="T0" fmla="*/ 1004 w 1004"/>
                <a:gd name="T1" fmla="*/ 0 h 98"/>
                <a:gd name="T2" fmla="*/ 0 w 1004"/>
                <a:gd name="T3" fmla="*/ 0 h 98"/>
                <a:gd name="T4" fmla="*/ 0 w 1004"/>
                <a:gd name="T5" fmla="*/ 98 h 98"/>
                <a:gd name="T6" fmla="*/ 906 w 1004"/>
                <a:gd name="T7" fmla="*/ 98 h 98"/>
                <a:gd name="T8" fmla="*/ 1004 w 1004"/>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4" h="98">
                  <a:moveTo>
                    <a:pt x="1004" y="0"/>
                  </a:moveTo>
                  <a:lnTo>
                    <a:pt x="0" y="0"/>
                  </a:lnTo>
                  <a:lnTo>
                    <a:pt x="0" y="98"/>
                  </a:lnTo>
                  <a:lnTo>
                    <a:pt x="906" y="98"/>
                  </a:lnTo>
                  <a:lnTo>
                    <a:pt x="1004"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6" name="Freeform 59"/>
            <p:cNvSpPr>
              <a:spLocks noChangeAspect="1"/>
            </p:cNvSpPr>
            <p:nvPr userDrawn="1"/>
          </p:nvSpPr>
          <p:spPr bwMode="auto">
            <a:xfrm>
              <a:off x="13" y="1016"/>
              <a:ext cx="411" cy="98"/>
            </a:xfrm>
            <a:custGeom>
              <a:avLst/>
              <a:gdLst>
                <a:gd name="T0" fmla="*/ 311 w 409"/>
                <a:gd name="T1" fmla="*/ 0 h 98"/>
                <a:gd name="T2" fmla="*/ 0 w 409"/>
                <a:gd name="T3" fmla="*/ 0 h 98"/>
                <a:gd name="T4" fmla="*/ 0 w 409"/>
                <a:gd name="T5" fmla="*/ 98 h 98"/>
                <a:gd name="T6" fmla="*/ 409 w 409"/>
                <a:gd name="T7" fmla="*/ 98 h 98"/>
                <a:gd name="T8" fmla="*/ 311 w 409"/>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9" h="98">
                  <a:moveTo>
                    <a:pt x="311" y="0"/>
                  </a:moveTo>
                  <a:lnTo>
                    <a:pt x="0" y="0"/>
                  </a:lnTo>
                  <a:lnTo>
                    <a:pt x="0" y="98"/>
                  </a:lnTo>
                  <a:lnTo>
                    <a:pt x="409" y="98"/>
                  </a:lnTo>
                  <a:lnTo>
                    <a:pt x="311"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7" name="Freeform 60"/>
            <p:cNvSpPr>
              <a:spLocks noChangeAspect="1"/>
            </p:cNvSpPr>
            <p:nvPr userDrawn="1"/>
          </p:nvSpPr>
          <p:spPr bwMode="auto">
            <a:xfrm>
              <a:off x="13" y="2789"/>
              <a:ext cx="420" cy="107"/>
            </a:xfrm>
            <a:custGeom>
              <a:avLst/>
              <a:gdLst>
                <a:gd name="T0" fmla="*/ 418 w 418"/>
                <a:gd name="T1" fmla="*/ 0 h 107"/>
                <a:gd name="T2" fmla="*/ 0 w 418"/>
                <a:gd name="T3" fmla="*/ 0 h 107"/>
                <a:gd name="T4" fmla="*/ 0 w 418"/>
                <a:gd name="T5" fmla="*/ 107 h 107"/>
                <a:gd name="T6" fmla="*/ 311 w 418"/>
                <a:gd name="T7" fmla="*/ 107 h 107"/>
                <a:gd name="T8" fmla="*/ 418 w 418"/>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8" h="107">
                  <a:moveTo>
                    <a:pt x="418" y="0"/>
                  </a:moveTo>
                  <a:lnTo>
                    <a:pt x="0" y="0"/>
                  </a:lnTo>
                  <a:lnTo>
                    <a:pt x="0" y="107"/>
                  </a:lnTo>
                  <a:lnTo>
                    <a:pt x="311" y="107"/>
                  </a:lnTo>
                  <a:lnTo>
                    <a:pt x="418"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8" name="Freeform 61"/>
            <p:cNvSpPr>
              <a:spLocks noChangeAspect="1"/>
            </p:cNvSpPr>
            <p:nvPr userDrawn="1"/>
          </p:nvSpPr>
          <p:spPr bwMode="auto">
            <a:xfrm>
              <a:off x="13" y="1599"/>
              <a:ext cx="1009" cy="98"/>
            </a:xfrm>
            <a:custGeom>
              <a:avLst/>
              <a:gdLst>
                <a:gd name="T0" fmla="*/ 906 w 1004"/>
                <a:gd name="T1" fmla="*/ 0 h 98"/>
                <a:gd name="T2" fmla="*/ 0 w 1004"/>
                <a:gd name="T3" fmla="*/ 0 h 98"/>
                <a:gd name="T4" fmla="*/ 0 w 1004"/>
                <a:gd name="T5" fmla="*/ 98 h 98"/>
                <a:gd name="T6" fmla="*/ 1004 w 1004"/>
                <a:gd name="T7" fmla="*/ 98 h 98"/>
                <a:gd name="T8" fmla="*/ 906 w 1004"/>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4" h="98">
                  <a:moveTo>
                    <a:pt x="906" y="0"/>
                  </a:moveTo>
                  <a:lnTo>
                    <a:pt x="0" y="0"/>
                  </a:lnTo>
                  <a:lnTo>
                    <a:pt x="0" y="98"/>
                  </a:lnTo>
                  <a:lnTo>
                    <a:pt x="1004" y="98"/>
                  </a:lnTo>
                  <a:lnTo>
                    <a:pt x="906"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9" name="Freeform 62"/>
            <p:cNvSpPr>
              <a:spLocks noChangeAspect="1"/>
            </p:cNvSpPr>
            <p:nvPr userDrawn="1"/>
          </p:nvSpPr>
          <p:spPr bwMode="auto">
            <a:xfrm>
              <a:off x="13" y="1222"/>
              <a:ext cx="2277" cy="286"/>
            </a:xfrm>
            <a:custGeom>
              <a:avLst/>
              <a:gdLst>
                <a:gd name="T0" fmla="*/ 0 w 2266"/>
                <a:gd name="T1" fmla="*/ 285 h 285"/>
                <a:gd name="T2" fmla="*/ 2266 w 2266"/>
                <a:gd name="T3" fmla="*/ 285 h 285"/>
                <a:gd name="T4" fmla="*/ 1982 w 2266"/>
                <a:gd name="T5" fmla="*/ 0 h 285"/>
                <a:gd name="T6" fmla="*/ 0 w 2266"/>
                <a:gd name="T7" fmla="*/ 0 h 285"/>
                <a:gd name="T8" fmla="*/ 0 w 2266"/>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285">
                  <a:moveTo>
                    <a:pt x="0" y="285"/>
                  </a:moveTo>
                  <a:lnTo>
                    <a:pt x="2266" y="285"/>
                  </a:lnTo>
                  <a:lnTo>
                    <a:pt x="1982"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0" name="Freeform 63"/>
            <p:cNvSpPr>
              <a:spLocks noChangeAspect="1"/>
            </p:cNvSpPr>
            <p:nvPr userDrawn="1"/>
          </p:nvSpPr>
          <p:spPr bwMode="auto">
            <a:xfrm>
              <a:off x="13" y="2395"/>
              <a:ext cx="2286" cy="286"/>
            </a:xfrm>
            <a:custGeom>
              <a:avLst/>
              <a:gdLst>
                <a:gd name="T0" fmla="*/ 0 w 2275"/>
                <a:gd name="T1" fmla="*/ 285 h 285"/>
                <a:gd name="T2" fmla="*/ 1991 w 2275"/>
                <a:gd name="T3" fmla="*/ 285 h 285"/>
                <a:gd name="T4" fmla="*/ 2275 w 2275"/>
                <a:gd name="T5" fmla="*/ 0 h 285"/>
                <a:gd name="T6" fmla="*/ 0 w 2275"/>
                <a:gd name="T7" fmla="*/ 0 h 285"/>
                <a:gd name="T8" fmla="*/ 0 w 2275"/>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5" h="285">
                  <a:moveTo>
                    <a:pt x="0" y="285"/>
                  </a:moveTo>
                  <a:lnTo>
                    <a:pt x="1991" y="285"/>
                  </a:lnTo>
                  <a:lnTo>
                    <a:pt x="2275"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1" name="Freeform 64"/>
            <p:cNvSpPr>
              <a:spLocks noChangeAspect="1"/>
            </p:cNvSpPr>
            <p:nvPr userDrawn="1"/>
          </p:nvSpPr>
          <p:spPr bwMode="auto">
            <a:xfrm>
              <a:off x="13" y="1805"/>
              <a:ext cx="2741" cy="286"/>
            </a:xfrm>
            <a:custGeom>
              <a:avLst/>
              <a:gdLst>
                <a:gd name="T0" fmla="*/ 2586 w 2728"/>
                <a:gd name="T1" fmla="*/ 0 h 285"/>
                <a:gd name="T2" fmla="*/ 0 w 2728"/>
                <a:gd name="T3" fmla="*/ 0 h 285"/>
                <a:gd name="T4" fmla="*/ 0 w 2728"/>
                <a:gd name="T5" fmla="*/ 285 h 285"/>
                <a:gd name="T6" fmla="*/ 2586 w 2728"/>
                <a:gd name="T7" fmla="*/ 285 h 285"/>
                <a:gd name="T8" fmla="*/ 2728 w 2728"/>
                <a:gd name="T9" fmla="*/ 142 h 285"/>
                <a:gd name="T10" fmla="*/ 2586 w 2728"/>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28" h="285">
                  <a:moveTo>
                    <a:pt x="2586" y="0"/>
                  </a:moveTo>
                  <a:lnTo>
                    <a:pt x="0" y="0"/>
                  </a:lnTo>
                  <a:lnTo>
                    <a:pt x="0" y="285"/>
                  </a:lnTo>
                  <a:lnTo>
                    <a:pt x="2586" y="285"/>
                  </a:lnTo>
                  <a:lnTo>
                    <a:pt x="2728" y="142"/>
                  </a:lnTo>
                  <a:lnTo>
                    <a:pt x="2586"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2" name="Freeform 65"/>
            <p:cNvSpPr>
              <a:spLocks noChangeAspect="1"/>
            </p:cNvSpPr>
            <p:nvPr userDrawn="1"/>
          </p:nvSpPr>
          <p:spPr bwMode="auto">
            <a:xfrm>
              <a:off x="13" y="2994"/>
              <a:ext cx="1679" cy="286"/>
            </a:xfrm>
            <a:custGeom>
              <a:avLst/>
              <a:gdLst>
                <a:gd name="T0" fmla="*/ 0 w 1671"/>
                <a:gd name="T1" fmla="*/ 285 h 285"/>
                <a:gd name="T2" fmla="*/ 1386 w 1671"/>
                <a:gd name="T3" fmla="*/ 285 h 285"/>
                <a:gd name="T4" fmla="*/ 1671 w 1671"/>
                <a:gd name="T5" fmla="*/ 0 h 285"/>
                <a:gd name="T6" fmla="*/ 0 w 1671"/>
                <a:gd name="T7" fmla="*/ 0 h 285"/>
                <a:gd name="T8" fmla="*/ 0 w 1671"/>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1" h="285">
                  <a:moveTo>
                    <a:pt x="0" y="285"/>
                  </a:moveTo>
                  <a:lnTo>
                    <a:pt x="1386" y="285"/>
                  </a:lnTo>
                  <a:lnTo>
                    <a:pt x="1671"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3" name="Freeform 66"/>
            <p:cNvSpPr>
              <a:spLocks noChangeAspect="1"/>
            </p:cNvSpPr>
            <p:nvPr userDrawn="1"/>
          </p:nvSpPr>
          <p:spPr bwMode="auto">
            <a:xfrm>
              <a:off x="13" y="3588"/>
              <a:ext cx="1071" cy="285"/>
            </a:xfrm>
            <a:custGeom>
              <a:avLst/>
              <a:gdLst>
                <a:gd name="T0" fmla="*/ 0 w 1066"/>
                <a:gd name="T1" fmla="*/ 284 h 284"/>
                <a:gd name="T2" fmla="*/ 782 w 1066"/>
                <a:gd name="T3" fmla="*/ 284 h 284"/>
                <a:gd name="T4" fmla="*/ 1066 w 1066"/>
                <a:gd name="T5" fmla="*/ 0 h 284"/>
                <a:gd name="T6" fmla="*/ 0 w 1066"/>
                <a:gd name="T7" fmla="*/ 0 h 284"/>
                <a:gd name="T8" fmla="*/ 0 w 1066"/>
                <a:gd name="T9" fmla="*/ 284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6" h="284">
                  <a:moveTo>
                    <a:pt x="0" y="284"/>
                  </a:moveTo>
                  <a:lnTo>
                    <a:pt x="782" y="284"/>
                  </a:lnTo>
                  <a:lnTo>
                    <a:pt x="1066" y="0"/>
                  </a:lnTo>
                  <a:lnTo>
                    <a:pt x="0" y="0"/>
                  </a:lnTo>
                  <a:lnTo>
                    <a:pt x="0" y="284"/>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4" name="Freeform 67"/>
            <p:cNvSpPr>
              <a:spLocks noChangeAspect="1"/>
            </p:cNvSpPr>
            <p:nvPr userDrawn="1"/>
          </p:nvSpPr>
          <p:spPr bwMode="auto">
            <a:xfrm>
              <a:off x="13" y="15"/>
              <a:ext cx="1089" cy="286"/>
            </a:xfrm>
            <a:custGeom>
              <a:avLst/>
              <a:gdLst>
                <a:gd name="T0" fmla="*/ 0 w 1084"/>
                <a:gd name="T1" fmla="*/ 285 h 285"/>
                <a:gd name="T2" fmla="*/ 1084 w 1084"/>
                <a:gd name="T3" fmla="*/ 285 h 285"/>
                <a:gd name="T4" fmla="*/ 800 w 1084"/>
                <a:gd name="T5" fmla="*/ 0 h 285"/>
                <a:gd name="T6" fmla="*/ 0 w 1084"/>
                <a:gd name="T7" fmla="*/ 0 h 285"/>
                <a:gd name="T8" fmla="*/ 0 w 1084"/>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4" h="285">
                  <a:moveTo>
                    <a:pt x="0" y="285"/>
                  </a:moveTo>
                  <a:lnTo>
                    <a:pt x="1084" y="285"/>
                  </a:lnTo>
                  <a:lnTo>
                    <a:pt x="800"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15" name="Freeform 68"/>
            <p:cNvSpPr>
              <a:spLocks noChangeAspect="1"/>
            </p:cNvSpPr>
            <p:nvPr userDrawn="1"/>
          </p:nvSpPr>
          <p:spPr bwMode="auto">
            <a:xfrm>
              <a:off x="13" y="614"/>
              <a:ext cx="1688" cy="286"/>
            </a:xfrm>
            <a:custGeom>
              <a:avLst/>
              <a:gdLst>
                <a:gd name="T0" fmla="*/ 0 w 1680"/>
                <a:gd name="T1" fmla="*/ 285 h 285"/>
                <a:gd name="T2" fmla="*/ 1680 w 1680"/>
                <a:gd name="T3" fmla="*/ 285 h 285"/>
                <a:gd name="T4" fmla="*/ 1395 w 1680"/>
                <a:gd name="T5" fmla="*/ 0 h 285"/>
                <a:gd name="T6" fmla="*/ 0 w 1680"/>
                <a:gd name="T7" fmla="*/ 0 h 285"/>
                <a:gd name="T8" fmla="*/ 0 w 1680"/>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0" h="285">
                  <a:moveTo>
                    <a:pt x="0" y="285"/>
                  </a:moveTo>
                  <a:lnTo>
                    <a:pt x="1680" y="285"/>
                  </a:lnTo>
                  <a:lnTo>
                    <a:pt x="1395"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grpSp>
      <p:sp>
        <p:nvSpPr>
          <p:cNvPr id="16" name="Line 56"/>
          <p:cNvSpPr>
            <a:spLocks noChangeShapeType="1"/>
          </p:cNvSpPr>
          <p:nvPr userDrawn="1"/>
        </p:nvSpPr>
        <p:spPr bwMode="auto">
          <a:xfrm>
            <a:off x="0" y="6175375"/>
            <a:ext cx="9144000" cy="1588"/>
          </a:xfrm>
          <a:prstGeom prst="line">
            <a:avLst/>
          </a:prstGeom>
          <a:noFill/>
          <a:ln w="6350">
            <a:solidFill>
              <a:srgbClr val="808080"/>
            </a:solidFill>
            <a:round/>
            <a:headEnd/>
            <a:tailEnd/>
          </a:ln>
          <a:extLst>
            <a:ext uri="{909E8E84-426E-40DD-AFC4-6F175D3DCCD1}">
              <a14:hiddenFill xmlns:a14="http://schemas.microsoft.com/office/drawing/2010/main">
                <a:noFill/>
              </a14:hiddenFill>
            </a:ext>
          </a:extLst>
        </p:spPr>
        <p:txBody>
          <a:bodyPr wrap="none" lIns="0" tIns="0" anchor="ctr"/>
          <a:lstStyle/>
          <a:p>
            <a:endParaRPr lang="en-US"/>
          </a:p>
        </p:txBody>
      </p:sp>
      <p:sp>
        <p:nvSpPr>
          <p:cNvPr id="17" name="Rectangle 16"/>
          <p:cNvSpPr>
            <a:spLocks noChangeArrowheads="1"/>
          </p:cNvSpPr>
          <p:nvPr userDrawn="1"/>
        </p:nvSpPr>
        <p:spPr bwMode="auto">
          <a:xfrm>
            <a:off x="631920" y="6431548"/>
            <a:ext cx="1665287" cy="191656"/>
          </a:xfrm>
          <a:prstGeom prst="rect">
            <a:avLst/>
          </a:prstGeom>
          <a:noFill/>
          <a:ln w="9525">
            <a:noFill/>
            <a:miter lim="800000"/>
            <a:headEnd/>
            <a:tailEnd/>
          </a:ln>
          <a:effectLst/>
        </p:spPr>
        <p:txBody>
          <a:bodyPr lIns="0" tIns="0">
            <a:spAutoFit/>
          </a:bodyPr>
          <a:lstStyle>
            <a:defPPr>
              <a:defRPr lang="en-US"/>
            </a:defPPr>
            <a:lvl1pPr algn="l" rtl="0" fontAlgn="base">
              <a:spcBef>
                <a:spcPct val="0"/>
              </a:spcBef>
              <a:spcAft>
                <a:spcPct val="0"/>
              </a:spcAft>
              <a:buChar char="•"/>
              <a:defRPr sz="2000" kern="1200">
                <a:solidFill>
                  <a:schemeClr val="tx1"/>
                </a:solidFill>
                <a:latin typeface="Arial" charset="0"/>
                <a:ea typeface="+mn-ea"/>
                <a:cs typeface="+mn-cs"/>
              </a:defRPr>
            </a:lvl1pPr>
            <a:lvl2pPr marL="457200" algn="l" rtl="0" fontAlgn="base">
              <a:spcBef>
                <a:spcPct val="0"/>
              </a:spcBef>
              <a:spcAft>
                <a:spcPct val="0"/>
              </a:spcAft>
              <a:buChar char="•"/>
              <a:defRPr sz="2000" kern="1200">
                <a:solidFill>
                  <a:schemeClr val="tx1"/>
                </a:solidFill>
                <a:latin typeface="Arial" charset="0"/>
                <a:ea typeface="+mn-ea"/>
                <a:cs typeface="+mn-cs"/>
              </a:defRPr>
            </a:lvl2pPr>
            <a:lvl3pPr marL="914400" algn="l" rtl="0" fontAlgn="base">
              <a:spcBef>
                <a:spcPct val="0"/>
              </a:spcBef>
              <a:spcAft>
                <a:spcPct val="0"/>
              </a:spcAft>
              <a:buChar char="•"/>
              <a:defRPr sz="2000" kern="1200">
                <a:solidFill>
                  <a:schemeClr val="tx1"/>
                </a:solidFill>
                <a:latin typeface="Arial" charset="0"/>
                <a:ea typeface="+mn-ea"/>
                <a:cs typeface="+mn-cs"/>
              </a:defRPr>
            </a:lvl3pPr>
            <a:lvl4pPr marL="1371600" algn="l" rtl="0" fontAlgn="base">
              <a:spcBef>
                <a:spcPct val="0"/>
              </a:spcBef>
              <a:spcAft>
                <a:spcPct val="0"/>
              </a:spcAft>
              <a:buChar char="•"/>
              <a:defRPr sz="2000" kern="1200">
                <a:solidFill>
                  <a:schemeClr val="tx1"/>
                </a:solidFill>
                <a:latin typeface="Arial" charset="0"/>
                <a:ea typeface="+mn-ea"/>
                <a:cs typeface="+mn-cs"/>
              </a:defRPr>
            </a:lvl4pPr>
            <a:lvl5pPr marL="1828800" algn="l" rtl="0" fontAlgn="base">
              <a:spcBef>
                <a:spcPct val="0"/>
              </a:spcBef>
              <a:spcAft>
                <a:spcPct val="0"/>
              </a:spcAft>
              <a:buChar char="•"/>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algn="l" eaLnBrk="0" hangingPunct="0">
              <a:lnSpc>
                <a:spcPts val="1300"/>
              </a:lnSpc>
              <a:spcBef>
                <a:spcPct val="0"/>
              </a:spcBef>
              <a:buNone/>
            </a:pPr>
            <a:r>
              <a:rPr lang="en-US" sz="700" dirty="0" smtClean="0">
                <a:solidFill>
                  <a:srgbClr val="000000"/>
                </a:solidFill>
              </a:rPr>
              <a:t>04-2013</a:t>
            </a:r>
            <a:endParaRPr lang="en-US" sz="700" dirty="0">
              <a:solidFill>
                <a:srgbClr val="000000"/>
              </a:solidFill>
            </a:endParaRPr>
          </a:p>
        </p:txBody>
      </p:sp>
    </p:spTree>
    <p:extLst>
      <p:ext uri="{BB962C8B-B14F-4D97-AF65-F5344CB8AC3E}">
        <p14:creationId xmlns:p14="http://schemas.microsoft.com/office/powerpoint/2010/main" val="3297672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894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17588" y="1709738"/>
            <a:ext cx="3630612" cy="4592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709738"/>
            <a:ext cx="3630613" cy="4592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6705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1933" y="1081757"/>
            <a:ext cx="8320035" cy="50142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ext Placeholder 7"/>
          <p:cNvSpPr>
            <a:spLocks noGrp="1"/>
          </p:cNvSpPr>
          <p:nvPr>
            <p:ph type="body" sz="quarter" idx="10" hasCustomPrompt="1"/>
          </p:nvPr>
        </p:nvSpPr>
        <p:spPr>
          <a:xfrm>
            <a:off x="401934" y="40192"/>
            <a:ext cx="4093866" cy="146304"/>
          </a:xfrm>
        </p:spPr>
        <p:txBody>
          <a:bodyPr anchor="t" anchorCtr="0">
            <a:normAutofit/>
          </a:bodyPr>
          <a:lstStyle>
            <a:lvl1pPr marL="0" indent="0" algn="l" defTabSz="914400" rtl="0" eaLnBrk="1" latinLnBrk="0" hangingPunct="1">
              <a:lnSpc>
                <a:spcPct val="100000"/>
              </a:lnSpc>
              <a:spcBef>
                <a:spcPts val="1000"/>
              </a:spcBef>
              <a:buFont typeface="Arial" panose="020B0604020202020204" pitchFamily="34" charset="0"/>
              <a:buNone/>
              <a:defRPr lang="en-US" sz="1000" kern="1200" dirty="0">
                <a:solidFill>
                  <a:schemeClr val="tx1"/>
                </a:solidFill>
                <a:latin typeface="Arial" panose="020B0604020202020204" pitchFamily="34" charset="0"/>
                <a:ea typeface="+mn-ea"/>
                <a:cs typeface="Arial" panose="020B0604020202020204" pitchFamily="34" charset="0"/>
              </a:defRPr>
            </a:lvl1pPr>
          </a:lstStyle>
          <a:p>
            <a:pPr lvl="0"/>
            <a:r>
              <a:rPr lang="en-US" dirty="0" smtClean="0"/>
              <a:t>Section (optional)</a:t>
            </a:r>
            <a:endParaRPr lang="en-US" dirty="0"/>
          </a:p>
        </p:txBody>
      </p:sp>
      <p:sp>
        <p:nvSpPr>
          <p:cNvPr id="7" name="Picture Placeholder 9"/>
          <p:cNvSpPr>
            <a:spLocks noGrp="1"/>
          </p:cNvSpPr>
          <p:nvPr>
            <p:ph type="pic" sz="quarter" idx="11" hasCustomPrompt="1"/>
          </p:nvPr>
        </p:nvSpPr>
        <p:spPr>
          <a:xfrm>
            <a:off x="8503920" y="0"/>
            <a:ext cx="640080" cy="640080"/>
          </a:xfrm>
        </p:spPr>
        <p:txBody>
          <a:bodyPr anchor="ctr" anchorCtr="0">
            <a:normAutofit/>
          </a:bodyPr>
          <a:lstStyle>
            <a:lvl1pPr algn="ctr">
              <a:defRPr sz="800"/>
            </a:lvl1pPr>
          </a:lstStyle>
          <a:p>
            <a:r>
              <a:rPr lang="en-US" dirty="0" smtClean="0"/>
              <a:t>Picture (Optional)</a:t>
            </a:r>
            <a:endParaRPr lang="en-US" dirty="0"/>
          </a:p>
        </p:txBody>
      </p:sp>
    </p:spTree>
    <p:extLst>
      <p:ext uri="{BB962C8B-B14F-4D97-AF65-F5344CB8AC3E}">
        <p14:creationId xmlns:p14="http://schemas.microsoft.com/office/powerpoint/2010/main" val="18582169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193" name="Picture 121" descr="SEI_CMU_1Line_Blk2"/>
          <p:cNvPicPr>
            <a:picLocks noChangeAspect="1" noChangeArrowheads="1"/>
          </p:cNvPicPr>
          <p:nvPr userDrawn="1"/>
        </p:nvPicPr>
        <p:blipFill>
          <a:blip r:embed="rId2" cstate="print"/>
          <a:srcRect/>
          <a:stretch>
            <a:fillRect/>
          </a:stretch>
        </p:blipFill>
        <p:spPr bwMode="auto">
          <a:xfrm>
            <a:off x="3733800" y="1143000"/>
            <a:ext cx="5098074" cy="304800"/>
          </a:xfrm>
          <a:prstGeom prst="rect">
            <a:avLst/>
          </a:prstGeom>
          <a:noFill/>
        </p:spPr>
      </p:pic>
      <p:sp>
        <p:nvSpPr>
          <p:cNvPr id="22" name="Rectangle 54"/>
          <p:cNvSpPr>
            <a:spLocks noChangeArrowheads="1"/>
          </p:cNvSpPr>
          <p:nvPr userDrawn="1"/>
        </p:nvSpPr>
        <p:spPr bwMode="auto">
          <a:xfrm>
            <a:off x="7315200" y="6410325"/>
            <a:ext cx="1665287" cy="191656"/>
          </a:xfrm>
          <a:prstGeom prst="rect">
            <a:avLst/>
          </a:prstGeom>
          <a:noFill/>
          <a:ln w="9525">
            <a:noFill/>
            <a:miter lim="800000"/>
            <a:headEnd/>
            <a:tailEnd/>
          </a:ln>
          <a:effectLst/>
        </p:spPr>
        <p:txBody>
          <a:bodyPr lIns="0" tIns="0">
            <a:spAutoFit/>
          </a:bodyPr>
          <a:lstStyle/>
          <a:p>
            <a:pPr eaLnBrk="0" hangingPunct="0">
              <a:lnSpc>
                <a:spcPts val="1300"/>
              </a:lnSpc>
              <a:buFontTx/>
              <a:buNone/>
            </a:pPr>
            <a:r>
              <a:rPr lang="en-US" sz="700" dirty="0">
                <a:solidFill>
                  <a:srgbClr val="000000"/>
                </a:solidFill>
                <a:latin typeface="Arial" charset="0"/>
              </a:rPr>
              <a:t>© </a:t>
            </a:r>
            <a:r>
              <a:rPr lang="en-US" sz="700" dirty="0" smtClean="0">
                <a:solidFill>
                  <a:srgbClr val="000000"/>
                </a:solidFill>
                <a:latin typeface="Arial" charset="0"/>
              </a:rPr>
              <a:t>2012 </a:t>
            </a:r>
            <a:r>
              <a:rPr lang="en-US" sz="700" dirty="0">
                <a:solidFill>
                  <a:srgbClr val="000000"/>
                </a:solidFill>
                <a:latin typeface="Arial" charset="0"/>
              </a:rPr>
              <a:t>Carnegie Mellon University</a:t>
            </a:r>
          </a:p>
        </p:txBody>
      </p:sp>
      <p:grpSp>
        <p:nvGrpSpPr>
          <p:cNvPr id="24" name="Group 57"/>
          <p:cNvGrpSpPr>
            <a:grpSpLocks/>
          </p:cNvGrpSpPr>
          <p:nvPr userDrawn="1"/>
        </p:nvGrpSpPr>
        <p:grpSpPr bwMode="auto">
          <a:xfrm>
            <a:off x="20638" y="23813"/>
            <a:ext cx="4076700" cy="6124575"/>
            <a:chOff x="13" y="15"/>
            <a:chExt cx="2741" cy="3858"/>
          </a:xfrm>
        </p:grpSpPr>
        <p:sp>
          <p:nvSpPr>
            <p:cNvPr id="25" name="Freeform 58"/>
            <p:cNvSpPr>
              <a:spLocks noChangeAspect="1"/>
            </p:cNvSpPr>
            <p:nvPr userDrawn="1"/>
          </p:nvSpPr>
          <p:spPr bwMode="auto">
            <a:xfrm>
              <a:off x="13" y="2190"/>
              <a:ext cx="1009" cy="98"/>
            </a:xfrm>
            <a:custGeom>
              <a:avLst/>
              <a:gdLst/>
              <a:ahLst/>
              <a:cxnLst>
                <a:cxn ang="0">
                  <a:pos x="1004" y="0"/>
                </a:cxn>
                <a:cxn ang="0">
                  <a:pos x="0" y="0"/>
                </a:cxn>
                <a:cxn ang="0">
                  <a:pos x="0" y="98"/>
                </a:cxn>
                <a:cxn ang="0">
                  <a:pos x="906" y="98"/>
                </a:cxn>
                <a:cxn ang="0">
                  <a:pos x="1004" y="0"/>
                </a:cxn>
              </a:cxnLst>
              <a:rect l="0" t="0" r="r" b="b"/>
              <a:pathLst>
                <a:path w="1004" h="98">
                  <a:moveTo>
                    <a:pt x="1004" y="0"/>
                  </a:moveTo>
                  <a:lnTo>
                    <a:pt x="0" y="0"/>
                  </a:lnTo>
                  <a:lnTo>
                    <a:pt x="0" y="98"/>
                  </a:lnTo>
                  <a:lnTo>
                    <a:pt x="906" y="98"/>
                  </a:lnTo>
                  <a:lnTo>
                    <a:pt x="1004" y="0"/>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26" name="Freeform 59"/>
            <p:cNvSpPr>
              <a:spLocks noChangeAspect="1"/>
            </p:cNvSpPr>
            <p:nvPr userDrawn="1"/>
          </p:nvSpPr>
          <p:spPr bwMode="auto">
            <a:xfrm>
              <a:off x="13" y="1016"/>
              <a:ext cx="411" cy="98"/>
            </a:xfrm>
            <a:custGeom>
              <a:avLst/>
              <a:gdLst/>
              <a:ahLst/>
              <a:cxnLst>
                <a:cxn ang="0">
                  <a:pos x="311" y="0"/>
                </a:cxn>
                <a:cxn ang="0">
                  <a:pos x="0" y="0"/>
                </a:cxn>
                <a:cxn ang="0">
                  <a:pos x="0" y="98"/>
                </a:cxn>
                <a:cxn ang="0">
                  <a:pos x="409" y="98"/>
                </a:cxn>
                <a:cxn ang="0">
                  <a:pos x="311" y="0"/>
                </a:cxn>
              </a:cxnLst>
              <a:rect l="0" t="0" r="r" b="b"/>
              <a:pathLst>
                <a:path w="409" h="98">
                  <a:moveTo>
                    <a:pt x="311" y="0"/>
                  </a:moveTo>
                  <a:lnTo>
                    <a:pt x="0" y="0"/>
                  </a:lnTo>
                  <a:lnTo>
                    <a:pt x="0" y="98"/>
                  </a:lnTo>
                  <a:lnTo>
                    <a:pt x="409" y="98"/>
                  </a:lnTo>
                  <a:lnTo>
                    <a:pt x="311" y="0"/>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27" name="Freeform 60"/>
            <p:cNvSpPr>
              <a:spLocks noChangeAspect="1"/>
            </p:cNvSpPr>
            <p:nvPr userDrawn="1"/>
          </p:nvSpPr>
          <p:spPr bwMode="auto">
            <a:xfrm>
              <a:off x="13" y="2789"/>
              <a:ext cx="420" cy="107"/>
            </a:xfrm>
            <a:custGeom>
              <a:avLst/>
              <a:gdLst/>
              <a:ahLst/>
              <a:cxnLst>
                <a:cxn ang="0">
                  <a:pos x="418" y="0"/>
                </a:cxn>
                <a:cxn ang="0">
                  <a:pos x="0" y="0"/>
                </a:cxn>
                <a:cxn ang="0">
                  <a:pos x="0" y="107"/>
                </a:cxn>
                <a:cxn ang="0">
                  <a:pos x="311" y="107"/>
                </a:cxn>
                <a:cxn ang="0">
                  <a:pos x="418" y="0"/>
                </a:cxn>
              </a:cxnLst>
              <a:rect l="0" t="0" r="r" b="b"/>
              <a:pathLst>
                <a:path w="418" h="107">
                  <a:moveTo>
                    <a:pt x="418" y="0"/>
                  </a:moveTo>
                  <a:lnTo>
                    <a:pt x="0" y="0"/>
                  </a:lnTo>
                  <a:lnTo>
                    <a:pt x="0" y="107"/>
                  </a:lnTo>
                  <a:lnTo>
                    <a:pt x="311" y="107"/>
                  </a:lnTo>
                  <a:lnTo>
                    <a:pt x="418" y="0"/>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28" name="Freeform 61"/>
            <p:cNvSpPr>
              <a:spLocks noChangeAspect="1"/>
            </p:cNvSpPr>
            <p:nvPr userDrawn="1"/>
          </p:nvSpPr>
          <p:spPr bwMode="auto">
            <a:xfrm>
              <a:off x="13" y="1599"/>
              <a:ext cx="1009" cy="98"/>
            </a:xfrm>
            <a:custGeom>
              <a:avLst/>
              <a:gdLst/>
              <a:ahLst/>
              <a:cxnLst>
                <a:cxn ang="0">
                  <a:pos x="906" y="0"/>
                </a:cxn>
                <a:cxn ang="0">
                  <a:pos x="0" y="0"/>
                </a:cxn>
                <a:cxn ang="0">
                  <a:pos x="0" y="98"/>
                </a:cxn>
                <a:cxn ang="0">
                  <a:pos x="1004" y="98"/>
                </a:cxn>
                <a:cxn ang="0">
                  <a:pos x="906" y="0"/>
                </a:cxn>
              </a:cxnLst>
              <a:rect l="0" t="0" r="r" b="b"/>
              <a:pathLst>
                <a:path w="1004" h="98">
                  <a:moveTo>
                    <a:pt x="906" y="0"/>
                  </a:moveTo>
                  <a:lnTo>
                    <a:pt x="0" y="0"/>
                  </a:lnTo>
                  <a:lnTo>
                    <a:pt x="0" y="98"/>
                  </a:lnTo>
                  <a:lnTo>
                    <a:pt x="1004" y="98"/>
                  </a:lnTo>
                  <a:lnTo>
                    <a:pt x="906" y="0"/>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29" name="Freeform 62"/>
            <p:cNvSpPr>
              <a:spLocks noChangeAspect="1"/>
            </p:cNvSpPr>
            <p:nvPr userDrawn="1"/>
          </p:nvSpPr>
          <p:spPr bwMode="auto">
            <a:xfrm>
              <a:off x="13" y="1222"/>
              <a:ext cx="2277" cy="286"/>
            </a:xfrm>
            <a:custGeom>
              <a:avLst/>
              <a:gdLst/>
              <a:ahLst/>
              <a:cxnLst>
                <a:cxn ang="0">
                  <a:pos x="0" y="285"/>
                </a:cxn>
                <a:cxn ang="0">
                  <a:pos x="2266" y="285"/>
                </a:cxn>
                <a:cxn ang="0">
                  <a:pos x="1982" y="0"/>
                </a:cxn>
                <a:cxn ang="0">
                  <a:pos x="0" y="0"/>
                </a:cxn>
                <a:cxn ang="0">
                  <a:pos x="0" y="285"/>
                </a:cxn>
              </a:cxnLst>
              <a:rect l="0" t="0" r="r" b="b"/>
              <a:pathLst>
                <a:path w="2266" h="285">
                  <a:moveTo>
                    <a:pt x="0" y="285"/>
                  </a:moveTo>
                  <a:lnTo>
                    <a:pt x="2266" y="285"/>
                  </a:lnTo>
                  <a:lnTo>
                    <a:pt x="1982" y="0"/>
                  </a:lnTo>
                  <a:lnTo>
                    <a:pt x="0" y="0"/>
                  </a:lnTo>
                  <a:lnTo>
                    <a:pt x="0" y="285"/>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0" name="Freeform 63"/>
            <p:cNvSpPr>
              <a:spLocks noChangeAspect="1"/>
            </p:cNvSpPr>
            <p:nvPr userDrawn="1"/>
          </p:nvSpPr>
          <p:spPr bwMode="auto">
            <a:xfrm>
              <a:off x="13" y="2395"/>
              <a:ext cx="2286" cy="286"/>
            </a:xfrm>
            <a:custGeom>
              <a:avLst/>
              <a:gdLst/>
              <a:ahLst/>
              <a:cxnLst>
                <a:cxn ang="0">
                  <a:pos x="0" y="285"/>
                </a:cxn>
                <a:cxn ang="0">
                  <a:pos x="1991" y="285"/>
                </a:cxn>
                <a:cxn ang="0">
                  <a:pos x="2275" y="0"/>
                </a:cxn>
                <a:cxn ang="0">
                  <a:pos x="0" y="0"/>
                </a:cxn>
                <a:cxn ang="0">
                  <a:pos x="0" y="285"/>
                </a:cxn>
              </a:cxnLst>
              <a:rect l="0" t="0" r="r" b="b"/>
              <a:pathLst>
                <a:path w="2275" h="285">
                  <a:moveTo>
                    <a:pt x="0" y="285"/>
                  </a:moveTo>
                  <a:lnTo>
                    <a:pt x="1991" y="285"/>
                  </a:lnTo>
                  <a:lnTo>
                    <a:pt x="2275" y="0"/>
                  </a:lnTo>
                  <a:lnTo>
                    <a:pt x="0" y="0"/>
                  </a:lnTo>
                  <a:lnTo>
                    <a:pt x="0" y="285"/>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1" name="Freeform 64"/>
            <p:cNvSpPr>
              <a:spLocks noChangeAspect="1"/>
            </p:cNvSpPr>
            <p:nvPr userDrawn="1"/>
          </p:nvSpPr>
          <p:spPr bwMode="auto">
            <a:xfrm>
              <a:off x="13" y="1805"/>
              <a:ext cx="2741" cy="286"/>
            </a:xfrm>
            <a:custGeom>
              <a:avLst/>
              <a:gdLst/>
              <a:ahLst/>
              <a:cxnLst>
                <a:cxn ang="0">
                  <a:pos x="2586" y="0"/>
                </a:cxn>
                <a:cxn ang="0">
                  <a:pos x="0" y="0"/>
                </a:cxn>
                <a:cxn ang="0">
                  <a:pos x="0" y="285"/>
                </a:cxn>
                <a:cxn ang="0">
                  <a:pos x="2586" y="285"/>
                </a:cxn>
                <a:cxn ang="0">
                  <a:pos x="2728" y="142"/>
                </a:cxn>
                <a:cxn ang="0">
                  <a:pos x="2586" y="0"/>
                </a:cxn>
              </a:cxnLst>
              <a:rect l="0" t="0" r="r" b="b"/>
              <a:pathLst>
                <a:path w="2728" h="285">
                  <a:moveTo>
                    <a:pt x="2586" y="0"/>
                  </a:moveTo>
                  <a:lnTo>
                    <a:pt x="0" y="0"/>
                  </a:lnTo>
                  <a:lnTo>
                    <a:pt x="0" y="285"/>
                  </a:lnTo>
                  <a:lnTo>
                    <a:pt x="2586" y="285"/>
                  </a:lnTo>
                  <a:lnTo>
                    <a:pt x="2728" y="142"/>
                  </a:lnTo>
                  <a:lnTo>
                    <a:pt x="2586" y="0"/>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2" name="Freeform 65"/>
            <p:cNvSpPr>
              <a:spLocks noChangeAspect="1"/>
            </p:cNvSpPr>
            <p:nvPr userDrawn="1"/>
          </p:nvSpPr>
          <p:spPr bwMode="auto">
            <a:xfrm>
              <a:off x="13" y="2994"/>
              <a:ext cx="1679" cy="286"/>
            </a:xfrm>
            <a:custGeom>
              <a:avLst/>
              <a:gdLst/>
              <a:ahLst/>
              <a:cxnLst>
                <a:cxn ang="0">
                  <a:pos x="0" y="285"/>
                </a:cxn>
                <a:cxn ang="0">
                  <a:pos x="1386" y="285"/>
                </a:cxn>
                <a:cxn ang="0">
                  <a:pos x="1671" y="0"/>
                </a:cxn>
                <a:cxn ang="0">
                  <a:pos x="0" y="0"/>
                </a:cxn>
                <a:cxn ang="0">
                  <a:pos x="0" y="285"/>
                </a:cxn>
              </a:cxnLst>
              <a:rect l="0" t="0" r="r" b="b"/>
              <a:pathLst>
                <a:path w="1671" h="285">
                  <a:moveTo>
                    <a:pt x="0" y="285"/>
                  </a:moveTo>
                  <a:lnTo>
                    <a:pt x="1386" y="285"/>
                  </a:lnTo>
                  <a:lnTo>
                    <a:pt x="1671" y="0"/>
                  </a:lnTo>
                  <a:lnTo>
                    <a:pt x="0" y="0"/>
                  </a:lnTo>
                  <a:lnTo>
                    <a:pt x="0" y="285"/>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3" name="Freeform 66"/>
            <p:cNvSpPr>
              <a:spLocks noChangeAspect="1"/>
            </p:cNvSpPr>
            <p:nvPr userDrawn="1"/>
          </p:nvSpPr>
          <p:spPr bwMode="auto">
            <a:xfrm>
              <a:off x="13" y="3588"/>
              <a:ext cx="1071" cy="285"/>
            </a:xfrm>
            <a:custGeom>
              <a:avLst/>
              <a:gdLst/>
              <a:ahLst/>
              <a:cxnLst>
                <a:cxn ang="0">
                  <a:pos x="0" y="284"/>
                </a:cxn>
                <a:cxn ang="0">
                  <a:pos x="782" y="284"/>
                </a:cxn>
                <a:cxn ang="0">
                  <a:pos x="1066" y="0"/>
                </a:cxn>
                <a:cxn ang="0">
                  <a:pos x="0" y="0"/>
                </a:cxn>
                <a:cxn ang="0">
                  <a:pos x="0" y="284"/>
                </a:cxn>
              </a:cxnLst>
              <a:rect l="0" t="0" r="r" b="b"/>
              <a:pathLst>
                <a:path w="1066" h="284">
                  <a:moveTo>
                    <a:pt x="0" y="284"/>
                  </a:moveTo>
                  <a:lnTo>
                    <a:pt x="782" y="284"/>
                  </a:lnTo>
                  <a:lnTo>
                    <a:pt x="1066" y="0"/>
                  </a:lnTo>
                  <a:lnTo>
                    <a:pt x="0" y="0"/>
                  </a:lnTo>
                  <a:lnTo>
                    <a:pt x="0" y="284"/>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4" name="Freeform 67"/>
            <p:cNvSpPr>
              <a:spLocks noChangeAspect="1"/>
            </p:cNvSpPr>
            <p:nvPr userDrawn="1"/>
          </p:nvSpPr>
          <p:spPr bwMode="auto">
            <a:xfrm>
              <a:off x="13" y="15"/>
              <a:ext cx="1089" cy="286"/>
            </a:xfrm>
            <a:custGeom>
              <a:avLst/>
              <a:gdLst/>
              <a:ahLst/>
              <a:cxnLst>
                <a:cxn ang="0">
                  <a:pos x="0" y="285"/>
                </a:cxn>
                <a:cxn ang="0">
                  <a:pos x="1084" y="285"/>
                </a:cxn>
                <a:cxn ang="0">
                  <a:pos x="800" y="0"/>
                </a:cxn>
                <a:cxn ang="0">
                  <a:pos x="0" y="0"/>
                </a:cxn>
                <a:cxn ang="0">
                  <a:pos x="0" y="285"/>
                </a:cxn>
              </a:cxnLst>
              <a:rect l="0" t="0" r="r" b="b"/>
              <a:pathLst>
                <a:path w="1084" h="285">
                  <a:moveTo>
                    <a:pt x="0" y="285"/>
                  </a:moveTo>
                  <a:lnTo>
                    <a:pt x="1084" y="285"/>
                  </a:lnTo>
                  <a:lnTo>
                    <a:pt x="800" y="0"/>
                  </a:lnTo>
                  <a:lnTo>
                    <a:pt x="0" y="0"/>
                  </a:lnTo>
                  <a:lnTo>
                    <a:pt x="0" y="285"/>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sp>
          <p:nvSpPr>
            <p:cNvPr id="35" name="Freeform 68"/>
            <p:cNvSpPr>
              <a:spLocks noChangeAspect="1"/>
            </p:cNvSpPr>
            <p:nvPr userDrawn="1"/>
          </p:nvSpPr>
          <p:spPr bwMode="auto">
            <a:xfrm>
              <a:off x="13" y="614"/>
              <a:ext cx="1688" cy="286"/>
            </a:xfrm>
            <a:custGeom>
              <a:avLst/>
              <a:gdLst/>
              <a:ahLst/>
              <a:cxnLst>
                <a:cxn ang="0">
                  <a:pos x="0" y="285"/>
                </a:cxn>
                <a:cxn ang="0">
                  <a:pos x="1680" y="285"/>
                </a:cxn>
                <a:cxn ang="0">
                  <a:pos x="1395" y="0"/>
                </a:cxn>
                <a:cxn ang="0">
                  <a:pos x="0" y="0"/>
                </a:cxn>
                <a:cxn ang="0">
                  <a:pos x="0" y="285"/>
                </a:cxn>
              </a:cxnLst>
              <a:rect l="0" t="0" r="r" b="b"/>
              <a:pathLst>
                <a:path w="1680" h="285">
                  <a:moveTo>
                    <a:pt x="0" y="285"/>
                  </a:moveTo>
                  <a:lnTo>
                    <a:pt x="1680" y="285"/>
                  </a:lnTo>
                  <a:lnTo>
                    <a:pt x="1395" y="0"/>
                  </a:lnTo>
                  <a:lnTo>
                    <a:pt x="0" y="0"/>
                  </a:lnTo>
                  <a:lnTo>
                    <a:pt x="0" y="285"/>
                  </a:lnTo>
                  <a:close/>
                </a:path>
              </a:pathLst>
            </a:custGeom>
            <a:solidFill>
              <a:srgbClr val="3C4F82"/>
            </a:solidFill>
            <a:ln w="14351">
              <a:noFill/>
              <a:prstDash val="solid"/>
              <a:round/>
              <a:headEnd/>
              <a:tailEnd/>
            </a:ln>
          </p:spPr>
          <p:txBody>
            <a:bodyPr/>
            <a:lstStyle/>
            <a:p>
              <a:endParaRPr lang="en-US">
                <a:solidFill>
                  <a:srgbClr val="000000"/>
                </a:solidFill>
                <a:latin typeface="Arial" charset="0"/>
              </a:endParaRPr>
            </a:p>
          </p:txBody>
        </p:sp>
      </p:grpSp>
      <p:sp>
        <p:nvSpPr>
          <p:cNvPr id="36" name="Line 56"/>
          <p:cNvSpPr>
            <a:spLocks noChangeShapeType="1"/>
          </p:cNvSpPr>
          <p:nvPr userDrawn="1"/>
        </p:nvSpPr>
        <p:spPr bwMode="auto">
          <a:xfrm>
            <a:off x="0" y="6175375"/>
            <a:ext cx="9144000" cy="1588"/>
          </a:xfrm>
          <a:prstGeom prst="line">
            <a:avLst/>
          </a:prstGeom>
          <a:noFill/>
          <a:ln w="6350">
            <a:solidFill>
              <a:srgbClr val="808080"/>
            </a:solidFill>
            <a:round/>
            <a:headEnd/>
            <a:tailEnd/>
          </a:ln>
          <a:effectLst/>
        </p:spPr>
        <p:txBody>
          <a:bodyPr wrap="none" lIns="0" tIns="0" anchor="ctr"/>
          <a:lstStyle/>
          <a:p>
            <a:endParaRPr lang="en-US">
              <a:solidFill>
                <a:srgbClr val="000000"/>
              </a:solidFill>
              <a:latin typeface="Arial" charset="0"/>
            </a:endParaRPr>
          </a:p>
        </p:txBody>
      </p:sp>
    </p:spTree>
    <p:extLst>
      <p:ext uri="{BB962C8B-B14F-4D97-AF65-F5344CB8AC3E}">
        <p14:creationId xmlns:p14="http://schemas.microsoft.com/office/powerpoint/2010/main" val="258020307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95000"/>
                    <a:lumOff val="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12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38944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95800"/>
            <a:ext cx="7772400" cy="1362075"/>
          </a:xfrm>
        </p:spPr>
        <p:txBody>
          <a:bodyPr/>
          <a:lstStyle>
            <a:lvl1pPr algn="l">
              <a:defRPr sz="2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8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2164774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295400"/>
            <a:ext cx="4041775" cy="4953000"/>
          </a:xfrm>
        </p:spPr>
        <p:txBody>
          <a:bodyPr/>
          <a:lstStyle>
            <a:lvl1pPr>
              <a:defRPr sz="2000">
                <a:latin typeface="+mn-lt"/>
              </a:defRPr>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7575" y="1295400"/>
            <a:ext cx="4043363" cy="49530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96495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884238"/>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33400" y="1447800"/>
            <a:ext cx="39639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400" y="2174875"/>
            <a:ext cx="3963988" cy="3951288"/>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44780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007060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7621862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0037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944283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1800" b="1"/>
            </a:lvl1pPr>
          </a:lstStyle>
          <a:p>
            <a:r>
              <a:rPr lang="en-US" smtClean="0"/>
              <a:t>Click to edit Master title style</a:t>
            </a:r>
            <a:endParaRPr lang="en-US" dirty="0"/>
          </a:p>
        </p:txBody>
      </p:sp>
      <p:sp>
        <p:nvSpPr>
          <p:cNvPr id="3" name="Content Placeholder 2"/>
          <p:cNvSpPr>
            <a:spLocks noGrp="1"/>
          </p:cNvSpPr>
          <p:nvPr>
            <p:ph idx="1"/>
          </p:nvPr>
        </p:nvSpPr>
        <p:spPr>
          <a:xfrm>
            <a:off x="3575050" y="457200"/>
            <a:ext cx="5111750" cy="5668963"/>
          </a:xfrm>
        </p:spPr>
        <p:txBody>
          <a:bodyPr/>
          <a:lstStyle>
            <a:lvl1pPr>
              <a:defRPr sz="2800" b="1"/>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1592995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18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9767884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35950" cy="8382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533400" y="1295400"/>
            <a:ext cx="4041775" cy="4953000"/>
          </a:xfrm>
        </p:spPr>
        <p:txBody>
          <a:bodyPr/>
          <a:lstStyle/>
          <a:p>
            <a:r>
              <a:rPr lang="en-US" smtClean="0"/>
              <a:t>Click icon to add chart</a:t>
            </a:r>
            <a:endParaRPr lang="en-US"/>
          </a:p>
        </p:txBody>
      </p:sp>
      <p:sp>
        <p:nvSpPr>
          <p:cNvPr id="4" name="Text Placeholder 3"/>
          <p:cNvSpPr>
            <a:spLocks noGrp="1"/>
          </p:cNvSpPr>
          <p:nvPr>
            <p:ph type="body" sz="half" idx="2"/>
          </p:nvPr>
        </p:nvSpPr>
        <p:spPr>
          <a:xfrm>
            <a:off x="4727575" y="1295400"/>
            <a:ext cx="4043363"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264466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659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8460849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06475" y="890588"/>
            <a:ext cx="7421563" cy="5619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017588" y="1709738"/>
            <a:ext cx="7413625" cy="4592637"/>
          </a:xfrm>
        </p:spPr>
        <p:txBody>
          <a:bodyPr/>
          <a:lstStyle/>
          <a:p>
            <a:pPr lvl="0"/>
            <a:endParaRPr lang="en-US" noProof="0" smtClean="0"/>
          </a:p>
        </p:txBody>
      </p:sp>
    </p:spTree>
    <p:extLst>
      <p:ext uri="{BB962C8B-B14F-4D97-AF65-F5344CB8AC3E}">
        <p14:creationId xmlns:p14="http://schemas.microsoft.com/office/powerpoint/2010/main" val="73734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1933" y="1081757"/>
            <a:ext cx="8320035" cy="50142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ext Placeholder 7"/>
          <p:cNvSpPr>
            <a:spLocks noGrp="1"/>
          </p:cNvSpPr>
          <p:nvPr>
            <p:ph type="body" sz="quarter" idx="10" hasCustomPrompt="1"/>
          </p:nvPr>
        </p:nvSpPr>
        <p:spPr>
          <a:xfrm>
            <a:off x="401934" y="40192"/>
            <a:ext cx="4093866" cy="146304"/>
          </a:xfrm>
        </p:spPr>
        <p:txBody>
          <a:bodyPr anchor="t" anchorCtr="0">
            <a:normAutofit/>
          </a:bodyPr>
          <a:lstStyle>
            <a:lvl1pPr marL="0" indent="0" algn="l" defTabSz="914400" rtl="0" eaLnBrk="1" latinLnBrk="0" hangingPunct="1">
              <a:lnSpc>
                <a:spcPct val="100000"/>
              </a:lnSpc>
              <a:spcBef>
                <a:spcPts val="1000"/>
              </a:spcBef>
              <a:buFont typeface="Arial" panose="020B0604020202020204" pitchFamily="34" charset="0"/>
              <a:buNone/>
              <a:defRPr lang="en-US" sz="1000" kern="1200" dirty="0">
                <a:solidFill>
                  <a:schemeClr val="tx1"/>
                </a:solidFill>
                <a:latin typeface="Arial" panose="020B0604020202020204" pitchFamily="34" charset="0"/>
                <a:ea typeface="+mn-ea"/>
                <a:cs typeface="Arial" panose="020B0604020202020204" pitchFamily="34" charset="0"/>
              </a:defRPr>
            </a:lvl1pPr>
          </a:lstStyle>
          <a:p>
            <a:pPr lvl="0"/>
            <a:r>
              <a:rPr lang="en-US" dirty="0" smtClean="0"/>
              <a:t>Section (optional)</a:t>
            </a:r>
            <a:endParaRPr lang="en-US" dirty="0"/>
          </a:p>
        </p:txBody>
      </p:sp>
      <p:sp>
        <p:nvSpPr>
          <p:cNvPr id="7" name="Picture Placeholder 9"/>
          <p:cNvSpPr>
            <a:spLocks noGrp="1"/>
          </p:cNvSpPr>
          <p:nvPr>
            <p:ph type="pic" sz="quarter" idx="11" hasCustomPrompt="1"/>
          </p:nvPr>
        </p:nvSpPr>
        <p:spPr>
          <a:xfrm>
            <a:off x="8503920" y="0"/>
            <a:ext cx="640080" cy="640080"/>
          </a:xfrm>
        </p:spPr>
        <p:txBody>
          <a:bodyPr anchor="ctr" anchorCtr="0">
            <a:normAutofit/>
          </a:bodyPr>
          <a:lstStyle>
            <a:lvl1pPr algn="ctr">
              <a:defRPr sz="800"/>
            </a:lvl1pPr>
          </a:lstStyle>
          <a:p>
            <a:r>
              <a:rPr lang="en-US" dirty="0" smtClean="0"/>
              <a:t>Picture (Optional)</a:t>
            </a:r>
            <a:endParaRPr lang="en-US" dirty="0"/>
          </a:p>
        </p:txBody>
      </p:sp>
    </p:spTree>
    <p:extLst>
      <p:ext uri="{BB962C8B-B14F-4D97-AF65-F5344CB8AC3E}">
        <p14:creationId xmlns:p14="http://schemas.microsoft.com/office/powerpoint/2010/main" val="8109165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3" name="Picture 121" descr="SEI_CMU_1Line_Blk2"/>
          <p:cNvPicPr>
            <a:picLocks noChangeAspect="1" noChangeArrowheads="1"/>
          </p:cNvPicPr>
          <p:nvPr/>
        </p:nvPicPr>
        <p:blipFill>
          <a:blip r:embed="rId2" cstate="print"/>
          <a:srcRect/>
          <a:stretch>
            <a:fillRect/>
          </a:stretch>
        </p:blipFill>
        <p:spPr bwMode="auto">
          <a:xfrm>
            <a:off x="3733800" y="1143000"/>
            <a:ext cx="5098074" cy="304800"/>
          </a:xfrm>
          <a:prstGeom prst="rect">
            <a:avLst/>
          </a:prstGeom>
          <a:noFill/>
        </p:spPr>
      </p:pic>
      <p:sp>
        <p:nvSpPr>
          <p:cNvPr id="4" name="Rectangle 54"/>
          <p:cNvSpPr>
            <a:spLocks noChangeArrowheads="1"/>
          </p:cNvSpPr>
          <p:nvPr/>
        </p:nvSpPr>
        <p:spPr bwMode="auto">
          <a:xfrm>
            <a:off x="7315200" y="6410325"/>
            <a:ext cx="1665287" cy="212879"/>
          </a:xfrm>
          <a:prstGeom prst="rect">
            <a:avLst/>
          </a:prstGeom>
          <a:noFill/>
          <a:ln w="9525">
            <a:noFill/>
            <a:miter lim="800000"/>
            <a:headEnd/>
            <a:tailEnd/>
          </a:ln>
          <a:effectLst/>
        </p:spPr>
        <p:txBody>
          <a:bodyPr lIns="0" tIns="0">
            <a:spAutoFit/>
          </a:bodyPr>
          <a:lstStyle/>
          <a:p>
            <a:pPr algn="l" eaLnBrk="0" hangingPunct="0">
              <a:lnSpc>
                <a:spcPts val="1300"/>
              </a:lnSpc>
              <a:spcBef>
                <a:spcPct val="0"/>
              </a:spcBef>
              <a:buNone/>
            </a:pPr>
            <a:r>
              <a:rPr lang="en-US" sz="700" dirty="0" smtClean="0">
                <a:solidFill>
                  <a:srgbClr val="000000"/>
                </a:solidFill>
              </a:rPr>
              <a:t>2013 </a:t>
            </a:r>
            <a:r>
              <a:rPr lang="en-US" sz="700" dirty="0">
                <a:solidFill>
                  <a:srgbClr val="000000"/>
                </a:solidFill>
              </a:rPr>
              <a:t>Carnegie Mellon University</a:t>
            </a:r>
          </a:p>
        </p:txBody>
      </p:sp>
      <p:grpSp>
        <p:nvGrpSpPr>
          <p:cNvPr id="6" name="Group 57"/>
          <p:cNvGrpSpPr>
            <a:grpSpLocks/>
          </p:cNvGrpSpPr>
          <p:nvPr/>
        </p:nvGrpSpPr>
        <p:grpSpPr bwMode="auto">
          <a:xfrm>
            <a:off x="20638" y="23813"/>
            <a:ext cx="4076700" cy="6124575"/>
            <a:chOff x="13" y="15"/>
            <a:chExt cx="2741" cy="3858"/>
          </a:xfrm>
        </p:grpSpPr>
        <p:sp>
          <p:nvSpPr>
            <p:cNvPr id="7" name="Freeform 58"/>
            <p:cNvSpPr>
              <a:spLocks noChangeAspect="1"/>
            </p:cNvSpPr>
            <p:nvPr userDrawn="1"/>
          </p:nvSpPr>
          <p:spPr bwMode="auto">
            <a:xfrm>
              <a:off x="13" y="2190"/>
              <a:ext cx="1009" cy="98"/>
            </a:xfrm>
            <a:custGeom>
              <a:avLst/>
              <a:gdLst/>
              <a:ahLst/>
              <a:cxnLst>
                <a:cxn ang="0">
                  <a:pos x="1004" y="0"/>
                </a:cxn>
                <a:cxn ang="0">
                  <a:pos x="0" y="0"/>
                </a:cxn>
                <a:cxn ang="0">
                  <a:pos x="0" y="98"/>
                </a:cxn>
                <a:cxn ang="0">
                  <a:pos x="906" y="98"/>
                </a:cxn>
                <a:cxn ang="0">
                  <a:pos x="1004" y="0"/>
                </a:cxn>
              </a:cxnLst>
              <a:rect l="0" t="0" r="r" b="b"/>
              <a:pathLst>
                <a:path w="1004" h="98">
                  <a:moveTo>
                    <a:pt x="1004" y="0"/>
                  </a:moveTo>
                  <a:lnTo>
                    <a:pt x="0" y="0"/>
                  </a:lnTo>
                  <a:lnTo>
                    <a:pt x="0" y="98"/>
                  </a:lnTo>
                  <a:lnTo>
                    <a:pt x="906" y="98"/>
                  </a:lnTo>
                  <a:lnTo>
                    <a:pt x="1004" y="0"/>
                  </a:lnTo>
                  <a:close/>
                </a:path>
              </a:pathLst>
            </a:custGeom>
            <a:solidFill>
              <a:srgbClr val="3C4F82"/>
            </a:solidFill>
            <a:ln w="14351">
              <a:noFill/>
              <a:prstDash val="solid"/>
              <a:round/>
              <a:headEnd/>
              <a:tailEnd/>
            </a:ln>
          </p:spPr>
          <p:txBody>
            <a:bodyPr/>
            <a:lstStyle/>
            <a:p>
              <a:endParaRPr lang="en-US"/>
            </a:p>
          </p:txBody>
        </p:sp>
        <p:sp>
          <p:nvSpPr>
            <p:cNvPr id="8" name="Freeform 59"/>
            <p:cNvSpPr>
              <a:spLocks noChangeAspect="1"/>
            </p:cNvSpPr>
            <p:nvPr userDrawn="1"/>
          </p:nvSpPr>
          <p:spPr bwMode="auto">
            <a:xfrm>
              <a:off x="13" y="1016"/>
              <a:ext cx="411" cy="98"/>
            </a:xfrm>
            <a:custGeom>
              <a:avLst/>
              <a:gdLst/>
              <a:ahLst/>
              <a:cxnLst>
                <a:cxn ang="0">
                  <a:pos x="311" y="0"/>
                </a:cxn>
                <a:cxn ang="0">
                  <a:pos x="0" y="0"/>
                </a:cxn>
                <a:cxn ang="0">
                  <a:pos x="0" y="98"/>
                </a:cxn>
                <a:cxn ang="0">
                  <a:pos x="409" y="98"/>
                </a:cxn>
                <a:cxn ang="0">
                  <a:pos x="311" y="0"/>
                </a:cxn>
              </a:cxnLst>
              <a:rect l="0" t="0" r="r" b="b"/>
              <a:pathLst>
                <a:path w="409" h="98">
                  <a:moveTo>
                    <a:pt x="311" y="0"/>
                  </a:moveTo>
                  <a:lnTo>
                    <a:pt x="0" y="0"/>
                  </a:lnTo>
                  <a:lnTo>
                    <a:pt x="0" y="98"/>
                  </a:lnTo>
                  <a:lnTo>
                    <a:pt x="409" y="98"/>
                  </a:lnTo>
                  <a:lnTo>
                    <a:pt x="311" y="0"/>
                  </a:lnTo>
                  <a:close/>
                </a:path>
              </a:pathLst>
            </a:custGeom>
            <a:solidFill>
              <a:srgbClr val="3C4F82"/>
            </a:solidFill>
            <a:ln w="14351">
              <a:noFill/>
              <a:prstDash val="solid"/>
              <a:round/>
              <a:headEnd/>
              <a:tailEnd/>
            </a:ln>
          </p:spPr>
          <p:txBody>
            <a:bodyPr/>
            <a:lstStyle/>
            <a:p>
              <a:endParaRPr lang="en-US"/>
            </a:p>
          </p:txBody>
        </p:sp>
        <p:sp>
          <p:nvSpPr>
            <p:cNvPr id="9" name="Freeform 60"/>
            <p:cNvSpPr>
              <a:spLocks noChangeAspect="1"/>
            </p:cNvSpPr>
            <p:nvPr userDrawn="1"/>
          </p:nvSpPr>
          <p:spPr bwMode="auto">
            <a:xfrm>
              <a:off x="13" y="2789"/>
              <a:ext cx="420" cy="107"/>
            </a:xfrm>
            <a:custGeom>
              <a:avLst/>
              <a:gdLst/>
              <a:ahLst/>
              <a:cxnLst>
                <a:cxn ang="0">
                  <a:pos x="418" y="0"/>
                </a:cxn>
                <a:cxn ang="0">
                  <a:pos x="0" y="0"/>
                </a:cxn>
                <a:cxn ang="0">
                  <a:pos x="0" y="107"/>
                </a:cxn>
                <a:cxn ang="0">
                  <a:pos x="311" y="107"/>
                </a:cxn>
                <a:cxn ang="0">
                  <a:pos x="418" y="0"/>
                </a:cxn>
              </a:cxnLst>
              <a:rect l="0" t="0" r="r" b="b"/>
              <a:pathLst>
                <a:path w="418" h="107">
                  <a:moveTo>
                    <a:pt x="418" y="0"/>
                  </a:moveTo>
                  <a:lnTo>
                    <a:pt x="0" y="0"/>
                  </a:lnTo>
                  <a:lnTo>
                    <a:pt x="0" y="107"/>
                  </a:lnTo>
                  <a:lnTo>
                    <a:pt x="311" y="107"/>
                  </a:lnTo>
                  <a:lnTo>
                    <a:pt x="418" y="0"/>
                  </a:lnTo>
                  <a:close/>
                </a:path>
              </a:pathLst>
            </a:custGeom>
            <a:solidFill>
              <a:srgbClr val="3C4F82"/>
            </a:solidFill>
            <a:ln w="14351">
              <a:noFill/>
              <a:prstDash val="solid"/>
              <a:round/>
              <a:headEnd/>
              <a:tailEnd/>
            </a:ln>
          </p:spPr>
          <p:txBody>
            <a:bodyPr/>
            <a:lstStyle/>
            <a:p>
              <a:endParaRPr lang="en-US"/>
            </a:p>
          </p:txBody>
        </p:sp>
        <p:sp>
          <p:nvSpPr>
            <p:cNvPr id="10" name="Freeform 61"/>
            <p:cNvSpPr>
              <a:spLocks noChangeAspect="1"/>
            </p:cNvSpPr>
            <p:nvPr userDrawn="1"/>
          </p:nvSpPr>
          <p:spPr bwMode="auto">
            <a:xfrm>
              <a:off x="13" y="1599"/>
              <a:ext cx="1009" cy="98"/>
            </a:xfrm>
            <a:custGeom>
              <a:avLst/>
              <a:gdLst/>
              <a:ahLst/>
              <a:cxnLst>
                <a:cxn ang="0">
                  <a:pos x="906" y="0"/>
                </a:cxn>
                <a:cxn ang="0">
                  <a:pos x="0" y="0"/>
                </a:cxn>
                <a:cxn ang="0">
                  <a:pos x="0" y="98"/>
                </a:cxn>
                <a:cxn ang="0">
                  <a:pos x="1004" y="98"/>
                </a:cxn>
                <a:cxn ang="0">
                  <a:pos x="906" y="0"/>
                </a:cxn>
              </a:cxnLst>
              <a:rect l="0" t="0" r="r" b="b"/>
              <a:pathLst>
                <a:path w="1004" h="98">
                  <a:moveTo>
                    <a:pt x="906" y="0"/>
                  </a:moveTo>
                  <a:lnTo>
                    <a:pt x="0" y="0"/>
                  </a:lnTo>
                  <a:lnTo>
                    <a:pt x="0" y="98"/>
                  </a:lnTo>
                  <a:lnTo>
                    <a:pt x="1004" y="98"/>
                  </a:lnTo>
                  <a:lnTo>
                    <a:pt x="906" y="0"/>
                  </a:lnTo>
                  <a:close/>
                </a:path>
              </a:pathLst>
            </a:custGeom>
            <a:solidFill>
              <a:srgbClr val="3C4F82"/>
            </a:solidFill>
            <a:ln w="14351">
              <a:noFill/>
              <a:prstDash val="solid"/>
              <a:round/>
              <a:headEnd/>
              <a:tailEnd/>
            </a:ln>
          </p:spPr>
          <p:txBody>
            <a:bodyPr/>
            <a:lstStyle/>
            <a:p>
              <a:endParaRPr lang="en-US"/>
            </a:p>
          </p:txBody>
        </p:sp>
        <p:sp>
          <p:nvSpPr>
            <p:cNvPr id="11" name="Freeform 62"/>
            <p:cNvSpPr>
              <a:spLocks noChangeAspect="1"/>
            </p:cNvSpPr>
            <p:nvPr userDrawn="1"/>
          </p:nvSpPr>
          <p:spPr bwMode="auto">
            <a:xfrm>
              <a:off x="13" y="1222"/>
              <a:ext cx="2277" cy="286"/>
            </a:xfrm>
            <a:custGeom>
              <a:avLst/>
              <a:gdLst/>
              <a:ahLst/>
              <a:cxnLst>
                <a:cxn ang="0">
                  <a:pos x="0" y="285"/>
                </a:cxn>
                <a:cxn ang="0">
                  <a:pos x="2266" y="285"/>
                </a:cxn>
                <a:cxn ang="0">
                  <a:pos x="1982" y="0"/>
                </a:cxn>
                <a:cxn ang="0">
                  <a:pos x="0" y="0"/>
                </a:cxn>
                <a:cxn ang="0">
                  <a:pos x="0" y="285"/>
                </a:cxn>
              </a:cxnLst>
              <a:rect l="0" t="0" r="r" b="b"/>
              <a:pathLst>
                <a:path w="2266" h="285">
                  <a:moveTo>
                    <a:pt x="0" y="285"/>
                  </a:moveTo>
                  <a:lnTo>
                    <a:pt x="2266" y="285"/>
                  </a:lnTo>
                  <a:lnTo>
                    <a:pt x="1982" y="0"/>
                  </a:lnTo>
                  <a:lnTo>
                    <a:pt x="0" y="0"/>
                  </a:lnTo>
                  <a:lnTo>
                    <a:pt x="0" y="285"/>
                  </a:lnTo>
                  <a:close/>
                </a:path>
              </a:pathLst>
            </a:custGeom>
            <a:solidFill>
              <a:srgbClr val="3C4F82"/>
            </a:solidFill>
            <a:ln w="14351">
              <a:noFill/>
              <a:prstDash val="solid"/>
              <a:round/>
              <a:headEnd/>
              <a:tailEnd/>
            </a:ln>
          </p:spPr>
          <p:txBody>
            <a:bodyPr/>
            <a:lstStyle/>
            <a:p>
              <a:endParaRPr lang="en-US"/>
            </a:p>
          </p:txBody>
        </p:sp>
        <p:sp>
          <p:nvSpPr>
            <p:cNvPr id="12" name="Freeform 63"/>
            <p:cNvSpPr>
              <a:spLocks noChangeAspect="1"/>
            </p:cNvSpPr>
            <p:nvPr userDrawn="1"/>
          </p:nvSpPr>
          <p:spPr bwMode="auto">
            <a:xfrm>
              <a:off x="13" y="2395"/>
              <a:ext cx="2286" cy="286"/>
            </a:xfrm>
            <a:custGeom>
              <a:avLst/>
              <a:gdLst/>
              <a:ahLst/>
              <a:cxnLst>
                <a:cxn ang="0">
                  <a:pos x="0" y="285"/>
                </a:cxn>
                <a:cxn ang="0">
                  <a:pos x="1991" y="285"/>
                </a:cxn>
                <a:cxn ang="0">
                  <a:pos x="2275" y="0"/>
                </a:cxn>
                <a:cxn ang="0">
                  <a:pos x="0" y="0"/>
                </a:cxn>
                <a:cxn ang="0">
                  <a:pos x="0" y="285"/>
                </a:cxn>
              </a:cxnLst>
              <a:rect l="0" t="0" r="r" b="b"/>
              <a:pathLst>
                <a:path w="2275" h="285">
                  <a:moveTo>
                    <a:pt x="0" y="285"/>
                  </a:moveTo>
                  <a:lnTo>
                    <a:pt x="1991" y="285"/>
                  </a:lnTo>
                  <a:lnTo>
                    <a:pt x="2275" y="0"/>
                  </a:lnTo>
                  <a:lnTo>
                    <a:pt x="0" y="0"/>
                  </a:lnTo>
                  <a:lnTo>
                    <a:pt x="0" y="285"/>
                  </a:lnTo>
                  <a:close/>
                </a:path>
              </a:pathLst>
            </a:custGeom>
            <a:solidFill>
              <a:srgbClr val="3C4F82"/>
            </a:solidFill>
            <a:ln w="14351">
              <a:noFill/>
              <a:prstDash val="solid"/>
              <a:round/>
              <a:headEnd/>
              <a:tailEnd/>
            </a:ln>
          </p:spPr>
          <p:txBody>
            <a:bodyPr/>
            <a:lstStyle/>
            <a:p>
              <a:endParaRPr lang="en-US"/>
            </a:p>
          </p:txBody>
        </p:sp>
        <p:sp>
          <p:nvSpPr>
            <p:cNvPr id="13" name="Freeform 64"/>
            <p:cNvSpPr>
              <a:spLocks noChangeAspect="1"/>
            </p:cNvSpPr>
            <p:nvPr userDrawn="1"/>
          </p:nvSpPr>
          <p:spPr bwMode="auto">
            <a:xfrm>
              <a:off x="13" y="1805"/>
              <a:ext cx="2741" cy="286"/>
            </a:xfrm>
            <a:custGeom>
              <a:avLst/>
              <a:gdLst/>
              <a:ahLst/>
              <a:cxnLst>
                <a:cxn ang="0">
                  <a:pos x="2586" y="0"/>
                </a:cxn>
                <a:cxn ang="0">
                  <a:pos x="0" y="0"/>
                </a:cxn>
                <a:cxn ang="0">
                  <a:pos x="0" y="285"/>
                </a:cxn>
                <a:cxn ang="0">
                  <a:pos x="2586" y="285"/>
                </a:cxn>
                <a:cxn ang="0">
                  <a:pos x="2728" y="142"/>
                </a:cxn>
                <a:cxn ang="0">
                  <a:pos x="2586" y="0"/>
                </a:cxn>
              </a:cxnLst>
              <a:rect l="0" t="0" r="r" b="b"/>
              <a:pathLst>
                <a:path w="2728" h="285">
                  <a:moveTo>
                    <a:pt x="2586" y="0"/>
                  </a:moveTo>
                  <a:lnTo>
                    <a:pt x="0" y="0"/>
                  </a:lnTo>
                  <a:lnTo>
                    <a:pt x="0" y="285"/>
                  </a:lnTo>
                  <a:lnTo>
                    <a:pt x="2586" y="285"/>
                  </a:lnTo>
                  <a:lnTo>
                    <a:pt x="2728" y="142"/>
                  </a:lnTo>
                  <a:lnTo>
                    <a:pt x="2586" y="0"/>
                  </a:lnTo>
                  <a:close/>
                </a:path>
              </a:pathLst>
            </a:custGeom>
            <a:solidFill>
              <a:srgbClr val="3C4F82"/>
            </a:solidFill>
            <a:ln w="14351">
              <a:noFill/>
              <a:prstDash val="solid"/>
              <a:round/>
              <a:headEnd/>
              <a:tailEnd/>
            </a:ln>
          </p:spPr>
          <p:txBody>
            <a:bodyPr/>
            <a:lstStyle/>
            <a:p>
              <a:endParaRPr lang="en-US"/>
            </a:p>
          </p:txBody>
        </p:sp>
        <p:sp>
          <p:nvSpPr>
            <p:cNvPr id="14" name="Freeform 65"/>
            <p:cNvSpPr>
              <a:spLocks noChangeAspect="1"/>
            </p:cNvSpPr>
            <p:nvPr userDrawn="1"/>
          </p:nvSpPr>
          <p:spPr bwMode="auto">
            <a:xfrm>
              <a:off x="13" y="2994"/>
              <a:ext cx="1679" cy="286"/>
            </a:xfrm>
            <a:custGeom>
              <a:avLst/>
              <a:gdLst/>
              <a:ahLst/>
              <a:cxnLst>
                <a:cxn ang="0">
                  <a:pos x="0" y="285"/>
                </a:cxn>
                <a:cxn ang="0">
                  <a:pos x="1386" y="285"/>
                </a:cxn>
                <a:cxn ang="0">
                  <a:pos x="1671" y="0"/>
                </a:cxn>
                <a:cxn ang="0">
                  <a:pos x="0" y="0"/>
                </a:cxn>
                <a:cxn ang="0">
                  <a:pos x="0" y="285"/>
                </a:cxn>
              </a:cxnLst>
              <a:rect l="0" t="0" r="r" b="b"/>
              <a:pathLst>
                <a:path w="1671" h="285">
                  <a:moveTo>
                    <a:pt x="0" y="285"/>
                  </a:moveTo>
                  <a:lnTo>
                    <a:pt x="1386" y="285"/>
                  </a:lnTo>
                  <a:lnTo>
                    <a:pt x="1671" y="0"/>
                  </a:lnTo>
                  <a:lnTo>
                    <a:pt x="0" y="0"/>
                  </a:lnTo>
                  <a:lnTo>
                    <a:pt x="0" y="285"/>
                  </a:lnTo>
                  <a:close/>
                </a:path>
              </a:pathLst>
            </a:custGeom>
            <a:solidFill>
              <a:srgbClr val="3C4F82"/>
            </a:solidFill>
            <a:ln w="14351">
              <a:noFill/>
              <a:prstDash val="solid"/>
              <a:round/>
              <a:headEnd/>
              <a:tailEnd/>
            </a:ln>
          </p:spPr>
          <p:txBody>
            <a:bodyPr/>
            <a:lstStyle/>
            <a:p>
              <a:endParaRPr lang="en-US"/>
            </a:p>
          </p:txBody>
        </p:sp>
        <p:sp>
          <p:nvSpPr>
            <p:cNvPr id="15" name="Freeform 66"/>
            <p:cNvSpPr>
              <a:spLocks noChangeAspect="1"/>
            </p:cNvSpPr>
            <p:nvPr userDrawn="1"/>
          </p:nvSpPr>
          <p:spPr bwMode="auto">
            <a:xfrm>
              <a:off x="13" y="3588"/>
              <a:ext cx="1071" cy="285"/>
            </a:xfrm>
            <a:custGeom>
              <a:avLst/>
              <a:gdLst/>
              <a:ahLst/>
              <a:cxnLst>
                <a:cxn ang="0">
                  <a:pos x="0" y="284"/>
                </a:cxn>
                <a:cxn ang="0">
                  <a:pos x="782" y="284"/>
                </a:cxn>
                <a:cxn ang="0">
                  <a:pos x="1066" y="0"/>
                </a:cxn>
                <a:cxn ang="0">
                  <a:pos x="0" y="0"/>
                </a:cxn>
                <a:cxn ang="0">
                  <a:pos x="0" y="284"/>
                </a:cxn>
              </a:cxnLst>
              <a:rect l="0" t="0" r="r" b="b"/>
              <a:pathLst>
                <a:path w="1066" h="284">
                  <a:moveTo>
                    <a:pt x="0" y="284"/>
                  </a:moveTo>
                  <a:lnTo>
                    <a:pt x="782" y="284"/>
                  </a:lnTo>
                  <a:lnTo>
                    <a:pt x="1066" y="0"/>
                  </a:lnTo>
                  <a:lnTo>
                    <a:pt x="0" y="0"/>
                  </a:lnTo>
                  <a:lnTo>
                    <a:pt x="0" y="284"/>
                  </a:lnTo>
                  <a:close/>
                </a:path>
              </a:pathLst>
            </a:custGeom>
            <a:solidFill>
              <a:srgbClr val="3C4F82"/>
            </a:solidFill>
            <a:ln w="14351">
              <a:noFill/>
              <a:prstDash val="solid"/>
              <a:round/>
              <a:headEnd/>
              <a:tailEnd/>
            </a:ln>
          </p:spPr>
          <p:txBody>
            <a:bodyPr/>
            <a:lstStyle/>
            <a:p>
              <a:endParaRPr lang="en-US"/>
            </a:p>
          </p:txBody>
        </p:sp>
        <p:sp>
          <p:nvSpPr>
            <p:cNvPr id="16" name="Freeform 67"/>
            <p:cNvSpPr>
              <a:spLocks noChangeAspect="1"/>
            </p:cNvSpPr>
            <p:nvPr userDrawn="1"/>
          </p:nvSpPr>
          <p:spPr bwMode="auto">
            <a:xfrm>
              <a:off x="13" y="15"/>
              <a:ext cx="1089" cy="286"/>
            </a:xfrm>
            <a:custGeom>
              <a:avLst/>
              <a:gdLst/>
              <a:ahLst/>
              <a:cxnLst>
                <a:cxn ang="0">
                  <a:pos x="0" y="285"/>
                </a:cxn>
                <a:cxn ang="0">
                  <a:pos x="1084" y="285"/>
                </a:cxn>
                <a:cxn ang="0">
                  <a:pos x="800" y="0"/>
                </a:cxn>
                <a:cxn ang="0">
                  <a:pos x="0" y="0"/>
                </a:cxn>
                <a:cxn ang="0">
                  <a:pos x="0" y="285"/>
                </a:cxn>
              </a:cxnLst>
              <a:rect l="0" t="0" r="r" b="b"/>
              <a:pathLst>
                <a:path w="1084" h="285">
                  <a:moveTo>
                    <a:pt x="0" y="285"/>
                  </a:moveTo>
                  <a:lnTo>
                    <a:pt x="1084" y="285"/>
                  </a:lnTo>
                  <a:lnTo>
                    <a:pt x="800" y="0"/>
                  </a:lnTo>
                  <a:lnTo>
                    <a:pt x="0" y="0"/>
                  </a:lnTo>
                  <a:lnTo>
                    <a:pt x="0" y="285"/>
                  </a:lnTo>
                  <a:close/>
                </a:path>
              </a:pathLst>
            </a:custGeom>
            <a:solidFill>
              <a:srgbClr val="3C4F82"/>
            </a:solidFill>
            <a:ln w="14351">
              <a:noFill/>
              <a:prstDash val="solid"/>
              <a:round/>
              <a:headEnd/>
              <a:tailEnd/>
            </a:ln>
          </p:spPr>
          <p:txBody>
            <a:bodyPr/>
            <a:lstStyle/>
            <a:p>
              <a:endParaRPr lang="en-US"/>
            </a:p>
          </p:txBody>
        </p:sp>
        <p:sp>
          <p:nvSpPr>
            <p:cNvPr id="17" name="Freeform 68"/>
            <p:cNvSpPr>
              <a:spLocks noChangeAspect="1"/>
            </p:cNvSpPr>
            <p:nvPr userDrawn="1"/>
          </p:nvSpPr>
          <p:spPr bwMode="auto">
            <a:xfrm>
              <a:off x="13" y="614"/>
              <a:ext cx="1688" cy="286"/>
            </a:xfrm>
            <a:custGeom>
              <a:avLst/>
              <a:gdLst/>
              <a:ahLst/>
              <a:cxnLst>
                <a:cxn ang="0">
                  <a:pos x="0" y="285"/>
                </a:cxn>
                <a:cxn ang="0">
                  <a:pos x="1680" y="285"/>
                </a:cxn>
                <a:cxn ang="0">
                  <a:pos x="1395" y="0"/>
                </a:cxn>
                <a:cxn ang="0">
                  <a:pos x="0" y="0"/>
                </a:cxn>
                <a:cxn ang="0">
                  <a:pos x="0" y="285"/>
                </a:cxn>
              </a:cxnLst>
              <a:rect l="0" t="0" r="r" b="b"/>
              <a:pathLst>
                <a:path w="1680" h="285">
                  <a:moveTo>
                    <a:pt x="0" y="285"/>
                  </a:moveTo>
                  <a:lnTo>
                    <a:pt x="1680" y="285"/>
                  </a:lnTo>
                  <a:lnTo>
                    <a:pt x="1395" y="0"/>
                  </a:lnTo>
                  <a:lnTo>
                    <a:pt x="0" y="0"/>
                  </a:lnTo>
                  <a:lnTo>
                    <a:pt x="0" y="285"/>
                  </a:lnTo>
                  <a:close/>
                </a:path>
              </a:pathLst>
            </a:custGeom>
            <a:solidFill>
              <a:srgbClr val="3C4F82"/>
            </a:solidFill>
            <a:ln w="14351">
              <a:noFill/>
              <a:prstDash val="solid"/>
              <a:round/>
              <a:headEnd/>
              <a:tailEnd/>
            </a:ln>
          </p:spPr>
          <p:txBody>
            <a:bodyPr/>
            <a:lstStyle/>
            <a:p>
              <a:endParaRPr lang="en-US"/>
            </a:p>
          </p:txBody>
        </p:sp>
      </p:grpSp>
      <p:sp>
        <p:nvSpPr>
          <p:cNvPr id="18" name="Line 56"/>
          <p:cNvSpPr>
            <a:spLocks noChangeShapeType="1"/>
          </p:cNvSpPr>
          <p:nvPr/>
        </p:nvSpPr>
        <p:spPr bwMode="auto">
          <a:xfrm>
            <a:off x="0" y="6175375"/>
            <a:ext cx="9144000" cy="1588"/>
          </a:xfrm>
          <a:prstGeom prst="line">
            <a:avLst/>
          </a:prstGeom>
          <a:noFill/>
          <a:ln w="6350">
            <a:solidFill>
              <a:srgbClr val="808080"/>
            </a:solidFill>
            <a:round/>
            <a:headEnd/>
            <a:tailEnd/>
          </a:ln>
          <a:effectLst/>
        </p:spPr>
        <p:txBody>
          <a:bodyPr wrap="none" lIns="0" tIns="0" anchor="ctr"/>
          <a:lstStyle/>
          <a:p>
            <a:endParaRPr lang="en-US"/>
          </a:p>
        </p:txBody>
      </p:sp>
      <p:pic>
        <p:nvPicPr>
          <p:cNvPr id="19" name="Picture 121" descr="SEI_CMU_1Line_Blk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3800" y="1143000"/>
            <a:ext cx="50974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54"/>
          <p:cNvSpPr>
            <a:spLocks noChangeArrowheads="1"/>
          </p:cNvSpPr>
          <p:nvPr userDrawn="1"/>
        </p:nvSpPr>
        <p:spPr bwMode="auto">
          <a:xfrm>
            <a:off x="7315200" y="6410325"/>
            <a:ext cx="1665288" cy="212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p>
            <a:pPr algn="l" eaLnBrk="0" hangingPunct="0">
              <a:lnSpc>
                <a:spcPts val="1300"/>
              </a:lnSpc>
              <a:buFontTx/>
              <a:buNone/>
            </a:pPr>
            <a:r>
              <a:rPr lang="en-US" sz="700" dirty="0">
                <a:solidFill>
                  <a:srgbClr val="000000"/>
                </a:solidFill>
              </a:rPr>
              <a:t>© </a:t>
            </a:r>
            <a:r>
              <a:rPr lang="en-US" sz="700" dirty="0" smtClean="0">
                <a:solidFill>
                  <a:srgbClr val="000000"/>
                </a:solidFill>
              </a:rPr>
              <a:t>2013 </a:t>
            </a:r>
            <a:r>
              <a:rPr lang="en-US" sz="700" dirty="0">
                <a:solidFill>
                  <a:srgbClr val="000000"/>
                </a:solidFill>
              </a:rPr>
              <a:t>Carnegie Mellon University</a:t>
            </a:r>
          </a:p>
        </p:txBody>
      </p:sp>
      <p:grpSp>
        <p:nvGrpSpPr>
          <p:cNvPr id="21" name="Group 57"/>
          <p:cNvGrpSpPr>
            <a:grpSpLocks/>
          </p:cNvGrpSpPr>
          <p:nvPr userDrawn="1"/>
        </p:nvGrpSpPr>
        <p:grpSpPr bwMode="auto">
          <a:xfrm>
            <a:off x="20638" y="23813"/>
            <a:ext cx="4076700" cy="6124575"/>
            <a:chOff x="13" y="15"/>
            <a:chExt cx="2741" cy="3858"/>
          </a:xfrm>
        </p:grpSpPr>
        <p:sp>
          <p:nvSpPr>
            <p:cNvPr id="22" name="Freeform 58"/>
            <p:cNvSpPr>
              <a:spLocks noChangeAspect="1"/>
            </p:cNvSpPr>
            <p:nvPr userDrawn="1"/>
          </p:nvSpPr>
          <p:spPr bwMode="auto">
            <a:xfrm>
              <a:off x="13" y="2190"/>
              <a:ext cx="1009" cy="98"/>
            </a:xfrm>
            <a:custGeom>
              <a:avLst/>
              <a:gdLst>
                <a:gd name="T0" fmla="*/ 1004 w 1004"/>
                <a:gd name="T1" fmla="*/ 0 h 98"/>
                <a:gd name="T2" fmla="*/ 0 w 1004"/>
                <a:gd name="T3" fmla="*/ 0 h 98"/>
                <a:gd name="T4" fmla="*/ 0 w 1004"/>
                <a:gd name="T5" fmla="*/ 98 h 98"/>
                <a:gd name="T6" fmla="*/ 906 w 1004"/>
                <a:gd name="T7" fmla="*/ 98 h 98"/>
                <a:gd name="T8" fmla="*/ 1004 w 1004"/>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4" h="98">
                  <a:moveTo>
                    <a:pt x="1004" y="0"/>
                  </a:moveTo>
                  <a:lnTo>
                    <a:pt x="0" y="0"/>
                  </a:lnTo>
                  <a:lnTo>
                    <a:pt x="0" y="98"/>
                  </a:lnTo>
                  <a:lnTo>
                    <a:pt x="906" y="98"/>
                  </a:lnTo>
                  <a:lnTo>
                    <a:pt x="1004"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3" name="Freeform 59"/>
            <p:cNvSpPr>
              <a:spLocks noChangeAspect="1"/>
            </p:cNvSpPr>
            <p:nvPr userDrawn="1"/>
          </p:nvSpPr>
          <p:spPr bwMode="auto">
            <a:xfrm>
              <a:off x="13" y="1016"/>
              <a:ext cx="411" cy="98"/>
            </a:xfrm>
            <a:custGeom>
              <a:avLst/>
              <a:gdLst>
                <a:gd name="T0" fmla="*/ 311 w 409"/>
                <a:gd name="T1" fmla="*/ 0 h 98"/>
                <a:gd name="T2" fmla="*/ 0 w 409"/>
                <a:gd name="T3" fmla="*/ 0 h 98"/>
                <a:gd name="T4" fmla="*/ 0 w 409"/>
                <a:gd name="T5" fmla="*/ 98 h 98"/>
                <a:gd name="T6" fmla="*/ 409 w 409"/>
                <a:gd name="T7" fmla="*/ 98 h 98"/>
                <a:gd name="T8" fmla="*/ 311 w 409"/>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9" h="98">
                  <a:moveTo>
                    <a:pt x="311" y="0"/>
                  </a:moveTo>
                  <a:lnTo>
                    <a:pt x="0" y="0"/>
                  </a:lnTo>
                  <a:lnTo>
                    <a:pt x="0" y="98"/>
                  </a:lnTo>
                  <a:lnTo>
                    <a:pt x="409" y="98"/>
                  </a:lnTo>
                  <a:lnTo>
                    <a:pt x="311"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4" name="Freeform 60"/>
            <p:cNvSpPr>
              <a:spLocks noChangeAspect="1"/>
            </p:cNvSpPr>
            <p:nvPr userDrawn="1"/>
          </p:nvSpPr>
          <p:spPr bwMode="auto">
            <a:xfrm>
              <a:off x="13" y="2789"/>
              <a:ext cx="420" cy="107"/>
            </a:xfrm>
            <a:custGeom>
              <a:avLst/>
              <a:gdLst>
                <a:gd name="T0" fmla="*/ 418 w 418"/>
                <a:gd name="T1" fmla="*/ 0 h 107"/>
                <a:gd name="T2" fmla="*/ 0 w 418"/>
                <a:gd name="T3" fmla="*/ 0 h 107"/>
                <a:gd name="T4" fmla="*/ 0 w 418"/>
                <a:gd name="T5" fmla="*/ 107 h 107"/>
                <a:gd name="T6" fmla="*/ 311 w 418"/>
                <a:gd name="T7" fmla="*/ 107 h 107"/>
                <a:gd name="T8" fmla="*/ 418 w 418"/>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8" h="107">
                  <a:moveTo>
                    <a:pt x="418" y="0"/>
                  </a:moveTo>
                  <a:lnTo>
                    <a:pt x="0" y="0"/>
                  </a:lnTo>
                  <a:lnTo>
                    <a:pt x="0" y="107"/>
                  </a:lnTo>
                  <a:lnTo>
                    <a:pt x="311" y="107"/>
                  </a:lnTo>
                  <a:lnTo>
                    <a:pt x="418"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5" name="Freeform 61"/>
            <p:cNvSpPr>
              <a:spLocks noChangeAspect="1"/>
            </p:cNvSpPr>
            <p:nvPr userDrawn="1"/>
          </p:nvSpPr>
          <p:spPr bwMode="auto">
            <a:xfrm>
              <a:off x="13" y="1599"/>
              <a:ext cx="1009" cy="98"/>
            </a:xfrm>
            <a:custGeom>
              <a:avLst/>
              <a:gdLst>
                <a:gd name="T0" fmla="*/ 906 w 1004"/>
                <a:gd name="T1" fmla="*/ 0 h 98"/>
                <a:gd name="T2" fmla="*/ 0 w 1004"/>
                <a:gd name="T3" fmla="*/ 0 h 98"/>
                <a:gd name="T4" fmla="*/ 0 w 1004"/>
                <a:gd name="T5" fmla="*/ 98 h 98"/>
                <a:gd name="T6" fmla="*/ 1004 w 1004"/>
                <a:gd name="T7" fmla="*/ 98 h 98"/>
                <a:gd name="T8" fmla="*/ 906 w 1004"/>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4" h="98">
                  <a:moveTo>
                    <a:pt x="906" y="0"/>
                  </a:moveTo>
                  <a:lnTo>
                    <a:pt x="0" y="0"/>
                  </a:lnTo>
                  <a:lnTo>
                    <a:pt x="0" y="98"/>
                  </a:lnTo>
                  <a:lnTo>
                    <a:pt x="1004" y="98"/>
                  </a:lnTo>
                  <a:lnTo>
                    <a:pt x="906"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6" name="Freeform 62"/>
            <p:cNvSpPr>
              <a:spLocks noChangeAspect="1"/>
            </p:cNvSpPr>
            <p:nvPr userDrawn="1"/>
          </p:nvSpPr>
          <p:spPr bwMode="auto">
            <a:xfrm>
              <a:off x="13" y="1222"/>
              <a:ext cx="2277" cy="286"/>
            </a:xfrm>
            <a:custGeom>
              <a:avLst/>
              <a:gdLst>
                <a:gd name="T0" fmla="*/ 0 w 2266"/>
                <a:gd name="T1" fmla="*/ 285 h 285"/>
                <a:gd name="T2" fmla="*/ 2266 w 2266"/>
                <a:gd name="T3" fmla="*/ 285 h 285"/>
                <a:gd name="T4" fmla="*/ 1982 w 2266"/>
                <a:gd name="T5" fmla="*/ 0 h 285"/>
                <a:gd name="T6" fmla="*/ 0 w 2266"/>
                <a:gd name="T7" fmla="*/ 0 h 285"/>
                <a:gd name="T8" fmla="*/ 0 w 2266"/>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285">
                  <a:moveTo>
                    <a:pt x="0" y="285"/>
                  </a:moveTo>
                  <a:lnTo>
                    <a:pt x="2266" y="285"/>
                  </a:lnTo>
                  <a:lnTo>
                    <a:pt x="1982"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7" name="Freeform 63"/>
            <p:cNvSpPr>
              <a:spLocks noChangeAspect="1"/>
            </p:cNvSpPr>
            <p:nvPr userDrawn="1"/>
          </p:nvSpPr>
          <p:spPr bwMode="auto">
            <a:xfrm>
              <a:off x="13" y="2395"/>
              <a:ext cx="2286" cy="286"/>
            </a:xfrm>
            <a:custGeom>
              <a:avLst/>
              <a:gdLst>
                <a:gd name="T0" fmla="*/ 0 w 2275"/>
                <a:gd name="T1" fmla="*/ 285 h 285"/>
                <a:gd name="T2" fmla="*/ 1991 w 2275"/>
                <a:gd name="T3" fmla="*/ 285 h 285"/>
                <a:gd name="T4" fmla="*/ 2275 w 2275"/>
                <a:gd name="T5" fmla="*/ 0 h 285"/>
                <a:gd name="T6" fmla="*/ 0 w 2275"/>
                <a:gd name="T7" fmla="*/ 0 h 285"/>
                <a:gd name="T8" fmla="*/ 0 w 2275"/>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5" h="285">
                  <a:moveTo>
                    <a:pt x="0" y="285"/>
                  </a:moveTo>
                  <a:lnTo>
                    <a:pt x="1991" y="285"/>
                  </a:lnTo>
                  <a:lnTo>
                    <a:pt x="2275"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8" name="Freeform 64"/>
            <p:cNvSpPr>
              <a:spLocks noChangeAspect="1"/>
            </p:cNvSpPr>
            <p:nvPr userDrawn="1"/>
          </p:nvSpPr>
          <p:spPr bwMode="auto">
            <a:xfrm>
              <a:off x="13" y="1805"/>
              <a:ext cx="2741" cy="286"/>
            </a:xfrm>
            <a:custGeom>
              <a:avLst/>
              <a:gdLst>
                <a:gd name="T0" fmla="*/ 2586 w 2728"/>
                <a:gd name="T1" fmla="*/ 0 h 285"/>
                <a:gd name="T2" fmla="*/ 0 w 2728"/>
                <a:gd name="T3" fmla="*/ 0 h 285"/>
                <a:gd name="T4" fmla="*/ 0 w 2728"/>
                <a:gd name="T5" fmla="*/ 285 h 285"/>
                <a:gd name="T6" fmla="*/ 2586 w 2728"/>
                <a:gd name="T7" fmla="*/ 285 h 285"/>
                <a:gd name="T8" fmla="*/ 2728 w 2728"/>
                <a:gd name="T9" fmla="*/ 142 h 285"/>
                <a:gd name="T10" fmla="*/ 2586 w 2728"/>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28" h="285">
                  <a:moveTo>
                    <a:pt x="2586" y="0"/>
                  </a:moveTo>
                  <a:lnTo>
                    <a:pt x="0" y="0"/>
                  </a:lnTo>
                  <a:lnTo>
                    <a:pt x="0" y="285"/>
                  </a:lnTo>
                  <a:lnTo>
                    <a:pt x="2586" y="285"/>
                  </a:lnTo>
                  <a:lnTo>
                    <a:pt x="2728" y="142"/>
                  </a:lnTo>
                  <a:lnTo>
                    <a:pt x="2586" y="0"/>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29" name="Freeform 65"/>
            <p:cNvSpPr>
              <a:spLocks noChangeAspect="1"/>
            </p:cNvSpPr>
            <p:nvPr userDrawn="1"/>
          </p:nvSpPr>
          <p:spPr bwMode="auto">
            <a:xfrm>
              <a:off x="13" y="2994"/>
              <a:ext cx="1679" cy="286"/>
            </a:xfrm>
            <a:custGeom>
              <a:avLst/>
              <a:gdLst>
                <a:gd name="T0" fmla="*/ 0 w 1671"/>
                <a:gd name="T1" fmla="*/ 285 h 285"/>
                <a:gd name="T2" fmla="*/ 1386 w 1671"/>
                <a:gd name="T3" fmla="*/ 285 h 285"/>
                <a:gd name="T4" fmla="*/ 1671 w 1671"/>
                <a:gd name="T5" fmla="*/ 0 h 285"/>
                <a:gd name="T6" fmla="*/ 0 w 1671"/>
                <a:gd name="T7" fmla="*/ 0 h 285"/>
                <a:gd name="T8" fmla="*/ 0 w 1671"/>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1" h="285">
                  <a:moveTo>
                    <a:pt x="0" y="285"/>
                  </a:moveTo>
                  <a:lnTo>
                    <a:pt x="1386" y="285"/>
                  </a:lnTo>
                  <a:lnTo>
                    <a:pt x="1671"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30" name="Freeform 66"/>
            <p:cNvSpPr>
              <a:spLocks noChangeAspect="1"/>
            </p:cNvSpPr>
            <p:nvPr userDrawn="1"/>
          </p:nvSpPr>
          <p:spPr bwMode="auto">
            <a:xfrm>
              <a:off x="13" y="3588"/>
              <a:ext cx="1071" cy="285"/>
            </a:xfrm>
            <a:custGeom>
              <a:avLst/>
              <a:gdLst>
                <a:gd name="T0" fmla="*/ 0 w 1066"/>
                <a:gd name="T1" fmla="*/ 284 h 284"/>
                <a:gd name="T2" fmla="*/ 782 w 1066"/>
                <a:gd name="T3" fmla="*/ 284 h 284"/>
                <a:gd name="T4" fmla="*/ 1066 w 1066"/>
                <a:gd name="T5" fmla="*/ 0 h 284"/>
                <a:gd name="T6" fmla="*/ 0 w 1066"/>
                <a:gd name="T7" fmla="*/ 0 h 284"/>
                <a:gd name="T8" fmla="*/ 0 w 1066"/>
                <a:gd name="T9" fmla="*/ 284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6" h="284">
                  <a:moveTo>
                    <a:pt x="0" y="284"/>
                  </a:moveTo>
                  <a:lnTo>
                    <a:pt x="782" y="284"/>
                  </a:lnTo>
                  <a:lnTo>
                    <a:pt x="1066" y="0"/>
                  </a:lnTo>
                  <a:lnTo>
                    <a:pt x="0" y="0"/>
                  </a:lnTo>
                  <a:lnTo>
                    <a:pt x="0" y="284"/>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31" name="Freeform 67"/>
            <p:cNvSpPr>
              <a:spLocks noChangeAspect="1"/>
            </p:cNvSpPr>
            <p:nvPr userDrawn="1"/>
          </p:nvSpPr>
          <p:spPr bwMode="auto">
            <a:xfrm>
              <a:off x="13" y="15"/>
              <a:ext cx="1089" cy="286"/>
            </a:xfrm>
            <a:custGeom>
              <a:avLst/>
              <a:gdLst>
                <a:gd name="T0" fmla="*/ 0 w 1084"/>
                <a:gd name="T1" fmla="*/ 285 h 285"/>
                <a:gd name="T2" fmla="*/ 1084 w 1084"/>
                <a:gd name="T3" fmla="*/ 285 h 285"/>
                <a:gd name="T4" fmla="*/ 800 w 1084"/>
                <a:gd name="T5" fmla="*/ 0 h 285"/>
                <a:gd name="T6" fmla="*/ 0 w 1084"/>
                <a:gd name="T7" fmla="*/ 0 h 285"/>
                <a:gd name="T8" fmla="*/ 0 w 1084"/>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4" h="285">
                  <a:moveTo>
                    <a:pt x="0" y="285"/>
                  </a:moveTo>
                  <a:lnTo>
                    <a:pt x="1084" y="285"/>
                  </a:lnTo>
                  <a:lnTo>
                    <a:pt x="800"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sp>
          <p:nvSpPr>
            <p:cNvPr id="32" name="Freeform 68"/>
            <p:cNvSpPr>
              <a:spLocks noChangeAspect="1"/>
            </p:cNvSpPr>
            <p:nvPr userDrawn="1"/>
          </p:nvSpPr>
          <p:spPr bwMode="auto">
            <a:xfrm>
              <a:off x="13" y="614"/>
              <a:ext cx="1688" cy="286"/>
            </a:xfrm>
            <a:custGeom>
              <a:avLst/>
              <a:gdLst>
                <a:gd name="T0" fmla="*/ 0 w 1680"/>
                <a:gd name="T1" fmla="*/ 285 h 285"/>
                <a:gd name="T2" fmla="*/ 1680 w 1680"/>
                <a:gd name="T3" fmla="*/ 285 h 285"/>
                <a:gd name="T4" fmla="*/ 1395 w 1680"/>
                <a:gd name="T5" fmla="*/ 0 h 285"/>
                <a:gd name="T6" fmla="*/ 0 w 1680"/>
                <a:gd name="T7" fmla="*/ 0 h 285"/>
                <a:gd name="T8" fmla="*/ 0 w 1680"/>
                <a:gd name="T9" fmla="*/ 285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0" h="285">
                  <a:moveTo>
                    <a:pt x="0" y="285"/>
                  </a:moveTo>
                  <a:lnTo>
                    <a:pt x="1680" y="285"/>
                  </a:lnTo>
                  <a:lnTo>
                    <a:pt x="1395" y="0"/>
                  </a:lnTo>
                  <a:lnTo>
                    <a:pt x="0" y="0"/>
                  </a:lnTo>
                  <a:lnTo>
                    <a:pt x="0" y="285"/>
                  </a:lnTo>
                  <a:close/>
                </a:path>
              </a:pathLst>
            </a:custGeom>
            <a:solidFill>
              <a:srgbClr val="3C4F82"/>
            </a:solidFill>
            <a:ln>
              <a:noFill/>
            </a:ln>
            <a:extLst>
              <a:ext uri="{91240B29-F687-4F45-9708-019B960494DF}">
                <a14:hiddenLine xmlns:a14="http://schemas.microsoft.com/office/drawing/2010/main" w="14351">
                  <a:solidFill>
                    <a:srgbClr val="000000"/>
                  </a:solidFill>
                  <a:prstDash val="solid"/>
                  <a:round/>
                  <a:headEnd/>
                  <a:tailEnd/>
                </a14:hiddenLine>
              </a:ext>
            </a:extLst>
          </p:spPr>
          <p:txBody>
            <a:bodyPr/>
            <a:lstStyle/>
            <a:p>
              <a:endParaRPr lang="en-US"/>
            </a:p>
          </p:txBody>
        </p:sp>
      </p:grpSp>
      <p:sp>
        <p:nvSpPr>
          <p:cNvPr id="33" name="Line 56"/>
          <p:cNvSpPr>
            <a:spLocks noChangeShapeType="1"/>
          </p:cNvSpPr>
          <p:nvPr userDrawn="1"/>
        </p:nvSpPr>
        <p:spPr bwMode="auto">
          <a:xfrm>
            <a:off x="0" y="6175375"/>
            <a:ext cx="9144000" cy="1588"/>
          </a:xfrm>
          <a:prstGeom prst="line">
            <a:avLst/>
          </a:prstGeom>
          <a:noFill/>
          <a:ln w="6350">
            <a:solidFill>
              <a:srgbClr val="808080"/>
            </a:solidFill>
            <a:round/>
            <a:headEnd/>
            <a:tailEnd/>
          </a:ln>
          <a:extLst>
            <a:ext uri="{909E8E84-426E-40DD-AFC4-6F175D3DCCD1}">
              <a14:hiddenFill xmlns:a14="http://schemas.microsoft.com/office/drawing/2010/main">
                <a:noFill/>
              </a14:hiddenFill>
            </a:ext>
          </a:extLst>
        </p:spPr>
        <p:txBody>
          <a:bodyPr wrap="none" lIns="0" tIns="0" anchor="ctr"/>
          <a:lstStyle/>
          <a:p>
            <a:endParaRPr lang="en-US"/>
          </a:p>
        </p:txBody>
      </p:sp>
      <p:sp>
        <p:nvSpPr>
          <p:cNvPr id="34" name="Rectangle 33"/>
          <p:cNvSpPr>
            <a:spLocks noChangeArrowheads="1"/>
          </p:cNvSpPr>
          <p:nvPr userDrawn="1"/>
        </p:nvSpPr>
        <p:spPr bwMode="auto">
          <a:xfrm>
            <a:off x="631920" y="6431548"/>
            <a:ext cx="1665287" cy="191656"/>
          </a:xfrm>
          <a:prstGeom prst="rect">
            <a:avLst/>
          </a:prstGeom>
          <a:noFill/>
          <a:ln w="9525">
            <a:noFill/>
            <a:miter lim="800000"/>
            <a:headEnd/>
            <a:tailEnd/>
          </a:ln>
          <a:effectLst/>
        </p:spPr>
        <p:txBody>
          <a:bodyPr lIns="0" tIns="0">
            <a:spAutoFit/>
          </a:bodyPr>
          <a:lstStyle>
            <a:defPPr>
              <a:defRPr lang="en-US"/>
            </a:defPPr>
            <a:lvl1pPr algn="l" rtl="0" fontAlgn="base">
              <a:spcBef>
                <a:spcPct val="0"/>
              </a:spcBef>
              <a:spcAft>
                <a:spcPct val="0"/>
              </a:spcAft>
              <a:buChar char="•"/>
              <a:defRPr sz="2000" kern="1200">
                <a:solidFill>
                  <a:schemeClr val="tx1"/>
                </a:solidFill>
                <a:latin typeface="Arial" charset="0"/>
                <a:ea typeface="+mn-ea"/>
                <a:cs typeface="+mn-cs"/>
              </a:defRPr>
            </a:lvl1pPr>
            <a:lvl2pPr marL="457200" algn="l" rtl="0" fontAlgn="base">
              <a:spcBef>
                <a:spcPct val="0"/>
              </a:spcBef>
              <a:spcAft>
                <a:spcPct val="0"/>
              </a:spcAft>
              <a:buChar char="•"/>
              <a:defRPr sz="2000" kern="1200">
                <a:solidFill>
                  <a:schemeClr val="tx1"/>
                </a:solidFill>
                <a:latin typeface="Arial" charset="0"/>
                <a:ea typeface="+mn-ea"/>
                <a:cs typeface="+mn-cs"/>
              </a:defRPr>
            </a:lvl2pPr>
            <a:lvl3pPr marL="914400" algn="l" rtl="0" fontAlgn="base">
              <a:spcBef>
                <a:spcPct val="0"/>
              </a:spcBef>
              <a:spcAft>
                <a:spcPct val="0"/>
              </a:spcAft>
              <a:buChar char="•"/>
              <a:defRPr sz="2000" kern="1200">
                <a:solidFill>
                  <a:schemeClr val="tx1"/>
                </a:solidFill>
                <a:latin typeface="Arial" charset="0"/>
                <a:ea typeface="+mn-ea"/>
                <a:cs typeface="+mn-cs"/>
              </a:defRPr>
            </a:lvl3pPr>
            <a:lvl4pPr marL="1371600" algn="l" rtl="0" fontAlgn="base">
              <a:spcBef>
                <a:spcPct val="0"/>
              </a:spcBef>
              <a:spcAft>
                <a:spcPct val="0"/>
              </a:spcAft>
              <a:buChar char="•"/>
              <a:defRPr sz="2000" kern="1200">
                <a:solidFill>
                  <a:schemeClr val="tx1"/>
                </a:solidFill>
                <a:latin typeface="Arial" charset="0"/>
                <a:ea typeface="+mn-ea"/>
                <a:cs typeface="+mn-cs"/>
              </a:defRPr>
            </a:lvl4pPr>
            <a:lvl5pPr marL="1828800" algn="l" rtl="0" fontAlgn="base">
              <a:spcBef>
                <a:spcPct val="0"/>
              </a:spcBef>
              <a:spcAft>
                <a:spcPct val="0"/>
              </a:spcAft>
              <a:buChar char="•"/>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algn="l" eaLnBrk="0" hangingPunct="0">
              <a:lnSpc>
                <a:spcPts val="1300"/>
              </a:lnSpc>
              <a:spcBef>
                <a:spcPct val="0"/>
              </a:spcBef>
              <a:buNone/>
            </a:pPr>
            <a:r>
              <a:rPr lang="en-US" sz="700" dirty="0" smtClean="0">
                <a:solidFill>
                  <a:srgbClr val="000000"/>
                </a:solidFill>
              </a:rPr>
              <a:t>04-2013</a:t>
            </a:r>
            <a:endParaRPr lang="en-US" sz="700" dirty="0">
              <a:solidFill>
                <a:srgbClr val="000000"/>
              </a:solidFill>
            </a:endParaRPr>
          </a:p>
        </p:txBody>
      </p:sp>
    </p:spTree>
    <p:extLst>
      <p:ext uri="{BB962C8B-B14F-4D97-AF65-F5344CB8AC3E}">
        <p14:creationId xmlns:p14="http://schemas.microsoft.com/office/powerpoint/2010/main" val="3910734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096480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8647589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06475" y="890588"/>
            <a:ext cx="7421563" cy="5619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017588" y="1709738"/>
            <a:ext cx="7413625" cy="4592637"/>
          </a:xfrm>
        </p:spPr>
        <p:txBody>
          <a:bodyPr/>
          <a:lstStyle/>
          <a:p>
            <a:pPr lvl="0"/>
            <a:r>
              <a:rPr lang="en-US" noProof="0" smtClean="0"/>
              <a:t>Click icon to add table</a:t>
            </a:r>
            <a:endParaRPr lang="en-US" noProof="0" smtClean="0"/>
          </a:p>
        </p:txBody>
      </p:sp>
    </p:spTree>
    <p:extLst>
      <p:ext uri="{BB962C8B-B14F-4D97-AF65-F5344CB8AC3E}">
        <p14:creationId xmlns:p14="http://schemas.microsoft.com/office/powerpoint/2010/main" val="11606470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26" name="Rectangle 90"/>
          <p:cNvSpPr>
            <a:spLocks noGrp="1" noChangeArrowheads="1"/>
          </p:cNvSpPr>
          <p:nvPr>
            <p:ph type="body" idx="1"/>
          </p:nvPr>
        </p:nvSpPr>
        <p:spPr bwMode="gray">
          <a:xfrm>
            <a:off x="533400" y="1295400"/>
            <a:ext cx="823753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7" name="Rectangle 91"/>
          <p:cNvSpPr>
            <a:spLocks noGrp="1" noChangeArrowheads="1"/>
          </p:cNvSpPr>
          <p:nvPr>
            <p:ph type="title"/>
          </p:nvPr>
        </p:nvSpPr>
        <p:spPr bwMode="auto">
          <a:xfrm>
            <a:off x="533400" y="533400"/>
            <a:ext cx="82359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30" name="Rectangle 95"/>
          <p:cNvSpPr>
            <a:spLocks noChangeArrowheads="1"/>
          </p:cNvSpPr>
          <p:nvPr/>
        </p:nvSpPr>
        <p:spPr bwMode="auto">
          <a:xfrm>
            <a:off x="8450263" y="6565900"/>
            <a:ext cx="3238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anchor="ctr">
            <a:spAutoFit/>
          </a:bodyPr>
          <a:lstStyle/>
          <a:p>
            <a:pPr eaLnBrk="0" hangingPunct="0">
              <a:buFontTx/>
              <a:buNone/>
            </a:pPr>
            <a:fld id="{B0BC13AA-13C0-4E26-BDA1-99A8BCF79003}" type="slidenum">
              <a:rPr lang="en-US" sz="900"/>
              <a:pPr eaLnBrk="0" hangingPunct="0">
                <a:buFontTx/>
                <a:buNone/>
              </a:pPr>
              <a:t>‹#›</a:t>
            </a:fld>
            <a:endParaRPr lang="en-US" sz="900"/>
          </a:p>
        </p:txBody>
      </p:sp>
      <p:sp>
        <p:nvSpPr>
          <p:cNvPr id="7" name="Rectangle 93"/>
          <p:cNvSpPr>
            <a:spLocks noChangeArrowheads="1"/>
          </p:cNvSpPr>
          <p:nvPr userDrawn="1"/>
        </p:nvSpPr>
        <p:spPr bwMode="ltGray">
          <a:xfrm>
            <a:off x="6054725" y="6580187"/>
            <a:ext cx="2355850" cy="214313"/>
          </a:xfrm>
          <a:prstGeom prst="rect">
            <a:avLst/>
          </a:prstGeom>
          <a:noFill/>
          <a:ln w="9525">
            <a:noFill/>
            <a:miter lim="800000"/>
            <a:headEnd/>
            <a:tailEnd/>
          </a:ln>
          <a:effectLst/>
        </p:spPr>
        <p:txBody>
          <a:bodyPr lIns="45720" rIns="45720" anchor="ctr">
            <a:spAutoFit/>
          </a:bodyPr>
          <a:lstStyle/>
          <a:p>
            <a:pPr algn="r" eaLnBrk="0" hangingPunct="0">
              <a:spcBef>
                <a:spcPct val="0"/>
              </a:spcBef>
              <a:buNone/>
            </a:pPr>
            <a:r>
              <a:rPr lang="en-US" sz="800" dirty="0">
                <a:solidFill>
                  <a:schemeClr val="bg1">
                    <a:lumMod val="65000"/>
                  </a:schemeClr>
                </a:solidFill>
              </a:rPr>
              <a:t>© </a:t>
            </a:r>
            <a:r>
              <a:rPr lang="en-US" sz="800" dirty="0" smtClean="0">
                <a:solidFill>
                  <a:schemeClr val="bg1">
                    <a:lumMod val="65000"/>
                  </a:schemeClr>
                </a:solidFill>
              </a:rPr>
              <a:t>2013 </a:t>
            </a:r>
            <a:r>
              <a:rPr lang="en-US" sz="800" dirty="0">
                <a:solidFill>
                  <a:schemeClr val="bg1">
                    <a:lumMod val="65000"/>
                  </a:schemeClr>
                </a:solidFill>
              </a:rPr>
              <a:t>Carnegie Mellon University</a:t>
            </a:r>
            <a:endParaRPr lang="en-US" sz="800" b="0" dirty="0">
              <a:solidFill>
                <a:schemeClr val="bg1">
                  <a:lumMod val="65000"/>
                </a:schemeClr>
              </a:solidFill>
            </a:endParaRPr>
          </a:p>
        </p:txBody>
      </p:sp>
      <p:sp>
        <p:nvSpPr>
          <p:cNvPr id="8" name="Rectangle 94"/>
          <p:cNvSpPr>
            <a:spLocks noChangeArrowheads="1"/>
          </p:cNvSpPr>
          <p:nvPr userDrawn="1"/>
        </p:nvSpPr>
        <p:spPr bwMode="auto">
          <a:xfrm>
            <a:off x="457200" y="6577800"/>
            <a:ext cx="5334000" cy="216700"/>
          </a:xfrm>
          <a:prstGeom prst="rect">
            <a:avLst/>
          </a:prstGeom>
          <a:noFill/>
          <a:ln w="9525">
            <a:noFill/>
            <a:miter lim="800000"/>
            <a:headEnd/>
            <a:tailEnd/>
          </a:ln>
          <a:effectLst/>
        </p:spPr>
        <p:txBody>
          <a:bodyPr lIns="92685" tIns="46342" rIns="92685" bIns="46342">
            <a:spAutoFit/>
          </a:bodyPr>
          <a:lstStyle/>
          <a:p>
            <a:pPr algn="l" defTabSz="811213" eaLnBrk="0" hangingPunct="0">
              <a:spcBef>
                <a:spcPct val="0"/>
              </a:spcBef>
              <a:buNone/>
            </a:pPr>
            <a:r>
              <a:rPr lang="en-US" sz="800" dirty="0" smtClean="0">
                <a:solidFill>
                  <a:schemeClr val="bg1">
                    <a:lumMod val="65000"/>
                  </a:schemeClr>
                </a:solidFill>
              </a:rPr>
              <a:t>04-2013  |</a:t>
            </a:r>
            <a:r>
              <a:rPr lang="en-US" sz="800" baseline="0" dirty="0" smtClean="0">
                <a:solidFill>
                  <a:schemeClr val="bg1">
                    <a:lumMod val="65000"/>
                  </a:schemeClr>
                </a:solidFill>
              </a:rPr>
              <a:t>  </a:t>
            </a:r>
            <a:r>
              <a:rPr lang="en-US" sz="800" dirty="0" smtClean="0">
                <a:solidFill>
                  <a:schemeClr val="bg1">
                    <a:lumMod val="65000"/>
                  </a:schemeClr>
                </a:solidFill>
              </a:rPr>
              <a:t>TSP Team Member Training  |</a:t>
            </a:r>
            <a:r>
              <a:rPr lang="en-US" sz="800" baseline="0" dirty="0" smtClean="0">
                <a:solidFill>
                  <a:schemeClr val="bg1">
                    <a:lumMod val="65000"/>
                  </a:schemeClr>
                </a:solidFill>
              </a:rPr>
              <a:t>  </a:t>
            </a:r>
            <a:r>
              <a:rPr lang="en-US" sz="800" dirty="0" smtClean="0">
                <a:solidFill>
                  <a:schemeClr val="bg1">
                    <a:lumMod val="65000"/>
                  </a:schemeClr>
                </a:solidFill>
              </a:rPr>
              <a:t>The TSP Launch</a:t>
            </a:r>
            <a:endParaRPr lang="en-US" sz="800" dirty="0">
              <a:solidFill>
                <a:schemeClr val="bg1">
                  <a:lumMod val="65000"/>
                </a:schemeClr>
              </a:solidFill>
            </a:endParaRPr>
          </a:p>
        </p:txBody>
      </p:sp>
      <p:sp>
        <p:nvSpPr>
          <p:cNvPr id="9" name="Rectangle 8"/>
          <p:cNvSpPr/>
          <p:nvPr userDrawn="1"/>
        </p:nvSpPr>
        <p:spPr bwMode="auto">
          <a:xfrm>
            <a:off x="0" y="-7536"/>
            <a:ext cx="9144000" cy="228600"/>
          </a:xfrm>
          <a:prstGeom prst="rect">
            <a:avLst/>
          </a:prstGeom>
          <a:solidFill>
            <a:srgbClr val="0070C0"/>
          </a:solidFill>
          <a:ln w="9525" cap="flat" cmpd="sng" algn="ctr">
            <a:noFill/>
            <a:prstDash val="solid"/>
            <a:round/>
            <a:headEnd type="none" w="med" len="med"/>
            <a:tailEnd type="none" w="med" len="med"/>
          </a:ln>
          <a:effectLst/>
        </p:spPr>
        <p:txBody>
          <a:bodyPr vert="horz" wrap="square" lIns="92309" tIns="46154" rIns="92309" bIns="46154" numCol="1" rtlCol="0" anchor="t" anchorCtr="0" compatLnSpc="1">
            <a:prstTxWarp prst="textNoShape">
              <a:avLst/>
            </a:prstTxWarp>
          </a:bodyPr>
          <a:lstStyle>
            <a:defPPr>
              <a:defRPr lang="en-US"/>
            </a:defPPr>
            <a:lvl1pPr algn="l" rtl="0" fontAlgn="base">
              <a:spcBef>
                <a:spcPct val="0"/>
              </a:spcBef>
              <a:spcAft>
                <a:spcPct val="0"/>
              </a:spcAft>
              <a:buChar char="•"/>
              <a:defRPr sz="2000" kern="1200">
                <a:solidFill>
                  <a:schemeClr val="tx1"/>
                </a:solidFill>
                <a:latin typeface="Arial" pitchFamily="34" charset="0"/>
                <a:ea typeface="+mn-ea"/>
                <a:cs typeface="+mn-cs"/>
              </a:defRPr>
            </a:lvl1pPr>
            <a:lvl2pPr marL="457200" algn="l" rtl="0" fontAlgn="base">
              <a:spcBef>
                <a:spcPct val="0"/>
              </a:spcBef>
              <a:spcAft>
                <a:spcPct val="0"/>
              </a:spcAft>
              <a:buChar char="•"/>
              <a:defRPr sz="2000" kern="1200">
                <a:solidFill>
                  <a:schemeClr val="tx1"/>
                </a:solidFill>
                <a:latin typeface="Arial" pitchFamily="34" charset="0"/>
                <a:ea typeface="+mn-ea"/>
                <a:cs typeface="+mn-cs"/>
              </a:defRPr>
            </a:lvl2pPr>
            <a:lvl3pPr marL="914400" algn="l" rtl="0" fontAlgn="base">
              <a:spcBef>
                <a:spcPct val="0"/>
              </a:spcBef>
              <a:spcAft>
                <a:spcPct val="0"/>
              </a:spcAft>
              <a:buChar char="•"/>
              <a:defRPr sz="2000" kern="1200">
                <a:solidFill>
                  <a:schemeClr val="tx1"/>
                </a:solidFill>
                <a:latin typeface="Arial" pitchFamily="34" charset="0"/>
                <a:ea typeface="+mn-ea"/>
                <a:cs typeface="+mn-cs"/>
              </a:defRPr>
            </a:lvl3pPr>
            <a:lvl4pPr marL="1371600" algn="l" rtl="0" fontAlgn="base">
              <a:spcBef>
                <a:spcPct val="0"/>
              </a:spcBef>
              <a:spcAft>
                <a:spcPct val="0"/>
              </a:spcAft>
              <a:buChar char="•"/>
              <a:defRPr sz="2000" kern="1200">
                <a:solidFill>
                  <a:schemeClr val="tx1"/>
                </a:solidFill>
                <a:latin typeface="Arial" pitchFamily="34" charset="0"/>
                <a:ea typeface="+mn-ea"/>
                <a:cs typeface="+mn-cs"/>
              </a:defRPr>
            </a:lvl4pPr>
            <a:lvl5pPr marL="1828800" algn="l" rtl="0" fontAlgn="base">
              <a:spcBef>
                <a:spcPct val="0"/>
              </a:spcBef>
              <a:spcAft>
                <a:spcPct val="0"/>
              </a:spcAft>
              <a:buChar char="•"/>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a:lstStyle>
          <a:p>
            <a:pPr marL="0" marR="0" indent="0" algn="l" defTabSz="914400" rtl="0" eaLnBrk="1" fontAlgn="base" latinLnBrk="0" hangingPunct="1">
              <a:lnSpc>
                <a:spcPct val="100000"/>
              </a:lnSpc>
              <a:spcBef>
                <a:spcPct val="30000"/>
              </a:spcBef>
              <a:spcAft>
                <a:spcPct val="0"/>
              </a:spcAft>
              <a:buClrTx/>
              <a:buSzTx/>
              <a:buFontTx/>
              <a:buNone/>
              <a:tabLst>
                <a:tab pos="292100" algn="l"/>
                <a:tab pos="571500" algn="l"/>
              </a:tabLst>
            </a:pPr>
            <a:endParaRPr kumimoji="0" lang="en-US" sz="1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cSld>
  <p:clrMap bg1="lt1" tx1="dk1" bg2="lt2" tx2="dk2" accent1="accent1" accent2="accent2" accent3="accent3" accent4="accent4" accent5="accent5" accent6="accent6" hlink="hlink" folHlink="folHlink"/>
  <p:sldLayoutIdLst>
    <p:sldLayoutId id="2147483765" r:id="rId1"/>
    <p:sldLayoutId id="2147483762" r:id="rId2"/>
    <p:sldLayoutId id="2147483763" r:id="rId3"/>
    <p:sldLayoutId id="2147483764" r:id="rId4"/>
    <p:sldLayoutId id="2147483766" r:id="rId5"/>
  </p:sldLayoutIdLst>
  <p:transition/>
  <p:txStyles>
    <p:titleStyle>
      <a:lvl1pPr algn="l" rtl="0" fontAlgn="base">
        <a:lnSpc>
          <a:spcPct val="80000"/>
        </a:lnSpc>
        <a:spcBef>
          <a:spcPct val="0"/>
        </a:spcBef>
        <a:spcAft>
          <a:spcPct val="0"/>
        </a:spcAft>
        <a:defRPr sz="2800" b="1">
          <a:solidFill>
            <a:schemeClr val="tx1"/>
          </a:solidFill>
          <a:latin typeface="+mj-lt"/>
          <a:ea typeface="+mj-ea"/>
          <a:cs typeface="+mj-cs"/>
        </a:defRPr>
      </a:lvl1pPr>
      <a:lvl2pPr algn="l" rtl="0" fontAlgn="base">
        <a:lnSpc>
          <a:spcPct val="80000"/>
        </a:lnSpc>
        <a:spcBef>
          <a:spcPct val="0"/>
        </a:spcBef>
        <a:spcAft>
          <a:spcPct val="0"/>
        </a:spcAft>
        <a:defRPr sz="2800" b="1">
          <a:solidFill>
            <a:schemeClr val="tx1"/>
          </a:solidFill>
          <a:latin typeface="Arial" charset="0"/>
        </a:defRPr>
      </a:lvl2pPr>
      <a:lvl3pPr algn="l" rtl="0" fontAlgn="base">
        <a:lnSpc>
          <a:spcPct val="80000"/>
        </a:lnSpc>
        <a:spcBef>
          <a:spcPct val="0"/>
        </a:spcBef>
        <a:spcAft>
          <a:spcPct val="0"/>
        </a:spcAft>
        <a:defRPr sz="2800" b="1">
          <a:solidFill>
            <a:schemeClr val="tx1"/>
          </a:solidFill>
          <a:latin typeface="Arial" charset="0"/>
        </a:defRPr>
      </a:lvl3pPr>
      <a:lvl4pPr algn="l" rtl="0" fontAlgn="base">
        <a:lnSpc>
          <a:spcPct val="80000"/>
        </a:lnSpc>
        <a:spcBef>
          <a:spcPct val="0"/>
        </a:spcBef>
        <a:spcAft>
          <a:spcPct val="0"/>
        </a:spcAft>
        <a:defRPr sz="2800" b="1">
          <a:solidFill>
            <a:schemeClr val="tx1"/>
          </a:solidFill>
          <a:latin typeface="Arial" charset="0"/>
        </a:defRPr>
      </a:lvl4pPr>
      <a:lvl5pPr algn="l" rtl="0" fontAlgn="base">
        <a:lnSpc>
          <a:spcPct val="80000"/>
        </a:lnSpc>
        <a:spcBef>
          <a:spcPct val="0"/>
        </a:spcBef>
        <a:spcAft>
          <a:spcPct val="0"/>
        </a:spcAft>
        <a:defRPr sz="2800" b="1">
          <a:solidFill>
            <a:schemeClr val="tx1"/>
          </a:solidFill>
          <a:latin typeface="Arial" charset="0"/>
        </a:defRPr>
      </a:lvl5pPr>
      <a:lvl6pPr marL="457200" algn="l" rtl="0" eaLnBrk="1" fontAlgn="base" hangingPunct="1">
        <a:lnSpc>
          <a:spcPct val="80000"/>
        </a:lnSpc>
        <a:spcBef>
          <a:spcPct val="0"/>
        </a:spcBef>
        <a:spcAft>
          <a:spcPct val="0"/>
        </a:spcAft>
        <a:defRPr sz="2800" b="1">
          <a:solidFill>
            <a:schemeClr val="tx1"/>
          </a:solidFill>
          <a:latin typeface="Arial" charset="0"/>
        </a:defRPr>
      </a:lvl6pPr>
      <a:lvl7pPr marL="914400" algn="l" rtl="0" eaLnBrk="1" fontAlgn="base" hangingPunct="1">
        <a:lnSpc>
          <a:spcPct val="80000"/>
        </a:lnSpc>
        <a:spcBef>
          <a:spcPct val="0"/>
        </a:spcBef>
        <a:spcAft>
          <a:spcPct val="0"/>
        </a:spcAft>
        <a:defRPr sz="2800" b="1">
          <a:solidFill>
            <a:schemeClr val="tx1"/>
          </a:solidFill>
          <a:latin typeface="Arial" charset="0"/>
        </a:defRPr>
      </a:lvl7pPr>
      <a:lvl8pPr marL="1371600" algn="l" rtl="0" eaLnBrk="1" fontAlgn="base" hangingPunct="1">
        <a:lnSpc>
          <a:spcPct val="80000"/>
        </a:lnSpc>
        <a:spcBef>
          <a:spcPct val="0"/>
        </a:spcBef>
        <a:spcAft>
          <a:spcPct val="0"/>
        </a:spcAft>
        <a:defRPr sz="2800" b="1">
          <a:solidFill>
            <a:schemeClr val="tx1"/>
          </a:solidFill>
          <a:latin typeface="Arial" charset="0"/>
        </a:defRPr>
      </a:lvl8pPr>
      <a:lvl9pPr marL="1828800" algn="l" rtl="0" eaLnBrk="1" fontAlgn="base" hangingPunct="1">
        <a:lnSpc>
          <a:spcPct val="80000"/>
        </a:lnSpc>
        <a:spcBef>
          <a:spcPct val="0"/>
        </a:spcBef>
        <a:spcAft>
          <a:spcPct val="0"/>
        </a:spcAft>
        <a:defRPr sz="2800" b="1">
          <a:solidFill>
            <a:schemeClr val="tx1"/>
          </a:solidFill>
          <a:latin typeface="Arial" charset="0"/>
        </a:defRPr>
      </a:lvl9pPr>
    </p:titleStyle>
    <p:bodyStyle>
      <a:lvl1pPr marL="0" indent="0" algn="l" rtl="0" fontAlgn="base">
        <a:lnSpc>
          <a:spcPct val="95000"/>
        </a:lnSpc>
        <a:spcBef>
          <a:spcPts val="1200"/>
        </a:spcBef>
        <a:spcAft>
          <a:spcPts val="0"/>
        </a:spcAft>
        <a:buSzPct val="70000"/>
        <a:defRPr sz="2000">
          <a:solidFill>
            <a:schemeClr val="tx1"/>
          </a:solidFill>
          <a:latin typeface="+mn-lt"/>
          <a:ea typeface="+mn-ea"/>
          <a:cs typeface="+mn-cs"/>
        </a:defRPr>
      </a:lvl1pPr>
      <a:lvl2pPr marL="284163" indent="-169863" algn="l" rtl="0" fontAlgn="base">
        <a:lnSpc>
          <a:spcPct val="95000"/>
        </a:lnSpc>
        <a:spcBef>
          <a:spcPts val="600"/>
        </a:spcBef>
        <a:spcAft>
          <a:spcPts val="0"/>
        </a:spcAft>
        <a:buFont typeface="Times" pitchFamily="18" charset="0"/>
        <a:buChar char="•"/>
        <a:defRPr>
          <a:solidFill>
            <a:srgbClr val="3C4F82"/>
          </a:solidFill>
          <a:latin typeface="+mn-lt"/>
        </a:defRPr>
      </a:lvl2pPr>
      <a:lvl3pPr marL="576263" indent="-179388" algn="l" rtl="0" fontAlgn="base">
        <a:lnSpc>
          <a:spcPct val="95000"/>
        </a:lnSpc>
        <a:spcBef>
          <a:spcPts val="600"/>
        </a:spcBef>
        <a:spcAft>
          <a:spcPts val="0"/>
        </a:spcAft>
        <a:buFont typeface="Times" pitchFamily="18" charset="0"/>
        <a:buChar char="–"/>
        <a:defRPr>
          <a:solidFill>
            <a:srgbClr val="3C4F82"/>
          </a:solidFill>
          <a:latin typeface="+mn-lt"/>
        </a:defRPr>
      </a:lvl3pPr>
      <a:lvl4pPr marL="858838" indent="-168275" algn="l" rtl="0" fontAlgn="base">
        <a:lnSpc>
          <a:spcPct val="95000"/>
        </a:lnSpc>
        <a:spcBef>
          <a:spcPct val="0"/>
        </a:spcBef>
        <a:spcAft>
          <a:spcPct val="25000"/>
        </a:spcAft>
        <a:buChar char="•"/>
        <a:defRPr>
          <a:solidFill>
            <a:schemeClr val="bg2"/>
          </a:solidFill>
          <a:latin typeface="+mn-lt"/>
        </a:defRPr>
      </a:lvl4pPr>
      <a:lvl5pPr marL="1143000" indent="-169863" algn="l" rtl="0" fontAlgn="base">
        <a:lnSpc>
          <a:spcPct val="95000"/>
        </a:lnSpc>
        <a:spcBef>
          <a:spcPct val="0"/>
        </a:spcBef>
        <a:spcAft>
          <a:spcPct val="25000"/>
        </a:spcAft>
        <a:buFont typeface="Times" pitchFamily="18"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114" name="Rectangle 90"/>
          <p:cNvSpPr>
            <a:spLocks noGrp="1" noChangeArrowheads="1"/>
          </p:cNvSpPr>
          <p:nvPr>
            <p:ph type="body" idx="1"/>
          </p:nvPr>
        </p:nvSpPr>
        <p:spPr bwMode="gray">
          <a:xfrm>
            <a:off x="533400" y="1295400"/>
            <a:ext cx="8237538" cy="49530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15" name="Rectangle 91"/>
          <p:cNvSpPr>
            <a:spLocks noGrp="1" noChangeArrowheads="1"/>
          </p:cNvSpPr>
          <p:nvPr>
            <p:ph type="title"/>
          </p:nvPr>
        </p:nvSpPr>
        <p:spPr bwMode="auto">
          <a:xfrm>
            <a:off x="533400" y="533400"/>
            <a:ext cx="8235950" cy="8382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endParaRPr lang="en-US" smtClean="0"/>
          </a:p>
        </p:txBody>
      </p:sp>
      <p:sp>
        <p:nvSpPr>
          <p:cNvPr id="1117" name="Rectangle 93"/>
          <p:cNvSpPr>
            <a:spLocks noChangeArrowheads="1"/>
          </p:cNvSpPr>
          <p:nvPr/>
        </p:nvSpPr>
        <p:spPr bwMode="ltGray">
          <a:xfrm>
            <a:off x="6054725" y="6580187"/>
            <a:ext cx="2355850" cy="214313"/>
          </a:xfrm>
          <a:prstGeom prst="rect">
            <a:avLst/>
          </a:prstGeom>
          <a:noFill/>
          <a:ln w="9525">
            <a:noFill/>
            <a:miter lim="800000"/>
            <a:headEnd/>
            <a:tailEnd/>
          </a:ln>
          <a:effectLst/>
        </p:spPr>
        <p:txBody>
          <a:bodyPr lIns="45720" rIns="45720" anchor="ctr">
            <a:spAutoFit/>
          </a:bodyPr>
          <a:lstStyle/>
          <a:p>
            <a:pPr algn="r" eaLnBrk="0" hangingPunct="0">
              <a:spcBef>
                <a:spcPct val="0"/>
              </a:spcBef>
              <a:buNone/>
            </a:pPr>
            <a:r>
              <a:rPr lang="en-US" sz="800" smtClean="0">
                <a:solidFill>
                  <a:schemeClr val="bg1">
                    <a:lumMod val="65000"/>
                  </a:schemeClr>
                </a:solidFill>
              </a:rPr>
              <a:t>2013 </a:t>
            </a:r>
            <a:r>
              <a:rPr lang="en-US" sz="800" dirty="0">
                <a:solidFill>
                  <a:schemeClr val="bg1">
                    <a:lumMod val="65000"/>
                  </a:schemeClr>
                </a:solidFill>
              </a:rPr>
              <a:t>Carnegie Mellon University</a:t>
            </a:r>
            <a:endParaRPr lang="en-US" sz="800" b="0" dirty="0">
              <a:solidFill>
                <a:schemeClr val="bg1">
                  <a:lumMod val="65000"/>
                </a:schemeClr>
              </a:solidFill>
            </a:endParaRPr>
          </a:p>
        </p:txBody>
      </p:sp>
      <p:sp>
        <p:nvSpPr>
          <p:cNvPr id="1118" name="Rectangle 94"/>
          <p:cNvSpPr>
            <a:spLocks noChangeArrowheads="1"/>
          </p:cNvSpPr>
          <p:nvPr/>
        </p:nvSpPr>
        <p:spPr bwMode="auto">
          <a:xfrm>
            <a:off x="457200" y="6577800"/>
            <a:ext cx="5334000" cy="216700"/>
          </a:xfrm>
          <a:prstGeom prst="rect">
            <a:avLst/>
          </a:prstGeom>
          <a:noFill/>
          <a:ln w="9525">
            <a:noFill/>
            <a:miter lim="800000"/>
            <a:headEnd/>
            <a:tailEnd/>
          </a:ln>
          <a:effectLst/>
        </p:spPr>
        <p:txBody>
          <a:bodyPr lIns="92685" tIns="46342" rIns="92685" bIns="46342">
            <a:spAutoFit/>
          </a:bodyPr>
          <a:lstStyle/>
          <a:p>
            <a:pPr algn="l" defTabSz="811213" eaLnBrk="0" hangingPunct="0">
              <a:spcBef>
                <a:spcPct val="0"/>
              </a:spcBef>
              <a:buNone/>
            </a:pPr>
            <a:r>
              <a:rPr lang="en-US" sz="800" dirty="0" smtClean="0">
                <a:solidFill>
                  <a:schemeClr val="bg1">
                    <a:lumMod val="65000"/>
                  </a:schemeClr>
                </a:solidFill>
              </a:rPr>
              <a:t>04-2013  |</a:t>
            </a:r>
            <a:r>
              <a:rPr lang="en-US" sz="800" baseline="0" dirty="0" smtClean="0">
                <a:solidFill>
                  <a:schemeClr val="bg1">
                    <a:lumMod val="65000"/>
                  </a:schemeClr>
                </a:solidFill>
              </a:rPr>
              <a:t>  </a:t>
            </a:r>
            <a:r>
              <a:rPr lang="en-US" sz="800" dirty="0" smtClean="0">
                <a:solidFill>
                  <a:schemeClr val="bg1">
                    <a:lumMod val="65000"/>
                  </a:schemeClr>
                </a:solidFill>
              </a:rPr>
              <a:t>TSP Team Member</a:t>
            </a:r>
            <a:r>
              <a:rPr lang="en-US" sz="800" baseline="0" dirty="0" smtClean="0">
                <a:solidFill>
                  <a:schemeClr val="bg1">
                    <a:lumMod val="65000"/>
                  </a:schemeClr>
                </a:solidFill>
              </a:rPr>
              <a:t> </a:t>
            </a:r>
            <a:r>
              <a:rPr lang="en-US" sz="800" dirty="0" smtClean="0">
                <a:solidFill>
                  <a:schemeClr val="bg1">
                    <a:lumMod val="65000"/>
                  </a:schemeClr>
                </a:solidFill>
              </a:rPr>
              <a:t>Training  |</a:t>
            </a:r>
            <a:r>
              <a:rPr lang="en-US" sz="800" baseline="0" dirty="0" smtClean="0">
                <a:solidFill>
                  <a:schemeClr val="bg1">
                    <a:lumMod val="65000"/>
                  </a:schemeClr>
                </a:solidFill>
              </a:rPr>
              <a:t>  </a:t>
            </a:r>
            <a:r>
              <a:rPr lang="en-US" sz="800" dirty="0" smtClean="0">
                <a:solidFill>
                  <a:schemeClr val="bg1">
                    <a:lumMod val="65000"/>
                  </a:schemeClr>
                </a:solidFill>
              </a:rPr>
              <a:t>Introduction</a:t>
            </a:r>
            <a:endParaRPr lang="en-US" sz="800" dirty="0">
              <a:solidFill>
                <a:schemeClr val="bg1">
                  <a:lumMod val="65000"/>
                </a:schemeClr>
              </a:solidFill>
            </a:endParaRPr>
          </a:p>
        </p:txBody>
      </p:sp>
      <p:sp>
        <p:nvSpPr>
          <p:cNvPr id="1119" name="Rectangle 95"/>
          <p:cNvSpPr>
            <a:spLocks noChangeArrowheads="1"/>
          </p:cNvSpPr>
          <p:nvPr/>
        </p:nvSpPr>
        <p:spPr bwMode="auto">
          <a:xfrm>
            <a:off x="8450263" y="6565900"/>
            <a:ext cx="323850" cy="228600"/>
          </a:xfrm>
          <a:prstGeom prst="rect">
            <a:avLst/>
          </a:prstGeom>
          <a:noFill/>
          <a:ln w="6350">
            <a:noFill/>
            <a:miter lim="800000"/>
            <a:headEnd/>
            <a:tailEnd/>
          </a:ln>
          <a:effectLst/>
        </p:spPr>
        <p:txBody>
          <a:bodyPr wrap="none" anchor="ctr">
            <a:spAutoFit/>
          </a:bodyPr>
          <a:lstStyle/>
          <a:p>
            <a:pPr eaLnBrk="0" hangingPunct="0">
              <a:spcBef>
                <a:spcPct val="0"/>
              </a:spcBef>
              <a:buNone/>
            </a:pPr>
            <a:fld id="{B0839839-20DE-4AC0-980C-540449044AAE}" type="slidenum">
              <a:rPr lang="en-US" sz="900"/>
              <a:pPr eaLnBrk="0" hangingPunct="0">
                <a:spcBef>
                  <a:spcPct val="0"/>
                </a:spcBef>
                <a:buNone/>
              </a:pPr>
              <a:t>‹#›</a:t>
            </a:fld>
            <a:endParaRPr lang="en-US" sz="900" dirty="0"/>
          </a:p>
        </p:txBody>
      </p:sp>
      <p:sp>
        <p:nvSpPr>
          <p:cNvPr id="7" name="Rectangle 6"/>
          <p:cNvSpPr/>
          <p:nvPr/>
        </p:nvSpPr>
        <p:spPr bwMode="auto">
          <a:xfrm>
            <a:off x="0" y="0"/>
            <a:ext cx="9144000" cy="228600"/>
          </a:xfrm>
          <a:prstGeom prst="rect">
            <a:avLst/>
          </a:prstGeom>
          <a:solidFill>
            <a:srgbClr val="0070C0"/>
          </a:solidFill>
          <a:ln w="9525" cap="flat" cmpd="sng" algn="ctr">
            <a:noFill/>
            <a:prstDash val="solid"/>
            <a:round/>
            <a:headEnd type="none" w="med" len="med"/>
            <a:tailEnd type="none" w="med" len="med"/>
          </a:ln>
          <a:effectLst/>
        </p:spPr>
        <p:txBody>
          <a:bodyPr vert="horz" wrap="square" lIns="92309" tIns="46154" rIns="92309" bIns="46154" numCol="1" rtlCol="0" anchor="t" anchorCtr="0" compatLnSpc="1">
            <a:prstTxWarp prst="textNoShape">
              <a:avLst/>
            </a:prstTxWarp>
          </a:bodyPr>
          <a:lstStyle>
            <a:defPPr>
              <a:defRPr lang="en-US"/>
            </a:defPPr>
            <a:lvl1pPr algn="l" rtl="0" fontAlgn="base">
              <a:spcBef>
                <a:spcPct val="30000"/>
              </a:spcBef>
              <a:spcAft>
                <a:spcPct val="0"/>
              </a:spcAft>
              <a:defRPr sz="1000" kern="1200">
                <a:solidFill>
                  <a:schemeClr val="tx1"/>
                </a:solidFill>
                <a:latin typeface="Arial" charset="0"/>
                <a:ea typeface="ＭＳ Ｐゴシック" charset="-128"/>
                <a:cs typeface="+mn-cs"/>
              </a:defRPr>
            </a:lvl1pPr>
            <a:lvl2pPr marL="457200" algn="l" rtl="0" fontAlgn="base">
              <a:spcBef>
                <a:spcPct val="30000"/>
              </a:spcBef>
              <a:spcAft>
                <a:spcPct val="0"/>
              </a:spcAft>
              <a:defRPr sz="1000" kern="1200">
                <a:solidFill>
                  <a:schemeClr val="tx1"/>
                </a:solidFill>
                <a:latin typeface="Arial" charset="0"/>
                <a:ea typeface="ＭＳ Ｐゴシック" charset="-128"/>
                <a:cs typeface="+mn-cs"/>
              </a:defRPr>
            </a:lvl2pPr>
            <a:lvl3pPr marL="914400" algn="l" rtl="0" fontAlgn="base">
              <a:spcBef>
                <a:spcPct val="30000"/>
              </a:spcBef>
              <a:spcAft>
                <a:spcPct val="0"/>
              </a:spcAft>
              <a:defRPr sz="10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0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000" kern="1200">
                <a:solidFill>
                  <a:schemeClr val="tx1"/>
                </a:solidFill>
                <a:latin typeface="Arial" charset="0"/>
                <a:ea typeface="ＭＳ Ｐゴシック" charset="-128"/>
                <a:cs typeface="+mn-cs"/>
              </a:defRPr>
            </a:lvl6pPr>
            <a:lvl7pPr marL="2743200" algn="l" defTabSz="914400" rtl="0" eaLnBrk="1" latinLnBrk="0" hangingPunct="1">
              <a:defRPr sz="1000" kern="1200">
                <a:solidFill>
                  <a:schemeClr val="tx1"/>
                </a:solidFill>
                <a:latin typeface="Arial" charset="0"/>
                <a:ea typeface="ＭＳ Ｐゴシック" charset="-128"/>
                <a:cs typeface="+mn-cs"/>
              </a:defRPr>
            </a:lvl7pPr>
            <a:lvl8pPr marL="3200400" algn="l" defTabSz="914400" rtl="0" eaLnBrk="1" latinLnBrk="0" hangingPunct="1">
              <a:defRPr sz="1000" kern="1200">
                <a:solidFill>
                  <a:schemeClr val="tx1"/>
                </a:solidFill>
                <a:latin typeface="Arial" charset="0"/>
                <a:ea typeface="ＭＳ Ｐゴシック" charset="-128"/>
                <a:cs typeface="+mn-cs"/>
              </a:defRPr>
            </a:lvl8pPr>
            <a:lvl9pPr marL="3657600" algn="l" defTabSz="914400" rtl="0" eaLnBrk="1" latinLnBrk="0" hangingPunct="1">
              <a:defRPr sz="1000" kern="1200">
                <a:solidFill>
                  <a:schemeClr val="tx1"/>
                </a:solidFill>
                <a:latin typeface="Arial" charset="0"/>
                <a:ea typeface="ＭＳ Ｐゴシック" charset="-128"/>
                <a:cs typeface="+mn-cs"/>
              </a:defRPr>
            </a:lvl9pPr>
          </a:lstStyle>
          <a:p>
            <a:pPr marL="0" marR="0" indent="0" algn="l" defTabSz="914400" rtl="0" eaLnBrk="1" fontAlgn="base" latinLnBrk="0" hangingPunct="1">
              <a:lnSpc>
                <a:spcPct val="100000"/>
              </a:lnSpc>
              <a:spcBef>
                <a:spcPct val="30000"/>
              </a:spcBef>
              <a:spcAft>
                <a:spcPct val="0"/>
              </a:spcAft>
              <a:buClrTx/>
              <a:buSzTx/>
              <a:buFontTx/>
              <a:buNone/>
              <a:tabLst>
                <a:tab pos="292100" algn="l"/>
                <a:tab pos="571500" algn="l"/>
              </a:tabLst>
            </a:pPr>
            <a:endParaRPr kumimoji="0" lang="en-US" sz="1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 name="Rectangle 93"/>
          <p:cNvSpPr>
            <a:spLocks noChangeArrowheads="1"/>
          </p:cNvSpPr>
          <p:nvPr userDrawn="1"/>
        </p:nvSpPr>
        <p:spPr bwMode="ltGray">
          <a:xfrm>
            <a:off x="6054725" y="6580187"/>
            <a:ext cx="2355850" cy="214313"/>
          </a:xfrm>
          <a:prstGeom prst="rect">
            <a:avLst/>
          </a:prstGeom>
          <a:noFill/>
          <a:ln w="9525">
            <a:noFill/>
            <a:miter lim="800000"/>
            <a:headEnd/>
            <a:tailEnd/>
          </a:ln>
          <a:effectLst/>
        </p:spPr>
        <p:txBody>
          <a:bodyPr lIns="45720" rIns="45720" anchor="ctr">
            <a:spAutoFit/>
          </a:bodyPr>
          <a:lstStyle/>
          <a:p>
            <a:pPr algn="r" eaLnBrk="0" hangingPunct="0">
              <a:spcBef>
                <a:spcPct val="0"/>
              </a:spcBef>
              <a:buNone/>
            </a:pPr>
            <a:r>
              <a:rPr lang="en-US" sz="800" dirty="0">
                <a:solidFill>
                  <a:schemeClr val="bg1">
                    <a:lumMod val="65000"/>
                  </a:schemeClr>
                </a:solidFill>
              </a:rPr>
              <a:t>© </a:t>
            </a:r>
            <a:r>
              <a:rPr lang="en-US" sz="800" dirty="0" smtClean="0">
                <a:solidFill>
                  <a:schemeClr val="bg1">
                    <a:lumMod val="65000"/>
                  </a:schemeClr>
                </a:solidFill>
              </a:rPr>
              <a:t>2013 </a:t>
            </a:r>
            <a:r>
              <a:rPr lang="en-US" sz="800" dirty="0">
                <a:solidFill>
                  <a:schemeClr val="bg1">
                    <a:lumMod val="65000"/>
                  </a:schemeClr>
                </a:solidFill>
              </a:rPr>
              <a:t>Carnegie Mellon University</a:t>
            </a:r>
            <a:endParaRPr lang="en-US" sz="800" b="0" dirty="0">
              <a:solidFill>
                <a:schemeClr val="bg1">
                  <a:lumMod val="65000"/>
                </a:schemeClr>
              </a:solidFill>
            </a:endParaRPr>
          </a:p>
        </p:txBody>
      </p:sp>
      <p:sp>
        <p:nvSpPr>
          <p:cNvPr id="9" name="Rectangle 94"/>
          <p:cNvSpPr>
            <a:spLocks noChangeArrowheads="1"/>
          </p:cNvSpPr>
          <p:nvPr userDrawn="1"/>
        </p:nvSpPr>
        <p:spPr bwMode="auto">
          <a:xfrm>
            <a:off x="457200" y="6577800"/>
            <a:ext cx="5334000" cy="216700"/>
          </a:xfrm>
          <a:prstGeom prst="rect">
            <a:avLst/>
          </a:prstGeom>
          <a:noFill/>
          <a:ln w="9525">
            <a:noFill/>
            <a:miter lim="800000"/>
            <a:headEnd/>
            <a:tailEnd/>
          </a:ln>
          <a:effectLst/>
        </p:spPr>
        <p:txBody>
          <a:bodyPr lIns="92685" tIns="46342" rIns="92685" bIns="46342">
            <a:spAutoFit/>
          </a:bodyPr>
          <a:lstStyle/>
          <a:p>
            <a:pPr algn="l" defTabSz="811213" eaLnBrk="0" hangingPunct="0">
              <a:spcBef>
                <a:spcPct val="0"/>
              </a:spcBef>
              <a:buNone/>
            </a:pPr>
            <a:r>
              <a:rPr lang="en-US" sz="800" dirty="0" smtClean="0">
                <a:solidFill>
                  <a:schemeClr val="bg1">
                    <a:lumMod val="65000"/>
                  </a:schemeClr>
                </a:solidFill>
              </a:rPr>
              <a:t>04-2013  |</a:t>
            </a:r>
            <a:r>
              <a:rPr lang="en-US" sz="800" baseline="0" dirty="0" smtClean="0">
                <a:solidFill>
                  <a:schemeClr val="bg1">
                    <a:lumMod val="65000"/>
                  </a:schemeClr>
                </a:solidFill>
              </a:rPr>
              <a:t>  </a:t>
            </a:r>
            <a:r>
              <a:rPr lang="en-US" sz="800" dirty="0" smtClean="0">
                <a:solidFill>
                  <a:schemeClr val="bg1">
                    <a:lumMod val="65000"/>
                  </a:schemeClr>
                </a:solidFill>
              </a:rPr>
              <a:t>TSP Team Member Training  |</a:t>
            </a:r>
            <a:r>
              <a:rPr lang="en-US" sz="800" baseline="0" dirty="0" smtClean="0">
                <a:solidFill>
                  <a:schemeClr val="bg1">
                    <a:lumMod val="65000"/>
                  </a:schemeClr>
                </a:solidFill>
              </a:rPr>
              <a:t>  </a:t>
            </a:r>
            <a:r>
              <a:rPr lang="en-US" sz="800" dirty="0" smtClean="0">
                <a:solidFill>
                  <a:schemeClr val="bg1">
                    <a:lumMod val="65000"/>
                  </a:schemeClr>
                </a:solidFill>
              </a:rPr>
              <a:t>The TSP Launch</a:t>
            </a:r>
            <a:endParaRPr lang="en-US" sz="800" dirty="0">
              <a:solidFill>
                <a:schemeClr val="bg1">
                  <a:lumMod val="65000"/>
                </a:schemeClr>
              </a:solidFill>
            </a:endParaRPr>
          </a:p>
        </p:txBody>
      </p:sp>
      <p:sp>
        <p:nvSpPr>
          <p:cNvPr id="10" name="Rectangle 9"/>
          <p:cNvSpPr/>
          <p:nvPr userDrawn="1"/>
        </p:nvSpPr>
        <p:spPr bwMode="auto">
          <a:xfrm>
            <a:off x="0" y="-7536"/>
            <a:ext cx="9144000" cy="228600"/>
          </a:xfrm>
          <a:prstGeom prst="rect">
            <a:avLst/>
          </a:prstGeom>
          <a:solidFill>
            <a:srgbClr val="0070C0"/>
          </a:solidFill>
          <a:ln w="9525" cap="flat" cmpd="sng" algn="ctr">
            <a:noFill/>
            <a:prstDash val="solid"/>
            <a:round/>
            <a:headEnd type="none" w="med" len="med"/>
            <a:tailEnd type="none" w="med" len="med"/>
          </a:ln>
          <a:effectLst/>
        </p:spPr>
        <p:txBody>
          <a:bodyPr vert="horz" wrap="square" lIns="92309" tIns="46154" rIns="92309" bIns="46154" numCol="1" rtlCol="0" anchor="t" anchorCtr="0" compatLnSpc="1">
            <a:prstTxWarp prst="textNoShape">
              <a:avLst/>
            </a:prstTxWarp>
          </a:bodyPr>
          <a:lstStyle>
            <a:defPPr>
              <a:defRPr lang="en-US"/>
            </a:defPPr>
            <a:lvl1pPr algn="l" rtl="0" fontAlgn="base">
              <a:spcBef>
                <a:spcPct val="0"/>
              </a:spcBef>
              <a:spcAft>
                <a:spcPct val="0"/>
              </a:spcAft>
              <a:buChar char="•"/>
              <a:defRPr sz="2000" kern="1200">
                <a:solidFill>
                  <a:schemeClr val="tx1"/>
                </a:solidFill>
                <a:latin typeface="Arial" pitchFamily="34" charset="0"/>
                <a:ea typeface="+mn-ea"/>
                <a:cs typeface="+mn-cs"/>
              </a:defRPr>
            </a:lvl1pPr>
            <a:lvl2pPr marL="457200" algn="l" rtl="0" fontAlgn="base">
              <a:spcBef>
                <a:spcPct val="0"/>
              </a:spcBef>
              <a:spcAft>
                <a:spcPct val="0"/>
              </a:spcAft>
              <a:buChar char="•"/>
              <a:defRPr sz="2000" kern="1200">
                <a:solidFill>
                  <a:schemeClr val="tx1"/>
                </a:solidFill>
                <a:latin typeface="Arial" pitchFamily="34" charset="0"/>
                <a:ea typeface="+mn-ea"/>
                <a:cs typeface="+mn-cs"/>
              </a:defRPr>
            </a:lvl2pPr>
            <a:lvl3pPr marL="914400" algn="l" rtl="0" fontAlgn="base">
              <a:spcBef>
                <a:spcPct val="0"/>
              </a:spcBef>
              <a:spcAft>
                <a:spcPct val="0"/>
              </a:spcAft>
              <a:buChar char="•"/>
              <a:defRPr sz="2000" kern="1200">
                <a:solidFill>
                  <a:schemeClr val="tx1"/>
                </a:solidFill>
                <a:latin typeface="Arial" pitchFamily="34" charset="0"/>
                <a:ea typeface="+mn-ea"/>
                <a:cs typeface="+mn-cs"/>
              </a:defRPr>
            </a:lvl3pPr>
            <a:lvl4pPr marL="1371600" algn="l" rtl="0" fontAlgn="base">
              <a:spcBef>
                <a:spcPct val="0"/>
              </a:spcBef>
              <a:spcAft>
                <a:spcPct val="0"/>
              </a:spcAft>
              <a:buChar char="•"/>
              <a:defRPr sz="2000" kern="1200">
                <a:solidFill>
                  <a:schemeClr val="tx1"/>
                </a:solidFill>
                <a:latin typeface="Arial" pitchFamily="34" charset="0"/>
                <a:ea typeface="+mn-ea"/>
                <a:cs typeface="+mn-cs"/>
              </a:defRPr>
            </a:lvl4pPr>
            <a:lvl5pPr marL="1828800" algn="l" rtl="0" fontAlgn="base">
              <a:spcBef>
                <a:spcPct val="0"/>
              </a:spcBef>
              <a:spcAft>
                <a:spcPct val="0"/>
              </a:spcAft>
              <a:buChar char="•"/>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a:lstStyle>
          <a:p>
            <a:pPr marL="0" marR="0" indent="0" algn="l" defTabSz="914400" rtl="0" eaLnBrk="1" fontAlgn="base" latinLnBrk="0" hangingPunct="1">
              <a:lnSpc>
                <a:spcPct val="100000"/>
              </a:lnSpc>
              <a:spcBef>
                <a:spcPct val="30000"/>
              </a:spcBef>
              <a:spcAft>
                <a:spcPct val="0"/>
              </a:spcAft>
              <a:buClrTx/>
              <a:buSzTx/>
              <a:buFontTx/>
              <a:buNone/>
              <a:tabLst>
                <a:tab pos="292100" algn="l"/>
                <a:tab pos="571500" algn="l"/>
              </a:tabLst>
            </a:pPr>
            <a:endParaRPr kumimoji="0" lang="en-US" sz="1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2459495587"/>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Lst>
  <p:transition/>
  <p:txStyles>
    <p:titleStyle>
      <a:lvl1pPr algn="l" rtl="0" eaLnBrk="1" fontAlgn="base" hangingPunct="1">
        <a:lnSpc>
          <a:spcPct val="80000"/>
        </a:lnSpc>
        <a:spcBef>
          <a:spcPct val="0"/>
        </a:spcBef>
        <a:spcAft>
          <a:spcPct val="0"/>
        </a:spcAft>
        <a:defRPr sz="2800" b="1">
          <a:solidFill>
            <a:schemeClr val="tx1"/>
          </a:solidFill>
          <a:latin typeface="+mj-lt"/>
          <a:ea typeface="+mj-ea"/>
          <a:cs typeface="+mj-cs"/>
        </a:defRPr>
      </a:lvl1pPr>
      <a:lvl2pPr algn="l" rtl="0" eaLnBrk="1" fontAlgn="base" hangingPunct="1">
        <a:lnSpc>
          <a:spcPct val="80000"/>
        </a:lnSpc>
        <a:spcBef>
          <a:spcPct val="0"/>
        </a:spcBef>
        <a:spcAft>
          <a:spcPct val="0"/>
        </a:spcAft>
        <a:defRPr sz="2800" b="1">
          <a:solidFill>
            <a:schemeClr val="tx1"/>
          </a:solidFill>
          <a:latin typeface="Arial" charset="0"/>
        </a:defRPr>
      </a:lvl2pPr>
      <a:lvl3pPr algn="l" rtl="0" eaLnBrk="1" fontAlgn="base" hangingPunct="1">
        <a:lnSpc>
          <a:spcPct val="80000"/>
        </a:lnSpc>
        <a:spcBef>
          <a:spcPct val="0"/>
        </a:spcBef>
        <a:spcAft>
          <a:spcPct val="0"/>
        </a:spcAft>
        <a:defRPr sz="2800" b="1">
          <a:solidFill>
            <a:schemeClr val="tx1"/>
          </a:solidFill>
          <a:latin typeface="Arial" charset="0"/>
        </a:defRPr>
      </a:lvl3pPr>
      <a:lvl4pPr algn="l" rtl="0" eaLnBrk="1" fontAlgn="base" hangingPunct="1">
        <a:lnSpc>
          <a:spcPct val="80000"/>
        </a:lnSpc>
        <a:spcBef>
          <a:spcPct val="0"/>
        </a:spcBef>
        <a:spcAft>
          <a:spcPct val="0"/>
        </a:spcAft>
        <a:defRPr sz="2800" b="1">
          <a:solidFill>
            <a:schemeClr val="tx1"/>
          </a:solidFill>
          <a:latin typeface="Arial" charset="0"/>
        </a:defRPr>
      </a:lvl4pPr>
      <a:lvl5pPr algn="l" rtl="0" eaLnBrk="1" fontAlgn="base" hangingPunct="1">
        <a:lnSpc>
          <a:spcPct val="80000"/>
        </a:lnSpc>
        <a:spcBef>
          <a:spcPct val="0"/>
        </a:spcBef>
        <a:spcAft>
          <a:spcPct val="0"/>
        </a:spcAft>
        <a:defRPr sz="2800" b="1">
          <a:solidFill>
            <a:schemeClr val="tx1"/>
          </a:solidFill>
          <a:latin typeface="Arial" charset="0"/>
        </a:defRPr>
      </a:lvl5pPr>
      <a:lvl6pPr marL="457200" algn="l" rtl="0" eaLnBrk="1" fontAlgn="base" hangingPunct="1">
        <a:lnSpc>
          <a:spcPct val="80000"/>
        </a:lnSpc>
        <a:spcBef>
          <a:spcPct val="0"/>
        </a:spcBef>
        <a:spcAft>
          <a:spcPct val="0"/>
        </a:spcAft>
        <a:defRPr sz="2800" b="1">
          <a:solidFill>
            <a:schemeClr val="tx1"/>
          </a:solidFill>
          <a:latin typeface="Arial" charset="0"/>
        </a:defRPr>
      </a:lvl6pPr>
      <a:lvl7pPr marL="914400" algn="l" rtl="0" eaLnBrk="1" fontAlgn="base" hangingPunct="1">
        <a:lnSpc>
          <a:spcPct val="80000"/>
        </a:lnSpc>
        <a:spcBef>
          <a:spcPct val="0"/>
        </a:spcBef>
        <a:spcAft>
          <a:spcPct val="0"/>
        </a:spcAft>
        <a:defRPr sz="2800" b="1">
          <a:solidFill>
            <a:schemeClr val="tx1"/>
          </a:solidFill>
          <a:latin typeface="Arial" charset="0"/>
        </a:defRPr>
      </a:lvl7pPr>
      <a:lvl8pPr marL="1371600" algn="l" rtl="0" eaLnBrk="1" fontAlgn="base" hangingPunct="1">
        <a:lnSpc>
          <a:spcPct val="80000"/>
        </a:lnSpc>
        <a:spcBef>
          <a:spcPct val="0"/>
        </a:spcBef>
        <a:spcAft>
          <a:spcPct val="0"/>
        </a:spcAft>
        <a:defRPr sz="2800" b="1">
          <a:solidFill>
            <a:schemeClr val="tx1"/>
          </a:solidFill>
          <a:latin typeface="Arial" charset="0"/>
        </a:defRPr>
      </a:lvl8pPr>
      <a:lvl9pPr marL="1828800" algn="l" rtl="0" eaLnBrk="1" fontAlgn="base" hangingPunct="1">
        <a:lnSpc>
          <a:spcPct val="80000"/>
        </a:lnSpc>
        <a:spcBef>
          <a:spcPct val="0"/>
        </a:spcBef>
        <a:spcAft>
          <a:spcPct val="0"/>
        </a:spcAft>
        <a:defRPr sz="2800" b="1">
          <a:solidFill>
            <a:schemeClr val="tx1"/>
          </a:solidFill>
          <a:latin typeface="Arial" charset="0"/>
        </a:defRPr>
      </a:lvl9pPr>
    </p:titleStyle>
    <p:body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chemeClr val="bg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114" name="Rectangle 90"/>
          <p:cNvSpPr>
            <a:spLocks noGrp="1" noChangeArrowheads="1"/>
          </p:cNvSpPr>
          <p:nvPr>
            <p:ph type="body" idx="1"/>
          </p:nvPr>
        </p:nvSpPr>
        <p:spPr bwMode="gray">
          <a:xfrm>
            <a:off x="533400" y="1295400"/>
            <a:ext cx="8237538" cy="49530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15" name="Rectangle 91"/>
          <p:cNvSpPr>
            <a:spLocks noGrp="1" noChangeArrowheads="1"/>
          </p:cNvSpPr>
          <p:nvPr>
            <p:ph type="title"/>
          </p:nvPr>
        </p:nvSpPr>
        <p:spPr bwMode="auto">
          <a:xfrm>
            <a:off x="533400" y="533400"/>
            <a:ext cx="8235950" cy="8382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1117" name="Rectangle 93"/>
          <p:cNvSpPr>
            <a:spLocks noChangeArrowheads="1"/>
          </p:cNvSpPr>
          <p:nvPr/>
        </p:nvSpPr>
        <p:spPr bwMode="ltGray">
          <a:xfrm>
            <a:off x="6054725" y="6571928"/>
            <a:ext cx="2355850" cy="230832"/>
          </a:xfrm>
          <a:prstGeom prst="rect">
            <a:avLst/>
          </a:prstGeom>
          <a:noFill/>
          <a:ln w="9525">
            <a:noFill/>
            <a:miter lim="800000"/>
            <a:headEnd/>
            <a:tailEnd/>
          </a:ln>
          <a:effectLst/>
        </p:spPr>
        <p:txBody>
          <a:bodyPr lIns="45720" rIns="45720" anchor="ctr">
            <a:spAutoFit/>
          </a:bodyPr>
          <a:lstStyle/>
          <a:p>
            <a:pPr algn="r" eaLnBrk="0" hangingPunct="0">
              <a:buFontTx/>
              <a:buNone/>
            </a:pPr>
            <a:r>
              <a:rPr lang="en-US" sz="900" dirty="0">
                <a:solidFill>
                  <a:srgbClr val="FFFFFF">
                    <a:lumMod val="50000"/>
                  </a:srgbClr>
                </a:solidFill>
                <a:latin typeface="Arial" charset="0"/>
              </a:rPr>
              <a:t>© </a:t>
            </a:r>
            <a:r>
              <a:rPr lang="en-US" sz="900" dirty="0" smtClean="0">
                <a:solidFill>
                  <a:srgbClr val="FFFFFF">
                    <a:lumMod val="50000"/>
                  </a:srgbClr>
                </a:solidFill>
                <a:latin typeface="Arial" charset="0"/>
              </a:rPr>
              <a:t>2012 </a:t>
            </a:r>
            <a:r>
              <a:rPr lang="en-US" sz="900" dirty="0">
                <a:solidFill>
                  <a:srgbClr val="FFFFFF">
                    <a:lumMod val="50000"/>
                  </a:srgbClr>
                </a:solidFill>
                <a:latin typeface="Arial" charset="0"/>
              </a:rPr>
              <a:t>Carnegie Mellon University</a:t>
            </a:r>
          </a:p>
        </p:txBody>
      </p:sp>
      <p:sp>
        <p:nvSpPr>
          <p:cNvPr id="1118" name="Rectangle 94"/>
          <p:cNvSpPr>
            <a:spLocks noChangeArrowheads="1"/>
          </p:cNvSpPr>
          <p:nvPr/>
        </p:nvSpPr>
        <p:spPr bwMode="auto">
          <a:xfrm>
            <a:off x="457200" y="6577800"/>
            <a:ext cx="5334000" cy="232089"/>
          </a:xfrm>
          <a:prstGeom prst="rect">
            <a:avLst/>
          </a:prstGeom>
          <a:noFill/>
          <a:ln w="9525">
            <a:noFill/>
            <a:miter lim="800000"/>
            <a:headEnd/>
            <a:tailEnd/>
          </a:ln>
          <a:effectLst/>
        </p:spPr>
        <p:txBody>
          <a:bodyPr lIns="92685" tIns="46342" rIns="92685" bIns="46342">
            <a:spAutoFit/>
          </a:bodyPr>
          <a:lstStyle/>
          <a:p>
            <a:pPr defTabSz="811213" eaLnBrk="0" hangingPunct="0">
              <a:buFontTx/>
              <a:buNone/>
            </a:pPr>
            <a:r>
              <a:rPr lang="en-US" sz="900" dirty="0">
                <a:solidFill>
                  <a:srgbClr val="FFFFFF">
                    <a:lumMod val="50000"/>
                  </a:srgbClr>
                </a:solidFill>
                <a:latin typeface="Arial" charset="0"/>
              </a:rPr>
              <a:t>Course Title | Part X, Module X</a:t>
            </a:r>
          </a:p>
        </p:txBody>
      </p:sp>
      <p:sp>
        <p:nvSpPr>
          <p:cNvPr id="1119" name="Rectangle 95"/>
          <p:cNvSpPr>
            <a:spLocks noChangeArrowheads="1"/>
          </p:cNvSpPr>
          <p:nvPr/>
        </p:nvSpPr>
        <p:spPr bwMode="auto">
          <a:xfrm>
            <a:off x="8450263" y="6565900"/>
            <a:ext cx="323850" cy="228600"/>
          </a:xfrm>
          <a:prstGeom prst="rect">
            <a:avLst/>
          </a:prstGeom>
          <a:noFill/>
          <a:ln w="6350">
            <a:noFill/>
            <a:miter lim="800000"/>
            <a:headEnd/>
            <a:tailEnd/>
          </a:ln>
          <a:effectLst/>
        </p:spPr>
        <p:txBody>
          <a:bodyPr wrap="none" anchor="ctr">
            <a:spAutoFit/>
          </a:bodyPr>
          <a:lstStyle/>
          <a:p>
            <a:pPr eaLnBrk="0" hangingPunct="0">
              <a:buFontTx/>
              <a:buNone/>
            </a:pPr>
            <a:fld id="{B0839839-20DE-4AC0-980C-540449044AAE}" type="slidenum">
              <a:rPr lang="en-US" sz="900">
                <a:solidFill>
                  <a:srgbClr val="000000"/>
                </a:solidFill>
                <a:latin typeface="Arial" charset="0"/>
              </a:rPr>
              <a:pPr eaLnBrk="0" hangingPunct="0">
                <a:buFontTx/>
                <a:buNone/>
              </a:pPr>
              <a:t>‹#›</a:t>
            </a:fld>
            <a:endParaRPr lang="en-US" sz="900" dirty="0">
              <a:solidFill>
                <a:srgbClr val="000000"/>
              </a:solidFill>
              <a:latin typeface="Arial" charset="0"/>
            </a:endParaRPr>
          </a:p>
        </p:txBody>
      </p:sp>
    </p:spTree>
    <p:extLst>
      <p:ext uri="{BB962C8B-B14F-4D97-AF65-F5344CB8AC3E}">
        <p14:creationId xmlns:p14="http://schemas.microsoft.com/office/powerpoint/2010/main" val="24804551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txStyles>
    <p:titleStyle>
      <a:lvl1pPr algn="l" rtl="0" eaLnBrk="1" fontAlgn="base" hangingPunct="1">
        <a:lnSpc>
          <a:spcPct val="80000"/>
        </a:lnSpc>
        <a:spcBef>
          <a:spcPct val="0"/>
        </a:spcBef>
        <a:spcAft>
          <a:spcPct val="0"/>
        </a:spcAft>
        <a:defRPr sz="2800" b="1">
          <a:solidFill>
            <a:schemeClr val="tx1">
              <a:lumMod val="95000"/>
              <a:lumOff val="5000"/>
            </a:schemeClr>
          </a:solidFill>
          <a:latin typeface="+mj-lt"/>
          <a:ea typeface="+mj-ea"/>
          <a:cs typeface="+mj-cs"/>
        </a:defRPr>
      </a:lvl1pPr>
      <a:lvl2pPr algn="l" rtl="0" eaLnBrk="1" fontAlgn="base" hangingPunct="1">
        <a:lnSpc>
          <a:spcPct val="80000"/>
        </a:lnSpc>
        <a:spcBef>
          <a:spcPct val="0"/>
        </a:spcBef>
        <a:spcAft>
          <a:spcPct val="0"/>
        </a:spcAft>
        <a:defRPr sz="2800" b="1">
          <a:solidFill>
            <a:schemeClr val="tx1"/>
          </a:solidFill>
          <a:latin typeface="Arial" charset="0"/>
        </a:defRPr>
      </a:lvl2pPr>
      <a:lvl3pPr algn="l" rtl="0" eaLnBrk="1" fontAlgn="base" hangingPunct="1">
        <a:lnSpc>
          <a:spcPct val="80000"/>
        </a:lnSpc>
        <a:spcBef>
          <a:spcPct val="0"/>
        </a:spcBef>
        <a:spcAft>
          <a:spcPct val="0"/>
        </a:spcAft>
        <a:defRPr sz="2800" b="1">
          <a:solidFill>
            <a:schemeClr val="tx1"/>
          </a:solidFill>
          <a:latin typeface="Arial" charset="0"/>
        </a:defRPr>
      </a:lvl3pPr>
      <a:lvl4pPr algn="l" rtl="0" eaLnBrk="1" fontAlgn="base" hangingPunct="1">
        <a:lnSpc>
          <a:spcPct val="80000"/>
        </a:lnSpc>
        <a:spcBef>
          <a:spcPct val="0"/>
        </a:spcBef>
        <a:spcAft>
          <a:spcPct val="0"/>
        </a:spcAft>
        <a:defRPr sz="2800" b="1">
          <a:solidFill>
            <a:schemeClr val="tx1"/>
          </a:solidFill>
          <a:latin typeface="Arial" charset="0"/>
        </a:defRPr>
      </a:lvl4pPr>
      <a:lvl5pPr algn="l" rtl="0" eaLnBrk="1" fontAlgn="base" hangingPunct="1">
        <a:lnSpc>
          <a:spcPct val="80000"/>
        </a:lnSpc>
        <a:spcBef>
          <a:spcPct val="0"/>
        </a:spcBef>
        <a:spcAft>
          <a:spcPct val="0"/>
        </a:spcAft>
        <a:defRPr sz="2800" b="1">
          <a:solidFill>
            <a:schemeClr val="tx1"/>
          </a:solidFill>
          <a:latin typeface="Arial" charset="0"/>
        </a:defRPr>
      </a:lvl5pPr>
      <a:lvl6pPr marL="457200" algn="l" rtl="0" eaLnBrk="1" fontAlgn="base" hangingPunct="1">
        <a:lnSpc>
          <a:spcPct val="80000"/>
        </a:lnSpc>
        <a:spcBef>
          <a:spcPct val="0"/>
        </a:spcBef>
        <a:spcAft>
          <a:spcPct val="0"/>
        </a:spcAft>
        <a:defRPr sz="2800" b="1">
          <a:solidFill>
            <a:schemeClr val="tx1"/>
          </a:solidFill>
          <a:latin typeface="Arial" charset="0"/>
        </a:defRPr>
      </a:lvl6pPr>
      <a:lvl7pPr marL="914400" algn="l" rtl="0" eaLnBrk="1" fontAlgn="base" hangingPunct="1">
        <a:lnSpc>
          <a:spcPct val="80000"/>
        </a:lnSpc>
        <a:spcBef>
          <a:spcPct val="0"/>
        </a:spcBef>
        <a:spcAft>
          <a:spcPct val="0"/>
        </a:spcAft>
        <a:defRPr sz="2800" b="1">
          <a:solidFill>
            <a:schemeClr val="tx1"/>
          </a:solidFill>
          <a:latin typeface="Arial" charset="0"/>
        </a:defRPr>
      </a:lvl7pPr>
      <a:lvl8pPr marL="1371600" algn="l" rtl="0" eaLnBrk="1" fontAlgn="base" hangingPunct="1">
        <a:lnSpc>
          <a:spcPct val="80000"/>
        </a:lnSpc>
        <a:spcBef>
          <a:spcPct val="0"/>
        </a:spcBef>
        <a:spcAft>
          <a:spcPct val="0"/>
        </a:spcAft>
        <a:defRPr sz="2800" b="1">
          <a:solidFill>
            <a:schemeClr val="tx1"/>
          </a:solidFill>
          <a:latin typeface="Arial" charset="0"/>
        </a:defRPr>
      </a:lvl8pPr>
      <a:lvl9pPr marL="1828800" algn="l" rtl="0" eaLnBrk="1" fontAlgn="base" hangingPunct="1">
        <a:lnSpc>
          <a:spcPct val="80000"/>
        </a:lnSpc>
        <a:spcBef>
          <a:spcPct val="0"/>
        </a:spcBef>
        <a:spcAft>
          <a:spcPct val="0"/>
        </a:spcAft>
        <a:defRPr sz="2800" b="1">
          <a:solidFill>
            <a:schemeClr val="tx1"/>
          </a:solidFill>
          <a:latin typeface="Arial" charset="0"/>
        </a:defRPr>
      </a:lvl9pPr>
    </p:titleStyle>
    <p:body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chemeClr val="bg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creativecommons.org/licenses/by/4.0/" TargetMode="Externa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29.pn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jpg"/><Relationship Id="rId1" Type="http://schemas.openxmlformats.org/officeDocument/2006/relationships/slideLayout" Target="../slideLayouts/slideLayout7.xml"/><Relationship Id="rId4" Type="http://schemas.microsoft.com/office/2007/relationships/hdphoto" Target="../media/hdphoto3.wdp"/></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7.xml"/><Relationship Id="rId4" Type="http://schemas.microsoft.com/office/2007/relationships/hdphoto" Target="../media/hdphoto4.wdp"/></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53.png"/></Relationships>
</file>

<file path=ppt/slides/_rels/slide69.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image" Target="../media/image46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7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1.jpeg"/><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8.jpeg"/><Relationship Id="rId4" Type="http://schemas.openxmlformats.org/officeDocument/2006/relationships/image" Target="../media/image57.jpeg"/></Relationships>
</file>

<file path=ppt/slides/_rels/slide7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emf"/><Relationship Id="rId1" Type="http://schemas.openxmlformats.org/officeDocument/2006/relationships/slideLayout" Target="../slideLayouts/slideLayout7.xml"/><Relationship Id="rId4" Type="http://schemas.microsoft.com/office/2007/relationships/hdphoto" Target="../media/hdphoto8.wdp"/></Relationships>
</file>

<file path=ppt/slides/_rels/slide8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2"/>
          <p:cNvSpPr txBox="1">
            <a:spLocks noChangeArrowheads="1"/>
          </p:cNvSpPr>
          <p:nvPr/>
        </p:nvSpPr>
        <p:spPr bwMode="auto">
          <a:xfrm>
            <a:off x="5751513" y="5822950"/>
            <a:ext cx="3240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buChar char="•"/>
              <a:defRPr sz="2000">
                <a:solidFill>
                  <a:schemeClr val="tx1"/>
                </a:solidFill>
                <a:latin typeface="Arial" charset="0"/>
              </a:defRPr>
            </a:lvl6pPr>
            <a:lvl7pPr marL="2971800" indent="-228600" algn="ctr" eaLnBrk="0" fontAlgn="base" hangingPunct="0">
              <a:spcBef>
                <a:spcPct val="0"/>
              </a:spcBef>
              <a:spcAft>
                <a:spcPct val="0"/>
              </a:spcAft>
              <a:buChar char="•"/>
              <a:defRPr sz="2000">
                <a:solidFill>
                  <a:schemeClr val="tx1"/>
                </a:solidFill>
                <a:latin typeface="Arial" charset="0"/>
              </a:defRPr>
            </a:lvl7pPr>
            <a:lvl8pPr marL="3429000" indent="-228600" algn="ctr" eaLnBrk="0" fontAlgn="base" hangingPunct="0">
              <a:spcBef>
                <a:spcPct val="0"/>
              </a:spcBef>
              <a:spcAft>
                <a:spcPct val="0"/>
              </a:spcAft>
              <a:buChar char="•"/>
              <a:defRPr sz="2000">
                <a:solidFill>
                  <a:schemeClr val="tx1"/>
                </a:solidFill>
                <a:latin typeface="Arial" charset="0"/>
              </a:defRPr>
            </a:lvl8pPr>
            <a:lvl9pPr marL="3886200" indent="-228600" algn="ctr" eaLnBrk="0" fontAlgn="base" hangingPunct="0">
              <a:spcBef>
                <a:spcPct val="0"/>
              </a:spcBef>
              <a:spcAft>
                <a:spcPct val="0"/>
              </a:spcAft>
              <a:buChar char="•"/>
              <a:defRPr sz="2000">
                <a:solidFill>
                  <a:schemeClr val="tx1"/>
                </a:solidFill>
                <a:latin typeface="Arial" charset="0"/>
              </a:defRPr>
            </a:lvl9pPr>
          </a:lstStyle>
          <a:p>
            <a:pPr algn="l" eaLnBrk="1" hangingPunct="1">
              <a:buFontTx/>
              <a:buNone/>
            </a:pPr>
            <a:r>
              <a:rPr lang="en-US" sz="1400" dirty="0"/>
              <a:t>TSP Team Member </a:t>
            </a:r>
            <a:r>
              <a:rPr lang="en-US" sz="1400" dirty="0" smtClean="0"/>
              <a:t>Training, Module 6</a:t>
            </a:r>
            <a:endParaRPr lang="en-US" sz="1400" dirty="0"/>
          </a:p>
        </p:txBody>
      </p:sp>
      <p:sp>
        <p:nvSpPr>
          <p:cNvPr id="3075" name="TextBox 3"/>
          <p:cNvSpPr txBox="1">
            <a:spLocks noChangeArrowheads="1"/>
          </p:cNvSpPr>
          <p:nvPr/>
        </p:nvSpPr>
        <p:spPr bwMode="auto">
          <a:xfrm>
            <a:off x="4445000" y="2824163"/>
            <a:ext cx="28695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buChar char="•"/>
              <a:defRPr sz="2000">
                <a:solidFill>
                  <a:schemeClr val="tx1"/>
                </a:solidFill>
                <a:latin typeface="Arial" charset="0"/>
              </a:defRPr>
            </a:lvl6pPr>
            <a:lvl7pPr marL="2971800" indent="-228600" algn="ctr" eaLnBrk="0" fontAlgn="base" hangingPunct="0">
              <a:spcBef>
                <a:spcPct val="0"/>
              </a:spcBef>
              <a:spcAft>
                <a:spcPct val="0"/>
              </a:spcAft>
              <a:buChar char="•"/>
              <a:defRPr sz="2000">
                <a:solidFill>
                  <a:schemeClr val="tx1"/>
                </a:solidFill>
                <a:latin typeface="Arial" charset="0"/>
              </a:defRPr>
            </a:lvl7pPr>
            <a:lvl8pPr marL="3429000" indent="-228600" algn="ctr" eaLnBrk="0" fontAlgn="base" hangingPunct="0">
              <a:spcBef>
                <a:spcPct val="0"/>
              </a:spcBef>
              <a:spcAft>
                <a:spcPct val="0"/>
              </a:spcAft>
              <a:buChar char="•"/>
              <a:defRPr sz="2000">
                <a:solidFill>
                  <a:schemeClr val="tx1"/>
                </a:solidFill>
                <a:latin typeface="Arial" charset="0"/>
              </a:defRPr>
            </a:lvl8pPr>
            <a:lvl9pPr marL="3886200" indent="-228600" algn="ctr" eaLnBrk="0" fontAlgn="base" hangingPunct="0">
              <a:spcBef>
                <a:spcPct val="0"/>
              </a:spcBef>
              <a:spcAft>
                <a:spcPct val="0"/>
              </a:spcAft>
              <a:buChar char="•"/>
              <a:defRPr sz="2000">
                <a:solidFill>
                  <a:schemeClr val="tx1"/>
                </a:solidFill>
                <a:latin typeface="Arial" charset="0"/>
              </a:defRPr>
            </a:lvl9pPr>
          </a:lstStyle>
          <a:p>
            <a:pPr algn="l" eaLnBrk="1" hangingPunct="1">
              <a:buFontTx/>
              <a:buNone/>
            </a:pPr>
            <a:r>
              <a:rPr lang="en-US" sz="2800" dirty="0" smtClean="0"/>
              <a:t>The TSP Launch</a:t>
            </a:r>
            <a:endParaRPr lang="en-US" sz="2800" dirty="0"/>
          </a:p>
        </p:txBody>
      </p:sp>
    </p:spTree>
    <p:extLst>
      <p:ext uri="{BB962C8B-B14F-4D97-AF65-F5344CB8AC3E}">
        <p14:creationId xmlns:p14="http://schemas.microsoft.com/office/powerpoint/2010/main" val="362599169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During the Launch</a:t>
            </a:r>
            <a:endParaRPr lang="en-US" dirty="0"/>
          </a:p>
        </p:txBody>
      </p:sp>
      <p:sp>
        <p:nvSpPr>
          <p:cNvPr id="3" name="Content Placeholder 2"/>
          <p:cNvSpPr>
            <a:spLocks noGrp="1"/>
          </p:cNvSpPr>
          <p:nvPr>
            <p:ph idx="1"/>
          </p:nvPr>
        </p:nvSpPr>
        <p:spPr/>
        <p:txBody>
          <a:bodyPr/>
          <a:lstStyle/>
          <a:p>
            <a:pPr>
              <a:lnSpc>
                <a:spcPct val="100000"/>
              </a:lnSpc>
            </a:pPr>
            <a:r>
              <a:rPr lang="en-US" dirty="0"/>
              <a:t>A TSP coach guides the </a:t>
            </a:r>
            <a:r>
              <a:rPr lang="en-US" dirty="0" smtClean="0"/>
              <a:t>team</a:t>
            </a:r>
            <a:br>
              <a:rPr lang="en-US" dirty="0" smtClean="0"/>
            </a:br>
            <a:r>
              <a:rPr lang="en-US" dirty="0" smtClean="0"/>
              <a:t>through </a:t>
            </a:r>
            <a:r>
              <a:rPr lang="en-US" dirty="0"/>
              <a:t>a defined process to </a:t>
            </a:r>
            <a:r>
              <a:rPr lang="en-US" dirty="0" smtClean="0"/>
              <a:t>develop</a:t>
            </a:r>
            <a:br>
              <a:rPr lang="en-US" dirty="0" smtClean="0"/>
            </a:br>
            <a:r>
              <a:rPr lang="en-US" dirty="0" smtClean="0"/>
              <a:t>its </a:t>
            </a:r>
            <a:r>
              <a:rPr lang="en-US" dirty="0"/>
              <a:t>plan and to negotiate that plan with </a:t>
            </a:r>
            <a:r>
              <a:rPr lang="en-US" dirty="0" smtClean="0"/>
              <a:t/>
            </a:r>
            <a:br>
              <a:rPr lang="en-US" dirty="0" smtClean="0"/>
            </a:br>
            <a:r>
              <a:rPr lang="en-US" dirty="0" smtClean="0"/>
              <a:t>management</a:t>
            </a:r>
            <a:r>
              <a:rPr lang="en-US" dirty="0"/>
              <a:t>.</a:t>
            </a:r>
          </a:p>
          <a:p>
            <a:endParaRPr lang="en-US" dirty="0"/>
          </a:p>
        </p:txBody>
      </p:sp>
      <p:pic>
        <p:nvPicPr>
          <p:cNvPr id="1020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1825" y="2526442"/>
            <a:ext cx="5484813" cy="3199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42"/>
          <p:cNvSpPr/>
          <p:nvPr/>
        </p:nvSpPr>
        <p:spPr bwMode="auto">
          <a:xfrm>
            <a:off x="2695575" y="2526442"/>
            <a:ext cx="6229350" cy="3375355"/>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1020931" name="Picture 3" descr="C:\Users\mkasunic\Desktop\iStock_000016521178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1825" y="2624283"/>
            <a:ext cx="4924424" cy="3306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7956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2000"/>
                                        <p:tgtEl>
                                          <p:spTgt spid="43"/>
                                        </p:tgtEl>
                                      </p:cBhvr>
                                    </p:animEffect>
                                  </p:childTnLst>
                                </p:cTn>
                              </p:par>
                              <p:par>
                                <p:cTn id="8" presetID="10" presetClass="entr" presetSubtype="0" fill="hold" nodeType="withEffect">
                                  <p:stCondLst>
                                    <p:cond delay="2500"/>
                                  </p:stCondLst>
                                  <p:childTnLst>
                                    <p:set>
                                      <p:cBhvr>
                                        <p:cTn id="9" dur="1" fill="hold">
                                          <p:stCondLst>
                                            <p:cond delay="0"/>
                                          </p:stCondLst>
                                        </p:cTn>
                                        <p:tgtEl>
                                          <p:spTgt spid="1020931"/>
                                        </p:tgtEl>
                                        <p:attrNameLst>
                                          <p:attrName>style.visibility</p:attrName>
                                        </p:attrNameLst>
                                      </p:cBhvr>
                                      <p:to>
                                        <p:strVal val="visible"/>
                                      </p:to>
                                    </p:set>
                                    <p:animEffect transition="in" filter="fade">
                                      <p:cBhvr>
                                        <p:cTn id="10" dur="2000"/>
                                        <p:tgtEl>
                                          <p:spTgt spid="1020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Launch Notebook</a:t>
            </a:r>
            <a:endParaRPr lang="en-US" dirty="0"/>
          </a:p>
        </p:txBody>
      </p:sp>
      <p:sp>
        <p:nvSpPr>
          <p:cNvPr id="3" name="Content Placeholder 2"/>
          <p:cNvSpPr>
            <a:spLocks noGrp="1"/>
          </p:cNvSpPr>
          <p:nvPr>
            <p:ph idx="1"/>
          </p:nvPr>
        </p:nvSpPr>
        <p:spPr/>
        <p:txBody>
          <a:bodyPr/>
          <a:lstStyle/>
          <a:p>
            <a:pPr defTabSz="811213"/>
            <a:r>
              <a:rPr lang="en-US" dirty="0"/>
              <a:t>In the launch workshop notebook are</a:t>
            </a:r>
          </a:p>
          <a:p>
            <a:pPr marL="336550" lvl="1" indent="-207963" defTabSz="811213"/>
            <a:r>
              <a:rPr lang="en-US" dirty="0" smtClean="0"/>
              <a:t>handouts </a:t>
            </a:r>
            <a:r>
              <a:rPr lang="en-US" dirty="0"/>
              <a:t>for each launch meeting</a:t>
            </a:r>
          </a:p>
          <a:p>
            <a:pPr marL="692150" lvl="2" indent="-227013" defTabSz="811213"/>
            <a:r>
              <a:rPr lang="en-US" dirty="0"/>
              <a:t>handout contents </a:t>
            </a:r>
          </a:p>
          <a:p>
            <a:pPr marL="692150" lvl="2" indent="-227013" defTabSz="811213"/>
            <a:r>
              <a:rPr lang="en-US" dirty="0"/>
              <a:t>meeting agenda and meeting script</a:t>
            </a:r>
          </a:p>
          <a:p>
            <a:pPr marL="692150" lvl="2" indent="-227013" defTabSz="811213"/>
            <a:r>
              <a:rPr lang="en-US" dirty="0"/>
              <a:t>launch scripts and </a:t>
            </a:r>
            <a:r>
              <a:rPr lang="en-US" dirty="0" smtClean="0"/>
              <a:t>forms</a:t>
            </a:r>
            <a:endParaRPr lang="en-US" dirty="0"/>
          </a:p>
          <a:p>
            <a:pPr marL="336550" lvl="1" indent="-207963" defTabSz="811213"/>
            <a:r>
              <a:rPr lang="en-US" dirty="0" smtClean="0"/>
              <a:t>planning</a:t>
            </a:r>
            <a:r>
              <a:rPr lang="en-US" dirty="0"/>
              <a:t>, quality, and management briefing guidelines</a:t>
            </a:r>
          </a:p>
          <a:p>
            <a:pPr marL="336550" lvl="1" indent="-207963" defTabSz="811213"/>
            <a:r>
              <a:rPr lang="en-US" dirty="0"/>
              <a:t>role, notebook, status, and summary specifications</a:t>
            </a:r>
          </a:p>
          <a:p>
            <a:pPr marL="336550" lvl="1" indent="-207963" defTabSz="811213"/>
            <a:r>
              <a:rPr lang="en-US" dirty="0" smtClean="0"/>
              <a:t>other forms </a:t>
            </a:r>
            <a:r>
              <a:rPr lang="en-US" dirty="0"/>
              <a:t>and scripts</a:t>
            </a:r>
          </a:p>
        </p:txBody>
      </p:sp>
      <p:grpSp>
        <p:nvGrpSpPr>
          <p:cNvPr id="5" name="Group 4"/>
          <p:cNvGrpSpPr/>
          <p:nvPr/>
        </p:nvGrpSpPr>
        <p:grpSpPr>
          <a:xfrm>
            <a:off x="6238019" y="3552825"/>
            <a:ext cx="2102095" cy="2157413"/>
            <a:chOff x="6384679" y="3800475"/>
            <a:chExt cx="2102095" cy="2157413"/>
          </a:xfrm>
        </p:grpSpPr>
        <p:pic>
          <p:nvPicPr>
            <p:cNvPr id="1019906"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spTree>
    <p:extLst>
      <p:ext uri="{BB962C8B-B14F-4D97-AF65-F5344CB8AC3E}">
        <p14:creationId xmlns:p14="http://schemas.microsoft.com/office/powerpoint/2010/main" val="27521439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762000" y="3067050"/>
            <a:ext cx="7124700" cy="2952750"/>
          </a:xfrm>
          <a:prstGeom prst="rect">
            <a:avLst/>
          </a:prstGeom>
          <a:solidFill>
            <a:schemeClr val="bg1">
              <a:lumMod val="9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 name="Title 1"/>
          <p:cNvSpPr>
            <a:spLocks noGrp="1"/>
          </p:cNvSpPr>
          <p:nvPr>
            <p:ph type="title"/>
          </p:nvPr>
        </p:nvSpPr>
        <p:spPr/>
        <p:txBody>
          <a:bodyPr/>
          <a:lstStyle/>
          <a:p>
            <a:r>
              <a:rPr lang="en-US" dirty="0" smtClean="0"/>
              <a:t>Launch Meeting Mechanics</a:t>
            </a:r>
            <a:endParaRPr lang="en-US" dirty="0"/>
          </a:p>
        </p:txBody>
      </p:sp>
      <p:sp>
        <p:nvSpPr>
          <p:cNvPr id="3" name="Content Placeholder 2"/>
          <p:cNvSpPr>
            <a:spLocks noGrp="1"/>
          </p:cNvSpPr>
          <p:nvPr>
            <p:ph idx="1"/>
          </p:nvPr>
        </p:nvSpPr>
        <p:spPr>
          <a:xfrm>
            <a:off x="533400" y="1295400"/>
            <a:ext cx="8153400" cy="1743075"/>
          </a:xfrm>
        </p:spPr>
        <p:txBody>
          <a:bodyPr/>
          <a:lstStyle/>
          <a:p>
            <a:r>
              <a:rPr lang="en-US" sz="1800" dirty="0" smtClean="0"/>
              <a:t>Each meeting </a:t>
            </a:r>
          </a:p>
          <a:p>
            <a:pPr marL="342900" indent="-342900">
              <a:buFont typeface="Arial" pitchFamily="34" charset="0"/>
              <a:buChar char="•"/>
            </a:pPr>
            <a:r>
              <a:rPr lang="en-US" sz="1800" dirty="0" smtClean="0"/>
              <a:t>is guided by an agenda</a:t>
            </a:r>
          </a:p>
          <a:p>
            <a:pPr marL="342900" indent="-342900">
              <a:buFont typeface="Arial" pitchFamily="34" charset="0"/>
              <a:buChar char="•"/>
            </a:pPr>
            <a:r>
              <a:rPr lang="en-US" sz="1800" dirty="0" smtClean="0"/>
              <a:t>has defined meeting roles</a:t>
            </a:r>
          </a:p>
          <a:p>
            <a:pPr marL="342900" indent="-342900">
              <a:buFont typeface="Arial" pitchFamily="34" charset="0"/>
              <a:buChar char="•"/>
            </a:pPr>
            <a:r>
              <a:rPr lang="en-US" sz="1800" dirty="0" smtClean="0"/>
              <a:t>is summarized in a meeting report</a:t>
            </a:r>
          </a:p>
          <a:p>
            <a:endParaRPr lang="en-US" sz="1800" dirty="0"/>
          </a:p>
        </p:txBody>
      </p:sp>
      <p:sp>
        <p:nvSpPr>
          <p:cNvPr id="4" name="TextBox 3"/>
          <p:cNvSpPr txBox="1"/>
          <p:nvPr/>
        </p:nvSpPr>
        <p:spPr>
          <a:xfrm>
            <a:off x="1019175" y="3276600"/>
            <a:ext cx="1790700" cy="338554"/>
          </a:xfrm>
          <a:prstGeom prst="rect">
            <a:avLst/>
          </a:prstGeom>
          <a:solidFill>
            <a:schemeClr val="accent1">
              <a:lumMod val="20000"/>
              <a:lumOff val="80000"/>
            </a:schemeClr>
          </a:solidFill>
        </p:spPr>
        <p:txBody>
          <a:bodyPr wrap="square" rtlCol="0">
            <a:spAutoFit/>
          </a:bodyPr>
          <a:lstStyle/>
          <a:p>
            <a:pPr algn="l">
              <a:buNone/>
            </a:pPr>
            <a:r>
              <a:rPr lang="en-US" sz="1600" dirty="0" smtClean="0"/>
              <a:t>Role</a:t>
            </a:r>
          </a:p>
        </p:txBody>
      </p:sp>
      <p:sp>
        <p:nvSpPr>
          <p:cNvPr id="5" name="TextBox 4"/>
          <p:cNvSpPr txBox="1"/>
          <p:nvPr/>
        </p:nvSpPr>
        <p:spPr>
          <a:xfrm>
            <a:off x="3514724" y="3276600"/>
            <a:ext cx="4003019" cy="338554"/>
          </a:xfrm>
          <a:prstGeom prst="rect">
            <a:avLst/>
          </a:prstGeom>
          <a:solidFill>
            <a:schemeClr val="accent1">
              <a:lumMod val="20000"/>
              <a:lumOff val="80000"/>
            </a:schemeClr>
          </a:solidFill>
        </p:spPr>
        <p:txBody>
          <a:bodyPr wrap="square" rtlCol="0">
            <a:spAutoFit/>
          </a:bodyPr>
          <a:lstStyle/>
          <a:p>
            <a:pPr algn="l">
              <a:buNone/>
            </a:pPr>
            <a:r>
              <a:rPr lang="en-US" sz="1600" dirty="0" smtClean="0"/>
              <a:t>Description</a:t>
            </a:r>
          </a:p>
        </p:txBody>
      </p:sp>
      <p:sp>
        <p:nvSpPr>
          <p:cNvPr id="6" name="TextBox 5"/>
          <p:cNvSpPr txBox="1"/>
          <p:nvPr/>
        </p:nvSpPr>
        <p:spPr>
          <a:xfrm>
            <a:off x="1019175" y="3639383"/>
            <a:ext cx="2316532" cy="1323439"/>
          </a:xfrm>
          <a:prstGeom prst="rect">
            <a:avLst/>
          </a:prstGeom>
          <a:noFill/>
        </p:spPr>
        <p:txBody>
          <a:bodyPr wrap="none" rtlCol="0">
            <a:spAutoFit/>
          </a:bodyPr>
          <a:lstStyle/>
          <a:p>
            <a:pPr algn="l">
              <a:spcBef>
                <a:spcPts val="0"/>
              </a:spcBef>
              <a:buNone/>
            </a:pPr>
            <a:r>
              <a:rPr lang="en-US" sz="1600" b="0" dirty="0" smtClean="0"/>
              <a:t>Chairperson</a:t>
            </a:r>
          </a:p>
          <a:p>
            <a:pPr algn="l">
              <a:spcBef>
                <a:spcPts val="0"/>
              </a:spcBef>
              <a:buNone/>
            </a:pPr>
            <a:endParaRPr lang="en-US" sz="1600" b="0" dirty="0"/>
          </a:p>
          <a:p>
            <a:pPr algn="l">
              <a:spcBef>
                <a:spcPts val="0"/>
              </a:spcBef>
              <a:buNone/>
            </a:pPr>
            <a:r>
              <a:rPr lang="en-US" sz="1600" b="0" dirty="0" smtClean="0"/>
              <a:t>Facilitator / Timekeeper</a:t>
            </a:r>
          </a:p>
          <a:p>
            <a:pPr algn="l">
              <a:spcBef>
                <a:spcPts val="0"/>
              </a:spcBef>
              <a:buNone/>
            </a:pPr>
            <a:endParaRPr lang="en-US" sz="1600" b="0" dirty="0"/>
          </a:p>
          <a:p>
            <a:pPr algn="l">
              <a:spcBef>
                <a:spcPts val="0"/>
              </a:spcBef>
              <a:buNone/>
            </a:pPr>
            <a:r>
              <a:rPr lang="en-US" sz="1600" b="0" dirty="0" smtClean="0"/>
              <a:t>Recorder</a:t>
            </a:r>
          </a:p>
        </p:txBody>
      </p:sp>
      <p:sp>
        <p:nvSpPr>
          <p:cNvPr id="7" name="TextBox 6"/>
          <p:cNvSpPr txBox="1"/>
          <p:nvPr/>
        </p:nvSpPr>
        <p:spPr>
          <a:xfrm>
            <a:off x="3514725" y="3639383"/>
            <a:ext cx="4075155" cy="2215991"/>
          </a:xfrm>
          <a:prstGeom prst="rect">
            <a:avLst/>
          </a:prstGeom>
          <a:noFill/>
        </p:spPr>
        <p:txBody>
          <a:bodyPr wrap="none" rtlCol="0">
            <a:spAutoFit/>
          </a:bodyPr>
          <a:lstStyle/>
          <a:p>
            <a:pPr algn="l">
              <a:spcBef>
                <a:spcPts val="0"/>
              </a:spcBef>
              <a:buNone/>
            </a:pPr>
            <a:r>
              <a:rPr lang="en-US" sz="1600" b="0" dirty="0" smtClean="0"/>
              <a:t>Arranges &amp; leads the meeting</a:t>
            </a:r>
          </a:p>
          <a:p>
            <a:pPr algn="l">
              <a:spcBef>
                <a:spcPts val="0"/>
              </a:spcBef>
              <a:buNone/>
            </a:pPr>
            <a:endParaRPr lang="en-US" sz="1600" b="0" dirty="0"/>
          </a:p>
          <a:p>
            <a:pPr algn="l">
              <a:spcBef>
                <a:spcPts val="0"/>
              </a:spcBef>
              <a:buNone/>
            </a:pPr>
            <a:r>
              <a:rPr lang="en-US" sz="1600" b="0" dirty="0" smtClean="0"/>
              <a:t>Keeps the team on track</a:t>
            </a:r>
          </a:p>
          <a:p>
            <a:pPr algn="l">
              <a:spcBef>
                <a:spcPts val="0"/>
              </a:spcBef>
              <a:buNone/>
            </a:pPr>
            <a:endParaRPr lang="en-US" sz="1600" b="0" dirty="0"/>
          </a:p>
          <a:p>
            <a:pPr algn="l">
              <a:spcBef>
                <a:spcPts val="0"/>
              </a:spcBef>
              <a:buNone/>
            </a:pPr>
            <a:r>
              <a:rPr lang="en-US" sz="1600" b="0" dirty="0" smtClean="0"/>
              <a:t>Records all important decisions, actions &amp;</a:t>
            </a:r>
            <a:br>
              <a:rPr lang="en-US" sz="1600" b="0" dirty="0" smtClean="0"/>
            </a:br>
            <a:r>
              <a:rPr lang="en-US" sz="1600" b="0" dirty="0" smtClean="0"/>
              <a:t>key information</a:t>
            </a:r>
          </a:p>
          <a:p>
            <a:pPr algn="l">
              <a:spcBef>
                <a:spcPts val="1200"/>
              </a:spcBef>
              <a:buNone/>
            </a:pPr>
            <a:r>
              <a:rPr lang="en-US" sz="1600" b="0" dirty="0" smtClean="0"/>
              <a:t>Reviews and verifies recorded information</a:t>
            </a:r>
            <a:br>
              <a:rPr lang="en-US" sz="1600" b="0" dirty="0" smtClean="0"/>
            </a:br>
            <a:r>
              <a:rPr lang="en-US" sz="1600" b="0" dirty="0" smtClean="0"/>
              <a:t>at end of the meeting</a:t>
            </a:r>
          </a:p>
        </p:txBody>
      </p:sp>
      <p:cxnSp>
        <p:nvCxnSpPr>
          <p:cNvPr id="9" name="Straight Connector 8"/>
          <p:cNvCxnSpPr/>
          <p:nvPr/>
        </p:nvCxnSpPr>
        <p:spPr bwMode="auto">
          <a:xfrm>
            <a:off x="1019175" y="4057650"/>
            <a:ext cx="6498569" cy="0"/>
          </a:xfrm>
          <a:prstGeom prst="line">
            <a:avLst/>
          </a:prstGeom>
          <a:solidFill>
            <a:srgbClr val="5CA1FB"/>
          </a:solidFill>
          <a:ln w="6350" cap="flat" cmpd="sng" algn="ctr">
            <a:solidFill>
              <a:schemeClr val="accent1">
                <a:lumMod val="20000"/>
                <a:lumOff val="80000"/>
              </a:schemeClr>
            </a:solidFill>
            <a:prstDash val="solid"/>
            <a:round/>
            <a:headEnd type="none" w="med" len="med"/>
            <a:tailEnd type="none" w="med" len="med"/>
          </a:ln>
          <a:effectLst/>
        </p:spPr>
      </p:cxnSp>
      <p:cxnSp>
        <p:nvCxnSpPr>
          <p:cNvPr id="11" name="Straight Connector 10"/>
          <p:cNvCxnSpPr/>
          <p:nvPr/>
        </p:nvCxnSpPr>
        <p:spPr bwMode="auto">
          <a:xfrm>
            <a:off x="1019175" y="4543425"/>
            <a:ext cx="6498569" cy="0"/>
          </a:xfrm>
          <a:prstGeom prst="line">
            <a:avLst/>
          </a:prstGeom>
          <a:solidFill>
            <a:srgbClr val="5CA1FB"/>
          </a:solidFill>
          <a:ln w="6350" cap="flat" cmpd="sng" algn="ctr">
            <a:solidFill>
              <a:schemeClr val="accent1">
                <a:lumMod val="20000"/>
                <a:lumOff val="80000"/>
              </a:schemeClr>
            </a:solidFill>
            <a:prstDash val="solid"/>
            <a:round/>
            <a:headEnd type="none" w="med" len="med"/>
            <a:tailEnd type="none" w="med" len="med"/>
          </a:ln>
          <a:effectLst/>
        </p:spPr>
      </p:cxnSp>
    </p:spTree>
    <p:extLst>
      <p:ext uri="{BB962C8B-B14F-4D97-AF65-F5344CB8AC3E}">
        <p14:creationId xmlns:p14="http://schemas.microsoft.com/office/powerpoint/2010/main" val="363515347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Recording the Launch Information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07637" y="1112015"/>
            <a:ext cx="2038743" cy="3011617"/>
          </a:xfrm>
          <a:prstGeom prst="rect">
            <a:avLst/>
          </a:prstGeom>
        </p:spPr>
      </p:pic>
      <p:sp>
        <p:nvSpPr>
          <p:cNvPr id="5" name="TextBox 4"/>
          <p:cNvSpPr txBox="1"/>
          <p:nvPr/>
        </p:nvSpPr>
        <p:spPr>
          <a:xfrm>
            <a:off x="3420932" y="1290918"/>
            <a:ext cx="4346089" cy="584775"/>
          </a:xfrm>
          <a:prstGeom prst="rect">
            <a:avLst/>
          </a:prstGeom>
          <a:noFill/>
        </p:spPr>
        <p:txBody>
          <a:bodyPr wrap="square" rtlCol="0">
            <a:spAutoFit/>
          </a:bodyPr>
          <a:lstStyle/>
          <a:p>
            <a:pPr algn="l">
              <a:buNone/>
            </a:pPr>
            <a:r>
              <a:rPr lang="en-US" sz="1600" dirty="0" smtClean="0"/>
              <a:t>Much of the launch meeting information is typically captured on flipchart paper.</a:t>
            </a:r>
          </a:p>
        </p:txBody>
      </p:sp>
      <p:grpSp>
        <p:nvGrpSpPr>
          <p:cNvPr id="11" name="Group 10"/>
          <p:cNvGrpSpPr/>
          <p:nvPr/>
        </p:nvGrpSpPr>
        <p:grpSpPr>
          <a:xfrm>
            <a:off x="4060542" y="3244596"/>
            <a:ext cx="2142615" cy="1406019"/>
            <a:chOff x="3754265" y="2421593"/>
            <a:chExt cx="4900075" cy="3215510"/>
          </a:xfrm>
        </p:grpSpPr>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4265" y="2421593"/>
              <a:ext cx="4566360" cy="188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3527111"/>
              <a:ext cx="4234740" cy="2109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TextBox 8"/>
          <p:cNvSpPr txBox="1"/>
          <p:nvPr/>
        </p:nvSpPr>
        <p:spPr>
          <a:xfrm>
            <a:off x="4816679" y="4713015"/>
            <a:ext cx="943913" cy="307777"/>
          </a:xfrm>
          <a:prstGeom prst="rect">
            <a:avLst/>
          </a:prstGeom>
          <a:noFill/>
        </p:spPr>
        <p:txBody>
          <a:bodyPr wrap="none" rtlCol="0">
            <a:spAutoFit/>
          </a:bodyPr>
          <a:lstStyle/>
          <a:p>
            <a:pPr algn="l">
              <a:buNone/>
            </a:pPr>
            <a:r>
              <a:rPr lang="en-US" sz="1400" b="1" dirty="0" smtClean="0"/>
              <a:t>TSP Tool</a:t>
            </a:r>
          </a:p>
        </p:txBody>
      </p:sp>
      <p:grpSp>
        <p:nvGrpSpPr>
          <p:cNvPr id="15" name="Group 14"/>
          <p:cNvGrpSpPr/>
          <p:nvPr/>
        </p:nvGrpSpPr>
        <p:grpSpPr>
          <a:xfrm>
            <a:off x="6619586" y="3770404"/>
            <a:ext cx="1207587" cy="1538295"/>
            <a:chOff x="762000" y="1254307"/>
            <a:chExt cx="2995613" cy="3815986"/>
          </a:xfrm>
        </p:grpSpPr>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4400" y="1254307"/>
              <a:ext cx="2843213" cy="36986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330507"/>
              <a:ext cx="2843213" cy="36986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1371600"/>
              <a:ext cx="2843213" cy="36986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TextBox 15"/>
          <p:cNvSpPr txBox="1"/>
          <p:nvPr/>
        </p:nvSpPr>
        <p:spPr>
          <a:xfrm>
            <a:off x="6292251" y="5407081"/>
            <a:ext cx="2210862" cy="307777"/>
          </a:xfrm>
          <a:prstGeom prst="rect">
            <a:avLst/>
          </a:prstGeom>
          <a:noFill/>
        </p:spPr>
        <p:txBody>
          <a:bodyPr wrap="none" rtlCol="0">
            <a:spAutoFit/>
          </a:bodyPr>
          <a:lstStyle/>
          <a:p>
            <a:pPr algn="l">
              <a:buNone/>
            </a:pPr>
            <a:r>
              <a:rPr lang="en-US" sz="1400" b="1" dirty="0" smtClean="0"/>
              <a:t>Launch Meeting Record</a:t>
            </a:r>
          </a:p>
        </p:txBody>
      </p:sp>
      <p:sp>
        <p:nvSpPr>
          <p:cNvPr id="20" name="TextBox 19"/>
          <p:cNvSpPr txBox="1"/>
          <p:nvPr/>
        </p:nvSpPr>
        <p:spPr>
          <a:xfrm>
            <a:off x="4928796" y="2022990"/>
            <a:ext cx="3897047" cy="584775"/>
          </a:xfrm>
          <a:prstGeom prst="rect">
            <a:avLst/>
          </a:prstGeom>
          <a:noFill/>
        </p:spPr>
        <p:txBody>
          <a:bodyPr wrap="square" rtlCol="0">
            <a:spAutoFit/>
          </a:bodyPr>
          <a:lstStyle/>
          <a:p>
            <a:pPr algn="l">
              <a:buNone/>
            </a:pPr>
            <a:r>
              <a:rPr lang="en-US" sz="1600" dirty="0" smtClean="0"/>
              <a:t>But, then it is transcribed into the TSP tool or the launch meeting record.</a:t>
            </a:r>
          </a:p>
        </p:txBody>
      </p:sp>
      <p:grpSp>
        <p:nvGrpSpPr>
          <p:cNvPr id="21" name="Group 20"/>
          <p:cNvGrpSpPr/>
          <p:nvPr/>
        </p:nvGrpSpPr>
        <p:grpSpPr>
          <a:xfrm rot="678075" flipH="1">
            <a:off x="5794699" y="2852788"/>
            <a:ext cx="832380" cy="430443"/>
            <a:chOff x="5334628" y="2308033"/>
            <a:chExt cx="1910234" cy="987826"/>
          </a:xfrm>
        </p:grpSpPr>
        <p:pic>
          <p:nvPicPr>
            <p:cNvPr id="22" name="Picture 21"/>
            <p:cNvPicPr>
              <a:picLocks noChangeAspect="1"/>
            </p:cNvPicPr>
            <p:nvPr/>
          </p:nvPicPr>
          <p:blipFill rotWithShape="1">
            <a:blip r:embed="rId6">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23" name="Rectangle 22"/>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grpSp>
        <p:nvGrpSpPr>
          <p:cNvPr id="24" name="Group 23"/>
          <p:cNvGrpSpPr/>
          <p:nvPr/>
        </p:nvGrpSpPr>
        <p:grpSpPr>
          <a:xfrm rot="678075" flipH="1">
            <a:off x="3410299" y="2509504"/>
            <a:ext cx="832380" cy="430443"/>
            <a:chOff x="5334628" y="2308033"/>
            <a:chExt cx="1910234" cy="987826"/>
          </a:xfrm>
        </p:grpSpPr>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26" name="Rectangle 25"/>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Tree>
    <p:extLst>
      <p:ext uri="{BB962C8B-B14F-4D97-AF65-F5344CB8AC3E}">
        <p14:creationId xmlns:p14="http://schemas.microsoft.com/office/powerpoint/2010/main" val="91556393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1717421"/>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23745011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775597"/>
          </a:xfrm>
        </p:spPr>
        <p:txBody>
          <a:bodyPr/>
          <a:lstStyle/>
          <a:p>
            <a:r>
              <a:rPr lang="en-US" dirty="0" smtClean="0"/>
              <a:t>Meeting 1: Establishing Product &amp; Business Goals</a:t>
            </a:r>
            <a:endParaRPr lang="en-US" dirty="0"/>
          </a:p>
        </p:txBody>
      </p:sp>
      <p:sp>
        <p:nvSpPr>
          <p:cNvPr id="44" name="Rectangle 3"/>
          <p:cNvSpPr txBox="1">
            <a:spLocks noChangeArrowheads="1"/>
          </p:cNvSpPr>
          <p:nvPr/>
        </p:nvSpPr>
        <p:spPr bwMode="gray">
          <a:xfrm>
            <a:off x="533400" y="1295400"/>
            <a:ext cx="8153400" cy="4800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endParaRPr lang="en-US" sz="1800" b="0" dirty="0" smtClean="0"/>
          </a:p>
          <a:p>
            <a:pPr defTabSz="811213">
              <a:spcAft>
                <a:spcPts val="0"/>
              </a:spcAft>
              <a:buNone/>
            </a:pPr>
            <a:r>
              <a:rPr lang="en-US" sz="1800" b="0" dirty="0" smtClean="0"/>
              <a:t>The first step in the TSP launch is for senior management and a marketing (or a customer) representative to tell the team</a:t>
            </a:r>
          </a:p>
          <a:p>
            <a:pPr marL="336550" lvl="1" indent="-207963" defTabSz="811213">
              <a:spcBef>
                <a:spcPts val="1200"/>
              </a:spcBef>
              <a:spcAft>
                <a:spcPts val="0"/>
              </a:spcAft>
            </a:pPr>
            <a:r>
              <a:rPr lang="en-US" sz="1800" b="0" dirty="0" smtClean="0"/>
              <a:t>what they want the team to do</a:t>
            </a:r>
          </a:p>
          <a:p>
            <a:pPr marL="336550" lvl="1" indent="-207963" defTabSz="811213">
              <a:spcBef>
                <a:spcPts val="1200"/>
              </a:spcBef>
              <a:spcAft>
                <a:spcPts val="0"/>
              </a:spcAft>
            </a:pPr>
            <a:r>
              <a:rPr lang="en-US" sz="1800" b="0" dirty="0" smtClean="0"/>
              <a:t>when the product is needed</a:t>
            </a:r>
          </a:p>
          <a:p>
            <a:pPr marL="336550" lvl="1" indent="-207963" defTabSz="811213">
              <a:spcBef>
                <a:spcPts val="1200"/>
              </a:spcBef>
              <a:spcAft>
                <a:spcPts val="0"/>
              </a:spcAft>
            </a:pPr>
            <a:r>
              <a:rPr lang="en-US" sz="1800" b="0" dirty="0" smtClean="0"/>
              <a:t>the resources available to the team</a:t>
            </a:r>
          </a:p>
          <a:p>
            <a:pPr marL="336550" lvl="1" indent="-207963" defTabSz="811213">
              <a:spcBef>
                <a:spcPts val="1200"/>
              </a:spcBef>
              <a:spcAft>
                <a:spcPts val="0"/>
              </a:spcAft>
            </a:pPr>
            <a:r>
              <a:rPr lang="en-US" sz="1800" b="0" dirty="0" smtClean="0"/>
              <a:t>the team’s flexibility</a:t>
            </a:r>
          </a:p>
          <a:p>
            <a:pPr marL="336550" lvl="1" indent="-207963" defTabSz="811213">
              <a:spcBef>
                <a:spcPts val="1200"/>
              </a:spcBef>
              <a:spcAft>
                <a:spcPts val="0"/>
              </a:spcAft>
            </a:pPr>
            <a:r>
              <a:rPr lang="en-US" sz="1800" b="0" dirty="0" smtClean="0"/>
              <a:t>why the job is important</a:t>
            </a:r>
          </a:p>
          <a:p>
            <a:pPr marL="336550" lvl="1" indent="-207963" defTabSz="811213">
              <a:spcBef>
                <a:spcPts val="1200"/>
              </a:spcBef>
              <a:spcAft>
                <a:spcPts val="0"/>
              </a:spcAft>
            </a:pPr>
            <a:r>
              <a:rPr lang="en-US" sz="1800" b="0" dirty="0" smtClean="0"/>
              <a:t>how management will measure success</a:t>
            </a:r>
          </a:p>
          <a:p>
            <a:pPr defTabSz="811213"/>
            <a:endParaRPr lang="en-US" sz="1800" b="0" dirty="0" smtClean="0"/>
          </a:p>
          <a:p>
            <a:pPr defTabSz="811213"/>
            <a:endParaRPr lang="en-US" sz="1800" b="0" dirty="0" smtClean="0"/>
          </a:p>
        </p:txBody>
      </p:sp>
      <p:pic>
        <p:nvPicPr>
          <p:cNvPr id="45" name="Picture 4" descr="C:\Users\mkasunic\Desktop\iStock_000015652701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550" y="2371864"/>
            <a:ext cx="3000375" cy="2162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72264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 to Meeting 1</a:t>
            </a:r>
            <a:endParaRPr lang="en-US" dirty="0"/>
          </a:p>
        </p:txBody>
      </p:sp>
      <p:sp>
        <p:nvSpPr>
          <p:cNvPr id="3" name="Content Placeholder 2"/>
          <p:cNvSpPr>
            <a:spLocks noGrp="1"/>
          </p:cNvSpPr>
          <p:nvPr>
            <p:ph idx="1"/>
          </p:nvPr>
        </p:nvSpPr>
        <p:spPr>
          <a:xfrm>
            <a:off x="533400" y="1295400"/>
            <a:ext cx="7951177" cy="4953000"/>
          </a:xfrm>
        </p:spPr>
        <p:txBody>
          <a:bodyPr/>
          <a:lstStyle/>
          <a:p>
            <a:pPr marL="0" indent="0"/>
            <a:r>
              <a:rPr lang="en-US" dirty="0" smtClean="0"/>
              <a:t>Before the launch, preparation and participation guidelines are provided to executive management and marketing (or a customer representative).</a:t>
            </a:r>
          </a:p>
          <a:p>
            <a:pPr marL="0" indent="0">
              <a:spcBef>
                <a:spcPts val="1200"/>
              </a:spcBef>
              <a:spcAft>
                <a:spcPts val="0"/>
              </a:spcAft>
            </a:pPr>
            <a:r>
              <a:rPr lang="en-US" dirty="0" smtClean="0"/>
              <a:t>Typically, the TSP coach will work with the presenters to ensure that the needed information is delivered during the meeting.</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7047" y="3349870"/>
            <a:ext cx="3727191" cy="2482599"/>
          </a:xfrm>
          <a:prstGeom prst="rect">
            <a:avLst/>
          </a:prstGeom>
        </p:spPr>
      </p:pic>
    </p:spTree>
    <p:extLst>
      <p:ext uri="{BB962C8B-B14F-4D97-AF65-F5344CB8AC3E}">
        <p14:creationId xmlns:p14="http://schemas.microsoft.com/office/powerpoint/2010/main" val="93030401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Meeting 1 Agenda</a:t>
            </a:r>
            <a:endParaRPr lang="en-US" dirty="0"/>
          </a:p>
        </p:txBody>
      </p:sp>
      <p:grpSp>
        <p:nvGrpSpPr>
          <p:cNvPr id="7" name="Group 6"/>
          <p:cNvGrpSpPr/>
          <p:nvPr/>
        </p:nvGrpSpPr>
        <p:grpSpPr>
          <a:xfrm>
            <a:off x="6238019" y="3552825"/>
            <a:ext cx="2102095" cy="2157413"/>
            <a:chOff x="6384679" y="3800475"/>
            <a:chExt cx="2102095" cy="2157413"/>
          </a:xfrm>
        </p:grpSpPr>
        <p:pic>
          <p:nvPicPr>
            <p:cNvPr id="8"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sp>
        <p:nvSpPr>
          <p:cNvPr id="10" name="TextBox 9"/>
          <p:cNvSpPr txBox="1"/>
          <p:nvPr/>
        </p:nvSpPr>
        <p:spPr>
          <a:xfrm>
            <a:off x="589085" y="1274885"/>
            <a:ext cx="7751029" cy="2083777"/>
          </a:xfrm>
          <a:prstGeom prst="rect">
            <a:avLst/>
          </a:prstGeom>
          <a:noFill/>
        </p:spPr>
        <p:txBody>
          <a:bodyPr wrap="square" rtlCol="0">
            <a:noAutofit/>
          </a:bodyPr>
          <a:lstStyle/>
          <a:p>
            <a:pPr algn="l">
              <a:buNone/>
            </a:pPr>
            <a:r>
              <a:rPr lang="en-US" sz="1800" dirty="0" smtClean="0"/>
              <a:t>Process scripts guide the Meeting 1 agenda (as well as all subsequent launch meetings).</a:t>
            </a:r>
          </a:p>
          <a:p>
            <a:pPr algn="l">
              <a:spcBef>
                <a:spcPts val="1200"/>
              </a:spcBef>
              <a:buNone/>
            </a:pPr>
            <a:r>
              <a:rPr lang="en-US" sz="1800" dirty="0" smtClean="0"/>
              <a:t>The agenda includes:</a:t>
            </a:r>
          </a:p>
          <a:p>
            <a:pPr marL="284163" lvl="1" indent="-222250" algn="l">
              <a:lnSpc>
                <a:spcPct val="95000"/>
              </a:lnSpc>
              <a:spcBef>
                <a:spcPts val="600"/>
              </a:spcBef>
              <a:spcAft>
                <a:spcPts val="0"/>
              </a:spcAft>
              <a:buFont typeface="Times" pitchFamily="18" charset="0"/>
              <a:buChar char="•"/>
            </a:pPr>
            <a:r>
              <a:rPr lang="en-US" sz="1800" kern="0" dirty="0">
                <a:solidFill>
                  <a:srgbClr val="3C4F82"/>
                </a:solidFill>
                <a:latin typeface="Arial"/>
              </a:rPr>
              <a:t>selection of meeting roles (timekeeper, recorder)</a:t>
            </a:r>
          </a:p>
          <a:p>
            <a:pPr marL="284163" lvl="1" indent="-222250" algn="l">
              <a:lnSpc>
                <a:spcPct val="95000"/>
              </a:lnSpc>
              <a:spcBef>
                <a:spcPts val="600"/>
              </a:spcBef>
              <a:spcAft>
                <a:spcPts val="0"/>
              </a:spcAft>
              <a:buFont typeface="Times" pitchFamily="18" charset="0"/>
              <a:buChar char="•"/>
            </a:pPr>
            <a:r>
              <a:rPr lang="en-US" sz="1800" kern="0" dirty="0">
                <a:solidFill>
                  <a:srgbClr val="3C4F82"/>
                </a:solidFill>
                <a:latin typeface="Arial"/>
              </a:rPr>
              <a:t>launch overview</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management </a:t>
            </a:r>
            <a:r>
              <a:rPr lang="en-US" sz="1800" kern="0" dirty="0">
                <a:solidFill>
                  <a:srgbClr val="3C4F82"/>
                </a:solidFill>
                <a:latin typeface="Arial"/>
              </a:rPr>
              <a:t>presentation of business needs and </a:t>
            </a:r>
            <a:r>
              <a:rPr lang="en-US" sz="1800" kern="0" dirty="0" smtClean="0">
                <a:solidFill>
                  <a:srgbClr val="3C4F82"/>
                </a:solidFill>
                <a:latin typeface="Arial"/>
              </a:rPr>
              <a:t>goals </a:t>
            </a:r>
            <a:r>
              <a:rPr lang="en-US" sz="1800" kern="0" dirty="0">
                <a:solidFill>
                  <a:srgbClr val="3C4F82"/>
                </a:solidFill>
                <a:latin typeface="Arial"/>
              </a:rPr>
              <a:t>for the </a:t>
            </a:r>
            <a:r>
              <a:rPr lang="en-US" sz="1800" kern="0" dirty="0" smtClean="0">
                <a:solidFill>
                  <a:srgbClr val="3C4F82"/>
                </a:solidFill>
                <a:latin typeface="Arial"/>
              </a:rPr>
              <a:t>team</a:t>
            </a:r>
            <a:endParaRPr lang="en-US" sz="1800" kern="0" dirty="0">
              <a:solidFill>
                <a:srgbClr val="3C4F82"/>
              </a:solidFill>
              <a:latin typeface="Arial"/>
            </a:endParaRP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marketing or customer presentation</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Q &amp; A to ensure team understanding of business </a:t>
            </a:r>
            <a:br>
              <a:rPr lang="en-US" sz="1800" kern="0" dirty="0" smtClean="0">
                <a:solidFill>
                  <a:srgbClr val="3C4F82"/>
                </a:solidFill>
                <a:latin typeface="Arial"/>
              </a:rPr>
            </a:br>
            <a:r>
              <a:rPr lang="en-US" sz="1800" kern="0" dirty="0" smtClean="0">
                <a:solidFill>
                  <a:srgbClr val="3C4F82"/>
                </a:solidFill>
                <a:latin typeface="Arial"/>
              </a:rPr>
              <a:t>goals and customer needs</a:t>
            </a:r>
            <a:endParaRPr lang="en-US" sz="1800" kern="0" dirty="0">
              <a:solidFill>
                <a:srgbClr val="3C4F82"/>
              </a:solidFill>
              <a:latin typeface="Arial"/>
            </a:endParaRPr>
          </a:p>
        </p:txBody>
      </p:sp>
      <p:grpSp>
        <p:nvGrpSpPr>
          <p:cNvPr id="11" name="Group 10"/>
          <p:cNvGrpSpPr/>
          <p:nvPr/>
        </p:nvGrpSpPr>
        <p:grpSpPr>
          <a:xfrm rot="7763380" flipH="1">
            <a:off x="5440563" y="4778496"/>
            <a:ext cx="832380" cy="430443"/>
            <a:chOff x="5334628" y="2308033"/>
            <a:chExt cx="1910234" cy="987826"/>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3" name="Rectangle 12"/>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4" name="TextBox 13"/>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LAU1</a:t>
            </a:r>
          </a:p>
        </p:txBody>
      </p:sp>
    </p:spTree>
    <p:extLst>
      <p:ext uri="{BB962C8B-B14F-4D97-AF65-F5344CB8AC3E}">
        <p14:creationId xmlns:p14="http://schemas.microsoft.com/office/powerpoint/2010/main" val="261926349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Presentations</a:t>
            </a:r>
            <a:endParaRPr lang="en-US" dirty="0"/>
          </a:p>
        </p:txBody>
      </p:sp>
      <p:sp>
        <p:nvSpPr>
          <p:cNvPr id="3" name="Content Placeholder 2"/>
          <p:cNvSpPr>
            <a:spLocks noGrp="1"/>
          </p:cNvSpPr>
          <p:nvPr>
            <p:ph idx="1"/>
          </p:nvPr>
        </p:nvSpPr>
        <p:spPr/>
        <p:txBody>
          <a:bodyPr/>
          <a:lstStyle/>
          <a:p>
            <a:r>
              <a:rPr lang="en-US" dirty="0" smtClean="0"/>
              <a:t>Senior management</a:t>
            </a:r>
          </a:p>
          <a:p>
            <a:pPr lvl="1"/>
            <a:r>
              <a:rPr lang="en-US" dirty="0" smtClean="0"/>
              <a:t>describes the business context and goals</a:t>
            </a:r>
          </a:p>
          <a:p>
            <a:pPr lvl="1"/>
            <a:r>
              <a:rPr lang="en-US" dirty="0" smtClean="0"/>
              <a:t>identifies work constraints and where there is flexibility</a:t>
            </a:r>
          </a:p>
          <a:p>
            <a:pPr lvl="1"/>
            <a:r>
              <a:rPr lang="en-US" dirty="0" smtClean="0"/>
              <a:t>the requirements that are “must haves” vs. those that are “nice to have”</a:t>
            </a:r>
          </a:p>
          <a:p>
            <a:pPr lvl="1"/>
            <a:r>
              <a:rPr lang="en-US" dirty="0" smtClean="0"/>
              <a:t>defines how management will determine success</a:t>
            </a:r>
          </a:p>
          <a:p>
            <a:pPr lvl="1"/>
            <a:r>
              <a:rPr lang="en-US" dirty="0" smtClean="0"/>
              <a:t>responds to any questions the team has</a:t>
            </a:r>
          </a:p>
          <a:p>
            <a:pPr lvl="1"/>
            <a:endParaRPr lang="en-US" dirty="0" smtClean="0"/>
          </a:p>
          <a:p>
            <a:r>
              <a:rPr lang="en-US" dirty="0" smtClean="0"/>
              <a:t>Marketing or customer representative</a:t>
            </a:r>
            <a:endParaRPr lang="en-US" dirty="0"/>
          </a:p>
          <a:p>
            <a:pPr lvl="1"/>
            <a:r>
              <a:rPr lang="en-US" dirty="0"/>
              <a:t>describes the </a:t>
            </a:r>
            <a:r>
              <a:rPr lang="en-US" dirty="0" smtClean="0"/>
              <a:t>product or service to be delivered by the team</a:t>
            </a:r>
            <a:endParaRPr lang="en-US" dirty="0"/>
          </a:p>
          <a:p>
            <a:pPr lvl="1"/>
            <a:r>
              <a:rPr lang="en-US" dirty="0" smtClean="0"/>
              <a:t>identifies the market niche or need that the product or service will fulfill</a:t>
            </a:r>
            <a:endParaRPr lang="en-US" dirty="0"/>
          </a:p>
          <a:p>
            <a:pPr lvl="1"/>
            <a:r>
              <a:rPr lang="en-US" dirty="0" smtClean="0"/>
              <a:t>compares and contrasts the product or service to alternatives already available</a:t>
            </a:r>
          </a:p>
          <a:p>
            <a:pPr lvl="1"/>
            <a:r>
              <a:rPr lang="en-US" dirty="0" smtClean="0"/>
              <a:t>responds to any questions the team has</a:t>
            </a:r>
            <a:endParaRPr lang="en-US" dirty="0"/>
          </a:p>
        </p:txBody>
      </p:sp>
    </p:spTree>
    <p:extLst>
      <p:ext uri="{BB962C8B-B14F-4D97-AF65-F5344CB8AC3E}">
        <p14:creationId xmlns:p14="http://schemas.microsoft.com/office/powerpoint/2010/main" val="356140624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Listening By Team Members</a:t>
            </a:r>
            <a:endParaRPr lang="en-US" dirty="0"/>
          </a:p>
        </p:txBody>
      </p:sp>
      <p:sp>
        <p:nvSpPr>
          <p:cNvPr id="6" name="Content Placeholder 5"/>
          <p:cNvSpPr>
            <a:spLocks noGrp="1"/>
          </p:cNvSpPr>
          <p:nvPr>
            <p:ph idx="1"/>
          </p:nvPr>
        </p:nvSpPr>
        <p:spPr>
          <a:xfrm>
            <a:off x="533400" y="1295400"/>
            <a:ext cx="8237538" cy="2407024"/>
          </a:xfrm>
        </p:spPr>
        <p:txBody>
          <a:bodyPr/>
          <a:lstStyle/>
          <a:p>
            <a:pPr marL="0" indent="0"/>
            <a:r>
              <a:rPr lang="en-US" sz="1800" dirty="0" smtClean="0"/>
              <a:t>Your personal </a:t>
            </a:r>
            <a:r>
              <a:rPr lang="en-US" sz="1800" dirty="0"/>
              <a:t>filters, assumptions, judgments, and beliefs </a:t>
            </a:r>
            <a:r>
              <a:rPr lang="en-US" sz="1800" dirty="0" smtClean="0"/>
              <a:t/>
            </a:r>
            <a:br>
              <a:rPr lang="en-US" sz="1800" dirty="0" smtClean="0"/>
            </a:br>
            <a:r>
              <a:rPr lang="en-US" sz="1800" dirty="0" smtClean="0"/>
              <a:t>can </a:t>
            </a:r>
            <a:r>
              <a:rPr lang="en-US" sz="1800" dirty="0"/>
              <a:t>distort what </a:t>
            </a:r>
            <a:r>
              <a:rPr lang="en-US" sz="1800" dirty="0" smtClean="0"/>
              <a:t>you  hear</a:t>
            </a:r>
            <a:r>
              <a:rPr lang="en-US" sz="1800" dirty="0"/>
              <a:t>. </a:t>
            </a:r>
            <a:endParaRPr lang="en-US" sz="1800" dirty="0" smtClean="0"/>
          </a:p>
          <a:p>
            <a:pPr marL="0" indent="0">
              <a:spcAft>
                <a:spcPts val="0"/>
              </a:spcAft>
            </a:pPr>
            <a:r>
              <a:rPr lang="en-US" sz="1800" dirty="0" smtClean="0"/>
              <a:t>As </a:t>
            </a:r>
            <a:r>
              <a:rPr lang="en-US" sz="1800" dirty="0"/>
              <a:t>a listener, your role is to understand what is being said. </a:t>
            </a:r>
            <a:r>
              <a:rPr lang="en-US" sz="1800" dirty="0" smtClean="0"/>
              <a:t/>
            </a:r>
            <a:br>
              <a:rPr lang="en-US" sz="1800" dirty="0" smtClean="0"/>
            </a:br>
            <a:r>
              <a:rPr lang="en-US" sz="1800" dirty="0" smtClean="0"/>
              <a:t>This </a:t>
            </a:r>
            <a:r>
              <a:rPr lang="en-US" sz="1800" dirty="0"/>
              <a:t>may require you to reflect what is being said and ask </a:t>
            </a:r>
            <a:r>
              <a:rPr lang="en-US" sz="1800" dirty="0" smtClean="0"/>
              <a:t/>
            </a:r>
            <a:br>
              <a:rPr lang="en-US" sz="1800" dirty="0" smtClean="0"/>
            </a:br>
            <a:r>
              <a:rPr lang="en-US" sz="1800" dirty="0" smtClean="0"/>
              <a:t>questions</a:t>
            </a:r>
            <a:r>
              <a:rPr lang="en-US" sz="1800" dirty="0"/>
              <a:t>.</a:t>
            </a:r>
          </a:p>
          <a:p>
            <a:pPr marL="0" indent="0">
              <a:spcAft>
                <a:spcPts val="0"/>
              </a:spcAft>
            </a:pPr>
            <a:r>
              <a:rPr lang="en-US" sz="1800" dirty="0"/>
              <a:t>Reflect what has been said by paraphrasing. </a:t>
            </a:r>
            <a:r>
              <a:rPr lang="en-US" sz="1800" dirty="0" smtClean="0"/>
              <a:t>For example, great ways to reflect back would be</a:t>
            </a:r>
          </a:p>
          <a:p>
            <a:pPr marL="0" indent="0">
              <a:spcBef>
                <a:spcPts val="1200"/>
              </a:spcBef>
              <a:spcAft>
                <a:spcPts val="0"/>
              </a:spcAft>
            </a:pPr>
            <a:endParaRPr lang="en-US" sz="1800" dirty="0"/>
          </a:p>
          <a:p>
            <a:pPr marL="0" indent="0">
              <a:spcBef>
                <a:spcPts val="1200"/>
              </a:spcBef>
              <a:spcAft>
                <a:spcPts val="0"/>
              </a:spcAft>
            </a:pPr>
            <a:endParaRPr lang="en-US" sz="1800" dirty="0" smtClean="0"/>
          </a:p>
          <a:p>
            <a:pPr marL="0" indent="0">
              <a:spcBef>
                <a:spcPts val="1200"/>
              </a:spcBef>
              <a:spcAft>
                <a:spcPts val="0"/>
              </a:spcAft>
            </a:pPr>
            <a:endParaRPr lang="en-US" sz="1800" dirty="0" smtClean="0"/>
          </a:p>
        </p:txBody>
      </p:sp>
      <p:sp>
        <p:nvSpPr>
          <p:cNvPr id="9" name="Oval Callout 8"/>
          <p:cNvSpPr/>
          <p:nvPr/>
        </p:nvSpPr>
        <p:spPr bwMode="auto">
          <a:xfrm>
            <a:off x="4933287" y="3537708"/>
            <a:ext cx="1292758" cy="881514"/>
          </a:xfrm>
          <a:prstGeom prst="wedgeEllipseCallout">
            <a:avLst>
              <a:gd name="adj1" fmla="val -56893"/>
              <a:gd name="adj2" fmla="val 51313"/>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en-US" sz="1400" i="0" u="none" strike="noStrike" cap="none" normalizeH="0" baseline="0" dirty="0" smtClean="0">
                <a:ln>
                  <a:noFill/>
                </a:ln>
                <a:solidFill>
                  <a:schemeClr val="tx1"/>
                </a:solidFill>
                <a:effectLst/>
                <a:latin typeface="Arial" charset="0"/>
                <a:ea typeface="ＭＳ Ｐゴシック" pitchFamily="1" charset="-128"/>
              </a:rPr>
              <a:t>What I’m </a:t>
            </a:r>
            <a:br>
              <a:rPr kumimoji="0" lang="en-US" sz="1400" i="0" u="none" strike="noStrike" cap="none" normalizeH="0" baseline="0" dirty="0" smtClean="0">
                <a:ln>
                  <a:noFill/>
                </a:ln>
                <a:solidFill>
                  <a:schemeClr val="tx1"/>
                </a:solidFill>
                <a:effectLst/>
                <a:latin typeface="Arial" charset="0"/>
                <a:ea typeface="ＭＳ Ｐゴシック" pitchFamily="1" charset="-128"/>
              </a:rPr>
            </a:br>
            <a:r>
              <a:rPr kumimoji="0" lang="en-US" sz="1400" i="0" u="none" strike="noStrike" cap="none" normalizeH="0" baseline="0" dirty="0" smtClean="0">
                <a:ln>
                  <a:noFill/>
                </a:ln>
                <a:solidFill>
                  <a:schemeClr val="tx1"/>
                </a:solidFill>
                <a:effectLst/>
                <a:latin typeface="Arial" charset="0"/>
                <a:ea typeface="ＭＳ Ｐゴシック" pitchFamily="1" charset="-128"/>
              </a:rPr>
              <a:t>hearing is …</a:t>
            </a:r>
          </a:p>
        </p:txBody>
      </p:sp>
      <p:sp>
        <p:nvSpPr>
          <p:cNvPr id="10" name="Oval Callout 9"/>
          <p:cNvSpPr/>
          <p:nvPr/>
        </p:nvSpPr>
        <p:spPr bwMode="auto">
          <a:xfrm flipH="1">
            <a:off x="2454545" y="3519779"/>
            <a:ext cx="1613648" cy="881512"/>
          </a:xfrm>
          <a:prstGeom prst="wedgeEllipseCallout">
            <a:avLst>
              <a:gd name="adj1" fmla="val -45277"/>
              <a:gd name="adj2" fmla="val 67585"/>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en-US" sz="1400" i="0" u="none" strike="noStrike" cap="none" normalizeH="0" baseline="0" dirty="0" smtClean="0">
                <a:ln>
                  <a:noFill/>
                </a:ln>
                <a:solidFill>
                  <a:schemeClr val="tx1"/>
                </a:solidFill>
                <a:effectLst/>
                <a:latin typeface="Arial" charset="0"/>
                <a:ea typeface="ＭＳ Ｐゴシック" pitchFamily="1" charset="-128"/>
              </a:rPr>
              <a:t>Sounds like you</a:t>
            </a:r>
            <a:br>
              <a:rPr kumimoji="0" lang="en-US" sz="1400" i="0" u="none" strike="noStrike" cap="none" normalizeH="0" baseline="0" dirty="0" smtClean="0">
                <a:ln>
                  <a:noFill/>
                </a:ln>
                <a:solidFill>
                  <a:schemeClr val="tx1"/>
                </a:solidFill>
                <a:effectLst/>
                <a:latin typeface="Arial" charset="0"/>
                <a:ea typeface="ＭＳ Ｐゴシック" pitchFamily="1" charset="-128"/>
              </a:rPr>
            </a:br>
            <a:r>
              <a:rPr kumimoji="0" lang="en-US" sz="1400" i="0" u="none" strike="noStrike" cap="none" normalizeH="0" dirty="0" smtClean="0">
                <a:ln>
                  <a:noFill/>
                </a:ln>
                <a:solidFill>
                  <a:schemeClr val="tx1"/>
                </a:solidFill>
                <a:effectLst/>
                <a:latin typeface="Arial" charset="0"/>
                <a:ea typeface="ＭＳ Ｐゴシック" pitchFamily="1" charset="-128"/>
              </a:rPr>
              <a:t>are saying</a:t>
            </a:r>
            <a:r>
              <a:rPr kumimoji="0" lang="en-US" sz="1400" i="0" u="none" strike="noStrike" cap="none" normalizeH="0" baseline="0" dirty="0" smtClean="0">
                <a:ln>
                  <a:noFill/>
                </a:ln>
                <a:solidFill>
                  <a:schemeClr val="tx1"/>
                </a:solidFill>
                <a:effectLst/>
                <a:latin typeface="Arial" charset="0"/>
                <a:ea typeface="ＭＳ Ｐゴシック" pitchFamily="1" charset="-128"/>
              </a:rPr>
              <a:t> …</a:t>
            </a:r>
          </a:p>
        </p:txBody>
      </p:sp>
      <p:sp>
        <p:nvSpPr>
          <p:cNvPr id="11" name="TextBox 10"/>
          <p:cNvSpPr txBox="1"/>
          <p:nvPr/>
        </p:nvSpPr>
        <p:spPr>
          <a:xfrm>
            <a:off x="684012" y="4552502"/>
            <a:ext cx="2545976" cy="537882"/>
          </a:xfrm>
          <a:prstGeom prst="rect">
            <a:avLst/>
          </a:prstGeom>
          <a:noFill/>
        </p:spPr>
        <p:txBody>
          <a:bodyPr wrap="square" rtlCol="0">
            <a:noAutofit/>
          </a:bodyPr>
          <a:lstStyle/>
          <a:p>
            <a:pPr algn="l">
              <a:buNone/>
            </a:pPr>
            <a:r>
              <a:rPr lang="en-US" sz="1800" dirty="0"/>
              <a:t>Ask questions to clarify certain points. </a:t>
            </a:r>
          </a:p>
          <a:p>
            <a:pPr algn="l">
              <a:buNone/>
            </a:pPr>
            <a:endParaRPr lang="en-US" sz="1800" dirty="0" err="1" smtClean="0"/>
          </a:p>
        </p:txBody>
      </p:sp>
      <p:sp>
        <p:nvSpPr>
          <p:cNvPr id="16" name="Oval Callout 15"/>
          <p:cNvSpPr/>
          <p:nvPr/>
        </p:nvSpPr>
        <p:spPr bwMode="auto">
          <a:xfrm>
            <a:off x="4933287" y="5187206"/>
            <a:ext cx="1292758" cy="881514"/>
          </a:xfrm>
          <a:prstGeom prst="wedgeEllipseCallout">
            <a:avLst>
              <a:gd name="adj1" fmla="val -56893"/>
              <a:gd name="adj2" fmla="val 51313"/>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lang="en-US" sz="1400" dirty="0">
                <a:ea typeface="ＭＳ Ｐゴシック" pitchFamily="1" charset="-128"/>
              </a:rPr>
              <a:t>Is this what</a:t>
            </a:r>
            <a:br>
              <a:rPr lang="en-US" sz="1400" dirty="0">
                <a:ea typeface="ＭＳ Ｐゴシック" pitchFamily="1" charset="-128"/>
              </a:rPr>
            </a:br>
            <a:r>
              <a:rPr lang="en-US" sz="1400" dirty="0">
                <a:ea typeface="ＭＳ Ｐゴシック" pitchFamily="1" charset="-128"/>
              </a:rPr>
              <a:t>you mean?</a:t>
            </a:r>
          </a:p>
        </p:txBody>
      </p:sp>
      <p:sp>
        <p:nvSpPr>
          <p:cNvPr id="17" name="Oval Callout 16"/>
          <p:cNvSpPr/>
          <p:nvPr/>
        </p:nvSpPr>
        <p:spPr bwMode="auto">
          <a:xfrm flipH="1">
            <a:off x="2454545" y="5169277"/>
            <a:ext cx="1613648" cy="881512"/>
          </a:xfrm>
          <a:prstGeom prst="wedgeEllipseCallout">
            <a:avLst>
              <a:gd name="adj1" fmla="val -45277"/>
              <a:gd name="adj2" fmla="val 67585"/>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lang="en-US" sz="1400" dirty="0" smtClean="0">
                <a:ea typeface="ＭＳ Ｐゴシック" pitchFamily="1" charset="-128"/>
              </a:rPr>
              <a:t>What </a:t>
            </a:r>
            <a:r>
              <a:rPr lang="en-US" sz="1400" dirty="0">
                <a:ea typeface="ＭＳ Ｐゴシック" pitchFamily="1" charset="-128"/>
              </a:rPr>
              <a:t>do you</a:t>
            </a:r>
            <a:br>
              <a:rPr lang="en-US" sz="1400" dirty="0">
                <a:ea typeface="ＭＳ Ｐゴシック" pitchFamily="1" charset="-128"/>
              </a:rPr>
            </a:br>
            <a:r>
              <a:rPr lang="en-US" sz="1400" dirty="0">
                <a:ea typeface="ＭＳ Ｐゴシック" pitchFamily="1" charset="-128"/>
              </a:rPr>
              <a:t>mean when you</a:t>
            </a:r>
            <a:br>
              <a:rPr lang="en-US" sz="1400" dirty="0">
                <a:ea typeface="ＭＳ Ｐゴシック" pitchFamily="1" charset="-128"/>
              </a:rPr>
            </a:br>
            <a:r>
              <a:rPr lang="en-US" sz="1400" dirty="0">
                <a:ea typeface="ＭＳ Ｐゴシック" pitchFamily="1" charset="-128"/>
              </a:rPr>
              <a:t>say …</a:t>
            </a:r>
          </a:p>
        </p:txBody>
      </p:sp>
      <p:pic>
        <p:nvPicPr>
          <p:cNvPr id="3075" name="Picture 3" descr="C:\Users\mkasunic\Desktop\iStock_000020105870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680498" y="1357985"/>
            <a:ext cx="2043947" cy="1356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29210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a:p>
        </p:txBody>
      </p:sp>
      <p:sp>
        <p:nvSpPr>
          <p:cNvPr id="4" name="Text Placeholder 3"/>
          <p:cNvSpPr>
            <a:spLocks noGrp="1"/>
          </p:cNvSpPr>
          <p:nvPr>
            <p:ph type="body" sz="quarter" idx="10"/>
          </p:nvPr>
        </p:nvSpPr>
        <p:spPr/>
        <p:txBody>
          <a:bodyPr>
            <a:normAutofit lnSpcReduction="10000"/>
          </a:bodyPr>
          <a:lstStyle/>
          <a:p>
            <a:endParaRPr lang="en-US"/>
          </a:p>
        </p:txBody>
      </p:sp>
      <p:sp>
        <p:nvSpPr>
          <p:cNvPr id="5" name="Picture Placeholder 4"/>
          <p:cNvSpPr>
            <a:spLocks noGrp="1"/>
          </p:cNvSpPr>
          <p:nvPr>
            <p:ph type="pic" sz="quarter" idx="11"/>
          </p:nvPr>
        </p:nvSpPr>
        <p:spPr/>
      </p:sp>
      <p:sp>
        <p:nvSpPr>
          <p:cNvPr id="7" name="Rectangle 3"/>
          <p:cNvSpPr>
            <a:spLocks noChangeArrowheads="1"/>
          </p:cNvSpPr>
          <p:nvPr/>
        </p:nvSpPr>
        <p:spPr bwMode="auto">
          <a:xfrm>
            <a:off x="0" y="-597498"/>
            <a:ext cx="9144000" cy="1194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537993" bIns="634800" numCol="1" anchor="ctr" anchorCtr="0" compatLnSpc="1">
            <a:prstTxWarp prst="textNoShape">
              <a:avLst/>
            </a:prstTxWarp>
            <a:spAutoFit/>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2" name="Picture 4" descr="Creative Commons Licens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3940" y="5800725"/>
            <a:ext cx="838200" cy="2952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2"/>
          </p:cNvPr>
          <p:cNvPicPr>
            <a:picLocks noChangeAspect="1"/>
          </p:cNvPicPr>
          <p:nvPr/>
        </p:nvPicPr>
        <p:blipFill>
          <a:blip r:embed="rId4"/>
          <a:stretch>
            <a:fillRect/>
          </a:stretch>
        </p:blipFill>
        <p:spPr>
          <a:xfrm>
            <a:off x="331808" y="951177"/>
            <a:ext cx="8630856" cy="4708577"/>
          </a:xfrm>
          <a:prstGeom prst="rect">
            <a:avLst/>
          </a:prstGeom>
        </p:spPr>
      </p:pic>
    </p:spTree>
    <p:extLst>
      <p:ext uri="{BB962C8B-B14F-4D97-AF65-F5344CB8AC3E}">
        <p14:creationId xmlns:p14="http://schemas.microsoft.com/office/powerpoint/2010/main" val="2903694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Outcomes of Meeting 1</a:t>
            </a:r>
            <a:endParaRPr lang="en-US" dirty="0"/>
          </a:p>
        </p:txBody>
      </p:sp>
      <p:sp>
        <p:nvSpPr>
          <p:cNvPr id="3" name="Content Placeholder 2"/>
          <p:cNvSpPr>
            <a:spLocks noGrp="1"/>
          </p:cNvSpPr>
          <p:nvPr>
            <p:ph idx="1"/>
          </p:nvPr>
        </p:nvSpPr>
        <p:spPr/>
        <p:txBody>
          <a:bodyPr/>
          <a:lstStyle/>
          <a:p>
            <a:r>
              <a:rPr lang="en-US" dirty="0" smtClean="0"/>
              <a:t>The key outcome of meeting 1 is that the team understands</a:t>
            </a:r>
          </a:p>
          <a:p>
            <a:pPr marL="515938" lvl="1" indent="-285750"/>
            <a:r>
              <a:rPr lang="en-US" dirty="0" smtClean="0"/>
              <a:t>management goals and customer needs</a:t>
            </a:r>
          </a:p>
          <a:p>
            <a:pPr marL="515938" lvl="1" indent="-285750"/>
            <a:r>
              <a:rPr lang="en-US" dirty="0" smtClean="0"/>
              <a:t>schedule and resource constraints</a:t>
            </a:r>
          </a:p>
          <a:p>
            <a:pPr marL="515938" lvl="1" indent="-285750"/>
            <a:r>
              <a:rPr lang="en-US" dirty="0" smtClean="0"/>
              <a:t>areas of flexibility</a:t>
            </a:r>
          </a:p>
          <a:p>
            <a:pPr marL="515938" lvl="1" indent="-285750"/>
            <a:r>
              <a:rPr lang="en-US" dirty="0" smtClean="0"/>
              <a:t>how success will be measured</a:t>
            </a:r>
          </a:p>
          <a:p>
            <a:pPr marL="515938" lvl="1" indent="-285750"/>
            <a:endParaRPr lang="en-US" dirty="0" smtClean="0"/>
          </a:p>
          <a:p>
            <a:pPr marL="515938" lvl="1" indent="-285750"/>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6931" y="3519121"/>
            <a:ext cx="2898530" cy="2173898"/>
          </a:xfrm>
          <a:prstGeom prst="rect">
            <a:avLst/>
          </a:prstGeom>
        </p:spPr>
      </p:pic>
    </p:spTree>
    <p:extLst>
      <p:ext uri="{BB962C8B-B14F-4D97-AF65-F5344CB8AC3E}">
        <p14:creationId xmlns:p14="http://schemas.microsoft.com/office/powerpoint/2010/main" val="330613423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2126996"/>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14448360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kasunic\Desktop\iStock_000015033099X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4562" y="5131515"/>
            <a:ext cx="733493" cy="7312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3400" y="422275"/>
            <a:ext cx="8153400" cy="387798"/>
          </a:xfrm>
        </p:spPr>
        <p:txBody>
          <a:bodyPr/>
          <a:lstStyle/>
          <a:p>
            <a:r>
              <a:rPr lang="en-US" dirty="0" smtClean="0"/>
              <a:t>Meeting 2: Establishing Team Self-Management</a:t>
            </a:r>
            <a:endParaRPr lang="en-US"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a:t>
            </a:r>
          </a:p>
          <a:p>
            <a:pPr lvl="1" defTabSz="811213">
              <a:spcBef>
                <a:spcPts val="1200"/>
              </a:spcBef>
              <a:spcAft>
                <a:spcPts val="0"/>
              </a:spcAft>
            </a:pPr>
            <a:r>
              <a:rPr lang="en-US" sz="1800" b="0" dirty="0" smtClean="0"/>
              <a:t>Reviews and refines management goals into operational terms</a:t>
            </a:r>
          </a:p>
          <a:p>
            <a:pPr lvl="1" defTabSz="811213">
              <a:spcBef>
                <a:spcPts val="1200"/>
              </a:spcBef>
              <a:spcAft>
                <a:spcPts val="0"/>
              </a:spcAft>
            </a:pPr>
            <a:r>
              <a:rPr lang="en-US" sz="1800" b="0" dirty="0" smtClean="0"/>
              <a:t>Adds team-specific goals</a:t>
            </a:r>
          </a:p>
          <a:p>
            <a:pPr lvl="1" defTabSz="811213">
              <a:spcBef>
                <a:spcPts val="1200"/>
              </a:spcBef>
              <a:spcAft>
                <a:spcPts val="0"/>
              </a:spcAft>
            </a:pPr>
            <a:r>
              <a:rPr lang="en-US" sz="1800" b="0" dirty="0" smtClean="0"/>
              <a:t>Allocates team management roles so that</a:t>
            </a:r>
            <a:br>
              <a:rPr lang="en-US" sz="1800" b="0" dirty="0" smtClean="0"/>
            </a:br>
            <a:r>
              <a:rPr lang="en-US" sz="1800" b="0" dirty="0" smtClean="0"/>
              <a:t>each member has a role responsibility</a:t>
            </a:r>
          </a:p>
          <a:p>
            <a:pPr marL="114300" lvl="1" indent="0" defTabSz="811213">
              <a:buNone/>
            </a:pPr>
            <a:endParaRPr lang="en-US" sz="1800" b="0" dirty="0" smtClean="0"/>
          </a:p>
          <a:p>
            <a:pPr defTabSz="811213">
              <a:buNone/>
            </a:pPr>
            <a:endParaRPr lang="en-US" sz="1800" b="0" dirty="0" smtClean="0"/>
          </a:p>
          <a:p>
            <a:pPr defTabSz="811213">
              <a:buNone/>
            </a:pPr>
            <a:endParaRPr lang="en-US" sz="1800" b="0" dirty="0" smtClean="0"/>
          </a:p>
        </p:txBody>
      </p:sp>
      <p:grpSp>
        <p:nvGrpSpPr>
          <p:cNvPr id="4" name="Group 3"/>
          <p:cNvGrpSpPr/>
          <p:nvPr/>
        </p:nvGrpSpPr>
        <p:grpSpPr>
          <a:xfrm>
            <a:off x="771525" y="3175084"/>
            <a:ext cx="5103580" cy="1608385"/>
            <a:chOff x="895350" y="3695700"/>
            <a:chExt cx="5103580" cy="1608385"/>
          </a:xfrm>
        </p:grpSpPr>
        <p:sp>
          <p:nvSpPr>
            <p:cNvPr id="3" name="TextBox 2"/>
            <p:cNvSpPr txBox="1"/>
            <p:nvPr/>
          </p:nvSpPr>
          <p:spPr>
            <a:xfrm>
              <a:off x="895350" y="3695700"/>
              <a:ext cx="1846980" cy="338554"/>
            </a:xfrm>
            <a:prstGeom prst="rect">
              <a:avLst/>
            </a:prstGeom>
            <a:noFill/>
          </p:spPr>
          <p:txBody>
            <a:bodyPr wrap="none" rtlCol="0">
              <a:spAutoFit/>
            </a:bodyPr>
            <a:lstStyle/>
            <a:p>
              <a:pPr algn="l">
                <a:buNone/>
              </a:pPr>
              <a:r>
                <a:rPr lang="en-US" sz="1600" b="0" dirty="0" smtClean="0"/>
                <a:t>Planning Manager</a:t>
              </a:r>
            </a:p>
          </p:txBody>
        </p:sp>
        <p:sp>
          <p:nvSpPr>
            <p:cNvPr id="7" name="TextBox 6"/>
            <p:cNvSpPr txBox="1"/>
            <p:nvPr/>
          </p:nvSpPr>
          <p:spPr>
            <a:xfrm>
              <a:off x="895350" y="4118977"/>
              <a:ext cx="1689886" cy="338554"/>
            </a:xfrm>
            <a:prstGeom prst="rect">
              <a:avLst/>
            </a:prstGeom>
            <a:noFill/>
          </p:spPr>
          <p:txBody>
            <a:bodyPr wrap="none" rtlCol="0">
              <a:spAutoFit/>
            </a:bodyPr>
            <a:lstStyle/>
            <a:p>
              <a:pPr algn="l">
                <a:buNone/>
              </a:pPr>
              <a:r>
                <a:rPr lang="en-US" sz="1600" b="0" dirty="0" smtClean="0"/>
                <a:t>Quality Manager</a:t>
              </a:r>
            </a:p>
          </p:txBody>
        </p:sp>
        <p:sp>
          <p:nvSpPr>
            <p:cNvPr id="8" name="TextBox 7"/>
            <p:cNvSpPr txBox="1"/>
            <p:nvPr/>
          </p:nvSpPr>
          <p:spPr>
            <a:xfrm>
              <a:off x="895350" y="4542254"/>
              <a:ext cx="1792478" cy="338554"/>
            </a:xfrm>
            <a:prstGeom prst="rect">
              <a:avLst/>
            </a:prstGeom>
            <a:noFill/>
          </p:spPr>
          <p:txBody>
            <a:bodyPr wrap="none" rtlCol="0">
              <a:spAutoFit/>
            </a:bodyPr>
            <a:lstStyle/>
            <a:p>
              <a:pPr algn="l">
                <a:buNone/>
              </a:pPr>
              <a:r>
                <a:rPr lang="en-US" sz="1600" b="0" dirty="0" smtClean="0"/>
                <a:t>Process Manager</a:t>
              </a:r>
            </a:p>
          </p:txBody>
        </p:sp>
        <p:sp>
          <p:nvSpPr>
            <p:cNvPr id="9" name="TextBox 8"/>
            <p:cNvSpPr txBox="1"/>
            <p:nvPr/>
          </p:nvSpPr>
          <p:spPr>
            <a:xfrm>
              <a:off x="895350" y="4965531"/>
              <a:ext cx="1770036" cy="338554"/>
            </a:xfrm>
            <a:prstGeom prst="rect">
              <a:avLst/>
            </a:prstGeom>
            <a:noFill/>
          </p:spPr>
          <p:txBody>
            <a:bodyPr wrap="none" rtlCol="0">
              <a:spAutoFit/>
            </a:bodyPr>
            <a:lstStyle/>
            <a:p>
              <a:pPr algn="l">
                <a:buNone/>
              </a:pPr>
              <a:r>
                <a:rPr lang="en-US" sz="1600" b="0" dirty="0" smtClean="0"/>
                <a:t>Support Manager</a:t>
              </a:r>
            </a:p>
          </p:txBody>
        </p:sp>
        <p:sp>
          <p:nvSpPr>
            <p:cNvPr id="10" name="TextBox 9"/>
            <p:cNvSpPr txBox="1"/>
            <p:nvPr/>
          </p:nvSpPr>
          <p:spPr>
            <a:xfrm>
              <a:off x="3199766" y="3695700"/>
              <a:ext cx="1688283" cy="338554"/>
            </a:xfrm>
            <a:prstGeom prst="rect">
              <a:avLst/>
            </a:prstGeom>
            <a:noFill/>
          </p:spPr>
          <p:txBody>
            <a:bodyPr wrap="none" rtlCol="0">
              <a:spAutoFit/>
            </a:bodyPr>
            <a:lstStyle/>
            <a:p>
              <a:pPr algn="l">
                <a:buNone/>
              </a:pPr>
              <a:r>
                <a:rPr lang="en-US" sz="1600" b="0" dirty="0" smtClean="0"/>
                <a:t>Design Manager</a:t>
              </a:r>
            </a:p>
          </p:txBody>
        </p:sp>
        <p:sp>
          <p:nvSpPr>
            <p:cNvPr id="11" name="TextBox 10"/>
            <p:cNvSpPr txBox="1"/>
            <p:nvPr/>
          </p:nvSpPr>
          <p:spPr>
            <a:xfrm>
              <a:off x="3199766" y="4118977"/>
              <a:ext cx="1428276" cy="338554"/>
            </a:xfrm>
            <a:prstGeom prst="rect">
              <a:avLst/>
            </a:prstGeom>
            <a:noFill/>
          </p:spPr>
          <p:txBody>
            <a:bodyPr wrap="none" rtlCol="0">
              <a:spAutoFit/>
            </a:bodyPr>
            <a:lstStyle/>
            <a:p>
              <a:pPr algn="l">
                <a:buNone/>
              </a:pPr>
              <a:r>
                <a:rPr lang="en-US" sz="1600" b="0" dirty="0" smtClean="0"/>
                <a:t>Test Manager</a:t>
              </a:r>
            </a:p>
          </p:txBody>
        </p:sp>
        <p:sp>
          <p:nvSpPr>
            <p:cNvPr id="12" name="TextBox 11"/>
            <p:cNvSpPr txBox="1"/>
            <p:nvPr/>
          </p:nvSpPr>
          <p:spPr>
            <a:xfrm>
              <a:off x="3199766" y="4542254"/>
              <a:ext cx="2799164" cy="338554"/>
            </a:xfrm>
            <a:prstGeom prst="rect">
              <a:avLst/>
            </a:prstGeom>
            <a:noFill/>
          </p:spPr>
          <p:txBody>
            <a:bodyPr wrap="none" rtlCol="0">
              <a:spAutoFit/>
            </a:bodyPr>
            <a:lstStyle/>
            <a:p>
              <a:pPr algn="l">
                <a:buNone/>
              </a:pPr>
              <a:r>
                <a:rPr lang="en-US" sz="1600" b="0" dirty="0" smtClean="0"/>
                <a:t>Customer Interface Manager</a:t>
              </a:r>
            </a:p>
          </p:txBody>
        </p:sp>
        <p:sp>
          <p:nvSpPr>
            <p:cNvPr id="13" name="TextBox 12"/>
            <p:cNvSpPr txBox="1"/>
            <p:nvPr/>
          </p:nvSpPr>
          <p:spPr>
            <a:xfrm>
              <a:off x="3199766" y="4965531"/>
              <a:ext cx="2454518" cy="338554"/>
            </a:xfrm>
            <a:prstGeom prst="rect">
              <a:avLst/>
            </a:prstGeom>
            <a:noFill/>
          </p:spPr>
          <p:txBody>
            <a:bodyPr wrap="none" rtlCol="0">
              <a:spAutoFit/>
            </a:bodyPr>
            <a:lstStyle/>
            <a:p>
              <a:pPr algn="l">
                <a:buNone/>
              </a:pPr>
              <a:r>
                <a:rPr lang="en-US" sz="1600" b="0" dirty="0" smtClean="0"/>
                <a:t>Implementation Manager</a:t>
              </a:r>
            </a:p>
          </p:txBody>
        </p:sp>
      </p:grpSp>
      <p:pic>
        <p:nvPicPr>
          <p:cNvPr id="1011717" name="Picture 5" descr="C:\Users\mkasunic\Desktop\iStock_000016875497X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5249" y="2395537"/>
            <a:ext cx="1946275" cy="193926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625327" y="5238974"/>
            <a:ext cx="3593054" cy="830997"/>
          </a:xfrm>
          <a:prstGeom prst="rect">
            <a:avLst/>
          </a:prstGeom>
          <a:solidFill>
            <a:srgbClr val="D0DCE6"/>
          </a:solidFill>
        </p:spPr>
        <p:txBody>
          <a:bodyPr wrap="square" rtlCol="0">
            <a:spAutoFit/>
          </a:bodyPr>
          <a:lstStyle/>
          <a:p>
            <a:pPr algn="l">
              <a:buNone/>
            </a:pPr>
            <a:r>
              <a:rPr lang="en-US" sz="1600" dirty="0" smtClean="0"/>
              <a:t>The specific </a:t>
            </a:r>
            <a:r>
              <a:rPr lang="en-US" sz="1600" i="1" dirty="0" smtClean="0"/>
              <a:t>management  roles</a:t>
            </a:r>
            <a:r>
              <a:rPr lang="en-US" sz="1600" dirty="0" smtClean="0"/>
              <a:t> will depend upon the type of work your team is doing.</a:t>
            </a:r>
          </a:p>
        </p:txBody>
      </p:sp>
    </p:spTree>
    <p:extLst>
      <p:ext uri="{BB962C8B-B14F-4D97-AF65-F5344CB8AC3E}">
        <p14:creationId xmlns:p14="http://schemas.microsoft.com/office/powerpoint/2010/main" val="84041054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Meeting 2 Agenda</a:t>
            </a:r>
            <a:endParaRPr lang="en-US" dirty="0"/>
          </a:p>
        </p:txBody>
      </p:sp>
      <p:grpSp>
        <p:nvGrpSpPr>
          <p:cNvPr id="7" name="Group 6"/>
          <p:cNvGrpSpPr/>
          <p:nvPr/>
        </p:nvGrpSpPr>
        <p:grpSpPr>
          <a:xfrm>
            <a:off x="6238019" y="3552825"/>
            <a:ext cx="2102095" cy="2157413"/>
            <a:chOff x="6384679" y="3800475"/>
            <a:chExt cx="2102095" cy="2157413"/>
          </a:xfrm>
        </p:grpSpPr>
        <p:pic>
          <p:nvPicPr>
            <p:cNvPr id="8"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sp>
        <p:nvSpPr>
          <p:cNvPr id="10" name="TextBox 9"/>
          <p:cNvSpPr txBox="1"/>
          <p:nvPr/>
        </p:nvSpPr>
        <p:spPr>
          <a:xfrm>
            <a:off x="589084" y="1274885"/>
            <a:ext cx="7751029" cy="2479430"/>
          </a:xfrm>
          <a:prstGeom prst="rect">
            <a:avLst/>
          </a:prstGeom>
          <a:noFill/>
        </p:spPr>
        <p:txBody>
          <a:bodyPr wrap="square" rtlCol="0">
            <a:noAutofit/>
          </a:bodyPr>
          <a:lstStyle/>
          <a:p>
            <a:pPr algn="l">
              <a:spcBef>
                <a:spcPts val="1200"/>
              </a:spcBef>
              <a:buNone/>
            </a:pPr>
            <a:r>
              <a:rPr lang="en-US" sz="1800" dirty="0" smtClean="0"/>
              <a:t>The agenda includes:</a:t>
            </a:r>
          </a:p>
          <a:p>
            <a:pPr marL="284163" lvl="1" indent="-222250" algn="l">
              <a:lnSpc>
                <a:spcPct val="95000"/>
              </a:lnSpc>
              <a:spcBef>
                <a:spcPts val="600"/>
              </a:spcBef>
              <a:spcAft>
                <a:spcPts val="0"/>
              </a:spcAft>
              <a:buFont typeface="Times" pitchFamily="18" charset="0"/>
              <a:buChar char="•"/>
            </a:pPr>
            <a:r>
              <a:rPr lang="en-US" sz="1800" kern="0" dirty="0">
                <a:solidFill>
                  <a:srgbClr val="3C4F82"/>
                </a:solidFill>
                <a:latin typeface="Arial"/>
              </a:rPr>
              <a:t>selection of meeting roles (timekeeper, recorder)</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reviewing and interpreting management’s goals and translating those into operational terms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defining additional team goals</a:t>
            </a:r>
            <a:endParaRPr lang="en-US" sz="1800" kern="0" dirty="0">
              <a:solidFill>
                <a:srgbClr val="3C4F82"/>
              </a:solidFill>
              <a:latin typeface="Arial"/>
            </a:endParaRP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identifying and discussing team management roles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designating individuals who will perform the team </a:t>
            </a:r>
            <a:br>
              <a:rPr lang="en-US" sz="1800" kern="0" dirty="0" smtClean="0">
                <a:solidFill>
                  <a:srgbClr val="3C4F82"/>
                </a:solidFill>
                <a:latin typeface="Arial"/>
              </a:rPr>
            </a:br>
            <a:r>
              <a:rPr lang="en-US" sz="1800" kern="0" dirty="0" smtClean="0">
                <a:solidFill>
                  <a:srgbClr val="3C4F82"/>
                </a:solidFill>
                <a:latin typeface="Arial"/>
              </a:rPr>
              <a:t>management roles</a:t>
            </a:r>
            <a:endParaRPr lang="en-US" sz="1800" kern="0" dirty="0">
              <a:solidFill>
                <a:srgbClr val="3C4F82"/>
              </a:solidFill>
              <a:latin typeface="Arial"/>
            </a:endParaRPr>
          </a:p>
        </p:txBody>
      </p:sp>
      <p:grpSp>
        <p:nvGrpSpPr>
          <p:cNvPr id="11" name="Group 10"/>
          <p:cNvGrpSpPr/>
          <p:nvPr/>
        </p:nvGrpSpPr>
        <p:grpSpPr>
          <a:xfrm rot="7763380" flipH="1">
            <a:off x="5440563" y="4778496"/>
            <a:ext cx="832380" cy="430443"/>
            <a:chOff x="5334628" y="2308033"/>
            <a:chExt cx="1910234" cy="987826"/>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3" name="Rectangle 12"/>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4" name="TextBox 13"/>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LAU2</a:t>
            </a:r>
          </a:p>
        </p:txBody>
      </p:sp>
    </p:spTree>
    <p:extLst>
      <p:ext uri="{BB962C8B-B14F-4D97-AF65-F5344CB8AC3E}">
        <p14:creationId xmlns:p14="http://schemas.microsoft.com/office/powerpoint/2010/main" val="247469740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Goal Setting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2944" y="1852612"/>
            <a:ext cx="2838450" cy="3838575"/>
          </a:xfrm>
        </p:spPr>
      </p:pic>
      <p:sp>
        <p:nvSpPr>
          <p:cNvPr id="5" name="TextBox 4"/>
          <p:cNvSpPr txBox="1"/>
          <p:nvPr/>
        </p:nvSpPr>
        <p:spPr>
          <a:xfrm>
            <a:off x="677007" y="1151792"/>
            <a:ext cx="7751029" cy="2479430"/>
          </a:xfrm>
          <a:prstGeom prst="rect">
            <a:avLst/>
          </a:prstGeom>
          <a:noFill/>
        </p:spPr>
        <p:txBody>
          <a:bodyPr wrap="square" rtlCol="0">
            <a:noAutofit/>
          </a:bodyPr>
          <a:lstStyle/>
          <a:p>
            <a:pPr algn="l">
              <a:spcBef>
                <a:spcPts val="1200"/>
              </a:spcBef>
              <a:buNone/>
            </a:pPr>
            <a:r>
              <a:rPr lang="en-US" sz="1800" dirty="0" smtClean="0"/>
              <a:t>Discussing and agreeing to the team’s goals is the first step in becoming a jelled team.</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Discuss management’s goals to establish a common, shared</a:t>
            </a:r>
            <a:br>
              <a:rPr lang="en-US" sz="1800" kern="0" dirty="0" smtClean="0">
                <a:solidFill>
                  <a:srgbClr val="3C4F82"/>
                </a:solidFill>
                <a:latin typeface="Arial"/>
              </a:rPr>
            </a:br>
            <a:r>
              <a:rPr lang="en-US" sz="1800" kern="0" dirty="0" smtClean="0">
                <a:solidFill>
                  <a:srgbClr val="3C4F82"/>
                </a:solidFill>
                <a:latin typeface="Arial"/>
              </a:rPr>
              <a:t>view of what they mean.</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If a management goal still seems unclear, then you need to obtain clarification.</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State vague or implied goals in clear, operational terms.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Do not identify too many goals. Identify one to three primary goals that will be closely tracked and managed; these are the really important ones.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You must know when the goal has been met; therefore</a:t>
            </a:r>
            <a:br>
              <a:rPr lang="en-US" sz="1800" kern="0" dirty="0" smtClean="0">
                <a:solidFill>
                  <a:srgbClr val="3C4F82"/>
                </a:solidFill>
                <a:latin typeface="Arial"/>
              </a:rPr>
            </a:br>
            <a:r>
              <a:rPr lang="en-US" sz="1800" kern="0" dirty="0" smtClean="0">
                <a:solidFill>
                  <a:srgbClr val="3C4F82"/>
                </a:solidFill>
                <a:latin typeface="Arial"/>
              </a:rPr>
              <a:t>goals must be stated in measureable terms.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Assign tracking responsibility to one or more team</a:t>
            </a:r>
            <a:br>
              <a:rPr lang="en-US" sz="1800" kern="0" dirty="0" smtClean="0">
                <a:solidFill>
                  <a:srgbClr val="3C4F82"/>
                </a:solidFill>
                <a:latin typeface="Arial"/>
              </a:rPr>
            </a:br>
            <a:r>
              <a:rPr lang="en-US" sz="1800" kern="0" dirty="0" smtClean="0">
                <a:solidFill>
                  <a:srgbClr val="3C4F82"/>
                </a:solidFill>
                <a:latin typeface="Arial"/>
              </a:rPr>
              <a:t>members</a:t>
            </a:r>
          </a:p>
          <a:p>
            <a:pPr marL="284163" lvl="1" indent="-222250" algn="l">
              <a:lnSpc>
                <a:spcPct val="95000"/>
              </a:lnSpc>
              <a:spcBef>
                <a:spcPts val="600"/>
              </a:spcBef>
              <a:spcAft>
                <a:spcPts val="0"/>
              </a:spcAft>
              <a:buFont typeface="Times" pitchFamily="18" charset="0"/>
              <a:buChar char="•"/>
            </a:pPr>
            <a:r>
              <a:rPr lang="en-US" sz="1800" kern="0" dirty="0" smtClean="0">
                <a:solidFill>
                  <a:srgbClr val="3C4F82"/>
                </a:solidFill>
                <a:latin typeface="Arial"/>
              </a:rPr>
              <a:t>You will review progress towards the goal(s) during the</a:t>
            </a:r>
            <a:br>
              <a:rPr lang="en-US" sz="1800" kern="0" dirty="0" smtClean="0">
                <a:solidFill>
                  <a:srgbClr val="3C4F82"/>
                </a:solidFill>
                <a:latin typeface="Arial"/>
              </a:rPr>
            </a:br>
            <a:r>
              <a:rPr lang="en-US" sz="1800" kern="0" dirty="0" smtClean="0">
                <a:solidFill>
                  <a:srgbClr val="3C4F82"/>
                </a:solidFill>
                <a:latin typeface="Arial"/>
              </a:rPr>
              <a:t>team’s future weekly meetings.</a:t>
            </a:r>
          </a:p>
        </p:txBody>
      </p:sp>
    </p:spTree>
    <p:extLst>
      <p:ext uri="{BB962C8B-B14F-4D97-AF65-F5344CB8AC3E}">
        <p14:creationId xmlns:p14="http://schemas.microsoft.com/office/powerpoint/2010/main" val="240647240"/>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Are Recorded and Progress is Monitored</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3126903"/>
              </p:ext>
            </p:extLst>
          </p:nvPr>
        </p:nvGraphicFramePr>
        <p:xfrm>
          <a:off x="716317" y="2025982"/>
          <a:ext cx="7836535" cy="2243328"/>
        </p:xfrm>
        <a:graphic>
          <a:graphicData uri="http://schemas.openxmlformats.org/drawingml/2006/table">
            <a:tbl>
              <a:tblPr firstRow="1" firstCol="1" bandRow="1"/>
              <a:tblGrid>
                <a:gridCol w="1208405"/>
                <a:gridCol w="2849245"/>
                <a:gridCol w="894715"/>
                <a:gridCol w="961390"/>
                <a:gridCol w="961390"/>
                <a:gridCol w="961390"/>
              </a:tblGrid>
              <a:tr h="0">
                <a:tc>
                  <a:txBody>
                    <a:bodyPr/>
                    <a:lstStyle/>
                    <a:p>
                      <a:pPr marL="0" marR="0">
                        <a:lnSpc>
                          <a:spcPct val="115000"/>
                        </a:lnSpc>
                        <a:spcBef>
                          <a:spcPts val="300"/>
                        </a:spcBef>
                        <a:spcAft>
                          <a:spcPts val="300"/>
                        </a:spcAft>
                      </a:pPr>
                      <a:r>
                        <a:rPr lang="en-US" sz="1600" dirty="0">
                          <a:effectLst/>
                          <a:latin typeface="Calibri"/>
                          <a:ea typeface="Calibri"/>
                          <a:cs typeface="Times New Roman"/>
                        </a:rPr>
                        <a:t> </a:t>
                      </a:r>
                      <a:endParaRPr lang="en-US" sz="1050" dirty="0">
                        <a:effectLst/>
                        <a:latin typeface="Calibri"/>
                        <a:ea typeface="Calibri"/>
                        <a:cs typeface="Times New Roman"/>
                      </a:endParaRPr>
                    </a:p>
                  </a:txBody>
                  <a:tcPr marL="68580" marR="68580" marT="0" marB="0">
                    <a:lnL>
                      <a:noFill/>
                    </a:lnL>
                    <a:lnR>
                      <a:noFill/>
                    </a:lnR>
                    <a:lnT>
                      <a:noFill/>
                    </a:lnT>
                    <a:lnB w="12700" cap="flat" cmpd="sng" algn="ctr">
                      <a:solidFill>
                        <a:srgbClr val="BFBFBF"/>
                      </a:solidFill>
                      <a:prstDash val="solid"/>
                      <a:round/>
                      <a:headEnd type="none" w="med" len="med"/>
                      <a:tailEnd type="none" w="med" len="med"/>
                    </a:lnB>
                    <a:solidFill>
                      <a:srgbClr val="FFFFFF"/>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solidFill>
                      <a:srgbClr val="FFFFFF"/>
                    </a:solidFill>
                  </a:tcPr>
                </a:tc>
                <a:tc gridSpan="2">
                  <a:txBody>
                    <a:bodyPr/>
                    <a:lstStyle/>
                    <a:p>
                      <a:pPr marL="0" marR="0" algn="ctr">
                        <a:lnSpc>
                          <a:spcPct val="115000"/>
                        </a:lnSpc>
                        <a:spcBef>
                          <a:spcPts val="300"/>
                        </a:spcBef>
                        <a:spcAft>
                          <a:spcPts val="300"/>
                        </a:spcAft>
                      </a:pPr>
                      <a:r>
                        <a:rPr lang="en-US" sz="1600">
                          <a:effectLst/>
                          <a:latin typeface="Calibri"/>
                          <a:ea typeface="Calibri"/>
                          <a:cs typeface="Times New Roman"/>
                        </a:rPr>
                        <a:t>Measures</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hMerge="1">
                  <a:txBody>
                    <a:bodyPr/>
                    <a:lstStyle/>
                    <a:p>
                      <a:endParaRPr lang="en-US"/>
                    </a:p>
                  </a:txBody>
                  <a:tcPr/>
                </a:tc>
                <a:tc gridSpan="2">
                  <a:txBody>
                    <a:bodyPr/>
                    <a:lstStyle/>
                    <a:p>
                      <a:pPr marL="0" marR="0" algn="ctr">
                        <a:lnSpc>
                          <a:spcPct val="115000"/>
                        </a:lnSpc>
                        <a:spcBef>
                          <a:spcPts val="300"/>
                        </a:spcBef>
                        <a:spcAft>
                          <a:spcPts val="300"/>
                        </a:spcAft>
                      </a:pPr>
                      <a:r>
                        <a:rPr lang="en-US" sz="1600">
                          <a:effectLst/>
                          <a:latin typeface="Calibri"/>
                          <a:ea typeface="Calibri"/>
                          <a:cs typeface="Times New Roman"/>
                        </a:rPr>
                        <a:t>Tracking</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hMerge="1">
                  <a:txBody>
                    <a:bodyPr/>
                    <a:lstStyle/>
                    <a:p>
                      <a:endParaRPr lang="en-US"/>
                    </a:p>
                  </a:txBody>
                  <a:tcPr/>
                </a:tc>
              </a:tr>
              <a:tr h="0">
                <a:tc>
                  <a:txBody>
                    <a:bodyPr/>
                    <a:lstStyle/>
                    <a:p>
                      <a:pPr marL="0" marR="0" algn="ctr">
                        <a:lnSpc>
                          <a:spcPct val="115000"/>
                        </a:lnSpc>
                        <a:spcBef>
                          <a:spcPts val="300"/>
                        </a:spcBef>
                        <a:spcAft>
                          <a:spcPts val="300"/>
                        </a:spcAft>
                      </a:pPr>
                      <a:r>
                        <a:rPr lang="en-US" sz="1600">
                          <a:effectLst/>
                          <a:latin typeface="Calibri"/>
                          <a:ea typeface="Calibri"/>
                          <a:cs typeface="Times New Roman"/>
                        </a:rPr>
                        <a:t>Stakeholders</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Goal</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Target</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Actual</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Who</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When</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r>
              <a:tr h="0">
                <a:tc>
                  <a:txBody>
                    <a:bodyPr/>
                    <a:lstStyle/>
                    <a:p>
                      <a:pPr marL="0" marR="0">
                        <a:lnSpc>
                          <a:spcPct val="115000"/>
                        </a:lnSpc>
                        <a:spcBef>
                          <a:spcPts val="300"/>
                        </a:spcBef>
                        <a:spcAft>
                          <a:spcPts val="300"/>
                        </a:spcAft>
                      </a:pPr>
                      <a:r>
                        <a:rPr lang="en-US" sz="1600" dirty="0">
                          <a:effectLst/>
                          <a:latin typeface="Calibri"/>
                          <a:ea typeface="Calibri"/>
                          <a:cs typeface="Times New Roman"/>
                        </a:rPr>
                        <a:t> </a:t>
                      </a:r>
                      <a:endParaRPr lang="en-US" sz="1050" dirty="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endParaRPr lang="en-US" sz="1050" dirty="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dirty="0">
                          <a:effectLst/>
                          <a:latin typeface="Calibri"/>
                          <a:ea typeface="Calibri"/>
                          <a:cs typeface="Times New Roman"/>
                        </a:rPr>
                        <a:t> </a:t>
                      </a:r>
                      <a:endParaRPr lang="en-US" sz="1050" dirty="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nSpc>
                          <a:spcPct val="115000"/>
                        </a:lnSpc>
                        <a:spcBef>
                          <a:spcPts val="300"/>
                        </a:spcBef>
                        <a:spcAft>
                          <a:spcPts val="300"/>
                        </a:spcAft>
                        <a:tabLst>
                          <a:tab pos="502920" algn="dec"/>
                        </a:tabLs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effectLst/>
                          <a:latin typeface="Calibri"/>
                          <a:ea typeface="Calibri"/>
                          <a:cs typeface="Calibri"/>
                        </a:rPr>
                        <a:t> </a:t>
                      </a:r>
                      <a:endParaRPr lang="en-US" sz="1050" dirty="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7064" y="4344498"/>
            <a:ext cx="1420213" cy="1197951"/>
          </a:xfrm>
          <a:prstGeom prst="rect">
            <a:avLst/>
          </a:prstGeom>
        </p:spPr>
      </p:pic>
    </p:spTree>
    <p:extLst>
      <p:ext uri="{BB962C8B-B14F-4D97-AF65-F5344CB8AC3E}">
        <p14:creationId xmlns:p14="http://schemas.microsoft.com/office/powerpoint/2010/main" val="338310993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Team-Member Roles</a:t>
            </a:r>
            <a:endParaRPr lang="en-US" dirty="0"/>
          </a:p>
        </p:txBody>
      </p:sp>
      <p:sp>
        <p:nvSpPr>
          <p:cNvPr id="18" name="TextBox 17"/>
          <p:cNvSpPr txBox="1"/>
          <p:nvPr/>
        </p:nvSpPr>
        <p:spPr>
          <a:xfrm>
            <a:off x="677007" y="1151792"/>
            <a:ext cx="7751029" cy="2479430"/>
          </a:xfrm>
          <a:prstGeom prst="rect">
            <a:avLst/>
          </a:prstGeom>
          <a:noFill/>
        </p:spPr>
        <p:txBody>
          <a:bodyPr wrap="square" rtlCol="0">
            <a:noAutofit/>
          </a:bodyPr>
          <a:lstStyle/>
          <a:p>
            <a:pPr algn="l">
              <a:spcBef>
                <a:spcPts val="1200"/>
              </a:spcBef>
              <a:buNone/>
            </a:pPr>
            <a:r>
              <a:rPr lang="en-US" sz="1800" dirty="0" smtClean="0"/>
              <a:t>Team members are active participants in managing the project.</a:t>
            </a:r>
          </a:p>
          <a:p>
            <a:pPr marL="284163" lvl="1" indent="-222250" algn="l">
              <a:lnSpc>
                <a:spcPct val="95000"/>
              </a:lnSpc>
              <a:spcBef>
                <a:spcPts val="1200"/>
              </a:spcBef>
              <a:spcAft>
                <a:spcPts val="0"/>
              </a:spcAft>
              <a:buFont typeface="Times" pitchFamily="18" charset="0"/>
              <a:buChar char="•"/>
            </a:pPr>
            <a:r>
              <a:rPr lang="en-US" sz="1800" kern="0" dirty="0" smtClean="0">
                <a:solidFill>
                  <a:srgbClr val="3C4F82"/>
                </a:solidFill>
                <a:latin typeface="Arial"/>
              </a:rPr>
              <a:t>The TSP roles cover all aspects of team management.</a:t>
            </a:r>
          </a:p>
          <a:p>
            <a:pPr marL="284163" lvl="1" indent="-222250" algn="l">
              <a:lnSpc>
                <a:spcPct val="95000"/>
              </a:lnSpc>
              <a:spcBef>
                <a:spcPts val="1200"/>
              </a:spcBef>
              <a:spcAft>
                <a:spcPts val="0"/>
              </a:spcAft>
              <a:buFont typeface="Times" pitchFamily="18" charset="0"/>
              <a:buChar char="•"/>
            </a:pPr>
            <a:r>
              <a:rPr lang="en-US" sz="1800" kern="0" dirty="0" smtClean="0">
                <a:solidFill>
                  <a:srgbClr val="3C4F82"/>
                </a:solidFill>
                <a:latin typeface="Arial"/>
              </a:rPr>
              <a:t>When a role manager sees a problem that falls under their responsibility, they fix it.</a:t>
            </a:r>
          </a:p>
          <a:p>
            <a:pPr marL="284163" lvl="1" indent="-222250" algn="l">
              <a:lnSpc>
                <a:spcPct val="95000"/>
              </a:lnSpc>
              <a:spcBef>
                <a:spcPts val="1200"/>
              </a:spcBef>
              <a:spcAft>
                <a:spcPts val="0"/>
              </a:spcAft>
              <a:buFont typeface="Times" pitchFamily="18" charset="0"/>
              <a:buChar char="•"/>
            </a:pPr>
            <a:r>
              <a:rPr lang="en-US" sz="1800" kern="0" dirty="0" smtClean="0">
                <a:solidFill>
                  <a:srgbClr val="3C4F82"/>
                </a:solidFill>
                <a:latin typeface="Arial"/>
              </a:rPr>
              <a:t>When team members see a problem, they alert the appropriate role manager.</a:t>
            </a:r>
          </a:p>
          <a:p>
            <a:pPr marL="284163" lvl="1" indent="-222250" algn="l">
              <a:lnSpc>
                <a:spcPct val="95000"/>
              </a:lnSpc>
              <a:spcBef>
                <a:spcPts val="1200"/>
              </a:spcBef>
              <a:spcAft>
                <a:spcPts val="0"/>
              </a:spcAft>
              <a:buFont typeface="Times" pitchFamily="18" charset="0"/>
              <a:buChar char="•"/>
            </a:pPr>
            <a:r>
              <a:rPr lang="en-US" sz="1800" kern="0" dirty="0" smtClean="0">
                <a:solidFill>
                  <a:srgbClr val="3C4F82"/>
                </a:solidFill>
                <a:latin typeface="Arial"/>
              </a:rPr>
              <a:t>TSP roles help to focus the team on addressing </a:t>
            </a:r>
            <a:br>
              <a:rPr lang="en-US" sz="1800" kern="0" dirty="0" smtClean="0">
                <a:solidFill>
                  <a:srgbClr val="3C4F82"/>
                </a:solidFill>
                <a:latin typeface="Arial"/>
              </a:rPr>
            </a:br>
            <a:r>
              <a:rPr lang="en-US" sz="1800" kern="0" dirty="0" smtClean="0">
                <a:solidFill>
                  <a:srgbClr val="3C4F82"/>
                </a:solidFill>
                <a:latin typeface="Arial"/>
              </a:rPr>
              <a:t>its problems and establishing the plans and </a:t>
            </a:r>
            <a:br>
              <a:rPr lang="en-US" sz="1800" kern="0" dirty="0" smtClean="0">
                <a:solidFill>
                  <a:srgbClr val="3C4F82"/>
                </a:solidFill>
                <a:latin typeface="Arial"/>
              </a:rPr>
            </a:br>
            <a:r>
              <a:rPr lang="en-US" sz="1800" kern="0" dirty="0" smtClean="0">
                <a:solidFill>
                  <a:srgbClr val="3C4F82"/>
                </a:solidFill>
                <a:latin typeface="Arial"/>
              </a:rPr>
              <a:t>actions needed to accomplish the assigned mission.</a:t>
            </a:r>
          </a:p>
          <a:p>
            <a:pPr marL="284163" lvl="1" indent="-222250" algn="l">
              <a:lnSpc>
                <a:spcPct val="95000"/>
              </a:lnSpc>
              <a:spcBef>
                <a:spcPts val="1200"/>
              </a:spcBef>
              <a:spcAft>
                <a:spcPts val="0"/>
              </a:spcAft>
              <a:buFont typeface="Times" pitchFamily="18" charset="0"/>
              <a:buChar char="•"/>
            </a:pPr>
            <a:r>
              <a:rPr lang="en-US" sz="1800" kern="0" dirty="0" smtClean="0">
                <a:solidFill>
                  <a:srgbClr val="3C4F82"/>
                </a:solidFill>
                <a:latin typeface="Arial"/>
              </a:rPr>
              <a:t>TSP team members feel responsible for the </a:t>
            </a:r>
            <a:br>
              <a:rPr lang="en-US" sz="1800" kern="0" dirty="0" smtClean="0">
                <a:solidFill>
                  <a:srgbClr val="3C4F82"/>
                </a:solidFill>
                <a:latin typeface="Arial"/>
              </a:rPr>
            </a:br>
            <a:r>
              <a:rPr lang="en-US" sz="1800" kern="0" dirty="0" smtClean="0">
                <a:solidFill>
                  <a:srgbClr val="3C4F82"/>
                </a:solidFill>
                <a:latin typeface="Arial"/>
              </a:rPr>
              <a:t>success of the team and take their role </a:t>
            </a:r>
            <a:br>
              <a:rPr lang="en-US" sz="1800" kern="0" dirty="0" smtClean="0">
                <a:solidFill>
                  <a:srgbClr val="3C4F82"/>
                </a:solidFill>
                <a:latin typeface="Arial"/>
              </a:rPr>
            </a:br>
            <a:r>
              <a:rPr lang="en-US" sz="1800" kern="0" dirty="0" smtClean="0">
                <a:solidFill>
                  <a:srgbClr val="3C4F82"/>
                </a:solidFill>
                <a:latin typeface="Arial"/>
              </a:rPr>
              <a:t>responsibilities seriously.</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0363" y="3631222"/>
            <a:ext cx="1897673" cy="2178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20643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Roles</a:t>
            </a:r>
            <a:endParaRPr lang="en-US" dirty="0"/>
          </a:p>
        </p:txBody>
      </p:sp>
      <p:sp>
        <p:nvSpPr>
          <p:cNvPr id="4" name="TextBox 3"/>
          <p:cNvSpPr txBox="1"/>
          <p:nvPr/>
        </p:nvSpPr>
        <p:spPr>
          <a:xfrm>
            <a:off x="792025" y="1066800"/>
            <a:ext cx="1846980" cy="338554"/>
          </a:xfrm>
          <a:prstGeom prst="rect">
            <a:avLst/>
          </a:prstGeom>
          <a:noFill/>
        </p:spPr>
        <p:txBody>
          <a:bodyPr wrap="none" rtlCol="0">
            <a:spAutoFit/>
          </a:bodyPr>
          <a:lstStyle/>
          <a:p>
            <a:pPr algn="l">
              <a:spcBef>
                <a:spcPts val="0"/>
              </a:spcBef>
              <a:buNone/>
            </a:pPr>
            <a:r>
              <a:rPr lang="en-US" sz="1600" dirty="0" smtClean="0"/>
              <a:t>Planning Manager</a:t>
            </a:r>
          </a:p>
        </p:txBody>
      </p:sp>
      <p:sp>
        <p:nvSpPr>
          <p:cNvPr id="5" name="TextBox 4"/>
          <p:cNvSpPr txBox="1"/>
          <p:nvPr/>
        </p:nvSpPr>
        <p:spPr>
          <a:xfrm>
            <a:off x="3200400" y="1066800"/>
            <a:ext cx="4908716" cy="1308050"/>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Maintaining the team’s plans</a:t>
            </a:r>
          </a:p>
          <a:p>
            <a:pPr marL="285750" indent="-285750" algn="l">
              <a:spcBef>
                <a:spcPts val="600"/>
              </a:spcBef>
              <a:buFont typeface="Arial" pitchFamily="34" charset="0"/>
              <a:buChar char="•"/>
            </a:pPr>
            <a:r>
              <a:rPr lang="en-US" sz="1600" dirty="0" smtClean="0"/>
              <a:t>Weekly reporting of team status</a:t>
            </a:r>
          </a:p>
          <a:p>
            <a:pPr marL="285750" indent="-285750" algn="l">
              <a:spcBef>
                <a:spcPts val="600"/>
              </a:spcBef>
              <a:buFont typeface="Arial" pitchFamily="34" charset="0"/>
              <a:buChar char="•"/>
            </a:pPr>
            <a:r>
              <a:rPr lang="en-US" sz="1600" dirty="0" smtClean="0"/>
              <a:t>Supporting the team with any plan-related issues</a:t>
            </a:r>
          </a:p>
          <a:p>
            <a:pPr marL="285750" indent="-285750" algn="l">
              <a:spcBef>
                <a:spcPts val="600"/>
              </a:spcBef>
              <a:buFont typeface="Arial" pitchFamily="34" charset="0"/>
              <a:buChar char="•"/>
            </a:pPr>
            <a:r>
              <a:rPr lang="en-US" sz="1600" dirty="0" smtClean="0"/>
              <a:t>The TSP tool guru</a:t>
            </a:r>
          </a:p>
        </p:txBody>
      </p:sp>
      <p:sp>
        <p:nvSpPr>
          <p:cNvPr id="6" name="TextBox 5"/>
          <p:cNvSpPr txBox="1"/>
          <p:nvPr/>
        </p:nvSpPr>
        <p:spPr>
          <a:xfrm>
            <a:off x="792025" y="2538309"/>
            <a:ext cx="1689886" cy="338554"/>
          </a:xfrm>
          <a:prstGeom prst="rect">
            <a:avLst/>
          </a:prstGeom>
          <a:noFill/>
        </p:spPr>
        <p:txBody>
          <a:bodyPr wrap="none" rtlCol="0">
            <a:spAutoFit/>
          </a:bodyPr>
          <a:lstStyle/>
          <a:p>
            <a:pPr algn="l">
              <a:spcBef>
                <a:spcPts val="0"/>
              </a:spcBef>
              <a:buNone/>
            </a:pPr>
            <a:r>
              <a:rPr lang="en-US" sz="1600" dirty="0" smtClean="0"/>
              <a:t>Quality Manager</a:t>
            </a:r>
          </a:p>
        </p:txBody>
      </p:sp>
      <p:sp>
        <p:nvSpPr>
          <p:cNvPr id="7" name="TextBox 6"/>
          <p:cNvSpPr txBox="1"/>
          <p:nvPr/>
        </p:nvSpPr>
        <p:spPr>
          <a:xfrm>
            <a:off x="3200400" y="2538309"/>
            <a:ext cx="4950394" cy="1723549"/>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Ensures that team members are recording</a:t>
            </a:r>
            <a:br>
              <a:rPr lang="en-US" sz="1600" dirty="0" smtClean="0"/>
            </a:br>
            <a:r>
              <a:rPr lang="en-US" sz="1600" dirty="0" smtClean="0"/>
              <a:t>their data</a:t>
            </a:r>
          </a:p>
          <a:p>
            <a:pPr marL="285750" indent="-285750" algn="l">
              <a:spcBef>
                <a:spcPts val="600"/>
              </a:spcBef>
              <a:buFont typeface="Arial" pitchFamily="34" charset="0"/>
              <a:buChar char="•"/>
            </a:pPr>
            <a:r>
              <a:rPr lang="en-US" sz="1600" dirty="0" smtClean="0"/>
              <a:t>Helps team members follow the process for</a:t>
            </a:r>
            <a:br>
              <a:rPr lang="en-US" sz="1600" dirty="0" smtClean="0"/>
            </a:br>
            <a:r>
              <a:rPr lang="en-US" sz="1600" dirty="0" smtClean="0"/>
              <a:t>recording their data</a:t>
            </a:r>
          </a:p>
          <a:p>
            <a:pPr marL="285750" indent="-285750" algn="l">
              <a:spcBef>
                <a:spcPts val="600"/>
              </a:spcBef>
              <a:buFont typeface="Arial" pitchFamily="34" charset="0"/>
              <a:buChar char="•"/>
            </a:pPr>
            <a:r>
              <a:rPr lang="en-US" sz="1600" dirty="0" smtClean="0"/>
              <a:t>Alerts team leader and team if any work is not</a:t>
            </a:r>
            <a:br>
              <a:rPr lang="en-US" sz="1600" dirty="0" smtClean="0"/>
            </a:br>
            <a:r>
              <a:rPr lang="en-US" sz="1600" dirty="0" smtClean="0"/>
              <a:t>of high quality</a:t>
            </a:r>
          </a:p>
        </p:txBody>
      </p:sp>
      <p:sp>
        <p:nvSpPr>
          <p:cNvPr id="9" name="TextBox 8"/>
          <p:cNvSpPr txBox="1"/>
          <p:nvPr/>
        </p:nvSpPr>
        <p:spPr>
          <a:xfrm>
            <a:off x="3200400" y="4495800"/>
            <a:ext cx="5299849" cy="1723549"/>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Ensures team’s processes and procedures</a:t>
            </a:r>
            <a:br>
              <a:rPr lang="en-US" sz="1600" dirty="0" smtClean="0"/>
            </a:br>
            <a:r>
              <a:rPr lang="en-US" sz="1600" dirty="0" smtClean="0"/>
              <a:t>are properly defined &amp; used as defined</a:t>
            </a:r>
          </a:p>
          <a:p>
            <a:pPr marL="285750" indent="-285750" algn="l">
              <a:spcBef>
                <a:spcPts val="600"/>
              </a:spcBef>
              <a:buFont typeface="Arial" pitchFamily="34" charset="0"/>
              <a:buChar char="•"/>
            </a:pPr>
            <a:r>
              <a:rPr lang="en-US" sz="1600" dirty="0" smtClean="0"/>
              <a:t>Encourages team members to submit process</a:t>
            </a:r>
            <a:br>
              <a:rPr lang="en-US" sz="1600" dirty="0" smtClean="0"/>
            </a:br>
            <a:r>
              <a:rPr lang="en-US" sz="1600" dirty="0" smtClean="0"/>
              <a:t>improvement proposals (PIPs)</a:t>
            </a:r>
            <a:r>
              <a:rPr lang="en-US" sz="1600" dirty="0"/>
              <a:t> </a:t>
            </a:r>
            <a:r>
              <a:rPr lang="en-US" sz="1600" dirty="0" smtClean="0"/>
              <a:t>if they have problems </a:t>
            </a:r>
            <a:br>
              <a:rPr lang="en-US" sz="1600" dirty="0" smtClean="0"/>
            </a:br>
            <a:r>
              <a:rPr lang="en-US" sz="1600" dirty="0" smtClean="0"/>
              <a:t>or suggestions</a:t>
            </a:r>
          </a:p>
          <a:p>
            <a:pPr marL="285750" indent="-285750" algn="l">
              <a:spcBef>
                <a:spcPts val="600"/>
              </a:spcBef>
              <a:buFont typeface="Arial" pitchFamily="34" charset="0"/>
              <a:buChar char="•"/>
            </a:pPr>
            <a:r>
              <a:rPr lang="en-US" sz="1600" dirty="0" smtClean="0"/>
              <a:t>Coordinates review and approval of PIPs</a:t>
            </a:r>
          </a:p>
        </p:txBody>
      </p:sp>
      <p:sp>
        <p:nvSpPr>
          <p:cNvPr id="10" name="TextBox 9"/>
          <p:cNvSpPr txBox="1"/>
          <p:nvPr/>
        </p:nvSpPr>
        <p:spPr>
          <a:xfrm>
            <a:off x="792025" y="4495800"/>
            <a:ext cx="1792478" cy="338554"/>
          </a:xfrm>
          <a:prstGeom prst="rect">
            <a:avLst/>
          </a:prstGeom>
          <a:noFill/>
        </p:spPr>
        <p:txBody>
          <a:bodyPr wrap="none" rtlCol="0">
            <a:spAutoFit/>
          </a:bodyPr>
          <a:lstStyle/>
          <a:p>
            <a:pPr algn="l">
              <a:spcBef>
                <a:spcPts val="0"/>
              </a:spcBef>
              <a:buNone/>
            </a:pPr>
            <a:r>
              <a:rPr lang="en-US" sz="1600" dirty="0" smtClean="0"/>
              <a:t>Process Manager</a:t>
            </a:r>
          </a:p>
        </p:txBody>
      </p:sp>
      <p:cxnSp>
        <p:nvCxnSpPr>
          <p:cNvPr id="12" name="Straight Connector 11"/>
          <p:cNvCxnSpPr/>
          <p:nvPr/>
        </p:nvCxnSpPr>
        <p:spPr bwMode="auto">
          <a:xfrm>
            <a:off x="685800" y="2433450"/>
            <a:ext cx="7848600" cy="0"/>
          </a:xfrm>
          <a:prstGeom prst="line">
            <a:avLst/>
          </a:prstGeom>
          <a:solidFill>
            <a:srgbClr val="5CA1FB"/>
          </a:solidFill>
          <a:ln w="6350" cap="flat" cmpd="sng" algn="ctr">
            <a:solidFill>
              <a:schemeClr val="accent1">
                <a:lumMod val="60000"/>
                <a:lumOff val="40000"/>
              </a:schemeClr>
            </a:solidFill>
            <a:prstDash val="solid"/>
            <a:round/>
            <a:headEnd type="none" w="med" len="med"/>
            <a:tailEnd type="none" w="med" len="med"/>
          </a:ln>
          <a:effectLst/>
        </p:spPr>
      </p:cxnSp>
      <p:cxnSp>
        <p:nvCxnSpPr>
          <p:cNvPr id="13" name="Straight Connector 12"/>
          <p:cNvCxnSpPr/>
          <p:nvPr/>
        </p:nvCxnSpPr>
        <p:spPr bwMode="auto">
          <a:xfrm>
            <a:off x="685800" y="4390817"/>
            <a:ext cx="7848600" cy="0"/>
          </a:xfrm>
          <a:prstGeom prst="line">
            <a:avLst/>
          </a:prstGeom>
          <a:solidFill>
            <a:srgbClr val="5CA1FB"/>
          </a:solidFill>
          <a:ln w="6350" cap="flat" cmpd="sng" algn="ctr">
            <a:solidFill>
              <a:schemeClr val="accent1">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368329372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Roles, </a:t>
            </a:r>
            <a:r>
              <a:rPr lang="en-US" sz="1600" dirty="0" smtClean="0"/>
              <a:t>cont.</a:t>
            </a:r>
            <a:endParaRPr lang="en-US" dirty="0"/>
          </a:p>
        </p:txBody>
      </p:sp>
      <p:sp>
        <p:nvSpPr>
          <p:cNvPr id="4" name="TextBox 3"/>
          <p:cNvSpPr txBox="1"/>
          <p:nvPr/>
        </p:nvSpPr>
        <p:spPr>
          <a:xfrm>
            <a:off x="840229" y="3863452"/>
            <a:ext cx="1770036" cy="338554"/>
          </a:xfrm>
          <a:prstGeom prst="rect">
            <a:avLst/>
          </a:prstGeom>
          <a:noFill/>
        </p:spPr>
        <p:txBody>
          <a:bodyPr wrap="none" rtlCol="0">
            <a:spAutoFit/>
          </a:bodyPr>
          <a:lstStyle/>
          <a:p>
            <a:pPr algn="l">
              <a:spcBef>
                <a:spcPts val="0"/>
              </a:spcBef>
              <a:buNone/>
            </a:pPr>
            <a:r>
              <a:rPr lang="en-US" sz="1600" dirty="0" smtClean="0"/>
              <a:t>Support Manager</a:t>
            </a:r>
          </a:p>
        </p:txBody>
      </p:sp>
      <p:sp>
        <p:nvSpPr>
          <p:cNvPr id="5" name="TextBox 4"/>
          <p:cNvSpPr txBox="1"/>
          <p:nvPr/>
        </p:nvSpPr>
        <p:spPr>
          <a:xfrm>
            <a:off x="3200400" y="3903222"/>
            <a:ext cx="5663730" cy="1192634"/>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Ensures every team member has proper tools &amp;</a:t>
            </a:r>
            <a:br>
              <a:rPr lang="en-US" sz="1600" dirty="0" smtClean="0"/>
            </a:br>
            <a:r>
              <a:rPr lang="en-US" sz="1600" dirty="0" smtClean="0"/>
              <a:t>support and knows how to use the materials</a:t>
            </a:r>
          </a:p>
          <a:p>
            <a:pPr marL="285750" indent="-285750" algn="l">
              <a:spcBef>
                <a:spcPts val="600"/>
              </a:spcBef>
              <a:buFont typeface="Arial" pitchFamily="34" charset="0"/>
              <a:buChar char="•"/>
            </a:pPr>
            <a:r>
              <a:rPr lang="en-US" sz="1600" dirty="0" smtClean="0"/>
              <a:t>If needed, makes plans for development environment</a:t>
            </a:r>
          </a:p>
          <a:p>
            <a:pPr marL="285750" indent="-285750" algn="l">
              <a:spcBef>
                <a:spcPts val="300"/>
              </a:spcBef>
              <a:buFont typeface="Arial" pitchFamily="34" charset="0"/>
              <a:buChar char="•"/>
            </a:pPr>
            <a:r>
              <a:rPr lang="en-US" sz="1600" dirty="0" smtClean="0"/>
              <a:t>Administers configuration management system</a:t>
            </a:r>
          </a:p>
        </p:txBody>
      </p:sp>
      <p:sp>
        <p:nvSpPr>
          <p:cNvPr id="6" name="TextBox 5"/>
          <p:cNvSpPr txBox="1"/>
          <p:nvPr/>
        </p:nvSpPr>
        <p:spPr>
          <a:xfrm>
            <a:off x="840229" y="2539373"/>
            <a:ext cx="1688283" cy="338554"/>
          </a:xfrm>
          <a:prstGeom prst="rect">
            <a:avLst/>
          </a:prstGeom>
          <a:noFill/>
        </p:spPr>
        <p:txBody>
          <a:bodyPr wrap="none" rtlCol="0">
            <a:spAutoFit/>
          </a:bodyPr>
          <a:lstStyle/>
          <a:p>
            <a:pPr algn="l">
              <a:spcBef>
                <a:spcPts val="0"/>
              </a:spcBef>
              <a:buNone/>
            </a:pPr>
            <a:r>
              <a:rPr lang="en-US" sz="1600" dirty="0" smtClean="0"/>
              <a:t>Design Manager</a:t>
            </a:r>
          </a:p>
        </p:txBody>
      </p:sp>
      <p:sp>
        <p:nvSpPr>
          <p:cNvPr id="7" name="TextBox 6"/>
          <p:cNvSpPr txBox="1"/>
          <p:nvPr/>
        </p:nvSpPr>
        <p:spPr>
          <a:xfrm>
            <a:off x="3200400" y="2579143"/>
            <a:ext cx="5316264" cy="1231106"/>
          </a:xfrm>
          <a:prstGeom prst="rect">
            <a:avLst/>
          </a:prstGeom>
          <a:noFill/>
        </p:spPr>
        <p:txBody>
          <a:bodyPr wrap="none" rtlCol="0">
            <a:spAutoFit/>
          </a:bodyPr>
          <a:lstStyle>
            <a:defPPr>
              <a:defRPr lang="en-US"/>
            </a:defPPr>
            <a:lvl1pPr marL="285750" indent="-285750" algn="l">
              <a:spcBef>
                <a:spcPts val="0"/>
              </a:spcBef>
              <a:buFont typeface="Arial" pitchFamily="34" charset="0"/>
              <a:buChar char="•"/>
              <a:defRPr sz="1600"/>
            </a:lvl1pPr>
          </a:lstStyle>
          <a:p>
            <a:r>
              <a:rPr lang="en-US" dirty="0"/>
              <a:t>Responsible for </a:t>
            </a:r>
            <a:r>
              <a:rPr lang="en-US" dirty="0" smtClean="0"/>
              <a:t>the quality </a:t>
            </a:r>
            <a:r>
              <a:rPr lang="en-US" dirty="0"/>
              <a:t>of team’s design work</a:t>
            </a:r>
          </a:p>
          <a:p>
            <a:pPr>
              <a:spcBef>
                <a:spcPts val="600"/>
              </a:spcBef>
            </a:pPr>
            <a:r>
              <a:rPr lang="en-US" dirty="0"/>
              <a:t>Tracks design work &amp; ensures that all design</a:t>
            </a:r>
            <a:br>
              <a:rPr lang="en-US" dirty="0"/>
            </a:br>
            <a:r>
              <a:rPr lang="en-US" dirty="0"/>
              <a:t>standards are being met</a:t>
            </a:r>
          </a:p>
          <a:p>
            <a:pPr>
              <a:spcBef>
                <a:spcPts val="600"/>
              </a:spcBef>
            </a:pPr>
            <a:r>
              <a:rPr lang="en-US" dirty="0"/>
              <a:t>Ensures designs are being properly recorded</a:t>
            </a:r>
          </a:p>
        </p:txBody>
      </p:sp>
      <p:cxnSp>
        <p:nvCxnSpPr>
          <p:cNvPr id="12" name="Straight Connector 11"/>
          <p:cNvCxnSpPr/>
          <p:nvPr/>
        </p:nvCxnSpPr>
        <p:spPr bwMode="auto">
          <a:xfrm>
            <a:off x="685800" y="2548332"/>
            <a:ext cx="7848600" cy="0"/>
          </a:xfrm>
          <a:prstGeom prst="line">
            <a:avLst/>
          </a:prstGeom>
          <a:solidFill>
            <a:srgbClr val="5CA1FB"/>
          </a:solidFill>
          <a:ln w="6350" cap="flat" cmpd="sng" algn="ctr">
            <a:solidFill>
              <a:schemeClr val="accent1">
                <a:lumMod val="60000"/>
                <a:lumOff val="40000"/>
              </a:schemeClr>
            </a:solidFill>
            <a:prstDash val="solid"/>
            <a:round/>
            <a:headEnd type="none" w="med" len="med"/>
            <a:tailEnd type="none" w="med" len="med"/>
          </a:ln>
          <a:effectLst/>
        </p:spPr>
      </p:cxnSp>
      <p:cxnSp>
        <p:nvCxnSpPr>
          <p:cNvPr id="13" name="Straight Connector 12"/>
          <p:cNvCxnSpPr/>
          <p:nvPr/>
        </p:nvCxnSpPr>
        <p:spPr bwMode="auto">
          <a:xfrm>
            <a:off x="685800" y="3855607"/>
            <a:ext cx="7848600" cy="0"/>
          </a:xfrm>
          <a:prstGeom prst="line">
            <a:avLst/>
          </a:prstGeom>
          <a:solidFill>
            <a:srgbClr val="5CA1FB"/>
          </a:solidFill>
          <a:ln w="6350" cap="flat" cmpd="sng" algn="ctr">
            <a:solidFill>
              <a:schemeClr val="accent1">
                <a:lumMod val="60000"/>
                <a:lumOff val="40000"/>
              </a:schemeClr>
            </a:solidFill>
            <a:prstDash val="solid"/>
            <a:round/>
            <a:headEnd type="none" w="med" len="med"/>
            <a:tailEnd type="none" w="med" len="med"/>
          </a:ln>
          <a:effectLst/>
        </p:spPr>
      </p:cxnSp>
      <p:sp>
        <p:nvSpPr>
          <p:cNvPr id="11" name="TextBox 10"/>
          <p:cNvSpPr txBox="1"/>
          <p:nvPr/>
        </p:nvSpPr>
        <p:spPr>
          <a:xfrm>
            <a:off x="840229" y="1287611"/>
            <a:ext cx="1931939" cy="584775"/>
          </a:xfrm>
          <a:prstGeom prst="rect">
            <a:avLst/>
          </a:prstGeom>
          <a:noFill/>
        </p:spPr>
        <p:txBody>
          <a:bodyPr wrap="none" rtlCol="0">
            <a:spAutoFit/>
          </a:bodyPr>
          <a:lstStyle/>
          <a:p>
            <a:pPr algn="l">
              <a:spcBef>
                <a:spcPts val="0"/>
              </a:spcBef>
              <a:buNone/>
            </a:pPr>
            <a:r>
              <a:rPr lang="en-US" sz="1600" dirty="0" smtClean="0"/>
              <a:t>Customer Interface</a:t>
            </a:r>
            <a:br>
              <a:rPr lang="en-US" sz="1600" dirty="0" smtClean="0"/>
            </a:br>
            <a:r>
              <a:rPr lang="en-US" sz="1600" dirty="0" smtClean="0"/>
              <a:t>Manager</a:t>
            </a:r>
          </a:p>
        </p:txBody>
      </p:sp>
      <p:sp>
        <p:nvSpPr>
          <p:cNvPr id="14" name="TextBox 13"/>
          <p:cNvSpPr txBox="1"/>
          <p:nvPr/>
        </p:nvSpPr>
        <p:spPr>
          <a:xfrm>
            <a:off x="3200400" y="1286600"/>
            <a:ext cx="5396414" cy="1231106"/>
          </a:xfrm>
          <a:prstGeom prst="rect">
            <a:avLst/>
          </a:prstGeom>
          <a:noFill/>
        </p:spPr>
        <p:txBody>
          <a:bodyPr wrap="none" rtlCol="0">
            <a:spAutoFit/>
          </a:bodyPr>
          <a:lstStyle>
            <a:defPPr>
              <a:defRPr lang="en-US"/>
            </a:defPPr>
            <a:lvl1pPr marL="285750" indent="-285750" algn="l">
              <a:spcBef>
                <a:spcPts val="0"/>
              </a:spcBef>
              <a:buFont typeface="Arial" pitchFamily="34" charset="0"/>
              <a:buChar char="•"/>
              <a:defRPr sz="1600"/>
            </a:lvl1pPr>
          </a:lstStyle>
          <a:p>
            <a:r>
              <a:rPr lang="en-US" dirty="0" smtClean="0"/>
              <a:t>Responsible for team’s relationship with customer</a:t>
            </a:r>
            <a:endParaRPr lang="en-US" dirty="0"/>
          </a:p>
          <a:p>
            <a:pPr>
              <a:spcBef>
                <a:spcPts val="600"/>
              </a:spcBef>
            </a:pPr>
            <a:r>
              <a:rPr lang="en-US" dirty="0" smtClean="0"/>
              <a:t>Ensures customer requests are properly handled</a:t>
            </a:r>
            <a:endParaRPr lang="en-US" dirty="0"/>
          </a:p>
          <a:p>
            <a:pPr>
              <a:spcBef>
                <a:spcPts val="600"/>
              </a:spcBef>
            </a:pPr>
            <a:r>
              <a:rPr lang="en-US" dirty="0" smtClean="0"/>
              <a:t>Ensures every requested change is evaluated,</a:t>
            </a:r>
            <a:br>
              <a:rPr lang="en-US" dirty="0" smtClean="0"/>
            </a:br>
            <a:r>
              <a:rPr lang="en-US" dirty="0" smtClean="0"/>
              <a:t>planned, and approved before being implemented</a:t>
            </a:r>
          </a:p>
        </p:txBody>
      </p:sp>
    </p:spTree>
    <p:extLst>
      <p:ext uri="{BB962C8B-B14F-4D97-AF65-F5344CB8AC3E}">
        <p14:creationId xmlns:p14="http://schemas.microsoft.com/office/powerpoint/2010/main" val="232975600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Roles,</a:t>
            </a:r>
            <a:r>
              <a:rPr lang="en-US" sz="1600" dirty="0" smtClean="0">
                <a:solidFill>
                  <a:srgbClr val="000000"/>
                </a:solidFill>
              </a:rPr>
              <a:t> </a:t>
            </a:r>
            <a:r>
              <a:rPr lang="en-US" sz="1600" dirty="0">
                <a:solidFill>
                  <a:srgbClr val="000000"/>
                </a:solidFill>
              </a:rPr>
              <a:t>cont.</a:t>
            </a:r>
            <a:endParaRPr lang="en-US" dirty="0"/>
          </a:p>
        </p:txBody>
      </p:sp>
      <p:sp>
        <p:nvSpPr>
          <p:cNvPr id="4" name="TextBox 3"/>
          <p:cNvSpPr txBox="1"/>
          <p:nvPr/>
        </p:nvSpPr>
        <p:spPr>
          <a:xfrm>
            <a:off x="735690" y="3781961"/>
            <a:ext cx="1428276" cy="338554"/>
          </a:xfrm>
          <a:prstGeom prst="rect">
            <a:avLst/>
          </a:prstGeom>
          <a:noFill/>
        </p:spPr>
        <p:txBody>
          <a:bodyPr wrap="none" rtlCol="0">
            <a:spAutoFit/>
          </a:bodyPr>
          <a:lstStyle/>
          <a:p>
            <a:pPr algn="l">
              <a:spcBef>
                <a:spcPts val="0"/>
              </a:spcBef>
              <a:buNone/>
            </a:pPr>
            <a:r>
              <a:rPr lang="en-US" sz="1600" dirty="0" smtClean="0"/>
              <a:t>Test Manager</a:t>
            </a:r>
          </a:p>
        </p:txBody>
      </p:sp>
      <p:sp>
        <p:nvSpPr>
          <p:cNvPr id="5" name="TextBox 4"/>
          <p:cNvSpPr txBox="1"/>
          <p:nvPr/>
        </p:nvSpPr>
        <p:spPr>
          <a:xfrm>
            <a:off x="2743200" y="3781961"/>
            <a:ext cx="4847289" cy="1400383"/>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Responsible for the quality of all the testing &amp;</a:t>
            </a:r>
            <a:br>
              <a:rPr lang="en-US" sz="1600" dirty="0" smtClean="0"/>
            </a:br>
            <a:r>
              <a:rPr lang="en-US" sz="1600" dirty="0" smtClean="0"/>
              <a:t>test-related work including testing standards,</a:t>
            </a:r>
            <a:br>
              <a:rPr lang="en-US" sz="1600" dirty="0" smtClean="0"/>
            </a:br>
            <a:r>
              <a:rPr lang="en-US" sz="1600" dirty="0" smtClean="0"/>
              <a:t>test plans, test procedures</a:t>
            </a:r>
          </a:p>
          <a:p>
            <a:pPr marL="285750" indent="-285750" algn="l">
              <a:spcBef>
                <a:spcPts val="600"/>
              </a:spcBef>
              <a:buFont typeface="Arial" pitchFamily="34" charset="0"/>
              <a:buChar char="•"/>
            </a:pPr>
            <a:r>
              <a:rPr lang="en-US" sz="1600" dirty="0" smtClean="0"/>
              <a:t>Ensures work is done in accordance with team’s</a:t>
            </a:r>
            <a:br>
              <a:rPr lang="en-US" sz="1600" dirty="0" smtClean="0"/>
            </a:br>
            <a:r>
              <a:rPr lang="en-US" sz="1600" dirty="0" smtClean="0"/>
              <a:t>and organization’s plans and standards</a:t>
            </a:r>
          </a:p>
        </p:txBody>
      </p:sp>
      <p:sp>
        <p:nvSpPr>
          <p:cNvPr id="9" name="TextBox 8"/>
          <p:cNvSpPr txBox="1"/>
          <p:nvPr/>
        </p:nvSpPr>
        <p:spPr>
          <a:xfrm>
            <a:off x="2743200" y="1066800"/>
            <a:ext cx="4987263" cy="2292935"/>
          </a:xfrm>
          <a:prstGeom prst="rect">
            <a:avLst/>
          </a:prstGeom>
          <a:noFill/>
        </p:spPr>
        <p:txBody>
          <a:bodyPr wrap="none" rtlCol="0">
            <a:spAutoFit/>
          </a:bodyPr>
          <a:lstStyle/>
          <a:p>
            <a:pPr marL="285750" indent="-285750" algn="l">
              <a:spcBef>
                <a:spcPts val="0"/>
              </a:spcBef>
              <a:buFont typeface="Arial" pitchFamily="34" charset="0"/>
              <a:buChar char="•"/>
            </a:pPr>
            <a:r>
              <a:rPr lang="en-US" sz="1600" dirty="0" smtClean="0"/>
              <a:t>Responsible for overall quality of team’s</a:t>
            </a:r>
            <a:br>
              <a:rPr lang="en-US" sz="1600" dirty="0" smtClean="0"/>
            </a:br>
            <a:r>
              <a:rPr lang="en-US" sz="1600" dirty="0" smtClean="0"/>
              <a:t>implementation work</a:t>
            </a:r>
          </a:p>
          <a:p>
            <a:pPr marL="285750" indent="-285750" algn="l">
              <a:spcBef>
                <a:spcPts val="600"/>
              </a:spcBef>
              <a:buFont typeface="Arial" pitchFamily="34" charset="0"/>
              <a:buChar char="•"/>
            </a:pPr>
            <a:r>
              <a:rPr lang="en-US" sz="1600" dirty="0" smtClean="0"/>
              <a:t>Concerned with adequacy of the design produced</a:t>
            </a:r>
            <a:br>
              <a:rPr lang="en-US" sz="1600" dirty="0" smtClean="0"/>
            </a:br>
            <a:r>
              <a:rPr lang="en-US" sz="1600" dirty="0" smtClean="0"/>
              <a:t>during design phase</a:t>
            </a:r>
          </a:p>
          <a:p>
            <a:pPr marL="285750" indent="-285750" algn="l">
              <a:spcBef>
                <a:spcPts val="600"/>
              </a:spcBef>
              <a:buFont typeface="Arial" pitchFamily="34" charset="0"/>
              <a:buChar char="•"/>
            </a:pPr>
            <a:r>
              <a:rPr lang="en-US" sz="1600" dirty="0" smtClean="0"/>
              <a:t>Responsible for implementation standards &amp; how</a:t>
            </a:r>
            <a:br>
              <a:rPr lang="en-US" sz="1600" dirty="0" smtClean="0"/>
            </a:br>
            <a:r>
              <a:rPr lang="en-US" sz="1600" dirty="0" smtClean="0"/>
              <a:t>they are followed</a:t>
            </a:r>
          </a:p>
          <a:p>
            <a:pPr marL="285750" indent="-285750" algn="l">
              <a:spcBef>
                <a:spcPts val="600"/>
              </a:spcBef>
              <a:buFont typeface="Arial" pitchFamily="34" charset="0"/>
              <a:buChar char="•"/>
            </a:pPr>
            <a:r>
              <a:rPr lang="en-US" sz="1600" dirty="0" smtClean="0"/>
              <a:t>May be responsible for verifying the adequacy of</a:t>
            </a:r>
            <a:br>
              <a:rPr lang="en-US" sz="1600" dirty="0" smtClean="0"/>
            </a:br>
            <a:r>
              <a:rPr lang="en-US" sz="1600" dirty="0" smtClean="0"/>
              <a:t>unit test plans and completeness of unit test</a:t>
            </a:r>
          </a:p>
        </p:txBody>
      </p:sp>
      <p:sp>
        <p:nvSpPr>
          <p:cNvPr id="10" name="TextBox 9"/>
          <p:cNvSpPr txBox="1"/>
          <p:nvPr/>
        </p:nvSpPr>
        <p:spPr>
          <a:xfrm>
            <a:off x="811890" y="1066800"/>
            <a:ext cx="1587294" cy="584775"/>
          </a:xfrm>
          <a:prstGeom prst="rect">
            <a:avLst/>
          </a:prstGeom>
          <a:noFill/>
        </p:spPr>
        <p:txBody>
          <a:bodyPr wrap="none" rtlCol="0">
            <a:spAutoFit/>
          </a:bodyPr>
          <a:lstStyle/>
          <a:p>
            <a:pPr algn="l">
              <a:spcBef>
                <a:spcPts val="0"/>
              </a:spcBef>
              <a:buNone/>
            </a:pPr>
            <a:r>
              <a:rPr lang="en-US" sz="1600" dirty="0" smtClean="0"/>
              <a:t>Implementation</a:t>
            </a:r>
            <a:br>
              <a:rPr lang="en-US" sz="1600" dirty="0" smtClean="0"/>
            </a:br>
            <a:r>
              <a:rPr lang="en-US" sz="1600" dirty="0" smtClean="0"/>
              <a:t>Manager</a:t>
            </a:r>
          </a:p>
        </p:txBody>
      </p:sp>
      <p:cxnSp>
        <p:nvCxnSpPr>
          <p:cNvPr id="12" name="Straight Connector 11"/>
          <p:cNvCxnSpPr/>
          <p:nvPr/>
        </p:nvCxnSpPr>
        <p:spPr bwMode="auto">
          <a:xfrm>
            <a:off x="685800" y="3733800"/>
            <a:ext cx="7848600" cy="0"/>
          </a:xfrm>
          <a:prstGeom prst="line">
            <a:avLst/>
          </a:prstGeom>
          <a:solidFill>
            <a:srgbClr val="5CA1FB"/>
          </a:solidFill>
          <a:ln w="6350" cap="flat" cmpd="sng" algn="ctr">
            <a:solidFill>
              <a:schemeClr val="accent1">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356598307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1279271"/>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27713713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Team Management Roles</a:t>
            </a:r>
            <a:endParaRPr lang="en-US" dirty="0"/>
          </a:p>
        </p:txBody>
      </p:sp>
      <p:sp>
        <p:nvSpPr>
          <p:cNvPr id="3" name="Content Placeholder 2"/>
          <p:cNvSpPr>
            <a:spLocks noGrp="1"/>
          </p:cNvSpPr>
          <p:nvPr>
            <p:ph idx="1"/>
          </p:nvPr>
        </p:nvSpPr>
        <p:spPr>
          <a:xfrm>
            <a:off x="533400" y="1295400"/>
            <a:ext cx="8237538" cy="3250223"/>
          </a:xfrm>
        </p:spPr>
        <p:txBody>
          <a:bodyPr/>
          <a:lstStyle/>
          <a:p>
            <a:pPr marL="0" indent="0"/>
            <a:r>
              <a:rPr lang="en-US" dirty="0" smtClean="0"/>
              <a:t>Other team management roles will be appropriate based on the nature of the project work. The team needs to discuss and decide upon the roles that are needed.</a:t>
            </a:r>
          </a:p>
          <a:p>
            <a:pPr marL="0" indent="0"/>
            <a:r>
              <a:rPr lang="en-US" dirty="0" smtClean="0"/>
              <a:t>Other examples of team management roles</a:t>
            </a:r>
          </a:p>
          <a:p>
            <a:pPr marL="519113" lvl="1" indent="-285750">
              <a:spcBef>
                <a:spcPts val="1000"/>
              </a:spcBef>
              <a:spcAft>
                <a:spcPts val="0"/>
              </a:spcAft>
              <a:buClr>
                <a:srgbClr val="C00000"/>
              </a:buClr>
              <a:buFont typeface="Wingdings" pitchFamily="2" charset="2"/>
              <a:buChar char="q"/>
            </a:pPr>
            <a:r>
              <a:rPr lang="en-US" dirty="0" smtClean="0"/>
              <a:t>Installation manager</a:t>
            </a:r>
          </a:p>
          <a:p>
            <a:pPr marL="519113" lvl="1" indent="-285750">
              <a:spcBef>
                <a:spcPts val="1000"/>
              </a:spcBef>
              <a:spcAft>
                <a:spcPts val="0"/>
              </a:spcAft>
              <a:buClr>
                <a:srgbClr val="C00000"/>
              </a:buClr>
              <a:buFont typeface="Wingdings" pitchFamily="2" charset="2"/>
              <a:buChar char="q"/>
            </a:pPr>
            <a:r>
              <a:rPr lang="en-US" dirty="0" smtClean="0"/>
              <a:t>Security manager</a:t>
            </a:r>
          </a:p>
          <a:p>
            <a:pPr marL="519113" lvl="1" indent="-285750">
              <a:spcBef>
                <a:spcPts val="1000"/>
              </a:spcBef>
              <a:spcAft>
                <a:spcPts val="0"/>
              </a:spcAft>
              <a:buClr>
                <a:srgbClr val="C00000"/>
              </a:buClr>
              <a:buFont typeface="Wingdings" pitchFamily="2" charset="2"/>
              <a:buChar char="q"/>
            </a:pPr>
            <a:r>
              <a:rPr lang="en-US" dirty="0" smtClean="0"/>
              <a:t>Safety manager</a:t>
            </a:r>
          </a:p>
          <a:p>
            <a:pPr marL="519113" lvl="1" indent="-285750">
              <a:spcBef>
                <a:spcPts val="1000"/>
              </a:spcBef>
              <a:spcAft>
                <a:spcPts val="0"/>
              </a:spcAft>
              <a:buClr>
                <a:srgbClr val="C00000"/>
              </a:buClr>
              <a:buFont typeface="Wingdings" pitchFamily="2" charset="2"/>
              <a:buChar char="q"/>
            </a:pPr>
            <a:r>
              <a:rPr lang="en-US" dirty="0" smtClean="0"/>
              <a:t>Subcontract manager</a:t>
            </a:r>
          </a:p>
          <a:p>
            <a:pPr marL="519113" lvl="1" indent="-285750">
              <a:spcBef>
                <a:spcPts val="1000"/>
              </a:spcBef>
              <a:spcAft>
                <a:spcPts val="0"/>
              </a:spcAft>
              <a:buClr>
                <a:srgbClr val="C00000"/>
              </a:buClr>
              <a:buFont typeface="Wingdings" pitchFamily="2" charset="2"/>
              <a:buChar char="q"/>
            </a:pPr>
            <a:r>
              <a:rPr lang="en-US" dirty="0" smtClean="0"/>
              <a:t>Performance manager</a:t>
            </a:r>
          </a:p>
        </p:txBody>
      </p:sp>
      <p:sp>
        <p:nvSpPr>
          <p:cNvPr id="4" name="TextBox 3"/>
          <p:cNvSpPr txBox="1"/>
          <p:nvPr/>
        </p:nvSpPr>
        <p:spPr>
          <a:xfrm>
            <a:off x="4454221" y="4730262"/>
            <a:ext cx="3318180" cy="1274883"/>
          </a:xfrm>
          <a:prstGeom prst="rect">
            <a:avLst/>
          </a:prstGeom>
          <a:solidFill>
            <a:schemeClr val="accent1">
              <a:lumMod val="40000"/>
              <a:lumOff val="60000"/>
            </a:schemeClr>
          </a:solidFill>
        </p:spPr>
        <p:txBody>
          <a:bodyPr wrap="square" rtlCol="0">
            <a:noAutofit/>
          </a:bodyPr>
          <a:lstStyle/>
          <a:p>
            <a:pPr algn="l">
              <a:buNone/>
            </a:pPr>
            <a:r>
              <a:rPr lang="en-US" sz="1800" dirty="0" smtClean="0"/>
              <a:t>After the initial learning curve, the team management role typically takes about one hour per week.</a:t>
            </a:r>
          </a:p>
        </p:txBody>
      </p:sp>
    </p:spTree>
    <p:extLst>
      <p:ext uri="{BB962C8B-B14F-4D97-AF65-F5344CB8AC3E}">
        <p14:creationId xmlns:p14="http://schemas.microsoft.com/office/powerpoint/2010/main" val="371521490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07781" y="1674140"/>
            <a:ext cx="2830937" cy="1929436"/>
            <a:chOff x="707781" y="232568"/>
            <a:chExt cx="2830937" cy="1929436"/>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138" y="467073"/>
              <a:ext cx="2524492" cy="1694931"/>
            </a:xfrm>
            <a:prstGeom prst="rect">
              <a:avLst/>
            </a:prstGeom>
          </p:spPr>
        </p:pic>
        <p:pic>
          <p:nvPicPr>
            <p:cNvPr id="4101"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683" b="95366" l="5270" r="98752">
                          <a14:backgroundMark x1="14702" y1="38780" x2="14702" y2="38780"/>
                        </a14:backgroundRemoval>
                      </a14:imgEffect>
                    </a14:imgLayer>
                  </a14:imgProps>
                </a:ext>
                <a:ext uri="{28A0092B-C50C-407E-A947-70E740481C1C}">
                  <a14:useLocalDpi xmlns:a14="http://schemas.microsoft.com/office/drawing/2010/main" val="0"/>
                </a:ext>
              </a:extLst>
            </a:blip>
            <a:srcRect/>
            <a:stretch>
              <a:fillRect/>
            </a:stretch>
          </p:blipFill>
          <p:spPr bwMode="auto">
            <a:xfrm>
              <a:off x="707781" y="232568"/>
              <a:ext cx="2830937" cy="16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Group 3"/>
          <p:cNvGrpSpPr/>
          <p:nvPr/>
        </p:nvGrpSpPr>
        <p:grpSpPr>
          <a:xfrm>
            <a:off x="5364481" y="1614242"/>
            <a:ext cx="2960488" cy="2091695"/>
            <a:chOff x="5364481" y="172670"/>
            <a:chExt cx="2960488" cy="2091695"/>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8468" y="569434"/>
              <a:ext cx="2524492" cy="1694931"/>
            </a:xfrm>
            <a:prstGeom prst="rect">
              <a:avLst/>
            </a:prstGeom>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backgroundRemoval t="9574" b="89362" l="4706" r="97412">
                          <a14:backgroundMark x1="17176" y1="37589" x2="17176" y2="37589"/>
                        </a14:backgroundRemoval>
                      </a14:imgEffect>
                    </a14:imgLayer>
                  </a14:imgProps>
                </a:ext>
                <a:ext uri="{28A0092B-C50C-407E-A947-70E740481C1C}">
                  <a14:useLocalDpi xmlns:a14="http://schemas.microsoft.com/office/drawing/2010/main" val="0"/>
                </a:ext>
              </a:extLst>
            </a:blip>
            <a:stretch>
              <a:fillRect/>
            </a:stretch>
          </p:blipFill>
          <p:spPr>
            <a:xfrm>
              <a:off x="5364481" y="172670"/>
              <a:ext cx="2960488" cy="1964371"/>
            </a:xfrm>
            <a:prstGeom prst="rect">
              <a:avLst/>
            </a:prstGeom>
          </p:spPr>
        </p:pic>
      </p:grpSp>
      <p:sp>
        <p:nvSpPr>
          <p:cNvPr id="7" name="TextBox 6"/>
          <p:cNvSpPr txBox="1"/>
          <p:nvPr/>
        </p:nvSpPr>
        <p:spPr>
          <a:xfrm>
            <a:off x="891138" y="3964973"/>
            <a:ext cx="7126165" cy="914400"/>
          </a:xfrm>
          <a:prstGeom prst="rect">
            <a:avLst/>
          </a:prstGeom>
          <a:noFill/>
        </p:spPr>
        <p:txBody>
          <a:bodyPr wrap="square" rtlCol="0">
            <a:noAutofit/>
          </a:bodyPr>
          <a:lstStyle/>
          <a:p>
            <a:pPr algn="l">
              <a:buNone/>
            </a:pPr>
            <a:r>
              <a:rPr lang="en-US" dirty="0" smtClean="0"/>
              <a:t>Team members actually wear two hats. </a:t>
            </a:r>
          </a:p>
          <a:p>
            <a:pPr marL="285750" indent="-285750" algn="l">
              <a:spcBef>
                <a:spcPts val="1200"/>
              </a:spcBef>
            </a:pPr>
            <a:r>
              <a:rPr lang="en-US" dirty="0"/>
              <a:t>They have a team management role that is designated during Meeting 2.</a:t>
            </a:r>
          </a:p>
          <a:p>
            <a:pPr marL="285750" indent="-285750" algn="l">
              <a:spcBef>
                <a:spcPts val="1200"/>
              </a:spcBef>
            </a:pPr>
            <a:r>
              <a:rPr lang="en-US" dirty="0" smtClean="0"/>
              <a:t>They have a team member role based on the specialized skills that they bring to the project.</a:t>
            </a:r>
          </a:p>
          <a:p>
            <a:pPr algn="l">
              <a:buNone/>
            </a:pPr>
            <a:endParaRPr lang="en-US" dirty="0"/>
          </a:p>
        </p:txBody>
      </p:sp>
      <p:sp>
        <p:nvSpPr>
          <p:cNvPr id="8" name="Title 7"/>
          <p:cNvSpPr>
            <a:spLocks noGrp="1"/>
          </p:cNvSpPr>
          <p:nvPr>
            <p:ph type="title"/>
          </p:nvPr>
        </p:nvSpPr>
        <p:spPr/>
        <p:txBody>
          <a:bodyPr/>
          <a:lstStyle/>
          <a:p>
            <a:r>
              <a:rPr lang="en-US" dirty="0" smtClean="0"/>
              <a:t>Team </a:t>
            </a:r>
            <a:r>
              <a:rPr lang="en-US" i="1" dirty="0" smtClean="0"/>
              <a:t>Member</a:t>
            </a:r>
            <a:r>
              <a:rPr lang="en-US" dirty="0" smtClean="0"/>
              <a:t> Role</a:t>
            </a:r>
            <a:endParaRPr lang="en-US" dirty="0"/>
          </a:p>
        </p:txBody>
      </p:sp>
      <p:sp>
        <p:nvSpPr>
          <p:cNvPr id="2" name="TextBox 1"/>
          <p:cNvSpPr txBox="1"/>
          <p:nvPr/>
        </p:nvSpPr>
        <p:spPr>
          <a:xfrm>
            <a:off x="1741897" y="2027359"/>
            <a:ext cx="842025" cy="523220"/>
          </a:xfrm>
          <a:prstGeom prst="rect">
            <a:avLst/>
          </a:prstGeom>
          <a:noFill/>
        </p:spPr>
        <p:txBody>
          <a:bodyPr wrap="none" rtlCol="0">
            <a:spAutoFit/>
          </a:bodyPr>
          <a:lstStyle/>
          <a:p>
            <a:pPr>
              <a:buNone/>
            </a:pPr>
            <a:r>
              <a:rPr lang="en-US" sz="1400" dirty="0">
                <a:solidFill>
                  <a:schemeClr val="bg1"/>
                </a:solidFill>
                <a:latin typeface="Calibri" pitchFamily="34" charset="0"/>
              </a:rPr>
              <a:t>Role</a:t>
            </a:r>
          </a:p>
          <a:p>
            <a:pPr>
              <a:buNone/>
            </a:pPr>
            <a:r>
              <a:rPr lang="en-US" sz="1400" dirty="0">
                <a:solidFill>
                  <a:schemeClr val="bg1"/>
                </a:solidFill>
                <a:latin typeface="Calibri" pitchFamily="34" charset="0"/>
              </a:rPr>
              <a:t>Manager</a:t>
            </a:r>
          </a:p>
        </p:txBody>
      </p:sp>
      <p:sp>
        <p:nvSpPr>
          <p:cNvPr id="11" name="TextBox 10"/>
          <p:cNvSpPr txBox="1"/>
          <p:nvPr/>
        </p:nvSpPr>
        <p:spPr>
          <a:xfrm>
            <a:off x="6540575" y="2103559"/>
            <a:ext cx="817853" cy="523220"/>
          </a:xfrm>
          <a:prstGeom prst="rect">
            <a:avLst/>
          </a:prstGeom>
          <a:noFill/>
        </p:spPr>
        <p:txBody>
          <a:bodyPr wrap="none" rtlCol="0">
            <a:spAutoFit/>
          </a:bodyPr>
          <a:lstStyle/>
          <a:p>
            <a:pPr>
              <a:buNone/>
            </a:pPr>
            <a:r>
              <a:rPr lang="en-US" sz="1400" dirty="0" smtClean="0">
                <a:solidFill>
                  <a:schemeClr val="bg1"/>
                </a:solidFill>
                <a:latin typeface="Calibri" pitchFamily="34" charset="0"/>
              </a:rPr>
              <a:t>Team</a:t>
            </a:r>
            <a:br>
              <a:rPr lang="en-US" sz="1400" dirty="0" smtClean="0">
                <a:solidFill>
                  <a:schemeClr val="bg1"/>
                </a:solidFill>
                <a:latin typeface="Calibri" pitchFamily="34" charset="0"/>
              </a:rPr>
            </a:br>
            <a:r>
              <a:rPr lang="en-US" sz="1400" dirty="0" smtClean="0">
                <a:solidFill>
                  <a:schemeClr val="bg1"/>
                </a:solidFill>
                <a:latin typeface="Calibri" pitchFamily="34" charset="0"/>
              </a:rPr>
              <a:t>Member</a:t>
            </a:r>
          </a:p>
        </p:txBody>
      </p:sp>
    </p:spTree>
    <p:extLst>
      <p:ext uri="{BB962C8B-B14F-4D97-AF65-F5344CB8AC3E}">
        <p14:creationId xmlns:p14="http://schemas.microsoft.com/office/powerpoint/2010/main" val="1319798690"/>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 of the Team Member Role</a:t>
            </a:r>
            <a:endParaRPr lang="en-US" dirty="0"/>
          </a:p>
        </p:txBody>
      </p:sp>
      <p:sp>
        <p:nvSpPr>
          <p:cNvPr id="3" name="Content Placeholder 2"/>
          <p:cNvSpPr>
            <a:spLocks noGrp="1"/>
          </p:cNvSpPr>
          <p:nvPr>
            <p:ph idx="1"/>
          </p:nvPr>
        </p:nvSpPr>
        <p:spPr/>
        <p:txBody>
          <a:bodyPr/>
          <a:lstStyle/>
          <a:p>
            <a:r>
              <a:rPr lang="en-US" sz="1800" dirty="0" smtClean="0"/>
              <a:t>Teams are successful when team members</a:t>
            </a:r>
          </a:p>
          <a:p>
            <a:pPr lvl="1" eaLnBrk="1" hangingPunct="1"/>
            <a:r>
              <a:rPr lang="en-US" dirty="0"/>
              <a:t>are skilled in their domain</a:t>
            </a:r>
          </a:p>
          <a:p>
            <a:pPr lvl="1" eaLnBrk="1" hangingPunct="1"/>
            <a:r>
              <a:rPr lang="en-US" dirty="0"/>
              <a:t>focus on doing their best work possible</a:t>
            </a:r>
          </a:p>
          <a:p>
            <a:pPr lvl="1" eaLnBrk="1" hangingPunct="1"/>
            <a:r>
              <a:rPr lang="en-US" dirty="0"/>
              <a:t>trust that teammates are doing their best work possible</a:t>
            </a:r>
          </a:p>
          <a:p>
            <a:pPr lvl="1" eaLnBrk="1" hangingPunct="1"/>
            <a:r>
              <a:rPr lang="en-US" dirty="0"/>
              <a:t>build personal plans that provide </a:t>
            </a:r>
            <a:r>
              <a:rPr lang="en-US" dirty="0" smtClean="0"/>
              <a:t>ongoing insight of their progress</a:t>
            </a:r>
            <a:endParaRPr lang="en-US" dirty="0"/>
          </a:p>
          <a:p>
            <a:pPr lvl="1" eaLnBrk="1" hangingPunct="1"/>
            <a:r>
              <a:rPr lang="en-US" dirty="0"/>
              <a:t>manage their commitments</a:t>
            </a:r>
          </a:p>
          <a:p>
            <a:pPr lvl="1" eaLnBrk="1" hangingPunct="1"/>
            <a:r>
              <a:rPr lang="en-US" dirty="0"/>
              <a:t>accept and perform a team role</a:t>
            </a:r>
          </a:p>
          <a:p>
            <a:pPr lvl="1" eaLnBrk="1" hangingPunct="1"/>
            <a:r>
              <a:rPr lang="en-US" dirty="0"/>
              <a:t>work to personally improve</a:t>
            </a:r>
          </a:p>
          <a:p>
            <a:pPr lvl="1" eaLnBrk="1" hangingPunct="1"/>
            <a:r>
              <a:rPr lang="en-US" dirty="0"/>
              <a:t>work to make the whole team better</a:t>
            </a:r>
          </a:p>
          <a:p>
            <a:pPr lvl="1" eaLnBrk="1" hangingPunct="1"/>
            <a:r>
              <a:rPr lang="en-US" dirty="0"/>
              <a:t>work through conflicts for the common </a:t>
            </a:r>
            <a:r>
              <a:rPr lang="en-US" dirty="0" smtClean="0"/>
              <a:t/>
            </a:r>
            <a:br>
              <a:rPr lang="en-US" dirty="0" smtClean="0"/>
            </a:br>
            <a:r>
              <a:rPr lang="en-US" dirty="0" smtClean="0"/>
              <a:t>good </a:t>
            </a:r>
            <a:r>
              <a:rPr lang="en-US" dirty="0"/>
              <a:t>of the team</a:t>
            </a:r>
          </a:p>
          <a:p>
            <a:pPr lvl="1" eaLnBrk="1" hangingPunct="1"/>
            <a:r>
              <a:rPr lang="en-US" dirty="0" smtClean="0"/>
              <a:t>are open </a:t>
            </a:r>
            <a:r>
              <a:rPr lang="en-US" dirty="0"/>
              <a:t>and </a:t>
            </a:r>
            <a:r>
              <a:rPr lang="en-US" dirty="0" smtClean="0"/>
              <a:t>honest</a:t>
            </a:r>
            <a:endParaRPr lang="en-US" sz="1600" dirty="0"/>
          </a:p>
        </p:txBody>
      </p:sp>
      <p:grpSp>
        <p:nvGrpSpPr>
          <p:cNvPr id="4" name="Group 3"/>
          <p:cNvGrpSpPr/>
          <p:nvPr/>
        </p:nvGrpSpPr>
        <p:grpSpPr>
          <a:xfrm>
            <a:off x="5469257" y="3578613"/>
            <a:ext cx="2960488" cy="2091695"/>
            <a:chOff x="5364481" y="172670"/>
            <a:chExt cx="2960488" cy="2091695"/>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8468" y="569434"/>
              <a:ext cx="2524492" cy="1694931"/>
            </a:xfrm>
            <a:prstGeom prst="rect">
              <a:avLst/>
            </a:prstGeom>
          </p:spPr>
        </p:pic>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9574" b="89362" l="4706" r="97412">
                          <a14:backgroundMark x1="17176" y1="37589" x2="17176" y2="37589"/>
                        </a14:backgroundRemoval>
                      </a14:imgEffect>
                    </a14:imgLayer>
                  </a14:imgProps>
                </a:ext>
                <a:ext uri="{28A0092B-C50C-407E-A947-70E740481C1C}">
                  <a14:useLocalDpi xmlns:a14="http://schemas.microsoft.com/office/drawing/2010/main" val="0"/>
                </a:ext>
              </a:extLst>
            </a:blip>
            <a:stretch>
              <a:fillRect/>
            </a:stretch>
          </p:blipFill>
          <p:spPr>
            <a:xfrm>
              <a:off x="5364481" y="172670"/>
              <a:ext cx="2960488" cy="1964371"/>
            </a:xfrm>
            <a:prstGeom prst="rect">
              <a:avLst/>
            </a:prstGeom>
          </p:spPr>
        </p:pic>
      </p:grpSp>
      <p:sp>
        <p:nvSpPr>
          <p:cNvPr id="7" name="TextBox 6"/>
          <p:cNvSpPr txBox="1"/>
          <p:nvPr/>
        </p:nvSpPr>
        <p:spPr>
          <a:xfrm>
            <a:off x="6645351" y="4067930"/>
            <a:ext cx="817853" cy="523220"/>
          </a:xfrm>
          <a:prstGeom prst="rect">
            <a:avLst/>
          </a:prstGeom>
          <a:noFill/>
        </p:spPr>
        <p:txBody>
          <a:bodyPr wrap="none" rtlCol="0">
            <a:spAutoFit/>
          </a:bodyPr>
          <a:lstStyle/>
          <a:p>
            <a:pPr>
              <a:buNone/>
            </a:pPr>
            <a:r>
              <a:rPr lang="en-US" sz="1400" dirty="0" smtClean="0">
                <a:solidFill>
                  <a:schemeClr val="bg1"/>
                </a:solidFill>
                <a:latin typeface="Calibri" pitchFamily="34" charset="0"/>
              </a:rPr>
              <a:t>Team</a:t>
            </a:r>
            <a:br>
              <a:rPr lang="en-US" sz="1400" dirty="0" smtClean="0">
                <a:solidFill>
                  <a:schemeClr val="bg1"/>
                </a:solidFill>
                <a:latin typeface="Calibri" pitchFamily="34" charset="0"/>
              </a:rPr>
            </a:br>
            <a:r>
              <a:rPr lang="en-US" sz="1400" dirty="0" smtClean="0">
                <a:solidFill>
                  <a:schemeClr val="bg1"/>
                </a:solidFill>
                <a:latin typeface="Calibri" pitchFamily="34" charset="0"/>
              </a:rPr>
              <a:t>Member</a:t>
            </a:r>
          </a:p>
        </p:txBody>
      </p:sp>
    </p:spTree>
    <p:extLst>
      <p:ext uri="{BB962C8B-B14F-4D97-AF65-F5344CB8AC3E}">
        <p14:creationId xmlns:p14="http://schemas.microsoft.com/office/powerpoint/2010/main" val="345237124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Management Roles Are Recorded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72958561"/>
              </p:ext>
            </p:extLst>
          </p:nvPr>
        </p:nvGraphicFramePr>
        <p:xfrm>
          <a:off x="1251744" y="1639620"/>
          <a:ext cx="6800850" cy="2523744"/>
        </p:xfrm>
        <a:graphic>
          <a:graphicData uri="http://schemas.openxmlformats.org/drawingml/2006/table">
            <a:tbl>
              <a:tblPr firstRow="1" firstCol="1" bandRow="1"/>
              <a:tblGrid>
                <a:gridCol w="2228850"/>
                <a:gridCol w="857250"/>
                <a:gridCol w="773430"/>
                <a:gridCol w="826770"/>
                <a:gridCol w="1085850"/>
                <a:gridCol w="1028700"/>
              </a:tblGrid>
              <a:tr h="0">
                <a:tc>
                  <a:txBody>
                    <a:bodyPr/>
                    <a:lstStyle/>
                    <a:p>
                      <a:pPr marL="0" marR="0">
                        <a:lnSpc>
                          <a:spcPct val="115000"/>
                        </a:lnSpc>
                        <a:spcBef>
                          <a:spcPts val="300"/>
                        </a:spcBef>
                        <a:spcAft>
                          <a:spcPts val="300"/>
                        </a:spcAft>
                      </a:pPr>
                      <a:r>
                        <a:rPr lang="en-US" sz="1600" dirty="0">
                          <a:effectLst/>
                          <a:latin typeface="Calibri"/>
                          <a:ea typeface="Calibri"/>
                          <a:cs typeface="Times New Roman"/>
                        </a:rPr>
                        <a:t> </a:t>
                      </a:r>
                      <a:endParaRPr lang="en-US" sz="1050" dirty="0">
                        <a:effectLst/>
                        <a:latin typeface="Calibri"/>
                        <a:ea typeface="Calibri"/>
                        <a:cs typeface="Times New Roman"/>
                      </a:endParaRPr>
                    </a:p>
                  </a:txBody>
                  <a:tcPr marL="68580" marR="68580" marT="0" marB="0">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solidFill>
                      <a:srgbClr val="FFFFFF"/>
                    </a:solidFill>
                  </a:tcPr>
                </a:tc>
                <a:tc gridSpan="5">
                  <a:txBody>
                    <a:bodyPr/>
                    <a:lstStyle/>
                    <a:p>
                      <a:pPr marL="0" marR="0" algn="ctr">
                        <a:lnSpc>
                          <a:spcPct val="115000"/>
                        </a:lnSpc>
                        <a:spcBef>
                          <a:spcPts val="300"/>
                        </a:spcBef>
                        <a:spcAft>
                          <a:spcPts val="300"/>
                        </a:spcAft>
                      </a:pPr>
                      <a:r>
                        <a:rPr lang="en-US" sz="1600">
                          <a:effectLst/>
                          <a:latin typeface="Calibri"/>
                          <a:ea typeface="Calibri"/>
                          <a:cs typeface="Times New Roman"/>
                        </a:rPr>
                        <a:t>Team Management Roles</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nSpc>
                          <a:spcPct val="115000"/>
                        </a:lnSpc>
                        <a:spcBef>
                          <a:spcPts val="300"/>
                        </a:spcBef>
                        <a:spcAft>
                          <a:spcPts val="300"/>
                        </a:spcAft>
                      </a:pPr>
                      <a:r>
                        <a:rPr lang="en-US" sz="1600" dirty="0">
                          <a:effectLst/>
                          <a:latin typeface="Calibri"/>
                          <a:ea typeface="Calibri"/>
                          <a:cs typeface="Times New Roman"/>
                        </a:rPr>
                        <a:t>Team Members</a:t>
                      </a:r>
                      <a:endParaRPr lang="en-US" sz="1050" dirty="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Planning</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Process</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Quality</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Customer</a:t>
                      </a:r>
                      <a:br>
                        <a:rPr lang="en-US" sz="1600">
                          <a:effectLst/>
                          <a:latin typeface="Calibri"/>
                          <a:ea typeface="Calibri"/>
                          <a:cs typeface="Times New Roman"/>
                        </a:rPr>
                      </a:br>
                      <a:r>
                        <a:rPr lang="en-US" sz="1600">
                          <a:effectLst/>
                          <a:latin typeface="Calibri"/>
                          <a:ea typeface="Calibri"/>
                          <a:cs typeface="Times New Roman"/>
                        </a:rPr>
                        <a:t>Interface</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a:effectLst/>
                          <a:latin typeface="Calibri"/>
                          <a:ea typeface="Calibri"/>
                          <a:cs typeface="Times New Roman"/>
                        </a:rPr>
                        <a:t>Support</a:t>
                      </a:r>
                      <a:endParaRPr lang="en-US" sz="1050">
                        <a:effectLst/>
                        <a:latin typeface="Calibri"/>
                        <a:ea typeface="Calibri"/>
                        <a:cs typeface="Times New Roman"/>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DAEEF3"/>
                    </a:solidFill>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Bill</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1</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Jim</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2</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Mary</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1</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2</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Phil</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1</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2</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Susan</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2</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1</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0">
                <a:tc>
                  <a:txBody>
                    <a:bodyPr/>
                    <a:lstStyle/>
                    <a:p>
                      <a:pPr marL="0" marR="0">
                        <a:lnSpc>
                          <a:spcPct val="115000"/>
                        </a:lnSpc>
                        <a:spcBef>
                          <a:spcPts val="300"/>
                        </a:spcBef>
                        <a:spcAft>
                          <a:spcPts val="300"/>
                        </a:spcAft>
                      </a:pPr>
                      <a:r>
                        <a:rPr lang="en-US" sz="1600">
                          <a:effectLst/>
                          <a:latin typeface="Calibri"/>
                          <a:ea typeface="Calibri"/>
                          <a:cs typeface="Times New Roman"/>
                        </a:rPr>
                        <a:t>Ted</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Times New Roman"/>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2</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a:effectLst/>
                          <a:latin typeface="Calibri"/>
                          <a:ea typeface="Calibri"/>
                          <a:cs typeface="Calibri"/>
                        </a:rPr>
                        <a:t> </a:t>
                      </a:r>
                      <a:endParaRPr lang="en-US" sz="105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a:lnSpc>
                          <a:spcPct val="115000"/>
                        </a:lnSpc>
                        <a:spcBef>
                          <a:spcPts val="300"/>
                        </a:spcBef>
                        <a:spcAft>
                          <a:spcPts val="300"/>
                        </a:spcAft>
                      </a:pPr>
                      <a:r>
                        <a:rPr lang="en-US" sz="1600" dirty="0">
                          <a:effectLst/>
                          <a:latin typeface="Calibri"/>
                          <a:ea typeface="Calibri"/>
                          <a:cs typeface="Calibri"/>
                        </a:rPr>
                        <a:t>1</a:t>
                      </a:r>
                      <a:endParaRPr lang="en-US" sz="1050" dirty="0">
                        <a:effectLst/>
                        <a:latin typeface="Calibri"/>
                        <a:ea typeface="Calibri"/>
                        <a:cs typeface="Times New Roman"/>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bl>
          </a:graphicData>
        </a:graphic>
      </p:graphicFrame>
      <p:sp>
        <p:nvSpPr>
          <p:cNvPr id="6" name="TextBox 5"/>
          <p:cNvSpPr txBox="1"/>
          <p:nvPr/>
        </p:nvSpPr>
        <p:spPr>
          <a:xfrm>
            <a:off x="4035668" y="5274651"/>
            <a:ext cx="4079631" cy="395654"/>
          </a:xfrm>
          <a:prstGeom prst="rect">
            <a:avLst/>
          </a:prstGeom>
          <a:solidFill>
            <a:schemeClr val="bg1">
              <a:lumMod val="95000"/>
            </a:schemeClr>
          </a:solidFill>
        </p:spPr>
        <p:txBody>
          <a:bodyPr wrap="none" rtlCol="0">
            <a:noAutofit/>
          </a:bodyPr>
          <a:lstStyle/>
          <a:p>
            <a:pPr algn="l">
              <a:buNone/>
            </a:pPr>
            <a:r>
              <a:rPr lang="en-US" sz="1600" dirty="0" smtClean="0"/>
              <a:t>Roles can be swapped during a long project.</a:t>
            </a:r>
          </a:p>
        </p:txBody>
      </p:sp>
      <p:sp>
        <p:nvSpPr>
          <p:cNvPr id="3" name="Rectangle 2"/>
          <p:cNvSpPr/>
          <p:nvPr/>
        </p:nvSpPr>
        <p:spPr bwMode="auto">
          <a:xfrm>
            <a:off x="1304925" y="4352925"/>
            <a:ext cx="1819275" cy="503359"/>
          </a:xfrm>
          <a:prstGeom prst="rect">
            <a:avLst/>
          </a:prstGeom>
          <a:solidFill>
            <a:schemeClr val="bg1"/>
          </a:solidFill>
          <a:ln w="12700" cap="flat" cmpd="sng" algn="ctr">
            <a:solidFill>
              <a:schemeClr val="tx1"/>
            </a:solidFill>
            <a:prstDash val="sysDot"/>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 name="TextBox 3"/>
          <p:cNvSpPr txBox="1"/>
          <p:nvPr/>
        </p:nvSpPr>
        <p:spPr>
          <a:xfrm>
            <a:off x="1394465" y="4331266"/>
            <a:ext cx="1452642" cy="523220"/>
          </a:xfrm>
          <a:prstGeom prst="rect">
            <a:avLst/>
          </a:prstGeom>
          <a:noFill/>
        </p:spPr>
        <p:txBody>
          <a:bodyPr wrap="none" rtlCol="0">
            <a:spAutoFit/>
          </a:bodyPr>
          <a:lstStyle/>
          <a:p>
            <a:pPr algn="l">
              <a:buNone/>
            </a:pPr>
            <a:r>
              <a:rPr lang="en-US" sz="1400" dirty="0" smtClean="0"/>
              <a:t>1 = Primary role</a:t>
            </a:r>
          </a:p>
          <a:p>
            <a:pPr algn="l">
              <a:buNone/>
            </a:pPr>
            <a:r>
              <a:rPr lang="en-US" sz="1400" dirty="0" smtClean="0"/>
              <a:t>2 = Backup role</a:t>
            </a:r>
          </a:p>
        </p:txBody>
      </p:sp>
    </p:spTree>
    <p:extLst>
      <p:ext uri="{BB962C8B-B14F-4D97-AF65-F5344CB8AC3E}">
        <p14:creationId xmlns:p14="http://schemas.microsoft.com/office/powerpoint/2010/main" val="229157099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the </a:t>
            </a:r>
            <a:r>
              <a:rPr lang="en-US" i="1" dirty="0" smtClean="0"/>
              <a:t>Team Leader </a:t>
            </a:r>
            <a:r>
              <a:rPr lang="en-US" dirty="0" smtClean="0"/>
              <a:t>Role?</a:t>
            </a:r>
            <a:endParaRPr lang="en-US" dirty="0"/>
          </a:p>
        </p:txBody>
      </p:sp>
      <p:sp>
        <p:nvSpPr>
          <p:cNvPr id="3" name="Content Placeholder 2"/>
          <p:cNvSpPr>
            <a:spLocks noGrp="1"/>
          </p:cNvSpPr>
          <p:nvPr>
            <p:ph idx="1"/>
          </p:nvPr>
        </p:nvSpPr>
        <p:spPr/>
        <p:txBody>
          <a:bodyPr/>
          <a:lstStyle/>
          <a:p>
            <a:pPr marL="0" indent="0"/>
            <a:r>
              <a:rPr lang="en-US" dirty="0" smtClean="0"/>
              <a:t>Except for very small teams, the team leader typically does not take one of the team management roles.</a:t>
            </a:r>
          </a:p>
          <a:p>
            <a:pPr marL="0" indent="0">
              <a:spcBef>
                <a:spcPts val="1200"/>
              </a:spcBef>
              <a:spcAft>
                <a:spcPts val="0"/>
              </a:spcAft>
            </a:pPr>
            <a:r>
              <a:rPr lang="en-US" dirty="0" smtClean="0"/>
              <a:t>Sharing responsibility for team management allows the team leader to do their </a:t>
            </a:r>
            <a:r>
              <a:rPr lang="en-US" i="1" dirty="0" smtClean="0"/>
              <a:t>real</a:t>
            </a:r>
            <a:r>
              <a:rPr lang="en-US" dirty="0" smtClean="0"/>
              <a:t> job which is to</a:t>
            </a:r>
          </a:p>
          <a:p>
            <a:pPr marL="457200" lvl="1" indent="-223838">
              <a:spcBef>
                <a:spcPts val="600"/>
              </a:spcBef>
              <a:spcAft>
                <a:spcPts val="0"/>
              </a:spcAft>
            </a:pPr>
            <a:r>
              <a:rPr lang="en-US" dirty="0" smtClean="0"/>
              <a:t>set high standards</a:t>
            </a:r>
          </a:p>
          <a:p>
            <a:pPr marL="457200" lvl="1" indent="-223838">
              <a:spcBef>
                <a:spcPts val="600"/>
              </a:spcBef>
              <a:spcAft>
                <a:spcPts val="0"/>
              </a:spcAft>
            </a:pPr>
            <a:r>
              <a:rPr lang="en-US" dirty="0" smtClean="0"/>
              <a:t>motivate</a:t>
            </a:r>
          </a:p>
          <a:p>
            <a:pPr marL="457200" lvl="1" indent="-223838">
              <a:spcBef>
                <a:spcPts val="600"/>
              </a:spcBef>
              <a:spcAft>
                <a:spcPts val="0"/>
              </a:spcAft>
            </a:pPr>
            <a:r>
              <a:rPr lang="en-US" dirty="0" smtClean="0"/>
              <a:t>guide the work</a:t>
            </a:r>
          </a:p>
          <a:p>
            <a:pPr marL="457200" lvl="1" indent="-223838">
              <a:spcBef>
                <a:spcPts val="600"/>
              </a:spcBef>
              <a:spcAft>
                <a:spcPts val="0"/>
              </a:spcAft>
            </a:pPr>
            <a:r>
              <a:rPr lang="en-US" dirty="0" smtClean="0"/>
              <a:t>facilitate group problem-solving</a:t>
            </a:r>
          </a:p>
          <a:p>
            <a:pPr marL="457200" lvl="1" indent="-223838">
              <a:spcBef>
                <a:spcPts val="600"/>
              </a:spcBef>
              <a:spcAft>
                <a:spcPts val="0"/>
              </a:spcAft>
            </a:pPr>
            <a:r>
              <a:rPr lang="en-US" dirty="0" smtClean="0"/>
              <a:t>oversee the work</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407" y="3579814"/>
            <a:ext cx="3386870" cy="2247288"/>
          </a:xfrm>
          <a:prstGeom prst="rect">
            <a:avLst/>
          </a:prstGeom>
        </p:spPr>
      </p:pic>
    </p:spTree>
    <p:extLst>
      <p:ext uri="{BB962C8B-B14F-4D97-AF65-F5344CB8AC3E}">
        <p14:creationId xmlns:p14="http://schemas.microsoft.com/office/powerpoint/2010/main" val="101551174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Management Role: Report-Out</a:t>
            </a:r>
            <a:endParaRPr lang="en-US" dirty="0"/>
          </a:p>
        </p:txBody>
      </p:sp>
      <p:sp>
        <p:nvSpPr>
          <p:cNvPr id="3" name="Content Placeholder 2"/>
          <p:cNvSpPr>
            <a:spLocks noGrp="1"/>
          </p:cNvSpPr>
          <p:nvPr>
            <p:ph idx="1"/>
          </p:nvPr>
        </p:nvSpPr>
        <p:spPr/>
        <p:txBody>
          <a:bodyPr/>
          <a:lstStyle/>
          <a:p>
            <a:pPr marL="0" indent="0"/>
            <a:r>
              <a:rPr lang="en-US" dirty="0" smtClean="0"/>
              <a:t>Individuals report out on their team management role during the team’s weekly status meeting.</a:t>
            </a:r>
          </a:p>
          <a:p>
            <a:pPr marL="457200" lvl="1" indent="-223838">
              <a:spcBef>
                <a:spcPts val="1200"/>
              </a:spcBef>
              <a:spcAft>
                <a:spcPts val="0"/>
              </a:spcAft>
            </a:pPr>
            <a:r>
              <a:rPr lang="en-US" dirty="0" smtClean="0">
                <a:solidFill>
                  <a:schemeClr val="tx1"/>
                </a:solidFill>
              </a:rPr>
              <a:t>If you are unsure about what the specific expectations of the role are, then talk to your team leader and the TSP coach.</a:t>
            </a:r>
          </a:p>
          <a:p>
            <a:pPr marL="457200" lvl="1" indent="-223838">
              <a:spcBef>
                <a:spcPts val="1200"/>
              </a:spcBef>
              <a:spcAft>
                <a:spcPts val="0"/>
              </a:spcAft>
            </a:pPr>
            <a:r>
              <a:rPr lang="en-US" dirty="0" smtClean="0">
                <a:solidFill>
                  <a:schemeClr val="tx1"/>
                </a:solidFill>
              </a:rPr>
              <a:t>Your team management role is a coordination role. It doesn’t mean you do all the work associated with your responsibility area. Get help from your team members.</a:t>
            </a:r>
          </a:p>
          <a:p>
            <a:pPr marL="457200" lvl="1" indent="-223838">
              <a:spcBef>
                <a:spcPts val="1200"/>
              </a:spcBef>
              <a:spcAft>
                <a:spcPts val="0"/>
              </a:spcAft>
            </a:pPr>
            <a:r>
              <a:rPr lang="en-US" dirty="0" smtClean="0">
                <a:solidFill>
                  <a:schemeClr val="tx1"/>
                </a:solidFill>
              </a:rPr>
              <a:t>Throughout the effort, help your fellow team members in their</a:t>
            </a:r>
            <a:r>
              <a:rPr lang="en-US" dirty="0">
                <a:solidFill>
                  <a:schemeClr val="tx1"/>
                </a:solidFill>
              </a:rPr>
              <a:t/>
            </a:r>
            <a:br>
              <a:rPr lang="en-US" dirty="0">
                <a:solidFill>
                  <a:schemeClr val="tx1"/>
                </a:solidFill>
              </a:rPr>
            </a:br>
            <a:r>
              <a:rPr lang="en-US" dirty="0" smtClean="0">
                <a:solidFill>
                  <a:schemeClr val="tx1"/>
                </a:solidFill>
              </a:rPr>
              <a:t>management role by bringing relevant</a:t>
            </a:r>
            <a:br>
              <a:rPr lang="en-US" dirty="0" smtClean="0">
                <a:solidFill>
                  <a:schemeClr val="tx1"/>
                </a:solidFill>
              </a:rPr>
            </a:br>
            <a:r>
              <a:rPr lang="en-US" dirty="0" smtClean="0">
                <a:solidFill>
                  <a:schemeClr val="tx1"/>
                </a:solidFill>
              </a:rPr>
              <a:t>issues to their attention.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8037" y="4136781"/>
            <a:ext cx="2627923" cy="1970942"/>
          </a:xfrm>
          <a:prstGeom prst="rect">
            <a:avLst/>
          </a:prstGeom>
        </p:spPr>
      </p:pic>
      <p:sp>
        <p:nvSpPr>
          <p:cNvPr id="4" name="TextBox 3"/>
          <p:cNvSpPr txBox="1"/>
          <p:nvPr/>
        </p:nvSpPr>
        <p:spPr>
          <a:xfrm>
            <a:off x="3722146" y="5238974"/>
            <a:ext cx="2247731" cy="338554"/>
          </a:xfrm>
          <a:prstGeom prst="rect">
            <a:avLst/>
          </a:prstGeom>
          <a:noFill/>
        </p:spPr>
        <p:txBody>
          <a:bodyPr wrap="none" rtlCol="0">
            <a:spAutoFit/>
          </a:bodyPr>
          <a:lstStyle/>
          <a:p>
            <a:pPr algn="l">
              <a:buNone/>
            </a:pPr>
            <a:r>
              <a:rPr lang="en-US" sz="1600" i="1" dirty="0" smtClean="0">
                <a:solidFill>
                  <a:srgbClr val="0070C0"/>
                </a:solidFill>
              </a:rPr>
              <a:t>Communication is key!</a:t>
            </a:r>
          </a:p>
        </p:txBody>
      </p:sp>
    </p:spTree>
    <p:extLst>
      <p:ext uri="{BB962C8B-B14F-4D97-AF65-F5344CB8AC3E}">
        <p14:creationId xmlns:p14="http://schemas.microsoft.com/office/powerpoint/2010/main" val="4095857092"/>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For An Exercise</a:t>
            </a:r>
            <a:endParaRPr lang="en-US" dirty="0"/>
          </a:p>
        </p:txBody>
      </p:sp>
      <p:sp>
        <p:nvSpPr>
          <p:cNvPr id="3" name="Content Placeholder 2"/>
          <p:cNvSpPr>
            <a:spLocks noGrp="1"/>
          </p:cNvSpPr>
          <p:nvPr>
            <p:ph idx="1"/>
          </p:nvPr>
        </p:nvSpPr>
        <p:spPr/>
        <p:txBody>
          <a:bodyPr/>
          <a:lstStyle/>
          <a:p>
            <a:r>
              <a:rPr lang="en-US" dirty="0" smtClean="0"/>
              <a:t>This exercise, and upcoming launch meeting exercises, are based on a scenario of a team (of brothers and sisters) planning a large family reunion.</a:t>
            </a:r>
          </a:p>
          <a:p>
            <a:r>
              <a:rPr lang="en-US" dirty="0" smtClean="0"/>
              <a:t>It just so happens that the </a:t>
            </a:r>
            <a:br>
              <a:rPr lang="en-US" dirty="0" smtClean="0"/>
            </a:br>
            <a:r>
              <a:rPr lang="en-US" dirty="0" smtClean="0"/>
              <a:t>brothers and sisters </a:t>
            </a:r>
            <a:br>
              <a:rPr lang="en-US" dirty="0" smtClean="0"/>
            </a:br>
            <a:r>
              <a:rPr lang="en-US" dirty="0" smtClean="0"/>
              <a:t>have undergone TSP training </a:t>
            </a:r>
            <a:br>
              <a:rPr lang="en-US" dirty="0" smtClean="0"/>
            </a:br>
            <a:r>
              <a:rPr lang="en-US" dirty="0" smtClean="0"/>
              <a:t>and since they want this to </a:t>
            </a:r>
            <a:br>
              <a:rPr lang="en-US" dirty="0" smtClean="0"/>
            </a:br>
            <a:r>
              <a:rPr lang="en-US" dirty="0" smtClean="0"/>
              <a:t>be a high-quality event, </a:t>
            </a:r>
            <a:br>
              <a:rPr lang="en-US" dirty="0" smtClean="0"/>
            </a:br>
            <a:r>
              <a:rPr lang="en-US" dirty="0" smtClean="0"/>
              <a:t>delivered on time, they intend </a:t>
            </a:r>
            <a:br>
              <a:rPr lang="en-US" dirty="0" smtClean="0"/>
            </a:br>
            <a:r>
              <a:rPr lang="en-US" dirty="0" smtClean="0"/>
              <a:t>to plan this work the TSP way!</a:t>
            </a:r>
          </a:p>
          <a:p>
            <a:r>
              <a:rPr lang="en-US" dirty="0" smtClean="0"/>
              <a:t>You will be breaking out into groups and playing the roles of the brothers and sisters as they step through the launch meetings.</a:t>
            </a:r>
          </a:p>
          <a:p>
            <a:r>
              <a:rPr lang="en-US" dirty="0" smtClean="0"/>
              <a:t>To get started, read the scenario description carefully.</a:t>
            </a:r>
          </a:p>
          <a:p>
            <a:r>
              <a:rPr lang="en-US" dirty="0" smtClean="0"/>
              <a:t>We will then move on to the exercise.</a:t>
            </a:r>
            <a:endParaRPr lang="en-US" dirty="0"/>
          </a:p>
        </p:txBody>
      </p:sp>
      <p:pic>
        <p:nvPicPr>
          <p:cNvPr id="4" name="Picture 2" descr="C:\Users\mkasunic\Desktop\New iStock\iStock_000021864656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4502" y="1901494"/>
            <a:ext cx="4591050"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93879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2 Exercise: Define Team Goals and Roles</a:t>
            </a:r>
          </a:p>
        </p:txBody>
      </p:sp>
      <p:sp>
        <p:nvSpPr>
          <p:cNvPr id="5" name="TextBox 4"/>
          <p:cNvSpPr txBox="1"/>
          <p:nvPr/>
        </p:nvSpPr>
        <p:spPr>
          <a:xfrm>
            <a:off x="533400" y="1472540"/>
            <a:ext cx="3302330" cy="2215991"/>
          </a:xfrm>
          <a:prstGeom prst="rect">
            <a:avLst/>
          </a:prstGeom>
          <a:noFill/>
        </p:spPr>
        <p:txBody>
          <a:bodyPr wrap="square" rtlCol="0">
            <a:spAutoFit/>
          </a:bodyPr>
          <a:lstStyle/>
          <a:p>
            <a:pPr marL="285750" indent="-285750" algn="l"/>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smtClean="0">
                <a:solidFill>
                  <a:srgbClr val="000000"/>
                </a:solidFill>
              </a:rPr>
              <a:t>30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5351" y="1638300"/>
            <a:ext cx="3323463" cy="4322826"/>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911948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2555621"/>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11215295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Meeting 3: Producing the Development Strategy</a:t>
            </a:r>
            <a:endParaRPr lang="en-US"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considers the effort from several perspectives and develops</a:t>
            </a:r>
          </a:p>
          <a:p>
            <a:pPr lvl="1" defTabSz="811213">
              <a:spcBef>
                <a:spcPts val="1200"/>
              </a:spcBef>
              <a:spcAft>
                <a:spcPts val="0"/>
              </a:spcAft>
            </a:pPr>
            <a:r>
              <a:rPr lang="en-US" sz="1800" b="0" dirty="0" smtClean="0"/>
              <a:t>conceptual design with size estimates</a:t>
            </a:r>
            <a:endParaRPr lang="en-US" sz="1800" b="0" dirty="0"/>
          </a:p>
          <a:p>
            <a:pPr lvl="1" defTabSz="811213">
              <a:spcBef>
                <a:spcPts val="1200"/>
              </a:spcBef>
              <a:spcAft>
                <a:spcPts val="0"/>
              </a:spcAft>
            </a:pPr>
            <a:r>
              <a:rPr lang="en-US" sz="1800" b="0" dirty="0" smtClean="0"/>
              <a:t>strategy for meeting the goals</a:t>
            </a:r>
          </a:p>
          <a:p>
            <a:pPr lvl="1" defTabSz="811213">
              <a:spcBef>
                <a:spcPts val="1200"/>
              </a:spcBef>
              <a:spcAft>
                <a:spcPts val="0"/>
              </a:spcAft>
            </a:pPr>
            <a:r>
              <a:rPr lang="en-US" sz="1800" b="0" dirty="0" smtClean="0"/>
              <a:t>a list of support activities</a:t>
            </a:r>
          </a:p>
          <a:p>
            <a:pPr lvl="1" defTabSz="811213">
              <a:spcBef>
                <a:spcPts val="1200"/>
              </a:spcBef>
              <a:spcAft>
                <a:spcPts val="0"/>
              </a:spcAft>
            </a:pPr>
            <a:r>
              <a:rPr lang="en-US" sz="1800" b="0" dirty="0" smtClean="0"/>
              <a:t>processes for conducting the work</a:t>
            </a:r>
          </a:p>
          <a:p>
            <a:pPr defTabSz="811213"/>
            <a:endParaRPr lang="en-US" sz="1800" b="0" dirty="0" smtClean="0"/>
          </a:p>
          <a:p>
            <a:pPr defTabSz="811213"/>
            <a:endParaRPr lang="en-US" sz="1800" b="0" dirty="0" smtClean="0"/>
          </a:p>
        </p:txBody>
      </p:sp>
      <p:sp>
        <p:nvSpPr>
          <p:cNvPr id="5" name="Isosceles Triangle 4"/>
          <p:cNvSpPr/>
          <p:nvPr/>
        </p:nvSpPr>
        <p:spPr bwMode="auto">
          <a:xfrm rot="5400000">
            <a:off x="-673895" y="1978866"/>
            <a:ext cx="288093" cy="248356"/>
          </a:xfrm>
          <a:prstGeom prst="triangle">
            <a:avLst/>
          </a:prstGeom>
          <a:solidFill>
            <a:srgbClr val="C0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nvGrpSpPr>
          <p:cNvPr id="6" name="Group 5"/>
          <p:cNvGrpSpPr/>
          <p:nvPr/>
        </p:nvGrpSpPr>
        <p:grpSpPr>
          <a:xfrm>
            <a:off x="6238019" y="3552825"/>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4778496"/>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LAU3</a:t>
            </a:r>
          </a:p>
        </p:txBody>
      </p:sp>
    </p:spTree>
    <p:extLst>
      <p:ext uri="{BB962C8B-B14F-4D97-AF65-F5344CB8AC3E}">
        <p14:creationId xmlns:p14="http://schemas.microsoft.com/office/powerpoint/2010/main" val="11941157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1.1566E-7 L 0.12969 -1.1566E-7 " pathEditMode="relative" rAng="0" ptsTypes="AA">
                                      <p:cBhvr>
                                        <p:cTn id="6" dur="500" fill="hold"/>
                                        <p:tgtEl>
                                          <p:spTgt spid="5"/>
                                        </p:tgtEl>
                                        <p:attrNameLst>
                                          <p:attrName>ppt_x</p:attrName>
                                          <p:attrName>ppt_y</p:attrName>
                                        </p:attrNameLst>
                                      </p:cBhvr>
                                      <p:rCtr x="64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TSP Launch</a:t>
            </a:r>
            <a:endParaRPr lang="en-US" dirty="0"/>
          </a:p>
        </p:txBody>
      </p:sp>
      <p:sp>
        <p:nvSpPr>
          <p:cNvPr id="3" name="Content Placeholder 2"/>
          <p:cNvSpPr>
            <a:spLocks noGrp="1"/>
          </p:cNvSpPr>
          <p:nvPr>
            <p:ph idx="1"/>
          </p:nvPr>
        </p:nvSpPr>
        <p:spPr>
          <a:xfrm>
            <a:off x="533400" y="1152525"/>
            <a:ext cx="8153400" cy="4800600"/>
          </a:xfrm>
        </p:spPr>
        <p:txBody>
          <a:bodyPr/>
          <a:lstStyle/>
          <a:p>
            <a:pPr marL="0" indent="0"/>
            <a:r>
              <a:rPr lang="en-US" sz="1800" dirty="0" smtClean="0"/>
              <a:t>The purpose of the workshop is to launch the next cycle of your work effort.</a:t>
            </a:r>
          </a:p>
          <a:p>
            <a:pPr marL="0" indent="0">
              <a:spcBef>
                <a:spcPts val="1200"/>
              </a:spcBef>
              <a:spcAft>
                <a:spcPts val="0"/>
              </a:spcAft>
            </a:pPr>
            <a:r>
              <a:rPr lang="en-US" sz="1800" dirty="0" smtClean="0"/>
              <a:t>During the launch, your team performs essential planning tasks that are part of your work.</a:t>
            </a:r>
          </a:p>
          <a:p>
            <a:pPr>
              <a:spcBef>
                <a:spcPts val="1200"/>
              </a:spcBef>
              <a:spcAft>
                <a:spcPts val="0"/>
              </a:spcAft>
            </a:pPr>
            <a:r>
              <a:rPr lang="en-US" sz="1800" dirty="0" smtClean="0"/>
              <a:t>The launch establishes a common and shared understanding of</a:t>
            </a:r>
          </a:p>
          <a:p>
            <a:pPr marL="336550" lvl="1" indent="-207963" defTabSz="811213">
              <a:spcBef>
                <a:spcPts val="600"/>
              </a:spcBef>
              <a:spcAft>
                <a:spcPts val="0"/>
              </a:spcAft>
            </a:pPr>
            <a:r>
              <a:rPr lang="en-US" dirty="0"/>
              <a:t>management’s goals for the project</a:t>
            </a:r>
          </a:p>
          <a:p>
            <a:pPr marL="336550" lvl="1" indent="-207963" defTabSz="811213">
              <a:spcBef>
                <a:spcPts val="600"/>
              </a:spcBef>
              <a:spcAft>
                <a:spcPts val="0"/>
              </a:spcAft>
            </a:pPr>
            <a:r>
              <a:rPr lang="en-US" dirty="0"/>
              <a:t>team and team members’ goals</a:t>
            </a:r>
          </a:p>
          <a:p>
            <a:pPr marL="336550" lvl="1" indent="-207963" defTabSz="811213">
              <a:spcBef>
                <a:spcPts val="600"/>
              </a:spcBef>
              <a:spcAft>
                <a:spcPts val="0"/>
              </a:spcAft>
            </a:pPr>
            <a:r>
              <a:rPr lang="en-US" dirty="0" smtClean="0"/>
              <a:t>the work </a:t>
            </a:r>
            <a:r>
              <a:rPr lang="en-US" dirty="0"/>
              <a:t>to be done</a:t>
            </a:r>
          </a:p>
          <a:p>
            <a:pPr marL="336550" lvl="1" indent="-207963" defTabSz="811213">
              <a:spcBef>
                <a:spcPts val="600"/>
              </a:spcBef>
              <a:spcAft>
                <a:spcPts val="0"/>
              </a:spcAft>
            </a:pPr>
            <a:r>
              <a:rPr lang="en-US" dirty="0" smtClean="0"/>
              <a:t>processes </a:t>
            </a:r>
            <a:r>
              <a:rPr lang="en-US" dirty="0"/>
              <a:t>that the team will use</a:t>
            </a:r>
          </a:p>
          <a:p>
            <a:pPr marL="336550" lvl="1" indent="-207963" defTabSz="811213">
              <a:spcBef>
                <a:spcPts val="600"/>
              </a:spcBef>
              <a:spcAft>
                <a:spcPts val="0"/>
              </a:spcAft>
            </a:pPr>
            <a:r>
              <a:rPr lang="en-US" dirty="0"/>
              <a:t>roles that the team members will perform</a:t>
            </a:r>
          </a:p>
          <a:p>
            <a:pPr marL="336550" lvl="1" indent="-207963" defTabSz="811213">
              <a:spcBef>
                <a:spcPts val="600"/>
              </a:spcBef>
              <a:spcAft>
                <a:spcPts val="0"/>
              </a:spcAft>
            </a:pPr>
            <a:r>
              <a:rPr lang="en-US" dirty="0" smtClean="0"/>
              <a:t>the plan </a:t>
            </a:r>
            <a:r>
              <a:rPr lang="en-US" dirty="0"/>
              <a:t>for doing the work</a:t>
            </a:r>
          </a:p>
          <a:p>
            <a:pPr marL="336550" lvl="1" indent="-207963" defTabSz="811213">
              <a:spcBef>
                <a:spcPts val="600"/>
              </a:spcBef>
              <a:spcAft>
                <a:spcPts val="0"/>
              </a:spcAft>
            </a:pPr>
            <a:r>
              <a:rPr lang="en-US" dirty="0" smtClean="0"/>
              <a:t>the ongoing </a:t>
            </a:r>
            <a:r>
              <a:rPr lang="en-US" dirty="0"/>
              <a:t>team communication </a:t>
            </a:r>
            <a:r>
              <a:rPr lang="en-US" dirty="0" smtClean="0"/>
              <a:t>process</a:t>
            </a:r>
          </a:p>
          <a:p>
            <a:pPr marL="336550" lvl="1" indent="-207963" defTabSz="811213">
              <a:spcBef>
                <a:spcPts val="600"/>
              </a:spcBef>
              <a:spcAft>
                <a:spcPts val="0"/>
              </a:spcAft>
            </a:pPr>
            <a:r>
              <a:rPr lang="en-US" dirty="0" smtClean="0"/>
              <a:t>the management </a:t>
            </a:r>
            <a:r>
              <a:rPr lang="en-US" dirty="0"/>
              <a:t>and customer reporting system</a:t>
            </a:r>
          </a:p>
          <a:p>
            <a:pPr marL="336550" lvl="1" indent="-207963" defTabSz="811213">
              <a:spcBef>
                <a:spcPts val="600"/>
              </a:spcBef>
              <a:spcAft>
                <a:spcPts val="0"/>
              </a:spcAft>
            </a:pPr>
            <a:endParaRPr lang="en-US" dirty="0"/>
          </a:p>
          <a:p>
            <a:pPr>
              <a:spcBef>
                <a:spcPts val="1200"/>
              </a:spcBef>
              <a:spcAft>
                <a:spcPts val="0"/>
              </a:spcAft>
            </a:pPr>
            <a:endParaRPr lang="en-US" sz="1800" dirty="0"/>
          </a:p>
        </p:txBody>
      </p:sp>
      <p:pic>
        <p:nvPicPr>
          <p:cNvPr id="5" name="Picture 4" descr="\\ad\dfs\Users\mkasunic\Documents\iStock\iStock_000017511821XSmall.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7447" b="100000" l="8000" r="89412">
                        <a14:foregroundMark x1="40706" y1="76596" x2="40706" y2="76596"/>
                        <a14:foregroundMark x1="43294" y1="95390" x2="43294" y2="95390"/>
                        <a14:backgroundMark x1="22353" y1="76241" x2="22353" y2="76241"/>
                        <a14:backgroundMark x1="44471" y1="76950" x2="44471" y2="76950"/>
                      </a14:backgroundRemoval>
                    </a14:imgEffect>
                  </a14:imgLayer>
                </a14:imgProps>
              </a:ext>
              <a:ext uri="{28A0092B-C50C-407E-A947-70E740481C1C}">
                <a14:useLocalDpi xmlns:a14="http://schemas.microsoft.com/office/drawing/2010/main" val="0"/>
              </a:ext>
            </a:extLst>
          </a:blip>
          <a:srcRect/>
          <a:stretch>
            <a:fillRect/>
          </a:stretch>
        </p:blipFill>
        <p:spPr bwMode="auto">
          <a:xfrm>
            <a:off x="5729288" y="2765147"/>
            <a:ext cx="3414712" cy="2265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878267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Conceptual Design Concept</a:t>
            </a:r>
            <a:endParaRPr lang="en-US" dirty="0"/>
          </a:p>
        </p:txBody>
      </p:sp>
      <p:sp>
        <p:nvSpPr>
          <p:cNvPr id="4" name="Rectangle 3"/>
          <p:cNvSpPr/>
          <p:nvPr/>
        </p:nvSpPr>
        <p:spPr bwMode="auto">
          <a:xfrm>
            <a:off x="685800" y="2333625"/>
            <a:ext cx="2733675" cy="2733675"/>
          </a:xfrm>
          <a:prstGeom prst="rect">
            <a:avLst/>
          </a:prstGeom>
          <a:solidFill>
            <a:schemeClr val="tx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6" name="Rectangle 5"/>
          <p:cNvSpPr/>
          <p:nvPr/>
        </p:nvSpPr>
        <p:spPr>
          <a:xfrm>
            <a:off x="1653115" y="2977187"/>
            <a:ext cx="799044" cy="1446550"/>
          </a:xfrm>
          <a:prstGeom prst="rect">
            <a:avLst/>
          </a:prstGeom>
          <a:noFill/>
        </p:spPr>
        <p:txBody>
          <a:bodyPr wrap="square" lIns="91440" tIns="45720" rIns="91440" bIns="45720">
            <a:spAutoFit/>
          </a:bodyPr>
          <a:lstStyle/>
          <a:p>
            <a:pPr algn="ctr">
              <a:buNone/>
            </a:pPr>
            <a:r>
              <a:rPr lang="en-US" sz="8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en-US" sz="8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Right Arrow 7"/>
          <p:cNvSpPr/>
          <p:nvPr/>
        </p:nvSpPr>
        <p:spPr bwMode="auto">
          <a:xfrm>
            <a:off x="3616280" y="3436915"/>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9" name="Right Arrow 8"/>
          <p:cNvSpPr/>
          <p:nvPr/>
        </p:nvSpPr>
        <p:spPr bwMode="auto">
          <a:xfrm rot="2700000">
            <a:off x="3670278" y="401633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0" name="Right Arrow 9"/>
          <p:cNvSpPr/>
          <p:nvPr/>
        </p:nvSpPr>
        <p:spPr bwMode="auto">
          <a:xfrm rot="-2700000">
            <a:off x="3670278" y="289560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1" name="Rectangle 10"/>
          <p:cNvSpPr/>
          <p:nvPr/>
        </p:nvSpPr>
        <p:spPr bwMode="auto">
          <a:xfrm>
            <a:off x="4943476" y="2228850"/>
            <a:ext cx="628649" cy="628649"/>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2" name="Rectangle 11"/>
          <p:cNvSpPr/>
          <p:nvPr/>
        </p:nvSpPr>
        <p:spPr bwMode="auto">
          <a:xfrm>
            <a:off x="6261918" y="2585120"/>
            <a:ext cx="392067" cy="392067"/>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3" name="Rectangle 12"/>
          <p:cNvSpPr/>
          <p:nvPr/>
        </p:nvSpPr>
        <p:spPr bwMode="auto">
          <a:xfrm>
            <a:off x="5675360" y="3386140"/>
            <a:ext cx="706390" cy="70639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4" name="Rectangle 13"/>
          <p:cNvSpPr/>
          <p:nvPr/>
        </p:nvSpPr>
        <p:spPr bwMode="auto">
          <a:xfrm>
            <a:off x="6806385" y="3949031"/>
            <a:ext cx="670740" cy="67074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5" name="Rectangle 14"/>
          <p:cNvSpPr/>
          <p:nvPr/>
        </p:nvSpPr>
        <p:spPr bwMode="auto">
          <a:xfrm>
            <a:off x="5073386" y="3739733"/>
            <a:ext cx="173432" cy="173432"/>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6" name="Rectangle 15"/>
          <p:cNvSpPr/>
          <p:nvPr/>
        </p:nvSpPr>
        <p:spPr bwMode="auto">
          <a:xfrm>
            <a:off x="5040821" y="4615633"/>
            <a:ext cx="392067" cy="392067"/>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7" name="TextBox 16"/>
          <p:cNvSpPr txBox="1"/>
          <p:nvPr/>
        </p:nvSpPr>
        <p:spPr>
          <a:xfrm>
            <a:off x="685800" y="1714500"/>
            <a:ext cx="2557175" cy="369332"/>
          </a:xfrm>
          <a:prstGeom prst="rect">
            <a:avLst/>
          </a:prstGeom>
          <a:noFill/>
        </p:spPr>
        <p:txBody>
          <a:bodyPr wrap="none" rtlCol="0">
            <a:spAutoFit/>
          </a:bodyPr>
          <a:lstStyle/>
          <a:p>
            <a:pPr>
              <a:buNone/>
            </a:pPr>
            <a:r>
              <a:rPr lang="en-US" sz="1800" dirty="0" smtClean="0"/>
              <a:t>Too big and abstract …</a:t>
            </a:r>
          </a:p>
        </p:txBody>
      </p:sp>
      <p:sp>
        <p:nvSpPr>
          <p:cNvPr id="18" name="TextBox 17"/>
          <p:cNvSpPr txBox="1"/>
          <p:nvPr/>
        </p:nvSpPr>
        <p:spPr>
          <a:xfrm>
            <a:off x="5294780" y="5353050"/>
            <a:ext cx="3390672" cy="646331"/>
          </a:xfrm>
          <a:prstGeom prst="rect">
            <a:avLst/>
          </a:prstGeom>
          <a:noFill/>
        </p:spPr>
        <p:txBody>
          <a:bodyPr wrap="none" rtlCol="0">
            <a:spAutoFit/>
          </a:bodyPr>
          <a:lstStyle/>
          <a:p>
            <a:pPr>
              <a:buNone/>
            </a:pPr>
            <a:r>
              <a:rPr lang="en-US" sz="1800" dirty="0" smtClean="0"/>
              <a:t>… so, break it down into pieces</a:t>
            </a:r>
            <a:br>
              <a:rPr lang="en-US" sz="1800" dirty="0" smtClean="0"/>
            </a:br>
            <a:r>
              <a:rPr lang="en-US" sz="1800" dirty="0" smtClean="0"/>
              <a:t>that can be understood.</a:t>
            </a:r>
          </a:p>
        </p:txBody>
      </p:sp>
    </p:spTree>
    <p:extLst>
      <p:ext uri="{BB962C8B-B14F-4D97-AF65-F5344CB8AC3E}">
        <p14:creationId xmlns:p14="http://schemas.microsoft.com/office/powerpoint/2010/main" val="403003248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Conceptual Design</a:t>
            </a:r>
            <a:endParaRPr lang="en-US" dirty="0"/>
          </a:p>
        </p:txBody>
      </p:sp>
      <p:sp>
        <p:nvSpPr>
          <p:cNvPr id="4" name="Rectangle 3"/>
          <p:cNvSpPr/>
          <p:nvPr/>
        </p:nvSpPr>
        <p:spPr bwMode="auto">
          <a:xfrm>
            <a:off x="685800" y="2333625"/>
            <a:ext cx="2733675" cy="2733675"/>
          </a:xfrm>
          <a:prstGeom prst="rect">
            <a:avLst/>
          </a:prstGeom>
          <a:solidFill>
            <a:schemeClr val="tx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8" name="Right Arrow 7"/>
          <p:cNvSpPr/>
          <p:nvPr/>
        </p:nvSpPr>
        <p:spPr bwMode="auto">
          <a:xfrm>
            <a:off x="3616280" y="3436915"/>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9" name="Right Arrow 8"/>
          <p:cNvSpPr/>
          <p:nvPr/>
        </p:nvSpPr>
        <p:spPr bwMode="auto">
          <a:xfrm rot="2700000">
            <a:off x="3670278" y="401633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0" name="Right Arrow 9"/>
          <p:cNvSpPr/>
          <p:nvPr/>
        </p:nvSpPr>
        <p:spPr bwMode="auto">
          <a:xfrm rot="-2700000">
            <a:off x="3670278" y="289560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7" name="TextBox 16"/>
          <p:cNvSpPr txBox="1"/>
          <p:nvPr/>
        </p:nvSpPr>
        <p:spPr>
          <a:xfrm>
            <a:off x="685800" y="1714500"/>
            <a:ext cx="2557175" cy="369332"/>
          </a:xfrm>
          <a:prstGeom prst="rect">
            <a:avLst/>
          </a:prstGeom>
          <a:noFill/>
        </p:spPr>
        <p:txBody>
          <a:bodyPr wrap="none" rtlCol="0">
            <a:spAutoFit/>
          </a:bodyPr>
          <a:lstStyle/>
          <a:p>
            <a:pPr>
              <a:buNone/>
            </a:pPr>
            <a:r>
              <a:rPr lang="en-US" sz="1800" dirty="0" smtClean="0"/>
              <a:t>Too big and abstract …</a:t>
            </a:r>
          </a:p>
        </p:txBody>
      </p:sp>
      <p:sp>
        <p:nvSpPr>
          <p:cNvPr id="18" name="TextBox 17"/>
          <p:cNvSpPr txBox="1"/>
          <p:nvPr/>
        </p:nvSpPr>
        <p:spPr>
          <a:xfrm>
            <a:off x="5294780" y="5353050"/>
            <a:ext cx="3390672" cy="646331"/>
          </a:xfrm>
          <a:prstGeom prst="rect">
            <a:avLst/>
          </a:prstGeom>
          <a:noFill/>
        </p:spPr>
        <p:txBody>
          <a:bodyPr wrap="none" rtlCol="0">
            <a:spAutoFit/>
          </a:bodyPr>
          <a:lstStyle/>
          <a:p>
            <a:pPr>
              <a:buNone/>
            </a:pPr>
            <a:r>
              <a:rPr lang="en-US" sz="1800" dirty="0" smtClean="0"/>
              <a:t>… so, break it down into pieces</a:t>
            </a:r>
            <a:br>
              <a:rPr lang="en-US" sz="1800" dirty="0" smtClean="0"/>
            </a:br>
            <a:r>
              <a:rPr lang="en-US" sz="1800" dirty="0" smtClean="0"/>
              <a:t>that can be understood.</a:t>
            </a:r>
          </a:p>
        </p:txBody>
      </p:sp>
      <p:sp>
        <p:nvSpPr>
          <p:cNvPr id="3" name="TextBox 2"/>
          <p:cNvSpPr txBox="1"/>
          <p:nvPr/>
        </p:nvSpPr>
        <p:spPr>
          <a:xfrm>
            <a:off x="945356" y="3273358"/>
            <a:ext cx="2214563" cy="923330"/>
          </a:xfrm>
          <a:prstGeom prst="rect">
            <a:avLst/>
          </a:prstGeom>
          <a:noFill/>
        </p:spPr>
        <p:txBody>
          <a:bodyPr wrap="square" rtlCol="0">
            <a:spAutoFit/>
          </a:bodyPr>
          <a:lstStyle/>
          <a:p>
            <a:pPr>
              <a:buNone/>
            </a:pPr>
            <a:r>
              <a:rPr lang="en-US" sz="1800" dirty="0">
                <a:solidFill>
                  <a:schemeClr val="bg1"/>
                </a:solidFill>
              </a:rPr>
              <a:t>Facility Condition</a:t>
            </a:r>
            <a:br>
              <a:rPr lang="en-US" sz="1800" dirty="0">
                <a:solidFill>
                  <a:schemeClr val="bg1"/>
                </a:solidFill>
              </a:rPr>
            </a:br>
            <a:r>
              <a:rPr lang="en-US" sz="1800" dirty="0">
                <a:solidFill>
                  <a:schemeClr val="bg1"/>
                </a:solidFill>
              </a:rPr>
              <a:t>Assessment Report</a:t>
            </a:r>
          </a:p>
          <a:p>
            <a:pPr>
              <a:buNone/>
            </a:pPr>
            <a:endParaRPr lang="en-US" sz="1800" dirty="0" smtClean="0">
              <a:solidFill>
                <a:schemeClr val="bg1"/>
              </a:solidFill>
            </a:endParaRPr>
          </a:p>
        </p:txBody>
      </p:sp>
      <p:sp>
        <p:nvSpPr>
          <p:cNvPr id="5" name="TextBox 4"/>
          <p:cNvSpPr txBox="1"/>
          <p:nvPr/>
        </p:nvSpPr>
        <p:spPr>
          <a:xfrm>
            <a:off x="6457951" y="1181100"/>
            <a:ext cx="1742272" cy="584775"/>
          </a:xfrm>
          <a:prstGeom prst="rect">
            <a:avLst/>
          </a:prstGeom>
          <a:solidFill>
            <a:schemeClr val="bg1">
              <a:lumMod val="85000"/>
            </a:schemeClr>
          </a:solidFill>
        </p:spPr>
        <p:txBody>
          <a:bodyPr wrap="none" rtlCol="0">
            <a:spAutoFit/>
          </a:bodyPr>
          <a:lstStyle/>
          <a:p>
            <a:pPr>
              <a:buNone/>
            </a:pPr>
            <a:r>
              <a:rPr lang="en-US" sz="1600" dirty="0" smtClean="0"/>
              <a:t>Energy efficiency</a:t>
            </a:r>
            <a:br>
              <a:rPr lang="en-US" sz="1600" dirty="0" smtClean="0"/>
            </a:br>
            <a:r>
              <a:rPr lang="en-US" sz="1600" dirty="0" smtClean="0"/>
              <a:t>analysis report</a:t>
            </a:r>
          </a:p>
        </p:txBody>
      </p:sp>
      <p:sp>
        <p:nvSpPr>
          <p:cNvPr id="19" name="TextBox 18"/>
          <p:cNvSpPr txBox="1"/>
          <p:nvPr/>
        </p:nvSpPr>
        <p:spPr>
          <a:xfrm>
            <a:off x="6386112" y="2815582"/>
            <a:ext cx="2350323" cy="584775"/>
          </a:xfrm>
          <a:prstGeom prst="rect">
            <a:avLst/>
          </a:prstGeom>
          <a:solidFill>
            <a:schemeClr val="bg1">
              <a:lumMod val="85000"/>
            </a:schemeClr>
          </a:solidFill>
        </p:spPr>
        <p:txBody>
          <a:bodyPr wrap="none" rtlCol="0">
            <a:spAutoFit/>
          </a:bodyPr>
          <a:lstStyle/>
          <a:p>
            <a:pPr>
              <a:buNone/>
            </a:pPr>
            <a:r>
              <a:rPr lang="en-US" sz="1600" dirty="0" smtClean="0"/>
              <a:t>List of applicable</a:t>
            </a:r>
            <a:br>
              <a:rPr lang="en-US" sz="1600" dirty="0" smtClean="0"/>
            </a:br>
            <a:r>
              <a:rPr lang="en-US" sz="1600" dirty="0" smtClean="0"/>
              <a:t>tax and utility incentives</a:t>
            </a:r>
          </a:p>
        </p:txBody>
      </p:sp>
      <p:sp>
        <p:nvSpPr>
          <p:cNvPr id="20" name="TextBox 19"/>
          <p:cNvSpPr txBox="1"/>
          <p:nvPr/>
        </p:nvSpPr>
        <p:spPr>
          <a:xfrm>
            <a:off x="6385680" y="2041237"/>
            <a:ext cx="1542410" cy="584775"/>
          </a:xfrm>
          <a:prstGeom prst="rect">
            <a:avLst/>
          </a:prstGeom>
          <a:solidFill>
            <a:schemeClr val="bg1">
              <a:lumMod val="85000"/>
            </a:schemeClr>
          </a:solidFill>
        </p:spPr>
        <p:txBody>
          <a:bodyPr wrap="none" rtlCol="0">
            <a:spAutoFit/>
          </a:bodyPr>
          <a:lstStyle/>
          <a:p>
            <a:pPr>
              <a:buNone/>
            </a:pPr>
            <a:r>
              <a:rPr lang="en-US" sz="1600" dirty="0" smtClean="0"/>
              <a:t>List of upgrade</a:t>
            </a:r>
            <a:br>
              <a:rPr lang="en-US" sz="1600" dirty="0" smtClean="0"/>
            </a:br>
            <a:r>
              <a:rPr lang="en-US" sz="1600" dirty="0" smtClean="0"/>
              <a:t>opportunities</a:t>
            </a:r>
          </a:p>
        </p:txBody>
      </p:sp>
      <p:sp>
        <p:nvSpPr>
          <p:cNvPr id="21" name="TextBox 20"/>
          <p:cNvSpPr txBox="1"/>
          <p:nvPr/>
        </p:nvSpPr>
        <p:spPr>
          <a:xfrm>
            <a:off x="4705356" y="2265305"/>
            <a:ext cx="1348446" cy="584775"/>
          </a:xfrm>
          <a:prstGeom prst="rect">
            <a:avLst/>
          </a:prstGeom>
          <a:solidFill>
            <a:schemeClr val="bg1">
              <a:lumMod val="85000"/>
            </a:schemeClr>
          </a:solidFill>
        </p:spPr>
        <p:txBody>
          <a:bodyPr wrap="none" rtlCol="0">
            <a:spAutoFit/>
          </a:bodyPr>
          <a:lstStyle/>
          <a:p>
            <a:pPr>
              <a:buNone/>
            </a:pPr>
            <a:r>
              <a:rPr lang="en-US" sz="1600" dirty="0" smtClean="0"/>
              <a:t>LEED* </a:t>
            </a:r>
            <a:br>
              <a:rPr lang="en-US" sz="1600" dirty="0" smtClean="0"/>
            </a:br>
            <a:r>
              <a:rPr lang="en-US" sz="1600" dirty="0" smtClean="0"/>
              <a:t>facility report</a:t>
            </a:r>
          </a:p>
        </p:txBody>
      </p:sp>
      <p:sp>
        <p:nvSpPr>
          <p:cNvPr id="22" name="TextBox 21"/>
          <p:cNvSpPr txBox="1"/>
          <p:nvPr/>
        </p:nvSpPr>
        <p:spPr>
          <a:xfrm>
            <a:off x="5525294" y="4406590"/>
            <a:ext cx="1803699" cy="584775"/>
          </a:xfrm>
          <a:prstGeom prst="rect">
            <a:avLst/>
          </a:prstGeom>
          <a:solidFill>
            <a:schemeClr val="bg1">
              <a:lumMod val="85000"/>
            </a:schemeClr>
          </a:solidFill>
        </p:spPr>
        <p:txBody>
          <a:bodyPr wrap="none" rtlCol="0">
            <a:spAutoFit/>
          </a:bodyPr>
          <a:lstStyle/>
          <a:p>
            <a:pPr>
              <a:buNone/>
            </a:pPr>
            <a:r>
              <a:rPr lang="en-US" sz="1600" dirty="0" smtClean="0"/>
              <a:t>Portfolio manager</a:t>
            </a:r>
            <a:br>
              <a:rPr lang="en-US" sz="1600" dirty="0" smtClean="0"/>
            </a:br>
            <a:r>
              <a:rPr lang="en-US" sz="1600" dirty="0" smtClean="0"/>
              <a:t>report</a:t>
            </a:r>
          </a:p>
        </p:txBody>
      </p:sp>
      <p:sp>
        <p:nvSpPr>
          <p:cNvPr id="23" name="TextBox 22"/>
          <p:cNvSpPr txBox="1"/>
          <p:nvPr/>
        </p:nvSpPr>
        <p:spPr>
          <a:xfrm>
            <a:off x="5186417" y="3589554"/>
            <a:ext cx="1734770" cy="584775"/>
          </a:xfrm>
          <a:prstGeom prst="rect">
            <a:avLst/>
          </a:prstGeom>
          <a:solidFill>
            <a:schemeClr val="bg1">
              <a:lumMod val="85000"/>
            </a:schemeClr>
          </a:solidFill>
        </p:spPr>
        <p:txBody>
          <a:bodyPr wrap="none" rtlCol="0">
            <a:spAutoFit/>
          </a:bodyPr>
          <a:lstStyle/>
          <a:p>
            <a:pPr>
              <a:buNone/>
            </a:pPr>
            <a:r>
              <a:rPr lang="en-US" sz="1600" dirty="0" smtClean="0"/>
              <a:t>Cost segregation</a:t>
            </a:r>
            <a:br>
              <a:rPr lang="en-US" sz="1600" dirty="0" smtClean="0"/>
            </a:br>
            <a:r>
              <a:rPr lang="en-US" sz="1600" dirty="0" smtClean="0"/>
              <a:t>feasibility report</a:t>
            </a:r>
          </a:p>
        </p:txBody>
      </p:sp>
      <p:sp>
        <p:nvSpPr>
          <p:cNvPr id="6" name="TextBox 5"/>
          <p:cNvSpPr txBox="1"/>
          <p:nvPr/>
        </p:nvSpPr>
        <p:spPr>
          <a:xfrm>
            <a:off x="473335" y="6099586"/>
            <a:ext cx="4172937" cy="276999"/>
          </a:xfrm>
          <a:prstGeom prst="rect">
            <a:avLst/>
          </a:prstGeom>
          <a:noFill/>
        </p:spPr>
        <p:txBody>
          <a:bodyPr wrap="none" rtlCol="0">
            <a:spAutoFit/>
          </a:bodyPr>
          <a:lstStyle/>
          <a:p>
            <a:pPr algn="l">
              <a:buNone/>
            </a:pPr>
            <a:r>
              <a:rPr lang="en-US" sz="1200" dirty="0" smtClean="0"/>
              <a:t>* LEED is Leadership </a:t>
            </a:r>
            <a:r>
              <a:rPr lang="en-US" sz="1200" dirty="0"/>
              <a:t>in Energy and Environmental Design</a:t>
            </a:r>
            <a:endParaRPr lang="en-US" sz="1200" dirty="0" smtClean="0"/>
          </a:p>
        </p:txBody>
      </p:sp>
    </p:spTree>
    <p:extLst>
      <p:ext uri="{BB962C8B-B14F-4D97-AF65-F5344CB8AC3E}">
        <p14:creationId xmlns:p14="http://schemas.microsoft.com/office/powerpoint/2010/main" val="356952733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bwMode="auto">
          <a:xfrm>
            <a:off x="4851414" y="1936820"/>
            <a:ext cx="2171700" cy="1301261"/>
          </a:xfrm>
          <a:prstGeom prst="ellipse">
            <a:avLst/>
          </a:prstGeom>
          <a:solidFill>
            <a:srgbClr val="C00000">
              <a:alpha val="12157"/>
            </a:srgb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 name="Title 1"/>
          <p:cNvSpPr>
            <a:spLocks noGrp="1"/>
          </p:cNvSpPr>
          <p:nvPr>
            <p:ph type="title"/>
          </p:nvPr>
        </p:nvSpPr>
        <p:spPr/>
        <p:txBody>
          <a:bodyPr/>
          <a:lstStyle/>
          <a:p>
            <a:r>
              <a:rPr lang="en-US" dirty="0" smtClean="0"/>
              <a:t>Don’t Be Confused …</a:t>
            </a:r>
            <a:endParaRPr lang="en-US"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477" y="1294629"/>
            <a:ext cx="4341813" cy="1814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1107477" y="3528944"/>
            <a:ext cx="7162316" cy="2062103"/>
          </a:xfrm>
          <a:prstGeom prst="rect">
            <a:avLst/>
          </a:prstGeom>
          <a:noFill/>
        </p:spPr>
        <p:txBody>
          <a:bodyPr wrap="square" rtlCol="0">
            <a:spAutoFit/>
          </a:bodyPr>
          <a:lstStyle/>
          <a:p>
            <a:pPr algn="l">
              <a:buNone/>
            </a:pPr>
            <a:r>
              <a:rPr lang="en-US" sz="1800" dirty="0" smtClean="0"/>
              <a:t>When we discussed development of a conceptual design earlier in the course, the topic was personal planning.</a:t>
            </a:r>
          </a:p>
          <a:p>
            <a:pPr algn="l">
              <a:spcBef>
                <a:spcPts val="1200"/>
              </a:spcBef>
              <a:buNone/>
            </a:pPr>
            <a:r>
              <a:rPr lang="en-US" sz="1800" dirty="0" smtClean="0"/>
              <a:t>Here, we are talking about a conceptual design of the team’s work.</a:t>
            </a:r>
          </a:p>
          <a:p>
            <a:pPr algn="l">
              <a:spcBef>
                <a:spcPts val="1200"/>
              </a:spcBef>
              <a:buNone/>
            </a:pPr>
            <a:r>
              <a:rPr lang="en-US" sz="1800" dirty="0" smtClean="0"/>
              <a:t>An </a:t>
            </a:r>
            <a:r>
              <a:rPr lang="en-US" sz="1800" i="1" dirty="0" smtClean="0"/>
              <a:t>additional</a:t>
            </a:r>
            <a:r>
              <a:rPr lang="en-US" sz="1800" dirty="0" smtClean="0"/>
              <a:t> conceptual design is carried out, if needed, at the individual level during meeting 6* of the launch. Meeting 6 addresses </a:t>
            </a:r>
            <a:r>
              <a:rPr lang="en-US" sz="1800" i="1" dirty="0" smtClean="0"/>
              <a:t>your</a:t>
            </a:r>
            <a:r>
              <a:rPr lang="en-US" sz="1800" dirty="0" smtClean="0"/>
              <a:t> personal planning of the work that is assigned to </a:t>
            </a:r>
            <a:r>
              <a:rPr lang="en-US" sz="1800" i="1" dirty="0" smtClean="0"/>
              <a:t>you</a:t>
            </a:r>
            <a:r>
              <a:rPr lang="en-US" sz="1800" dirty="0" smtClean="0"/>
              <a:t>.</a:t>
            </a:r>
          </a:p>
        </p:txBody>
      </p:sp>
      <p:sp>
        <p:nvSpPr>
          <p:cNvPr id="21" name="Right Arrow 20"/>
          <p:cNvSpPr/>
          <p:nvPr/>
        </p:nvSpPr>
        <p:spPr bwMode="auto">
          <a:xfrm rot="2700000">
            <a:off x="5586913" y="2674676"/>
            <a:ext cx="278111" cy="16958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2" name="Right Arrow 21"/>
          <p:cNvSpPr/>
          <p:nvPr/>
        </p:nvSpPr>
        <p:spPr bwMode="auto">
          <a:xfrm>
            <a:off x="5567685" y="2468791"/>
            <a:ext cx="274320" cy="173736"/>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3" name="Right Arrow 22"/>
          <p:cNvSpPr/>
          <p:nvPr/>
        </p:nvSpPr>
        <p:spPr bwMode="auto">
          <a:xfrm rot="-2700000">
            <a:off x="5588937" y="2273213"/>
            <a:ext cx="274320" cy="173736"/>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4" name="Rectangle 23"/>
          <p:cNvSpPr/>
          <p:nvPr/>
        </p:nvSpPr>
        <p:spPr bwMode="auto">
          <a:xfrm>
            <a:off x="6056183" y="2253002"/>
            <a:ext cx="97070" cy="9707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5" name="Rectangle 24"/>
          <p:cNvSpPr/>
          <p:nvPr/>
        </p:nvSpPr>
        <p:spPr bwMode="auto">
          <a:xfrm>
            <a:off x="6208583" y="2405402"/>
            <a:ext cx="97070" cy="9707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6" name="Rectangle 25"/>
          <p:cNvSpPr/>
          <p:nvPr/>
        </p:nvSpPr>
        <p:spPr bwMode="auto">
          <a:xfrm>
            <a:off x="6089001" y="2601183"/>
            <a:ext cx="97070" cy="9707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7" name="Rectangle 26"/>
          <p:cNvSpPr/>
          <p:nvPr/>
        </p:nvSpPr>
        <p:spPr bwMode="auto">
          <a:xfrm>
            <a:off x="6198011" y="2796964"/>
            <a:ext cx="97070" cy="9707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12291" name="Picture 3" descr="\\ad\dfs\Users\mkasunic\Documents\iStock\HiRes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4600" b="90000" l="4380" r="42774">
                        <a14:foregroundMark x1="25912" y1="14080" x2="25912" y2="14080"/>
                        <a14:backgroundMark x1="13175" y1="65040" x2="13175" y2="65040"/>
                      </a14:backgroundRemoval>
                    </a14:imgEffect>
                  </a14:imgLayer>
                </a14:imgProps>
              </a:ext>
              <a:ext uri="{28A0092B-C50C-407E-A947-70E740481C1C}">
                <a14:useLocalDpi xmlns:a14="http://schemas.microsoft.com/office/drawing/2010/main" val="0"/>
              </a:ext>
            </a:extLst>
          </a:blip>
          <a:srcRect r="56086"/>
          <a:stretch/>
        </p:blipFill>
        <p:spPr bwMode="auto">
          <a:xfrm>
            <a:off x="6576554" y="1721893"/>
            <a:ext cx="446560" cy="9278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10005" y="6253741"/>
            <a:ext cx="4317207" cy="307777"/>
          </a:xfrm>
          <a:prstGeom prst="rect">
            <a:avLst/>
          </a:prstGeom>
          <a:noFill/>
        </p:spPr>
        <p:txBody>
          <a:bodyPr wrap="none" rtlCol="0">
            <a:spAutoFit/>
          </a:bodyPr>
          <a:lstStyle/>
          <a:p>
            <a:pPr algn="l">
              <a:buNone/>
            </a:pPr>
            <a:r>
              <a:rPr lang="en-US" sz="1400" dirty="0" smtClean="0"/>
              <a:t>* Meeting 6 is </a:t>
            </a:r>
            <a:r>
              <a:rPr lang="en-US" sz="1400" i="1" dirty="0" smtClean="0"/>
              <a:t>Build Individual &amp; Consolidated </a:t>
            </a:r>
            <a:r>
              <a:rPr lang="en-US" sz="1400" i="1" dirty="0"/>
              <a:t>P</a:t>
            </a:r>
            <a:r>
              <a:rPr lang="en-US" sz="1400" i="1" dirty="0" smtClean="0"/>
              <a:t>lans.</a:t>
            </a:r>
            <a:endParaRPr lang="en-US" sz="1400" dirty="0" smtClean="0"/>
          </a:p>
        </p:txBody>
      </p:sp>
      <p:sp>
        <p:nvSpPr>
          <p:cNvPr id="4" name="TextBox 3"/>
          <p:cNvSpPr txBox="1"/>
          <p:nvPr/>
        </p:nvSpPr>
        <p:spPr>
          <a:xfrm>
            <a:off x="6852612" y="1657345"/>
            <a:ext cx="537198" cy="338554"/>
          </a:xfrm>
          <a:prstGeom prst="rect">
            <a:avLst/>
          </a:prstGeom>
          <a:noFill/>
        </p:spPr>
        <p:txBody>
          <a:bodyPr wrap="none" rtlCol="0">
            <a:spAutoFit/>
          </a:bodyPr>
          <a:lstStyle/>
          <a:p>
            <a:pPr algn="l">
              <a:buNone/>
            </a:pPr>
            <a:r>
              <a:rPr lang="en-US" sz="1600" i="1" dirty="0" smtClean="0">
                <a:solidFill>
                  <a:srgbClr val="0070C0"/>
                </a:solidFill>
              </a:rPr>
              <a:t>You</a:t>
            </a:r>
          </a:p>
        </p:txBody>
      </p:sp>
    </p:spTree>
    <p:extLst>
      <p:ext uri="{BB962C8B-B14F-4D97-AF65-F5344CB8AC3E}">
        <p14:creationId xmlns:p14="http://schemas.microsoft.com/office/powerpoint/2010/main" val="243593420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Sizing Each of the Parts</a:t>
            </a:r>
            <a:endParaRPr lang="en-US" dirty="0"/>
          </a:p>
        </p:txBody>
      </p:sp>
      <p:sp>
        <p:nvSpPr>
          <p:cNvPr id="4" name="Rectangle 3"/>
          <p:cNvSpPr/>
          <p:nvPr/>
        </p:nvSpPr>
        <p:spPr bwMode="auto">
          <a:xfrm>
            <a:off x="882605" y="1616275"/>
            <a:ext cx="2733675" cy="2733675"/>
          </a:xfrm>
          <a:prstGeom prst="rect">
            <a:avLst/>
          </a:prstGeom>
          <a:solidFill>
            <a:schemeClr val="tx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8" name="Right Arrow 7"/>
          <p:cNvSpPr/>
          <p:nvPr/>
        </p:nvSpPr>
        <p:spPr bwMode="auto">
          <a:xfrm>
            <a:off x="3813085" y="2719565"/>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9" name="Right Arrow 8"/>
          <p:cNvSpPr/>
          <p:nvPr/>
        </p:nvSpPr>
        <p:spPr bwMode="auto">
          <a:xfrm rot="2700000">
            <a:off x="3867083" y="329898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0" name="Right Arrow 9"/>
          <p:cNvSpPr/>
          <p:nvPr/>
        </p:nvSpPr>
        <p:spPr bwMode="auto">
          <a:xfrm rot="-2700000">
            <a:off x="3867083" y="2178250"/>
            <a:ext cx="781050" cy="476250"/>
          </a:xfrm>
          <a:prstGeom prst="rightArrow">
            <a:avLst/>
          </a:prstGeom>
          <a:solidFill>
            <a:srgbClr val="5CA1FB"/>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1" name="Rectangle 10"/>
          <p:cNvSpPr/>
          <p:nvPr/>
        </p:nvSpPr>
        <p:spPr bwMode="auto">
          <a:xfrm>
            <a:off x="5140281" y="1511500"/>
            <a:ext cx="628649" cy="628649"/>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2" name="Rectangle 11"/>
          <p:cNvSpPr/>
          <p:nvPr/>
        </p:nvSpPr>
        <p:spPr bwMode="auto">
          <a:xfrm>
            <a:off x="6458723" y="1867770"/>
            <a:ext cx="392067" cy="392067"/>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3" name="Rectangle 12"/>
          <p:cNvSpPr/>
          <p:nvPr/>
        </p:nvSpPr>
        <p:spPr bwMode="auto">
          <a:xfrm>
            <a:off x="5872165" y="2668790"/>
            <a:ext cx="706390" cy="70639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4" name="Rectangle 13"/>
          <p:cNvSpPr/>
          <p:nvPr/>
        </p:nvSpPr>
        <p:spPr bwMode="auto">
          <a:xfrm>
            <a:off x="7003190" y="3231681"/>
            <a:ext cx="670740" cy="670740"/>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5" name="Rectangle 14"/>
          <p:cNvSpPr/>
          <p:nvPr/>
        </p:nvSpPr>
        <p:spPr bwMode="auto">
          <a:xfrm>
            <a:off x="5270191" y="3022383"/>
            <a:ext cx="173432" cy="173432"/>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6" name="Rectangle 15"/>
          <p:cNvSpPr/>
          <p:nvPr/>
        </p:nvSpPr>
        <p:spPr bwMode="auto">
          <a:xfrm>
            <a:off x="5237626" y="3898283"/>
            <a:ext cx="392067" cy="392067"/>
          </a:xfrm>
          <a:prstGeom prst="rect">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 name="TextBox 2"/>
          <p:cNvSpPr txBox="1"/>
          <p:nvPr/>
        </p:nvSpPr>
        <p:spPr>
          <a:xfrm>
            <a:off x="4958315" y="4290350"/>
            <a:ext cx="1027845" cy="338554"/>
          </a:xfrm>
          <a:prstGeom prst="rect">
            <a:avLst/>
          </a:prstGeom>
          <a:noFill/>
        </p:spPr>
        <p:txBody>
          <a:bodyPr wrap="none" rtlCol="0">
            <a:spAutoFit/>
          </a:bodyPr>
          <a:lstStyle/>
          <a:p>
            <a:pPr algn="l">
              <a:buNone/>
            </a:pPr>
            <a:r>
              <a:rPr lang="en-US" sz="1600" i="1" dirty="0" smtClean="0"/>
              <a:t>45 pages</a:t>
            </a:r>
          </a:p>
        </p:txBody>
      </p:sp>
      <p:sp>
        <p:nvSpPr>
          <p:cNvPr id="19" name="TextBox 18"/>
          <p:cNvSpPr txBox="1"/>
          <p:nvPr/>
        </p:nvSpPr>
        <p:spPr>
          <a:xfrm>
            <a:off x="4958315" y="1155257"/>
            <a:ext cx="992579" cy="338554"/>
          </a:xfrm>
          <a:prstGeom prst="rect">
            <a:avLst/>
          </a:prstGeom>
          <a:noFill/>
        </p:spPr>
        <p:txBody>
          <a:bodyPr wrap="none" rtlCol="0">
            <a:spAutoFit/>
          </a:bodyPr>
          <a:lstStyle/>
          <a:p>
            <a:pPr algn="l">
              <a:buNone/>
            </a:pPr>
            <a:r>
              <a:rPr lang="en-US" sz="1600" i="1" dirty="0" smtClean="0"/>
              <a:t>60 slides</a:t>
            </a:r>
          </a:p>
        </p:txBody>
      </p:sp>
      <p:sp>
        <p:nvSpPr>
          <p:cNvPr id="20" name="TextBox 19"/>
          <p:cNvSpPr txBox="1"/>
          <p:nvPr/>
        </p:nvSpPr>
        <p:spPr>
          <a:xfrm>
            <a:off x="4776351" y="3146528"/>
            <a:ext cx="1027845" cy="338554"/>
          </a:xfrm>
          <a:prstGeom prst="rect">
            <a:avLst/>
          </a:prstGeom>
          <a:noFill/>
        </p:spPr>
        <p:txBody>
          <a:bodyPr wrap="none" rtlCol="0">
            <a:spAutoFit/>
          </a:bodyPr>
          <a:lstStyle/>
          <a:p>
            <a:pPr algn="l">
              <a:buNone/>
            </a:pPr>
            <a:r>
              <a:rPr lang="en-US" sz="1600" i="1" dirty="0" smtClean="0"/>
              <a:t>10 pages</a:t>
            </a:r>
          </a:p>
        </p:txBody>
      </p:sp>
      <p:sp>
        <p:nvSpPr>
          <p:cNvPr id="21" name="TextBox 20"/>
          <p:cNvSpPr txBox="1"/>
          <p:nvPr/>
        </p:nvSpPr>
        <p:spPr>
          <a:xfrm>
            <a:off x="5711437" y="2345386"/>
            <a:ext cx="1027845" cy="338554"/>
          </a:xfrm>
          <a:prstGeom prst="rect">
            <a:avLst/>
          </a:prstGeom>
          <a:noFill/>
        </p:spPr>
        <p:txBody>
          <a:bodyPr wrap="none" rtlCol="0">
            <a:spAutoFit/>
          </a:bodyPr>
          <a:lstStyle/>
          <a:p>
            <a:pPr algn="l">
              <a:buNone/>
            </a:pPr>
            <a:r>
              <a:rPr lang="en-US" sz="1600" i="1" dirty="0" smtClean="0"/>
              <a:t>65 pages</a:t>
            </a:r>
          </a:p>
        </p:txBody>
      </p:sp>
      <p:sp>
        <p:nvSpPr>
          <p:cNvPr id="22" name="TextBox 21"/>
          <p:cNvSpPr txBox="1"/>
          <p:nvPr/>
        </p:nvSpPr>
        <p:spPr>
          <a:xfrm>
            <a:off x="6177859" y="1546645"/>
            <a:ext cx="1016625" cy="338554"/>
          </a:xfrm>
          <a:prstGeom prst="rect">
            <a:avLst/>
          </a:prstGeom>
          <a:noFill/>
        </p:spPr>
        <p:txBody>
          <a:bodyPr wrap="none" rtlCol="0">
            <a:spAutoFit/>
          </a:bodyPr>
          <a:lstStyle/>
          <a:p>
            <a:pPr algn="l">
              <a:buNone/>
            </a:pPr>
            <a:r>
              <a:rPr lang="en-US" sz="1600" i="1" dirty="0" smtClean="0"/>
              <a:t>10 tables</a:t>
            </a:r>
          </a:p>
        </p:txBody>
      </p:sp>
      <p:sp>
        <p:nvSpPr>
          <p:cNvPr id="23" name="TextBox 22"/>
          <p:cNvSpPr txBox="1"/>
          <p:nvPr/>
        </p:nvSpPr>
        <p:spPr>
          <a:xfrm>
            <a:off x="6753387" y="3898283"/>
            <a:ext cx="1313180" cy="338554"/>
          </a:xfrm>
          <a:prstGeom prst="rect">
            <a:avLst/>
          </a:prstGeom>
          <a:noFill/>
        </p:spPr>
        <p:txBody>
          <a:bodyPr wrap="none" rtlCol="0">
            <a:spAutoFit/>
          </a:bodyPr>
          <a:lstStyle/>
          <a:p>
            <a:pPr algn="l">
              <a:buNone/>
            </a:pPr>
            <a:r>
              <a:rPr lang="en-US" sz="1600" i="1" dirty="0" smtClean="0"/>
              <a:t>20 diagrams</a:t>
            </a:r>
          </a:p>
        </p:txBody>
      </p:sp>
      <p:sp>
        <p:nvSpPr>
          <p:cNvPr id="5" name="TextBox 4"/>
          <p:cNvSpPr txBox="1"/>
          <p:nvPr/>
        </p:nvSpPr>
        <p:spPr>
          <a:xfrm>
            <a:off x="845336" y="4996716"/>
            <a:ext cx="7626694" cy="1477328"/>
          </a:xfrm>
          <a:prstGeom prst="rect">
            <a:avLst/>
          </a:prstGeom>
          <a:noFill/>
        </p:spPr>
        <p:txBody>
          <a:bodyPr wrap="square" rtlCol="0">
            <a:spAutoFit/>
          </a:bodyPr>
          <a:lstStyle/>
          <a:p>
            <a:pPr algn="l">
              <a:buNone/>
            </a:pPr>
            <a:r>
              <a:rPr lang="en-US" sz="1700" dirty="0" smtClean="0"/>
              <a:t>The team develops gross estimates of the sizes of the work and/or service parts of the effort.</a:t>
            </a:r>
          </a:p>
          <a:p>
            <a:pPr algn="l">
              <a:spcBef>
                <a:spcPts val="600"/>
              </a:spcBef>
              <a:buNone/>
            </a:pPr>
            <a:r>
              <a:rPr lang="en-US" sz="1700" dirty="0" smtClean="0"/>
              <a:t>This will help the team begin the effort estimation process. It can also help the team know whether the entire effort is feasible given schedule or other constraints.</a:t>
            </a:r>
          </a:p>
        </p:txBody>
      </p:sp>
    </p:spTree>
    <p:extLst>
      <p:ext uri="{BB962C8B-B14F-4D97-AF65-F5344CB8AC3E}">
        <p14:creationId xmlns:p14="http://schemas.microsoft.com/office/powerpoint/2010/main" val="377509814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Meeting 3: Producing the Strategy</a:t>
            </a:r>
            <a:endParaRPr lang="en-US"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considers the effort from several perspectives and develops</a:t>
            </a:r>
          </a:p>
          <a:p>
            <a:pPr lvl="1" defTabSz="811213">
              <a:spcBef>
                <a:spcPts val="1200"/>
              </a:spcBef>
              <a:spcAft>
                <a:spcPts val="0"/>
              </a:spcAft>
            </a:pPr>
            <a:r>
              <a:rPr lang="en-US" sz="1800" b="0" dirty="0" smtClean="0"/>
              <a:t>conceptual design with size estimates</a:t>
            </a:r>
            <a:endParaRPr lang="en-US" sz="1800" b="0" dirty="0"/>
          </a:p>
          <a:p>
            <a:pPr lvl="1" defTabSz="811213">
              <a:spcBef>
                <a:spcPts val="1200"/>
              </a:spcBef>
              <a:spcAft>
                <a:spcPts val="0"/>
              </a:spcAft>
            </a:pPr>
            <a:r>
              <a:rPr lang="en-US" sz="1800" b="0" dirty="0" smtClean="0"/>
              <a:t>strategy for meeting the goals</a:t>
            </a:r>
          </a:p>
          <a:p>
            <a:pPr lvl="1" defTabSz="811213">
              <a:spcBef>
                <a:spcPts val="1200"/>
              </a:spcBef>
              <a:spcAft>
                <a:spcPts val="0"/>
              </a:spcAft>
            </a:pPr>
            <a:r>
              <a:rPr lang="en-US" sz="1800" b="0" dirty="0" smtClean="0"/>
              <a:t>a list of support activities</a:t>
            </a:r>
          </a:p>
          <a:p>
            <a:pPr lvl="1" defTabSz="811213">
              <a:spcBef>
                <a:spcPts val="1200"/>
              </a:spcBef>
              <a:spcAft>
                <a:spcPts val="0"/>
              </a:spcAft>
            </a:pPr>
            <a:r>
              <a:rPr lang="en-US" sz="1800" b="0" dirty="0" smtClean="0"/>
              <a:t>processes for conducting the work</a:t>
            </a:r>
          </a:p>
          <a:p>
            <a:pPr defTabSz="811213"/>
            <a:endParaRPr lang="en-US" sz="1800" b="0" dirty="0" smtClean="0"/>
          </a:p>
          <a:p>
            <a:pPr defTabSz="811213"/>
            <a:endParaRPr lang="en-US" sz="1800" b="0" dirty="0" smtClean="0"/>
          </a:p>
        </p:txBody>
      </p:sp>
      <p:pic>
        <p:nvPicPr>
          <p:cNvPr id="15" name="Picture 3" descr="C:\Users\mkasunic\Desktop\iStock_000016614876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4524" y="3689890"/>
            <a:ext cx="3120819" cy="2070755"/>
          </a:xfrm>
          <a:prstGeom prst="rect">
            <a:avLst/>
          </a:prstGeom>
          <a:noFill/>
          <a:extLst>
            <a:ext uri="{909E8E84-426E-40DD-AFC4-6F175D3DCCD1}">
              <a14:hiddenFill xmlns:a14="http://schemas.microsoft.com/office/drawing/2010/main">
                <a:solidFill>
                  <a:srgbClr val="FFFFFF"/>
                </a:solidFill>
              </a14:hiddenFill>
            </a:ext>
          </a:extLst>
        </p:spPr>
      </p:pic>
      <p:sp>
        <p:nvSpPr>
          <p:cNvPr id="5" name="Isosceles Triangle 4"/>
          <p:cNvSpPr/>
          <p:nvPr/>
        </p:nvSpPr>
        <p:spPr bwMode="auto">
          <a:xfrm rot="5400000">
            <a:off x="501764" y="2392766"/>
            <a:ext cx="288093" cy="248356"/>
          </a:xfrm>
          <a:prstGeom prst="triangle">
            <a:avLst/>
          </a:prstGeom>
          <a:solidFill>
            <a:srgbClr val="C0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736594621"/>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866899" y="2861953"/>
            <a:ext cx="7267698" cy="3491346"/>
          </a:xfrm>
          <a:prstGeom prst="rect">
            <a:avLst/>
          </a:prstGeom>
          <a:noFill/>
          <a:ln w="38100" cap="flat" cmpd="sng" algn="ctr">
            <a:solidFill>
              <a:srgbClr val="CEC8AE"/>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 name="Title 1"/>
          <p:cNvSpPr>
            <a:spLocks noGrp="1"/>
          </p:cNvSpPr>
          <p:nvPr>
            <p:ph type="title"/>
          </p:nvPr>
        </p:nvSpPr>
        <p:spPr/>
        <p:txBody>
          <a:bodyPr/>
          <a:lstStyle/>
          <a:p>
            <a:r>
              <a:rPr lang="en-US" dirty="0" smtClean="0"/>
              <a:t>Strategy</a:t>
            </a:r>
            <a:endParaRPr lang="en-US" dirty="0"/>
          </a:p>
        </p:txBody>
      </p:sp>
      <p:sp>
        <p:nvSpPr>
          <p:cNvPr id="3" name="Content Placeholder 2"/>
          <p:cNvSpPr>
            <a:spLocks noGrp="1"/>
          </p:cNvSpPr>
          <p:nvPr>
            <p:ph idx="1"/>
          </p:nvPr>
        </p:nvSpPr>
        <p:spPr/>
        <p:txBody>
          <a:bodyPr/>
          <a:lstStyle/>
          <a:p>
            <a:pPr marL="0" indent="0"/>
            <a:r>
              <a:rPr lang="en-US" dirty="0" smtClean="0"/>
              <a:t>In some cases, there are priorities to develop certain work products or services</a:t>
            </a:r>
            <a:r>
              <a:rPr lang="en-US" dirty="0"/>
              <a:t> </a:t>
            </a:r>
            <a:r>
              <a:rPr lang="en-US" dirty="0" smtClean="0"/>
              <a:t>before others.</a:t>
            </a:r>
          </a:p>
          <a:p>
            <a:pPr marL="0" indent="0"/>
            <a:r>
              <a:rPr lang="en-US" dirty="0" smtClean="0"/>
              <a:t>During this step of the meeting, the team arranges the products and services into work cycles.</a:t>
            </a: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4355" y="2987095"/>
            <a:ext cx="6668985" cy="3231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5782516"/>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smtClean="0"/>
              <a:t>Strategy </a:t>
            </a:r>
          </a:p>
        </p:txBody>
      </p:sp>
      <p:sp>
        <p:nvSpPr>
          <p:cNvPr id="10243" name="Rectangle 4"/>
          <p:cNvSpPr>
            <a:spLocks noGrp="1" noChangeArrowheads="1"/>
          </p:cNvSpPr>
          <p:nvPr>
            <p:ph idx="1"/>
          </p:nvPr>
        </p:nvSpPr>
        <p:spPr>
          <a:xfrm>
            <a:off x="685079" y="1225530"/>
            <a:ext cx="7413625" cy="4779962"/>
          </a:xfrm>
        </p:spPr>
        <p:txBody>
          <a:bodyPr/>
          <a:lstStyle/>
          <a:p>
            <a:pPr marL="0" indent="0">
              <a:lnSpc>
                <a:spcPct val="90000"/>
              </a:lnSpc>
            </a:pPr>
            <a:r>
              <a:rPr lang="en-US" dirty="0" smtClean="0"/>
              <a:t>Considerations for how a strategy is determined might include asking yourselves</a:t>
            </a:r>
          </a:p>
          <a:p>
            <a:pPr lvl="1">
              <a:lnSpc>
                <a:spcPct val="90000"/>
              </a:lnSpc>
              <a:spcBef>
                <a:spcPts val="1200"/>
              </a:spcBef>
              <a:spcAft>
                <a:spcPts val="0"/>
              </a:spcAft>
            </a:pPr>
            <a:r>
              <a:rPr lang="en-US" sz="2000" dirty="0" smtClean="0"/>
              <a:t>Are there dependencies among the product and service suite?</a:t>
            </a:r>
          </a:p>
          <a:p>
            <a:pPr lvl="1">
              <a:lnSpc>
                <a:spcPct val="90000"/>
              </a:lnSpc>
              <a:spcBef>
                <a:spcPts val="1200"/>
              </a:spcBef>
              <a:spcAft>
                <a:spcPts val="0"/>
              </a:spcAft>
            </a:pPr>
            <a:r>
              <a:rPr lang="en-US" sz="2000" dirty="0" smtClean="0"/>
              <a:t>Are there any products or services that need to be prototyped?</a:t>
            </a:r>
          </a:p>
          <a:p>
            <a:pPr lvl="1">
              <a:lnSpc>
                <a:spcPct val="90000"/>
              </a:lnSpc>
              <a:spcBef>
                <a:spcPts val="1200"/>
              </a:spcBef>
              <a:spcAft>
                <a:spcPts val="0"/>
              </a:spcAft>
            </a:pPr>
            <a:r>
              <a:rPr lang="en-US" sz="2000" dirty="0" smtClean="0"/>
              <a:t>Should we address high-risk areas first?</a:t>
            </a:r>
          </a:p>
          <a:p>
            <a:pPr lvl="1">
              <a:lnSpc>
                <a:spcPct val="90000"/>
              </a:lnSpc>
              <a:spcBef>
                <a:spcPts val="1200"/>
              </a:spcBef>
              <a:spcAft>
                <a:spcPts val="0"/>
              </a:spcAft>
            </a:pPr>
            <a:r>
              <a:rPr lang="en-US" sz="2000" dirty="0" smtClean="0"/>
              <a:t>Does the customer prefer to see certain products or services delivered before others are ready for delivery?</a:t>
            </a:r>
          </a:p>
        </p:txBody>
      </p:sp>
      <p:pic>
        <p:nvPicPr>
          <p:cNvPr id="4" name="Picture 2" descr="C:\Users\mkasunic\Desktop\iStock_000018537479X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8489" y="3851777"/>
            <a:ext cx="1981469" cy="1444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411893"/>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Meeting 3: Producing the Development Strategy</a:t>
            </a:r>
            <a:endParaRPr lang="en-US"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considers the project from several perspectives and develops</a:t>
            </a:r>
          </a:p>
          <a:p>
            <a:pPr lvl="1" defTabSz="811213">
              <a:spcBef>
                <a:spcPts val="1200"/>
              </a:spcBef>
              <a:spcAft>
                <a:spcPts val="0"/>
              </a:spcAft>
            </a:pPr>
            <a:r>
              <a:rPr lang="en-US" sz="1800" b="0" dirty="0" smtClean="0"/>
              <a:t>conceptual design with size estimates</a:t>
            </a:r>
            <a:endParaRPr lang="en-US" sz="1800" b="0" dirty="0"/>
          </a:p>
          <a:p>
            <a:pPr lvl="1" defTabSz="811213">
              <a:spcBef>
                <a:spcPts val="1200"/>
              </a:spcBef>
              <a:spcAft>
                <a:spcPts val="0"/>
              </a:spcAft>
            </a:pPr>
            <a:r>
              <a:rPr lang="en-US" sz="1800" b="0" dirty="0" smtClean="0"/>
              <a:t>strategy for meeting the goals</a:t>
            </a:r>
          </a:p>
          <a:p>
            <a:pPr lvl="1" defTabSz="811213">
              <a:spcBef>
                <a:spcPts val="1200"/>
              </a:spcBef>
              <a:spcAft>
                <a:spcPts val="0"/>
              </a:spcAft>
            </a:pPr>
            <a:r>
              <a:rPr lang="en-US" sz="1800" b="0" dirty="0" smtClean="0"/>
              <a:t>a list of support activities</a:t>
            </a:r>
          </a:p>
          <a:p>
            <a:pPr lvl="1" defTabSz="811213">
              <a:spcBef>
                <a:spcPts val="1200"/>
              </a:spcBef>
              <a:spcAft>
                <a:spcPts val="0"/>
              </a:spcAft>
            </a:pPr>
            <a:r>
              <a:rPr lang="en-US" sz="1800" b="0" dirty="0" smtClean="0"/>
              <a:t>processes for conducting the work</a:t>
            </a:r>
          </a:p>
          <a:p>
            <a:pPr defTabSz="811213"/>
            <a:endParaRPr lang="en-US" sz="1800" b="0" dirty="0" smtClean="0"/>
          </a:p>
          <a:p>
            <a:pPr defTabSz="811213"/>
            <a:endParaRPr lang="en-US" sz="1800" b="0" dirty="0" smtClean="0"/>
          </a:p>
        </p:txBody>
      </p:sp>
      <p:pic>
        <p:nvPicPr>
          <p:cNvPr id="15" name="Picture 3" descr="C:\Users\mkasunic\Desktop\iStock_000016614876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4524" y="3689890"/>
            <a:ext cx="3120819" cy="2070755"/>
          </a:xfrm>
          <a:prstGeom prst="rect">
            <a:avLst/>
          </a:prstGeom>
          <a:noFill/>
          <a:extLst>
            <a:ext uri="{909E8E84-426E-40DD-AFC4-6F175D3DCCD1}">
              <a14:hiddenFill xmlns:a14="http://schemas.microsoft.com/office/drawing/2010/main">
                <a:solidFill>
                  <a:srgbClr val="FFFFFF"/>
                </a:solidFill>
              </a14:hiddenFill>
            </a:ext>
          </a:extLst>
        </p:spPr>
      </p:pic>
      <p:sp>
        <p:nvSpPr>
          <p:cNvPr id="5" name="Isosceles Triangle 4"/>
          <p:cNvSpPr/>
          <p:nvPr/>
        </p:nvSpPr>
        <p:spPr bwMode="auto">
          <a:xfrm rot="5400000">
            <a:off x="501764" y="2808391"/>
            <a:ext cx="288093" cy="248356"/>
          </a:xfrm>
          <a:prstGeom prst="triangle">
            <a:avLst/>
          </a:prstGeom>
          <a:solidFill>
            <a:srgbClr val="C0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747864045"/>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Required?</a:t>
            </a:r>
            <a:endParaRPr lang="en-US" dirty="0"/>
          </a:p>
        </p:txBody>
      </p:sp>
      <p:sp>
        <p:nvSpPr>
          <p:cNvPr id="3" name="Content Placeholder 2"/>
          <p:cNvSpPr>
            <a:spLocks noGrp="1"/>
          </p:cNvSpPr>
          <p:nvPr>
            <p:ph idx="1"/>
          </p:nvPr>
        </p:nvSpPr>
        <p:spPr>
          <a:xfrm>
            <a:off x="533400" y="1295400"/>
            <a:ext cx="8153400" cy="2438400"/>
          </a:xfrm>
        </p:spPr>
        <p:txBody>
          <a:bodyPr/>
          <a:lstStyle/>
          <a:p>
            <a:r>
              <a:rPr lang="en-US" dirty="0" smtClean="0"/>
              <a:t>Consider the team’s support needs. </a:t>
            </a:r>
          </a:p>
          <a:p>
            <a:pPr marL="0" indent="0">
              <a:spcBef>
                <a:spcPts val="1200"/>
              </a:spcBef>
              <a:spcAft>
                <a:spcPts val="0"/>
              </a:spcAft>
            </a:pPr>
            <a:r>
              <a:rPr lang="en-US" dirty="0" smtClean="0"/>
              <a:t>Additional tasks may be required to ensure the team has the right environment, tools, databases, etc., needed to complete their work.</a:t>
            </a:r>
            <a:endParaRPr lang="en-US" dirty="0"/>
          </a:p>
        </p:txBody>
      </p:sp>
      <p:sp>
        <p:nvSpPr>
          <p:cNvPr id="4" name="TextBox 3"/>
          <p:cNvSpPr txBox="1"/>
          <p:nvPr/>
        </p:nvSpPr>
        <p:spPr>
          <a:xfrm>
            <a:off x="1371600" y="3130619"/>
            <a:ext cx="4610100" cy="907941"/>
          </a:xfrm>
          <a:prstGeom prst="rect">
            <a:avLst/>
          </a:prstGeom>
          <a:solidFill>
            <a:schemeClr val="accent1">
              <a:lumMod val="20000"/>
              <a:lumOff val="80000"/>
            </a:schemeClr>
          </a:solidFill>
        </p:spPr>
        <p:txBody>
          <a:bodyPr wrap="square" rtlCol="0">
            <a:spAutoFit/>
          </a:bodyPr>
          <a:lstStyle/>
          <a:p>
            <a:pPr algn="l">
              <a:buNone/>
            </a:pPr>
            <a:r>
              <a:rPr lang="en-US" sz="1600" b="0" dirty="0" smtClean="0"/>
              <a:t>Each support element is recorded.</a:t>
            </a:r>
            <a:r>
              <a:rPr lang="en-US" sz="1600" dirty="0"/>
              <a:t> </a:t>
            </a:r>
            <a:endParaRPr lang="en-US" sz="1600" dirty="0" smtClean="0"/>
          </a:p>
          <a:p>
            <a:pPr algn="l">
              <a:spcBef>
                <a:spcPts val="600"/>
              </a:spcBef>
              <a:buNone/>
            </a:pPr>
            <a:r>
              <a:rPr lang="en-US" sz="1600" b="0" dirty="0" smtClean="0"/>
              <a:t>The size of each element and effort required to obtain or produce each element is</a:t>
            </a:r>
            <a:r>
              <a:rPr lang="en-US" sz="1600" b="0" dirty="0"/>
              <a:t> </a:t>
            </a:r>
            <a:r>
              <a:rPr lang="en-US" sz="1600" b="0" dirty="0" smtClean="0"/>
              <a:t>estimated.</a:t>
            </a:r>
          </a:p>
        </p:txBody>
      </p:sp>
      <p:pic>
        <p:nvPicPr>
          <p:cNvPr id="1022978" name="Picture 2" descr="C:\Users\mkasunic\Desktop\iStock_00001392965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818875"/>
            <a:ext cx="1828800" cy="2739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53528"/>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Meeting 3: Producing the Strategy</a:t>
            </a:r>
            <a:endParaRPr lang="en-US"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considers the effort from several perspectives and develops</a:t>
            </a:r>
          </a:p>
          <a:p>
            <a:pPr lvl="1" defTabSz="811213">
              <a:spcBef>
                <a:spcPts val="1200"/>
              </a:spcBef>
              <a:spcAft>
                <a:spcPts val="0"/>
              </a:spcAft>
            </a:pPr>
            <a:r>
              <a:rPr lang="en-US" sz="1800" b="0" dirty="0" smtClean="0"/>
              <a:t>conceptual design with size estimates</a:t>
            </a:r>
            <a:endParaRPr lang="en-US" sz="1800" b="0" dirty="0"/>
          </a:p>
          <a:p>
            <a:pPr lvl="1" defTabSz="811213">
              <a:spcBef>
                <a:spcPts val="1200"/>
              </a:spcBef>
              <a:spcAft>
                <a:spcPts val="0"/>
              </a:spcAft>
            </a:pPr>
            <a:r>
              <a:rPr lang="en-US" sz="1800" b="0" dirty="0" smtClean="0"/>
              <a:t>strategy for meeting the goals</a:t>
            </a:r>
          </a:p>
          <a:p>
            <a:pPr lvl="1" defTabSz="811213">
              <a:spcBef>
                <a:spcPts val="1200"/>
              </a:spcBef>
              <a:spcAft>
                <a:spcPts val="0"/>
              </a:spcAft>
            </a:pPr>
            <a:r>
              <a:rPr lang="en-US" sz="1800" b="0" dirty="0" smtClean="0"/>
              <a:t>a list of support activities</a:t>
            </a:r>
          </a:p>
          <a:p>
            <a:pPr lvl="1" defTabSz="811213">
              <a:spcBef>
                <a:spcPts val="1200"/>
              </a:spcBef>
              <a:spcAft>
                <a:spcPts val="0"/>
              </a:spcAft>
            </a:pPr>
            <a:r>
              <a:rPr lang="en-US" sz="1800" b="0" dirty="0" smtClean="0"/>
              <a:t>processes for conducting the work</a:t>
            </a:r>
          </a:p>
          <a:p>
            <a:pPr defTabSz="811213"/>
            <a:endParaRPr lang="en-US" sz="1800" b="0" dirty="0" smtClean="0"/>
          </a:p>
          <a:p>
            <a:pPr defTabSz="811213"/>
            <a:endParaRPr lang="en-US" sz="1800" b="0" dirty="0" smtClean="0"/>
          </a:p>
        </p:txBody>
      </p:sp>
      <p:sp>
        <p:nvSpPr>
          <p:cNvPr id="5" name="Isosceles Triangle 4"/>
          <p:cNvSpPr/>
          <p:nvPr/>
        </p:nvSpPr>
        <p:spPr bwMode="auto">
          <a:xfrm rot="5400000">
            <a:off x="501764" y="3227451"/>
            <a:ext cx="288093" cy="248356"/>
          </a:xfrm>
          <a:prstGeom prst="triangle">
            <a:avLst/>
          </a:prstGeom>
          <a:solidFill>
            <a:srgbClr val="C0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036329" y="3351629"/>
            <a:ext cx="2071064" cy="2761418"/>
          </a:xfrm>
          <a:prstGeom prst="rect">
            <a:avLst/>
          </a:prstGeom>
        </p:spPr>
      </p:pic>
    </p:spTree>
    <p:extLst>
      <p:ext uri="{BB962C8B-B14F-4D97-AF65-F5344CB8AC3E}">
        <p14:creationId xmlns:p14="http://schemas.microsoft.com/office/powerpoint/2010/main" val="253954589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162" y="3194430"/>
            <a:ext cx="2578101" cy="1710646"/>
          </a:xfrm>
          <a:prstGeom prst="rect">
            <a:avLst/>
          </a:prstGeom>
        </p:spPr>
      </p:pic>
      <p:sp>
        <p:nvSpPr>
          <p:cNvPr id="17410" name="Rectangle 2"/>
          <p:cNvSpPr>
            <a:spLocks noGrp="1" noChangeArrowheads="1"/>
          </p:cNvSpPr>
          <p:nvPr>
            <p:ph type="title"/>
          </p:nvPr>
        </p:nvSpPr>
        <p:spPr/>
        <p:txBody>
          <a:bodyPr/>
          <a:lstStyle/>
          <a:p>
            <a:pPr eaLnBrk="1" hangingPunct="1"/>
            <a:r>
              <a:rPr lang="en-US" dirty="0" smtClean="0"/>
              <a:t>The Launch Jump-Starts Team Building</a:t>
            </a:r>
          </a:p>
        </p:txBody>
      </p:sp>
      <p:grpSp>
        <p:nvGrpSpPr>
          <p:cNvPr id="612356" name="Group 4"/>
          <p:cNvGrpSpPr>
            <a:grpSpLocks/>
          </p:cNvGrpSpPr>
          <p:nvPr/>
        </p:nvGrpSpPr>
        <p:grpSpPr bwMode="auto">
          <a:xfrm>
            <a:off x="2068513" y="4295475"/>
            <a:ext cx="2082800" cy="1301750"/>
            <a:chOff x="793" y="2444"/>
            <a:chExt cx="1312" cy="820"/>
          </a:xfrm>
        </p:grpSpPr>
        <p:sp>
          <p:nvSpPr>
            <p:cNvPr id="17434" name="Freeform 5"/>
            <p:cNvSpPr>
              <a:spLocks/>
            </p:cNvSpPr>
            <p:nvPr/>
          </p:nvSpPr>
          <p:spPr bwMode="auto">
            <a:xfrm>
              <a:off x="793" y="2444"/>
              <a:ext cx="1312" cy="656"/>
            </a:xfrm>
            <a:custGeom>
              <a:avLst/>
              <a:gdLst>
                <a:gd name="T0" fmla="*/ 160 w 1163"/>
                <a:gd name="T1" fmla="*/ 62 h 582"/>
                <a:gd name="T2" fmla="*/ 368 w 1163"/>
                <a:gd name="T3" fmla="*/ 62 h 582"/>
                <a:gd name="T4" fmla="*/ 410 w 1163"/>
                <a:gd name="T5" fmla="*/ 14 h 582"/>
                <a:gd name="T6" fmla="*/ 458 w 1163"/>
                <a:gd name="T7" fmla="*/ 62 h 582"/>
                <a:gd name="T8" fmla="*/ 625 w 1163"/>
                <a:gd name="T9" fmla="*/ 62 h 582"/>
                <a:gd name="T10" fmla="*/ 750 w 1163"/>
                <a:gd name="T11" fmla="*/ 7 h 582"/>
                <a:gd name="T12" fmla="*/ 715 w 1163"/>
                <a:gd name="T13" fmla="*/ 83 h 582"/>
                <a:gd name="T14" fmla="*/ 1000 w 1163"/>
                <a:gd name="T15" fmla="*/ 83 h 582"/>
                <a:gd name="T16" fmla="*/ 1222 w 1163"/>
                <a:gd name="T17" fmla="*/ 0 h 582"/>
                <a:gd name="T18" fmla="*/ 1173 w 1163"/>
                <a:gd name="T19" fmla="*/ 110 h 582"/>
                <a:gd name="T20" fmla="*/ 1173 w 1163"/>
                <a:gd name="T21" fmla="*/ 249 h 582"/>
                <a:gd name="T22" fmla="*/ 1312 w 1163"/>
                <a:gd name="T23" fmla="*/ 304 h 582"/>
                <a:gd name="T24" fmla="*/ 1187 w 1163"/>
                <a:gd name="T25" fmla="*/ 387 h 582"/>
                <a:gd name="T26" fmla="*/ 1187 w 1163"/>
                <a:gd name="T27" fmla="*/ 511 h 582"/>
                <a:gd name="T28" fmla="*/ 757 w 1163"/>
                <a:gd name="T29" fmla="*/ 511 h 582"/>
                <a:gd name="T30" fmla="*/ 791 w 1163"/>
                <a:gd name="T31" fmla="*/ 608 h 582"/>
                <a:gd name="T32" fmla="*/ 458 w 1163"/>
                <a:gd name="T33" fmla="*/ 511 h 582"/>
                <a:gd name="T34" fmla="*/ 250 w 1163"/>
                <a:gd name="T35" fmla="*/ 511 h 582"/>
                <a:gd name="T36" fmla="*/ 160 w 1163"/>
                <a:gd name="T37" fmla="*/ 656 h 582"/>
                <a:gd name="T38" fmla="*/ 160 w 1163"/>
                <a:gd name="T39" fmla="*/ 373 h 582"/>
                <a:gd name="T40" fmla="*/ 0 w 1163"/>
                <a:gd name="T41" fmla="*/ 407 h 582"/>
                <a:gd name="T42" fmla="*/ 160 w 1163"/>
                <a:gd name="T43" fmla="*/ 283 h 582"/>
                <a:gd name="T44" fmla="*/ 160 w 1163"/>
                <a:gd name="T45" fmla="*/ 62 h 58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63" h="582">
                  <a:moveTo>
                    <a:pt x="142" y="55"/>
                  </a:moveTo>
                  <a:lnTo>
                    <a:pt x="326" y="55"/>
                  </a:lnTo>
                  <a:lnTo>
                    <a:pt x="363" y="12"/>
                  </a:lnTo>
                  <a:lnTo>
                    <a:pt x="406" y="55"/>
                  </a:lnTo>
                  <a:lnTo>
                    <a:pt x="554" y="55"/>
                  </a:lnTo>
                  <a:lnTo>
                    <a:pt x="665" y="6"/>
                  </a:lnTo>
                  <a:lnTo>
                    <a:pt x="634" y="74"/>
                  </a:lnTo>
                  <a:lnTo>
                    <a:pt x="886" y="74"/>
                  </a:lnTo>
                  <a:lnTo>
                    <a:pt x="1083" y="0"/>
                  </a:lnTo>
                  <a:lnTo>
                    <a:pt x="1040" y="98"/>
                  </a:lnTo>
                  <a:lnTo>
                    <a:pt x="1040" y="221"/>
                  </a:lnTo>
                  <a:lnTo>
                    <a:pt x="1163" y="270"/>
                  </a:lnTo>
                  <a:lnTo>
                    <a:pt x="1052" y="343"/>
                  </a:lnTo>
                  <a:lnTo>
                    <a:pt x="1052" y="453"/>
                  </a:lnTo>
                  <a:lnTo>
                    <a:pt x="671" y="453"/>
                  </a:lnTo>
                  <a:lnTo>
                    <a:pt x="701" y="539"/>
                  </a:lnTo>
                  <a:lnTo>
                    <a:pt x="406" y="453"/>
                  </a:lnTo>
                  <a:lnTo>
                    <a:pt x="222" y="453"/>
                  </a:lnTo>
                  <a:lnTo>
                    <a:pt x="142" y="582"/>
                  </a:lnTo>
                  <a:lnTo>
                    <a:pt x="142" y="331"/>
                  </a:lnTo>
                  <a:lnTo>
                    <a:pt x="0" y="361"/>
                  </a:lnTo>
                  <a:lnTo>
                    <a:pt x="142" y="251"/>
                  </a:lnTo>
                  <a:lnTo>
                    <a:pt x="142" y="55"/>
                  </a:lnTo>
                  <a:close/>
                </a:path>
              </a:pathLst>
            </a:custGeom>
            <a:solidFill>
              <a:srgbClr val="FFCCCC"/>
            </a:solidFill>
            <a:ln w="9525">
              <a:solidFill>
                <a:srgbClr val="000000"/>
              </a:solidFill>
              <a:prstDash val="solid"/>
              <a:round/>
              <a:headEnd/>
              <a:tailEnd/>
            </a:ln>
          </p:spPr>
          <p:txBody>
            <a:bodyPr/>
            <a:lstStyle/>
            <a:p>
              <a:pPr algn="l"/>
              <a:endParaRPr lang="en-US">
                <a:solidFill>
                  <a:srgbClr val="000000"/>
                </a:solidFill>
              </a:endParaRPr>
            </a:p>
          </p:txBody>
        </p:sp>
        <p:sp>
          <p:nvSpPr>
            <p:cNvPr id="17435" name="AutoShape 6"/>
            <p:cNvSpPr>
              <a:spLocks noChangeArrowheads="1"/>
            </p:cNvSpPr>
            <p:nvPr/>
          </p:nvSpPr>
          <p:spPr bwMode="auto">
            <a:xfrm rot="2399652">
              <a:off x="1338" y="2863"/>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6" name="AutoShape 7"/>
            <p:cNvSpPr>
              <a:spLocks noChangeArrowheads="1"/>
            </p:cNvSpPr>
            <p:nvPr/>
          </p:nvSpPr>
          <p:spPr bwMode="auto">
            <a:xfrm rot="-2958268">
              <a:off x="1296" y="2531"/>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7" name="AutoShape 8"/>
            <p:cNvSpPr>
              <a:spLocks noChangeArrowheads="1"/>
            </p:cNvSpPr>
            <p:nvPr/>
          </p:nvSpPr>
          <p:spPr bwMode="auto">
            <a:xfrm rot="9085026">
              <a:off x="921" y="2659"/>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8" name="AutoShape 9"/>
            <p:cNvSpPr>
              <a:spLocks noChangeArrowheads="1"/>
            </p:cNvSpPr>
            <p:nvPr/>
          </p:nvSpPr>
          <p:spPr bwMode="auto">
            <a:xfrm rot="-3145884">
              <a:off x="1766" y="2520"/>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9" name="AutoShape 10"/>
            <p:cNvSpPr>
              <a:spLocks noChangeArrowheads="1"/>
            </p:cNvSpPr>
            <p:nvPr/>
          </p:nvSpPr>
          <p:spPr bwMode="auto">
            <a:xfrm>
              <a:off x="1814" y="2683"/>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40" name="AutoShape 11"/>
            <p:cNvSpPr>
              <a:spLocks noChangeArrowheads="1"/>
            </p:cNvSpPr>
            <p:nvPr/>
          </p:nvSpPr>
          <p:spPr bwMode="auto">
            <a:xfrm rot="-5400000">
              <a:off x="1095" y="2520"/>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41" name="AutoShape 12"/>
            <p:cNvSpPr>
              <a:spLocks noChangeArrowheads="1"/>
            </p:cNvSpPr>
            <p:nvPr/>
          </p:nvSpPr>
          <p:spPr bwMode="auto">
            <a:xfrm rot="7303416">
              <a:off x="920" y="2821"/>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42" name="AutoShape 13"/>
            <p:cNvSpPr>
              <a:spLocks noChangeArrowheads="1"/>
            </p:cNvSpPr>
            <p:nvPr/>
          </p:nvSpPr>
          <p:spPr bwMode="auto">
            <a:xfrm flipH="1">
              <a:off x="1483" y="2683"/>
              <a:ext cx="231" cy="145"/>
            </a:xfrm>
            <a:prstGeom prst="rightArrow">
              <a:avLst>
                <a:gd name="adj1" fmla="val 50000"/>
                <a:gd name="adj2" fmla="val 79663"/>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43" name="Text Box 14"/>
            <p:cNvSpPr txBox="1">
              <a:spLocks noChangeArrowheads="1"/>
            </p:cNvSpPr>
            <p:nvPr/>
          </p:nvSpPr>
          <p:spPr bwMode="auto">
            <a:xfrm>
              <a:off x="1005" y="3128"/>
              <a:ext cx="876" cy="136"/>
            </a:xfrm>
            <a:prstGeom prst="rect">
              <a:avLst/>
            </a:prstGeom>
            <a:noFill/>
            <a:ln>
              <a:noFill/>
            </a:ln>
            <a:effectLst/>
            <a:extLst>
              <a:ext uri="{909E8E84-426E-40DD-AFC4-6F175D3DCCD1}">
                <a14:hiddenFill xmlns:a14="http://schemas.microsoft.com/office/drawing/2010/main">
                  <a:solidFill>
                    <a:srgbClr val="87ABB9"/>
                  </a:solidFill>
                </a14:hiddenFill>
              </a:ext>
              <a:ext uri="{91240B29-F687-4F45-9708-019B960494DF}">
                <a14:hiddenLine xmlns:a14="http://schemas.microsoft.com/office/drawing/2010/main" w="9525" algn="ctr">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eaLnBrk="1" hangingPunct="1">
                <a:buFontTx/>
                <a:buNone/>
              </a:pPr>
              <a:r>
                <a:rPr lang="en-US" dirty="0">
                  <a:solidFill>
                    <a:srgbClr val="39536B"/>
                  </a:solidFill>
                </a:rPr>
                <a:t>Group of People</a:t>
              </a:r>
            </a:p>
          </p:txBody>
        </p:sp>
      </p:grpSp>
      <p:grpSp>
        <p:nvGrpSpPr>
          <p:cNvPr id="612367" name="Group 15"/>
          <p:cNvGrpSpPr>
            <a:grpSpLocks/>
          </p:cNvGrpSpPr>
          <p:nvPr/>
        </p:nvGrpSpPr>
        <p:grpSpPr bwMode="auto">
          <a:xfrm>
            <a:off x="5249864" y="2258713"/>
            <a:ext cx="2143125" cy="1116012"/>
            <a:chOff x="2797" y="1161"/>
            <a:chExt cx="1350" cy="703"/>
          </a:xfrm>
        </p:grpSpPr>
        <p:grpSp>
          <p:nvGrpSpPr>
            <p:cNvPr id="17423" name="Group 16"/>
            <p:cNvGrpSpPr>
              <a:grpSpLocks/>
            </p:cNvGrpSpPr>
            <p:nvPr/>
          </p:nvGrpSpPr>
          <p:grpSpPr bwMode="auto">
            <a:xfrm>
              <a:off x="2797" y="1225"/>
              <a:ext cx="1207" cy="639"/>
              <a:chOff x="5418" y="1859"/>
              <a:chExt cx="1711" cy="906"/>
            </a:xfrm>
          </p:grpSpPr>
          <p:sp>
            <p:nvSpPr>
              <p:cNvPr id="17425" name="Freeform 17"/>
              <p:cNvSpPr>
                <a:spLocks/>
              </p:cNvSpPr>
              <p:nvPr/>
            </p:nvSpPr>
            <p:spPr bwMode="auto">
              <a:xfrm>
                <a:off x="5418" y="1859"/>
                <a:ext cx="1711" cy="906"/>
              </a:xfrm>
              <a:custGeom>
                <a:avLst/>
                <a:gdLst>
                  <a:gd name="T0" fmla="*/ 1199 w 1070"/>
                  <a:gd name="T1" fmla="*/ 666 h 415"/>
                  <a:gd name="T2" fmla="*/ 0 w 1070"/>
                  <a:gd name="T3" fmla="*/ 666 h 415"/>
                  <a:gd name="T4" fmla="*/ 0 w 1070"/>
                  <a:gd name="T5" fmla="*/ 240 h 415"/>
                  <a:gd name="T6" fmla="*/ 1199 w 1070"/>
                  <a:gd name="T7" fmla="*/ 240 h 415"/>
                  <a:gd name="T8" fmla="*/ 1199 w 1070"/>
                  <a:gd name="T9" fmla="*/ 0 h 415"/>
                  <a:gd name="T10" fmla="*/ 1711 w 1070"/>
                  <a:gd name="T11" fmla="*/ 439 h 415"/>
                  <a:gd name="T12" fmla="*/ 1199 w 1070"/>
                  <a:gd name="T13" fmla="*/ 906 h 415"/>
                  <a:gd name="T14" fmla="*/ 1199 w 1070"/>
                  <a:gd name="T15" fmla="*/ 666 h 41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0" h="415">
                    <a:moveTo>
                      <a:pt x="750" y="305"/>
                    </a:moveTo>
                    <a:lnTo>
                      <a:pt x="0" y="305"/>
                    </a:lnTo>
                    <a:lnTo>
                      <a:pt x="0" y="110"/>
                    </a:lnTo>
                    <a:lnTo>
                      <a:pt x="750" y="110"/>
                    </a:lnTo>
                    <a:lnTo>
                      <a:pt x="750" y="0"/>
                    </a:lnTo>
                    <a:lnTo>
                      <a:pt x="1070" y="201"/>
                    </a:lnTo>
                    <a:lnTo>
                      <a:pt x="750" y="415"/>
                    </a:lnTo>
                    <a:lnTo>
                      <a:pt x="750" y="305"/>
                    </a:lnTo>
                    <a:close/>
                  </a:path>
                </a:pathLst>
              </a:custGeom>
              <a:solidFill>
                <a:srgbClr val="FFCCCC"/>
              </a:solidFill>
              <a:ln w="9525">
                <a:solidFill>
                  <a:srgbClr val="000000"/>
                </a:solidFill>
                <a:prstDash val="solid"/>
                <a:round/>
                <a:headEnd/>
                <a:tailEnd/>
              </a:ln>
            </p:spPr>
            <p:txBody>
              <a:bodyPr/>
              <a:lstStyle/>
              <a:p>
                <a:pPr algn="l"/>
                <a:endParaRPr lang="en-US">
                  <a:solidFill>
                    <a:srgbClr val="000000"/>
                  </a:solidFill>
                </a:endParaRPr>
              </a:p>
            </p:txBody>
          </p:sp>
          <p:sp>
            <p:nvSpPr>
              <p:cNvPr id="17426" name="AutoShape 18"/>
              <p:cNvSpPr>
                <a:spLocks noChangeArrowheads="1"/>
              </p:cNvSpPr>
              <p:nvPr/>
            </p:nvSpPr>
            <p:spPr bwMode="auto">
              <a:xfrm>
                <a:off x="5449" y="2100"/>
                <a:ext cx="326" cy="207"/>
              </a:xfrm>
              <a:prstGeom prst="rightArrow">
                <a:avLst>
                  <a:gd name="adj1" fmla="val 50000"/>
                  <a:gd name="adj2" fmla="val 78751"/>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7" name="AutoShape 19"/>
              <p:cNvSpPr>
                <a:spLocks noChangeArrowheads="1"/>
              </p:cNvSpPr>
              <p:nvPr/>
            </p:nvSpPr>
            <p:spPr bwMode="auto">
              <a:xfrm>
                <a:off x="5449" y="2308"/>
                <a:ext cx="326" cy="206"/>
              </a:xfrm>
              <a:prstGeom prst="rightArrow">
                <a:avLst>
                  <a:gd name="adj1" fmla="val 50000"/>
                  <a:gd name="adj2" fmla="val 7913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8" name="AutoShape 20"/>
              <p:cNvSpPr>
                <a:spLocks noChangeArrowheads="1"/>
              </p:cNvSpPr>
              <p:nvPr/>
            </p:nvSpPr>
            <p:spPr bwMode="auto">
              <a:xfrm>
                <a:off x="5837" y="2100"/>
                <a:ext cx="326" cy="207"/>
              </a:xfrm>
              <a:prstGeom prst="rightArrow">
                <a:avLst>
                  <a:gd name="adj1" fmla="val 50000"/>
                  <a:gd name="adj2" fmla="val 78751"/>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9" name="AutoShape 21"/>
              <p:cNvSpPr>
                <a:spLocks noChangeArrowheads="1"/>
              </p:cNvSpPr>
              <p:nvPr/>
            </p:nvSpPr>
            <p:spPr bwMode="auto">
              <a:xfrm>
                <a:off x="5837" y="2308"/>
                <a:ext cx="326" cy="206"/>
              </a:xfrm>
              <a:prstGeom prst="rightArrow">
                <a:avLst>
                  <a:gd name="adj1" fmla="val 50000"/>
                  <a:gd name="adj2" fmla="val 7913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0" name="AutoShape 22"/>
              <p:cNvSpPr>
                <a:spLocks noChangeArrowheads="1"/>
              </p:cNvSpPr>
              <p:nvPr/>
            </p:nvSpPr>
            <p:spPr bwMode="auto">
              <a:xfrm>
                <a:off x="6231" y="2100"/>
                <a:ext cx="326" cy="207"/>
              </a:xfrm>
              <a:prstGeom prst="rightArrow">
                <a:avLst>
                  <a:gd name="adj1" fmla="val 50000"/>
                  <a:gd name="adj2" fmla="val 78751"/>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1" name="AutoShape 23"/>
              <p:cNvSpPr>
                <a:spLocks noChangeArrowheads="1"/>
              </p:cNvSpPr>
              <p:nvPr/>
            </p:nvSpPr>
            <p:spPr bwMode="auto">
              <a:xfrm>
                <a:off x="6231" y="2308"/>
                <a:ext cx="326" cy="206"/>
              </a:xfrm>
              <a:prstGeom prst="rightArrow">
                <a:avLst>
                  <a:gd name="adj1" fmla="val 50000"/>
                  <a:gd name="adj2" fmla="val 7913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2" name="AutoShape 24"/>
              <p:cNvSpPr>
                <a:spLocks noChangeArrowheads="1"/>
              </p:cNvSpPr>
              <p:nvPr/>
            </p:nvSpPr>
            <p:spPr bwMode="auto">
              <a:xfrm>
                <a:off x="6600" y="2100"/>
                <a:ext cx="326" cy="207"/>
              </a:xfrm>
              <a:prstGeom prst="rightArrow">
                <a:avLst>
                  <a:gd name="adj1" fmla="val 50000"/>
                  <a:gd name="adj2" fmla="val 78751"/>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33" name="AutoShape 25"/>
              <p:cNvSpPr>
                <a:spLocks noChangeArrowheads="1"/>
              </p:cNvSpPr>
              <p:nvPr/>
            </p:nvSpPr>
            <p:spPr bwMode="auto">
              <a:xfrm>
                <a:off x="6600" y="2308"/>
                <a:ext cx="326" cy="206"/>
              </a:xfrm>
              <a:prstGeom prst="rightArrow">
                <a:avLst>
                  <a:gd name="adj1" fmla="val 50000"/>
                  <a:gd name="adj2" fmla="val 7913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grpSp>
        <p:sp>
          <p:nvSpPr>
            <p:cNvPr id="17424" name="Text Box 26"/>
            <p:cNvSpPr txBox="1">
              <a:spLocks noChangeArrowheads="1"/>
            </p:cNvSpPr>
            <p:nvPr/>
          </p:nvSpPr>
          <p:spPr bwMode="auto">
            <a:xfrm>
              <a:off x="3861" y="1161"/>
              <a:ext cx="286" cy="136"/>
            </a:xfrm>
            <a:prstGeom prst="rect">
              <a:avLst/>
            </a:prstGeom>
            <a:noFill/>
            <a:ln>
              <a:noFill/>
            </a:ln>
            <a:effectLst/>
            <a:extLst>
              <a:ext uri="{909E8E84-426E-40DD-AFC4-6F175D3DCCD1}">
                <a14:hiddenFill xmlns:a14="http://schemas.microsoft.com/office/drawing/2010/main">
                  <a:solidFill>
                    <a:srgbClr val="87ABB9"/>
                  </a:solidFill>
                </a14:hiddenFill>
              </a:ext>
              <a:ext uri="{91240B29-F687-4F45-9708-019B960494DF}">
                <a14:hiddenLine xmlns:a14="http://schemas.microsoft.com/office/drawing/2010/main" w="9525" algn="ctr">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eaLnBrk="1" hangingPunct="1">
                <a:buFontTx/>
                <a:buNone/>
              </a:pPr>
              <a:r>
                <a:rPr lang="en-US" dirty="0">
                  <a:solidFill>
                    <a:srgbClr val="39536B"/>
                  </a:solidFill>
                </a:rPr>
                <a:t>Team</a:t>
              </a:r>
            </a:p>
          </p:txBody>
        </p:sp>
      </p:grpSp>
      <p:grpSp>
        <p:nvGrpSpPr>
          <p:cNvPr id="612379" name="Group 27"/>
          <p:cNvGrpSpPr>
            <a:grpSpLocks/>
          </p:cNvGrpSpPr>
          <p:nvPr/>
        </p:nvGrpSpPr>
        <p:grpSpPr bwMode="auto">
          <a:xfrm>
            <a:off x="3973513" y="3392188"/>
            <a:ext cx="1706562" cy="1012825"/>
            <a:chOff x="1993" y="1875"/>
            <a:chExt cx="1075" cy="638"/>
          </a:xfrm>
        </p:grpSpPr>
        <p:sp>
          <p:nvSpPr>
            <p:cNvPr id="17415" name="Freeform 28"/>
            <p:cNvSpPr>
              <a:spLocks/>
            </p:cNvSpPr>
            <p:nvPr/>
          </p:nvSpPr>
          <p:spPr bwMode="auto">
            <a:xfrm>
              <a:off x="1993" y="1875"/>
              <a:ext cx="1075" cy="461"/>
            </a:xfrm>
            <a:custGeom>
              <a:avLst/>
              <a:gdLst>
                <a:gd name="T0" fmla="*/ 998 w 953"/>
                <a:gd name="T1" fmla="*/ 419 h 409"/>
                <a:gd name="T2" fmla="*/ 0 w 953"/>
                <a:gd name="T3" fmla="*/ 419 h 409"/>
                <a:gd name="T4" fmla="*/ 0 w 953"/>
                <a:gd name="T5" fmla="*/ 35 h 409"/>
                <a:gd name="T6" fmla="*/ 998 w 953"/>
                <a:gd name="T7" fmla="*/ 35 h 409"/>
                <a:gd name="T8" fmla="*/ 998 w 953"/>
                <a:gd name="T9" fmla="*/ 0 h 409"/>
                <a:gd name="T10" fmla="*/ 1075 w 953"/>
                <a:gd name="T11" fmla="*/ 241 h 409"/>
                <a:gd name="T12" fmla="*/ 998 w 953"/>
                <a:gd name="T13" fmla="*/ 461 h 409"/>
                <a:gd name="T14" fmla="*/ 998 w 953"/>
                <a:gd name="T15" fmla="*/ 419 h 40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3" h="409">
                  <a:moveTo>
                    <a:pt x="885" y="372"/>
                  </a:moveTo>
                  <a:lnTo>
                    <a:pt x="0" y="372"/>
                  </a:lnTo>
                  <a:lnTo>
                    <a:pt x="0" y="31"/>
                  </a:lnTo>
                  <a:lnTo>
                    <a:pt x="885" y="31"/>
                  </a:lnTo>
                  <a:lnTo>
                    <a:pt x="885" y="0"/>
                  </a:lnTo>
                  <a:lnTo>
                    <a:pt x="953" y="214"/>
                  </a:lnTo>
                  <a:lnTo>
                    <a:pt x="885" y="409"/>
                  </a:lnTo>
                  <a:lnTo>
                    <a:pt x="885" y="372"/>
                  </a:lnTo>
                  <a:close/>
                </a:path>
              </a:pathLst>
            </a:custGeom>
            <a:solidFill>
              <a:srgbClr val="FFCCCC"/>
            </a:solidFill>
            <a:ln w="9525">
              <a:solidFill>
                <a:srgbClr val="000000"/>
              </a:solidFill>
              <a:prstDash val="solid"/>
              <a:round/>
              <a:headEnd/>
              <a:tailEnd/>
            </a:ln>
          </p:spPr>
          <p:txBody>
            <a:bodyPr/>
            <a:lstStyle/>
            <a:p>
              <a:pPr algn="l"/>
              <a:endParaRPr lang="en-US">
                <a:solidFill>
                  <a:srgbClr val="000000"/>
                </a:solidFill>
              </a:endParaRPr>
            </a:p>
          </p:txBody>
        </p:sp>
        <p:sp>
          <p:nvSpPr>
            <p:cNvPr id="17416" name="AutoShape 29"/>
            <p:cNvSpPr>
              <a:spLocks noChangeArrowheads="1"/>
            </p:cNvSpPr>
            <p:nvPr/>
          </p:nvSpPr>
          <p:spPr bwMode="auto">
            <a:xfrm rot="-2589143">
              <a:off x="2005" y="2061"/>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17" name="AutoShape 30"/>
            <p:cNvSpPr>
              <a:spLocks noChangeArrowheads="1"/>
            </p:cNvSpPr>
            <p:nvPr/>
          </p:nvSpPr>
          <p:spPr bwMode="auto">
            <a:xfrm>
              <a:off x="2172" y="1922"/>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18" name="AutoShape 31"/>
            <p:cNvSpPr>
              <a:spLocks noChangeArrowheads="1"/>
            </p:cNvSpPr>
            <p:nvPr/>
          </p:nvSpPr>
          <p:spPr bwMode="auto">
            <a:xfrm rot="2401815">
              <a:off x="2235" y="2106"/>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19" name="AutoShape 32"/>
            <p:cNvSpPr>
              <a:spLocks noChangeArrowheads="1"/>
            </p:cNvSpPr>
            <p:nvPr/>
          </p:nvSpPr>
          <p:spPr bwMode="auto">
            <a:xfrm rot="19198185" flipV="1">
              <a:off x="2435" y="1971"/>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0" name="AutoShape 33"/>
            <p:cNvSpPr>
              <a:spLocks noChangeArrowheads="1"/>
            </p:cNvSpPr>
            <p:nvPr/>
          </p:nvSpPr>
          <p:spPr bwMode="auto">
            <a:xfrm rot="-956723">
              <a:off x="2577" y="2106"/>
              <a:ext cx="230" cy="146"/>
            </a:xfrm>
            <a:prstGeom prst="rightArrow">
              <a:avLst>
                <a:gd name="adj1" fmla="val 50000"/>
                <a:gd name="adj2" fmla="val 78774"/>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1" name="AutoShape 34"/>
            <p:cNvSpPr>
              <a:spLocks noChangeArrowheads="1"/>
            </p:cNvSpPr>
            <p:nvPr/>
          </p:nvSpPr>
          <p:spPr bwMode="auto">
            <a:xfrm rot="956723" flipV="1">
              <a:off x="2734" y="1971"/>
              <a:ext cx="230" cy="145"/>
            </a:xfrm>
            <a:prstGeom prst="rightArrow">
              <a:avLst>
                <a:gd name="adj1" fmla="val 50000"/>
                <a:gd name="adj2" fmla="val 79318"/>
              </a:avLst>
            </a:prstGeom>
            <a:solidFill>
              <a:srgbClr val="87ABB9"/>
            </a:solidFill>
            <a:ln>
              <a:noFill/>
            </a:ln>
            <a:effectLst/>
            <a:extLst>
              <a:ext uri="{91240B29-F687-4F45-9708-019B960494DF}">
                <a14:hiddenLine xmlns:a14="http://schemas.microsoft.com/office/drawing/2010/main" w="25400">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a:solidFill>
                  <a:srgbClr val="000000"/>
                </a:solidFill>
              </a:endParaRPr>
            </a:p>
          </p:txBody>
        </p:sp>
        <p:sp>
          <p:nvSpPr>
            <p:cNvPr id="17422" name="Text Box 35"/>
            <p:cNvSpPr txBox="1">
              <a:spLocks noChangeArrowheads="1"/>
            </p:cNvSpPr>
            <p:nvPr/>
          </p:nvSpPr>
          <p:spPr bwMode="auto">
            <a:xfrm>
              <a:off x="2337" y="2377"/>
              <a:ext cx="315" cy="136"/>
            </a:xfrm>
            <a:prstGeom prst="rect">
              <a:avLst/>
            </a:prstGeom>
            <a:noFill/>
            <a:ln>
              <a:noFill/>
            </a:ln>
            <a:effectLst/>
            <a:extLst>
              <a:ext uri="{909E8E84-426E-40DD-AFC4-6F175D3DCCD1}">
                <a14:hiddenFill xmlns:a14="http://schemas.microsoft.com/office/drawing/2010/main">
                  <a:solidFill>
                    <a:srgbClr val="87ABB9"/>
                  </a:solidFill>
                </a14:hiddenFill>
              </a:ext>
              <a:ext uri="{91240B29-F687-4F45-9708-019B960494DF}">
                <a14:hiddenLine xmlns:a14="http://schemas.microsoft.com/office/drawing/2010/main" w="9525" algn="ctr">
                  <a:solidFill>
                    <a:srgbClr val="39536B"/>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eaLnBrk="1" hangingPunct="1">
                <a:buFontTx/>
                <a:buNone/>
              </a:pPr>
              <a:r>
                <a:rPr lang="en-US" dirty="0" err="1">
                  <a:solidFill>
                    <a:srgbClr val="39536B"/>
                  </a:solidFill>
                </a:rPr>
                <a:t>Jellin</a:t>
              </a:r>
              <a:r>
                <a:rPr lang="en-US" dirty="0">
                  <a:solidFill>
                    <a:srgbClr val="39536B"/>
                  </a:solidFill>
                  <a:cs typeface="Arial" charset="0"/>
                </a:rPr>
                <a:t>'</a:t>
              </a:r>
            </a:p>
          </p:txBody>
        </p:sp>
      </p:grpSp>
      <p:sp>
        <p:nvSpPr>
          <p:cNvPr id="4" name="TextBox 3"/>
          <p:cNvSpPr txBox="1"/>
          <p:nvPr/>
        </p:nvSpPr>
        <p:spPr>
          <a:xfrm>
            <a:off x="568468" y="1301206"/>
            <a:ext cx="4549640" cy="369332"/>
          </a:xfrm>
          <a:prstGeom prst="rect">
            <a:avLst/>
          </a:prstGeom>
          <a:noFill/>
        </p:spPr>
        <p:txBody>
          <a:bodyPr wrap="square" rtlCol="0">
            <a:noAutofit/>
          </a:bodyPr>
          <a:lstStyle/>
          <a:p>
            <a:pPr algn="l">
              <a:buNone/>
            </a:pPr>
            <a:r>
              <a:rPr lang="en-US" sz="1800" dirty="0" smtClean="0"/>
              <a:t>The launch includes mechanisms that foster shared understanding of goals, roles, and how the team will work together.</a:t>
            </a:r>
          </a:p>
        </p:txBody>
      </p:sp>
    </p:spTree>
    <p:extLst>
      <p:ext uri="{BB962C8B-B14F-4D97-AF65-F5344CB8AC3E}">
        <p14:creationId xmlns:p14="http://schemas.microsoft.com/office/powerpoint/2010/main" val="17919857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Characterizing the Work Processes</a:t>
            </a:r>
            <a:endParaRPr lang="en-US" dirty="0"/>
          </a:p>
        </p:txBody>
      </p:sp>
      <p:sp>
        <p:nvSpPr>
          <p:cNvPr id="3" name="Content Placeholder 2"/>
          <p:cNvSpPr>
            <a:spLocks noGrp="1"/>
          </p:cNvSpPr>
          <p:nvPr>
            <p:ph idx="1"/>
          </p:nvPr>
        </p:nvSpPr>
        <p:spPr/>
        <p:txBody>
          <a:bodyPr/>
          <a:lstStyle/>
          <a:p>
            <a:pPr marL="0" indent="0"/>
            <a:r>
              <a:rPr lang="en-US" dirty="0" smtClean="0"/>
              <a:t>Having defined what needs to be done, the team is prepared to define </a:t>
            </a:r>
            <a:r>
              <a:rPr lang="en-US" i="1" dirty="0" smtClean="0"/>
              <a:t>how</a:t>
            </a:r>
            <a:r>
              <a:rPr lang="en-US" dirty="0"/>
              <a:t> </a:t>
            </a:r>
            <a:r>
              <a:rPr lang="en-US" dirty="0" smtClean="0"/>
              <a:t>it will be done.</a:t>
            </a:r>
          </a:p>
          <a:p>
            <a:pPr marL="0" indent="0">
              <a:spcBef>
                <a:spcPts val="1200"/>
              </a:spcBef>
              <a:spcAft>
                <a:spcPts val="0"/>
              </a:spcAft>
            </a:pPr>
            <a:r>
              <a:rPr lang="en-US" dirty="0" smtClean="0"/>
              <a:t>For each product or service, the team identifies the process they will use to do the work.</a:t>
            </a:r>
          </a:p>
          <a:p>
            <a:pPr marL="0" indent="0">
              <a:spcBef>
                <a:spcPts val="1200"/>
              </a:spcBef>
            </a:pPr>
            <a:r>
              <a:rPr lang="en-US" dirty="0" smtClean="0"/>
              <a:t>The team processes are based on the organization’s standard processes and the TSP.</a:t>
            </a:r>
          </a:p>
          <a:p>
            <a:pPr marL="0" indent="0">
              <a:spcBef>
                <a:spcPts val="1200"/>
              </a:spcBef>
            </a:pPr>
            <a:r>
              <a:rPr lang="en-US" dirty="0" smtClean="0"/>
              <a:t>The team produces a plan to develop any missing process elements.</a:t>
            </a:r>
          </a:p>
          <a:p>
            <a:pPr marL="0" indent="0">
              <a:spcBef>
                <a:spcPts val="1200"/>
              </a:spcBef>
            </a:pPr>
            <a:r>
              <a:rPr lang="en-US" dirty="0" smtClean="0"/>
              <a:t>These processes will provide the basis for deriving specific tasks required to do the work.</a:t>
            </a:r>
            <a:endParaRPr lang="en-US" dirty="0"/>
          </a:p>
        </p:txBody>
      </p:sp>
      <p:pic>
        <p:nvPicPr>
          <p:cNvPr id="1021954" name="Picture 2" descr="\\ad\dfs\Users\mkasunic\Documents\Graphics - Kas\iStock\iStock Photos\Process fl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512" y="4683784"/>
            <a:ext cx="2152291" cy="1614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548205"/>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Document Development Process</a:t>
            </a:r>
            <a:endParaRPr lang="en-US" dirty="0"/>
          </a:p>
        </p:txBody>
      </p:sp>
      <p:sp>
        <p:nvSpPr>
          <p:cNvPr id="5" name="TextBox 4"/>
          <p:cNvSpPr txBox="1"/>
          <p:nvPr/>
        </p:nvSpPr>
        <p:spPr>
          <a:xfrm>
            <a:off x="795647" y="1603169"/>
            <a:ext cx="2340862" cy="338554"/>
          </a:xfrm>
          <a:prstGeom prst="rect">
            <a:avLst/>
          </a:prstGeom>
          <a:solidFill>
            <a:srgbClr val="00B0F0">
              <a:alpha val="30196"/>
            </a:srgbClr>
          </a:solidFill>
        </p:spPr>
        <p:txBody>
          <a:bodyPr wrap="square" rtlCol="0">
            <a:spAutoFit/>
          </a:bodyPr>
          <a:lstStyle/>
          <a:p>
            <a:pPr algn="l">
              <a:buNone/>
            </a:pPr>
            <a:r>
              <a:rPr lang="en-US" sz="1600" dirty="0" smtClean="0"/>
              <a:t>Research &amp; Analysis</a:t>
            </a:r>
          </a:p>
        </p:txBody>
      </p:sp>
      <p:sp>
        <p:nvSpPr>
          <p:cNvPr id="7" name="TextBox 6"/>
          <p:cNvSpPr txBox="1"/>
          <p:nvPr/>
        </p:nvSpPr>
        <p:spPr>
          <a:xfrm>
            <a:off x="795645" y="2245165"/>
            <a:ext cx="2340865" cy="338554"/>
          </a:xfrm>
          <a:prstGeom prst="rect">
            <a:avLst/>
          </a:prstGeom>
          <a:solidFill>
            <a:srgbClr val="00B0F0">
              <a:alpha val="30196"/>
            </a:srgbClr>
          </a:solidFill>
        </p:spPr>
        <p:txBody>
          <a:bodyPr wrap="square" rtlCol="0">
            <a:spAutoFit/>
          </a:bodyPr>
          <a:lstStyle/>
          <a:p>
            <a:pPr algn="l">
              <a:buNone/>
            </a:pPr>
            <a:r>
              <a:rPr lang="en-US" sz="1600" dirty="0" smtClean="0"/>
              <a:t>Outline review</a:t>
            </a:r>
          </a:p>
        </p:txBody>
      </p:sp>
      <p:sp>
        <p:nvSpPr>
          <p:cNvPr id="8" name="TextBox 7"/>
          <p:cNvSpPr txBox="1"/>
          <p:nvPr/>
        </p:nvSpPr>
        <p:spPr>
          <a:xfrm>
            <a:off x="795646" y="2887161"/>
            <a:ext cx="2340863" cy="338554"/>
          </a:xfrm>
          <a:prstGeom prst="rect">
            <a:avLst/>
          </a:prstGeom>
          <a:solidFill>
            <a:srgbClr val="00B0F0">
              <a:alpha val="30196"/>
            </a:srgbClr>
          </a:solidFill>
        </p:spPr>
        <p:txBody>
          <a:bodyPr wrap="square" rtlCol="0">
            <a:spAutoFit/>
          </a:bodyPr>
          <a:lstStyle/>
          <a:p>
            <a:pPr algn="l">
              <a:buNone/>
            </a:pPr>
            <a:r>
              <a:rPr lang="en-US" sz="1600" dirty="0" smtClean="0"/>
              <a:t>Draft</a:t>
            </a:r>
          </a:p>
        </p:txBody>
      </p:sp>
      <p:sp>
        <p:nvSpPr>
          <p:cNvPr id="9" name="TextBox 8"/>
          <p:cNvSpPr txBox="1"/>
          <p:nvPr/>
        </p:nvSpPr>
        <p:spPr>
          <a:xfrm>
            <a:off x="795645" y="3529157"/>
            <a:ext cx="2340864" cy="338554"/>
          </a:xfrm>
          <a:prstGeom prst="rect">
            <a:avLst/>
          </a:prstGeom>
          <a:solidFill>
            <a:srgbClr val="00B0F0">
              <a:alpha val="30196"/>
            </a:srgbClr>
          </a:solidFill>
        </p:spPr>
        <p:txBody>
          <a:bodyPr wrap="square" rtlCol="0" anchor="ctr" anchorCtr="0">
            <a:spAutoFit/>
          </a:bodyPr>
          <a:lstStyle/>
          <a:p>
            <a:pPr algn="l">
              <a:buNone/>
            </a:pPr>
            <a:r>
              <a:rPr lang="en-US" sz="1600" dirty="0" smtClean="0"/>
              <a:t>Personal review</a:t>
            </a:r>
          </a:p>
        </p:txBody>
      </p:sp>
      <p:sp>
        <p:nvSpPr>
          <p:cNvPr id="10" name="TextBox 9"/>
          <p:cNvSpPr txBox="1"/>
          <p:nvPr/>
        </p:nvSpPr>
        <p:spPr>
          <a:xfrm>
            <a:off x="795645" y="4171153"/>
            <a:ext cx="2340864" cy="584775"/>
          </a:xfrm>
          <a:prstGeom prst="rect">
            <a:avLst/>
          </a:prstGeom>
          <a:solidFill>
            <a:srgbClr val="00B0F0">
              <a:alpha val="30196"/>
            </a:srgbClr>
          </a:solidFill>
        </p:spPr>
        <p:txBody>
          <a:bodyPr wrap="square" rtlCol="0" anchor="ctr" anchorCtr="0">
            <a:spAutoFit/>
          </a:bodyPr>
          <a:lstStyle/>
          <a:p>
            <a:pPr algn="l">
              <a:buNone/>
            </a:pPr>
            <a:r>
              <a:rPr lang="en-US" sz="1600" dirty="0" smtClean="0"/>
              <a:t>Document inspection</a:t>
            </a:r>
            <a:br>
              <a:rPr lang="en-US" sz="1600" dirty="0" smtClean="0"/>
            </a:br>
            <a:r>
              <a:rPr lang="en-US" sz="1600" dirty="0" smtClean="0"/>
              <a:t>and editing</a:t>
            </a:r>
          </a:p>
        </p:txBody>
      </p:sp>
      <p:sp>
        <p:nvSpPr>
          <p:cNvPr id="11" name="TextBox 10"/>
          <p:cNvSpPr txBox="1"/>
          <p:nvPr/>
        </p:nvSpPr>
        <p:spPr>
          <a:xfrm>
            <a:off x="795647" y="5059372"/>
            <a:ext cx="2340862" cy="338554"/>
          </a:xfrm>
          <a:prstGeom prst="rect">
            <a:avLst/>
          </a:prstGeom>
          <a:solidFill>
            <a:srgbClr val="00B0F0">
              <a:alpha val="30196"/>
            </a:srgbClr>
          </a:solidFill>
        </p:spPr>
        <p:txBody>
          <a:bodyPr wrap="square" rtlCol="0">
            <a:spAutoFit/>
          </a:bodyPr>
          <a:lstStyle/>
          <a:p>
            <a:pPr algn="l">
              <a:buNone/>
            </a:pPr>
            <a:r>
              <a:rPr lang="en-US" sz="1600" dirty="0" smtClean="0"/>
              <a:t>Document delivery</a:t>
            </a:r>
          </a:p>
        </p:txBody>
      </p:sp>
      <p:cxnSp>
        <p:nvCxnSpPr>
          <p:cNvPr id="14" name="Straight Arrow Connector 13"/>
          <p:cNvCxnSpPr>
            <a:stCxn id="5" idx="2"/>
            <a:endCxn id="7" idx="0"/>
          </p:cNvCxnSpPr>
          <p:nvPr/>
        </p:nvCxnSpPr>
        <p:spPr bwMode="auto">
          <a:xfrm>
            <a:off x="1966078" y="1941723"/>
            <a:ext cx="0" cy="303442"/>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7" name="Straight Arrow Connector 16"/>
          <p:cNvCxnSpPr>
            <a:stCxn id="10" idx="2"/>
            <a:endCxn id="11" idx="0"/>
          </p:cNvCxnSpPr>
          <p:nvPr/>
        </p:nvCxnSpPr>
        <p:spPr bwMode="auto">
          <a:xfrm>
            <a:off x="1966077" y="4755928"/>
            <a:ext cx="1" cy="303444"/>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9" name="Straight Arrow Connector 18"/>
          <p:cNvCxnSpPr>
            <a:stCxn id="8" idx="2"/>
            <a:endCxn id="9" idx="0"/>
          </p:cNvCxnSpPr>
          <p:nvPr/>
        </p:nvCxnSpPr>
        <p:spPr bwMode="auto">
          <a:xfrm flipH="1">
            <a:off x="1966077" y="3225715"/>
            <a:ext cx="1" cy="303442"/>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20" name="Straight Arrow Connector 19"/>
          <p:cNvCxnSpPr>
            <a:stCxn id="9" idx="2"/>
            <a:endCxn id="10" idx="0"/>
          </p:cNvCxnSpPr>
          <p:nvPr/>
        </p:nvCxnSpPr>
        <p:spPr bwMode="auto">
          <a:xfrm>
            <a:off x="1966077" y="3867711"/>
            <a:ext cx="0" cy="303442"/>
          </a:xfrm>
          <a:prstGeom prst="straightConnector1">
            <a:avLst/>
          </a:prstGeom>
          <a:solidFill>
            <a:srgbClr val="5CA1FB"/>
          </a:solidFill>
          <a:ln w="19050" cap="flat" cmpd="sng" algn="ctr">
            <a:solidFill>
              <a:schemeClr val="tx1"/>
            </a:solidFill>
            <a:prstDash val="solid"/>
            <a:round/>
            <a:headEnd type="none" w="med" len="med"/>
            <a:tailEnd type="arrow"/>
          </a:ln>
          <a:effectLst/>
        </p:spPr>
      </p:cxnSp>
      <p:sp>
        <p:nvSpPr>
          <p:cNvPr id="21" name="TextBox 20"/>
          <p:cNvSpPr txBox="1"/>
          <p:nvPr/>
        </p:nvSpPr>
        <p:spPr>
          <a:xfrm>
            <a:off x="4037161" y="2498105"/>
            <a:ext cx="3761117" cy="1200329"/>
          </a:xfrm>
          <a:prstGeom prst="rect">
            <a:avLst/>
          </a:prstGeom>
          <a:noFill/>
        </p:spPr>
        <p:txBody>
          <a:bodyPr wrap="square" rtlCol="0">
            <a:spAutoFit/>
          </a:bodyPr>
          <a:lstStyle/>
          <a:p>
            <a:pPr algn="l">
              <a:buNone/>
            </a:pPr>
            <a:r>
              <a:rPr lang="en-US" sz="1800" dirty="0" smtClean="0"/>
              <a:t>With the TSP, a personal review </a:t>
            </a:r>
            <a:r>
              <a:rPr lang="en-US" sz="1800" i="1" dirty="0" smtClean="0"/>
              <a:t>and</a:t>
            </a:r>
            <a:r>
              <a:rPr lang="en-US" sz="1800" dirty="0" smtClean="0"/>
              <a:t> an inspection (peer review) is always included in the product development process.</a:t>
            </a:r>
          </a:p>
        </p:txBody>
      </p:sp>
      <p:pic>
        <p:nvPicPr>
          <p:cNvPr id="11266" name="Picture 2" descr="\\ad\dfs\Users\mkasunic\Documents\iStock\Red flag.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backgroundMark x1="16713" y1="77844" x2="16713" y2="7784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876917" y="3276280"/>
            <a:ext cx="590737" cy="54959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ad\dfs\Users\mkasunic\Documents\iStock\Red flag.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backgroundMark x1="16713" y1="77844" x2="16713" y2="7784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876917" y="4049906"/>
            <a:ext cx="590737" cy="549599"/>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a:stCxn id="7" idx="2"/>
            <a:endCxn id="8" idx="0"/>
          </p:cNvCxnSpPr>
          <p:nvPr/>
        </p:nvCxnSpPr>
        <p:spPr bwMode="auto">
          <a:xfrm>
            <a:off x="1966078" y="2583719"/>
            <a:ext cx="0" cy="303442"/>
          </a:xfrm>
          <a:prstGeom prst="straightConnector1">
            <a:avLst/>
          </a:prstGeom>
          <a:solidFill>
            <a:srgbClr val="5CA1FB"/>
          </a:solidFill>
          <a:ln w="1905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202819281"/>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3 Exercise: Produce Development Strategy and Process</a:t>
            </a:r>
          </a:p>
        </p:txBody>
      </p:sp>
      <p:sp>
        <p:nvSpPr>
          <p:cNvPr id="5" name="TextBox 4"/>
          <p:cNvSpPr txBox="1"/>
          <p:nvPr/>
        </p:nvSpPr>
        <p:spPr>
          <a:xfrm>
            <a:off x="533400" y="1472540"/>
            <a:ext cx="3302330" cy="2215991"/>
          </a:xfrm>
          <a:prstGeom prst="rect">
            <a:avLst/>
          </a:prstGeom>
          <a:noFill/>
        </p:spPr>
        <p:txBody>
          <a:bodyPr wrap="square" rtlCol="0">
            <a:spAutoFit/>
          </a:bodyPr>
          <a:lstStyle/>
          <a:p>
            <a:pPr marL="285750" indent="-285750" algn="l"/>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a:solidFill>
                  <a:srgbClr val="000000"/>
                </a:solidFill>
              </a:rPr>
              <a:t>5</a:t>
            </a:r>
            <a:r>
              <a:rPr lang="en-US" sz="1800" dirty="0" smtClean="0">
                <a:solidFill>
                  <a:srgbClr val="000000"/>
                </a:solidFill>
              </a:rPr>
              <a:t>0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1737" y="1567789"/>
            <a:ext cx="3265361" cy="4241483"/>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546463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2993771"/>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32198894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sz="2700" dirty="0" smtClean="0"/>
              <a:t>Meeting 4: Build the Overall and Near-Term Plans</a:t>
            </a:r>
            <a:endParaRPr lang="en-US" sz="2700"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works together to begin elaborating the plan by </a:t>
            </a:r>
          </a:p>
          <a:p>
            <a:pPr lvl="1" defTabSz="811213">
              <a:spcBef>
                <a:spcPts val="1200"/>
              </a:spcBef>
              <a:spcAft>
                <a:spcPts val="0"/>
              </a:spcAft>
            </a:pPr>
            <a:r>
              <a:rPr lang="en-US" sz="1800" b="0" dirty="0" smtClean="0"/>
              <a:t>refining the work product or service sizes</a:t>
            </a:r>
            <a:endParaRPr lang="en-US" sz="1800" b="0" dirty="0"/>
          </a:p>
          <a:p>
            <a:pPr lvl="1" defTabSz="811213">
              <a:spcBef>
                <a:spcPts val="1200"/>
              </a:spcBef>
              <a:spcAft>
                <a:spcPts val="0"/>
              </a:spcAft>
            </a:pPr>
            <a:r>
              <a:rPr lang="en-US" sz="1800" b="0" dirty="0" smtClean="0"/>
              <a:t>defining the tasks needed to complete the work</a:t>
            </a:r>
          </a:p>
          <a:p>
            <a:pPr lvl="1" defTabSz="811213">
              <a:spcBef>
                <a:spcPts val="1200"/>
              </a:spcBef>
              <a:spcAft>
                <a:spcPts val="0"/>
              </a:spcAft>
            </a:pPr>
            <a:r>
              <a:rPr lang="en-US" sz="1800" b="0" dirty="0" smtClean="0"/>
              <a:t>estimating the </a:t>
            </a:r>
            <a:r>
              <a:rPr lang="en-US" sz="1800" dirty="0" smtClean="0"/>
              <a:t>effort </a:t>
            </a:r>
            <a:r>
              <a:rPr lang="en-US" sz="1800" b="0" dirty="0" smtClean="0"/>
              <a:t>for each task</a:t>
            </a:r>
          </a:p>
          <a:p>
            <a:pPr lvl="1" defTabSz="811213">
              <a:spcBef>
                <a:spcPts val="1200"/>
              </a:spcBef>
              <a:spcAft>
                <a:spcPts val="0"/>
              </a:spcAft>
            </a:pPr>
            <a:r>
              <a:rPr lang="en-US" sz="1800" b="0" dirty="0" smtClean="0"/>
              <a:t>estimating available team task time for each week of the effort</a:t>
            </a:r>
          </a:p>
          <a:p>
            <a:pPr defTabSz="811213"/>
            <a:endParaRPr lang="en-US" sz="1800" b="0" dirty="0" smtClean="0"/>
          </a:p>
          <a:p>
            <a:pPr defTabSz="811213"/>
            <a:endParaRPr lang="en-US" sz="1800" b="0" dirty="0" smtClean="0"/>
          </a:p>
        </p:txBody>
      </p:sp>
      <p:grpSp>
        <p:nvGrpSpPr>
          <p:cNvPr id="6" name="Group 5"/>
          <p:cNvGrpSpPr/>
          <p:nvPr/>
        </p:nvGrpSpPr>
        <p:grpSpPr>
          <a:xfrm>
            <a:off x="6238019" y="3552825"/>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4778496"/>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LAU4</a:t>
            </a:r>
          </a:p>
        </p:txBody>
      </p:sp>
    </p:spTree>
    <p:extLst>
      <p:ext uri="{BB962C8B-B14F-4D97-AF65-F5344CB8AC3E}">
        <p14:creationId xmlns:p14="http://schemas.microsoft.com/office/powerpoint/2010/main" val="3236555548"/>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775597"/>
          </a:xfrm>
        </p:spPr>
        <p:txBody>
          <a:bodyPr/>
          <a:lstStyle/>
          <a:p>
            <a:r>
              <a:rPr lang="en-US" dirty="0" smtClean="0"/>
              <a:t>Refining the Work Product Sizes</a:t>
            </a:r>
            <a:endParaRPr lang="en-US" dirty="0"/>
          </a:p>
        </p:txBody>
      </p:sp>
      <p:sp>
        <p:nvSpPr>
          <p:cNvPr id="44" name="Rectangle 3"/>
          <p:cNvSpPr txBox="1">
            <a:spLocks noChangeArrowheads="1"/>
          </p:cNvSpPr>
          <p:nvPr/>
        </p:nvSpPr>
        <p:spPr bwMode="gray">
          <a:xfrm>
            <a:off x="533400" y="1495425"/>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meeting 3, a conceptual design was developed and rough sizes were estimated for the work products and services. Other support elements were identified and also sized.</a:t>
            </a:r>
          </a:p>
          <a:p>
            <a:pPr defTabSz="811213">
              <a:spcBef>
                <a:spcPts val="1200"/>
              </a:spcBef>
              <a:spcAft>
                <a:spcPts val="0"/>
              </a:spcAft>
              <a:buNone/>
            </a:pPr>
            <a:r>
              <a:rPr lang="en-US" sz="1800" b="0" dirty="0" smtClean="0"/>
              <a:t>If the conceptual design is sufficiently detailed, then this step should be relatively straightforward.</a:t>
            </a:r>
          </a:p>
          <a:p>
            <a:pPr defTabSz="811213">
              <a:spcBef>
                <a:spcPts val="1200"/>
              </a:spcBef>
              <a:spcAft>
                <a:spcPts val="0"/>
              </a:spcAft>
              <a:buNone/>
            </a:pPr>
            <a:r>
              <a:rPr lang="en-US" sz="1800" dirty="0" smtClean="0"/>
              <a:t>Examine the size estimates for all of the products and services on the list and refine them if required.</a:t>
            </a:r>
          </a:p>
          <a:p>
            <a:pPr defTabSz="811213">
              <a:spcBef>
                <a:spcPts val="1200"/>
              </a:spcBef>
              <a:spcAft>
                <a:spcPts val="0"/>
              </a:spcAft>
              <a:buNone/>
            </a:pPr>
            <a:r>
              <a:rPr lang="en-US" sz="1800" b="0" dirty="0" smtClean="0"/>
              <a:t>If there is any serious disagreement about any estimate, the team takes the time to discuss it and to arrive at a consensus decision.</a:t>
            </a:r>
          </a:p>
        </p:txBody>
      </p:sp>
      <p:sp>
        <p:nvSpPr>
          <p:cNvPr id="3" name="TextBox 2"/>
          <p:cNvSpPr txBox="1"/>
          <p:nvPr/>
        </p:nvSpPr>
        <p:spPr>
          <a:xfrm>
            <a:off x="4848045" y="5486400"/>
            <a:ext cx="184731" cy="338554"/>
          </a:xfrm>
          <a:prstGeom prst="rect">
            <a:avLst/>
          </a:prstGeom>
          <a:noFill/>
        </p:spPr>
        <p:txBody>
          <a:bodyPr wrap="none" rtlCol="0">
            <a:spAutoFit/>
          </a:bodyPr>
          <a:lstStyle/>
          <a:p>
            <a:pPr algn="l">
              <a:buNone/>
            </a:pPr>
            <a:endParaRPr lang="en-US" sz="1600" dirty="0" smtClean="0"/>
          </a:p>
        </p:txBody>
      </p:sp>
      <p:pic>
        <p:nvPicPr>
          <p:cNvPr id="1026" name="Picture 2" descr="C:\Users\mkasunic\Desktop\iStock_000021211570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487237"/>
            <a:ext cx="3433763" cy="161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657638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the Tasks</a:t>
            </a:r>
            <a:endParaRPr lang="en-US" dirty="0"/>
          </a:p>
        </p:txBody>
      </p:sp>
      <p:sp>
        <p:nvSpPr>
          <p:cNvPr id="4" name="Rectangle 3"/>
          <p:cNvSpPr txBox="1">
            <a:spLocks noChangeArrowheads="1"/>
          </p:cNvSpPr>
          <p:nvPr/>
        </p:nvSpPr>
        <p:spPr bwMode="gray">
          <a:xfrm>
            <a:off x="533400" y="1495425"/>
            <a:ext cx="4471261" cy="11001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Meeting 3, the work processes were defined. The processes are now further elaborated into specific tasks for accomplishing the work.</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0501" y="669936"/>
            <a:ext cx="2600325" cy="2149875"/>
          </a:xfrm>
          <a:prstGeom prst="rect">
            <a:avLst/>
          </a:prstGeom>
        </p:spPr>
      </p:pic>
      <p:grpSp>
        <p:nvGrpSpPr>
          <p:cNvPr id="75" name="Group 74"/>
          <p:cNvGrpSpPr/>
          <p:nvPr/>
        </p:nvGrpSpPr>
        <p:grpSpPr>
          <a:xfrm>
            <a:off x="1597466" y="4278009"/>
            <a:ext cx="5783339" cy="1145101"/>
            <a:chOff x="1597466" y="3743634"/>
            <a:chExt cx="5783339" cy="1145101"/>
          </a:xfrm>
        </p:grpSpPr>
        <p:grpSp>
          <p:nvGrpSpPr>
            <p:cNvPr id="63" name="Group 62"/>
            <p:cNvGrpSpPr/>
            <p:nvPr/>
          </p:nvGrpSpPr>
          <p:grpSpPr>
            <a:xfrm>
              <a:off x="6424891" y="4099607"/>
              <a:ext cx="935421" cy="767256"/>
              <a:chOff x="4078298" y="4294019"/>
              <a:chExt cx="935421" cy="767256"/>
            </a:xfrm>
          </p:grpSpPr>
          <p:sp>
            <p:nvSpPr>
              <p:cNvPr id="64" name="Rectangle 63"/>
              <p:cNvSpPr/>
              <p:nvPr/>
            </p:nvSpPr>
            <p:spPr bwMode="auto">
              <a:xfrm>
                <a:off x="4078298" y="4294019"/>
                <a:ext cx="935421" cy="767256"/>
              </a:xfrm>
              <a:prstGeom prst="rect">
                <a:avLst/>
              </a:prstGeom>
              <a:solidFill>
                <a:srgbClr val="5CA1FB"/>
              </a:solidFill>
              <a:ln w="38100" cap="flat" cmpd="sng" algn="ctr">
                <a:solidFill>
                  <a:schemeClr val="bg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cxnSp>
            <p:nvCxnSpPr>
              <p:cNvPr id="65" name="Straight Connector 64"/>
              <p:cNvCxnSpPr/>
              <p:nvPr/>
            </p:nvCxnSpPr>
            <p:spPr bwMode="auto">
              <a:xfrm>
                <a:off x="4079007"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66" name="Straight Connector 65"/>
              <p:cNvCxnSpPr/>
              <p:nvPr/>
            </p:nvCxnSpPr>
            <p:spPr bwMode="auto">
              <a:xfrm>
                <a:off x="4389044"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67" name="Straight Connector 66"/>
              <p:cNvCxnSpPr/>
              <p:nvPr/>
            </p:nvCxnSpPr>
            <p:spPr bwMode="auto">
              <a:xfrm>
                <a:off x="4699081"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68" name="Straight Connector 67"/>
              <p:cNvCxnSpPr/>
              <p:nvPr/>
            </p:nvCxnSpPr>
            <p:spPr bwMode="auto">
              <a:xfrm>
                <a:off x="5009117" y="4294019"/>
                <a:ext cx="0" cy="767256"/>
              </a:xfrm>
              <a:prstGeom prst="line">
                <a:avLst/>
              </a:prstGeom>
              <a:solidFill>
                <a:srgbClr val="5CA1FB"/>
              </a:solidFill>
              <a:ln w="6350" cap="flat" cmpd="sng" algn="ctr">
                <a:noFill/>
                <a:prstDash val="solid"/>
                <a:round/>
                <a:headEnd type="none" w="med" len="med"/>
                <a:tailEnd type="none" w="med" len="med"/>
              </a:ln>
              <a:effectLst/>
            </p:spPr>
          </p:cxnSp>
          <p:cxnSp>
            <p:nvCxnSpPr>
              <p:cNvPr id="69" name="Straight Connector 68"/>
              <p:cNvCxnSpPr/>
              <p:nvPr/>
            </p:nvCxnSpPr>
            <p:spPr bwMode="auto">
              <a:xfrm>
                <a:off x="4106277" y="4561738"/>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70" name="Straight Connector 69"/>
              <p:cNvCxnSpPr/>
              <p:nvPr/>
            </p:nvCxnSpPr>
            <p:spPr bwMode="auto">
              <a:xfrm>
                <a:off x="4106277" y="4803860"/>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71" name="Straight Connector 70"/>
              <p:cNvCxnSpPr/>
              <p:nvPr/>
            </p:nvCxnSpPr>
            <p:spPr bwMode="auto">
              <a:xfrm>
                <a:off x="4106277" y="5045982"/>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grpSp>
        <p:sp>
          <p:nvSpPr>
            <p:cNvPr id="7" name="TextBox 6"/>
            <p:cNvSpPr txBox="1"/>
            <p:nvPr/>
          </p:nvSpPr>
          <p:spPr>
            <a:xfrm>
              <a:off x="1597466" y="3743634"/>
              <a:ext cx="954108" cy="369332"/>
            </a:xfrm>
            <a:prstGeom prst="rect">
              <a:avLst/>
            </a:prstGeom>
            <a:noFill/>
          </p:spPr>
          <p:txBody>
            <a:bodyPr wrap="none" rtlCol="0">
              <a:spAutoFit/>
            </a:bodyPr>
            <a:lstStyle/>
            <a:p>
              <a:pPr>
                <a:buNone/>
              </a:pPr>
              <a:r>
                <a:rPr lang="en-US" sz="1800" dirty="0" smtClean="0"/>
                <a:t>Cycle 1</a:t>
              </a:r>
            </a:p>
          </p:txBody>
        </p:sp>
        <p:sp>
          <p:nvSpPr>
            <p:cNvPr id="9" name="Rectangle 8"/>
            <p:cNvSpPr/>
            <p:nvPr/>
          </p:nvSpPr>
          <p:spPr bwMode="auto">
            <a:xfrm>
              <a:off x="1611082" y="4118630"/>
              <a:ext cx="935421" cy="767256"/>
            </a:xfrm>
            <a:prstGeom prst="rect">
              <a:avLst/>
            </a:prstGeom>
            <a:solidFill>
              <a:srgbClr val="5CA1FB"/>
            </a:solidFill>
            <a:ln w="38100" cap="flat" cmpd="sng" algn="ctr">
              <a:solidFill>
                <a:schemeClr val="bg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cxnSp>
          <p:nvCxnSpPr>
            <p:cNvPr id="10" name="Straight Connector 9"/>
            <p:cNvCxnSpPr/>
            <p:nvPr/>
          </p:nvCxnSpPr>
          <p:spPr bwMode="auto">
            <a:xfrm>
              <a:off x="1611791"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1" name="Straight Connector 10"/>
            <p:cNvCxnSpPr/>
            <p:nvPr/>
          </p:nvCxnSpPr>
          <p:spPr bwMode="auto">
            <a:xfrm>
              <a:off x="1744664"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2" name="Straight Connector 11"/>
            <p:cNvCxnSpPr/>
            <p:nvPr/>
          </p:nvCxnSpPr>
          <p:spPr bwMode="auto">
            <a:xfrm>
              <a:off x="1877537"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3" name="Straight Connector 12"/>
            <p:cNvCxnSpPr/>
            <p:nvPr/>
          </p:nvCxnSpPr>
          <p:spPr bwMode="auto">
            <a:xfrm>
              <a:off x="2010410" y="412147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4" name="Straight Connector 13"/>
            <p:cNvCxnSpPr/>
            <p:nvPr/>
          </p:nvCxnSpPr>
          <p:spPr bwMode="auto">
            <a:xfrm>
              <a:off x="2276156"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5" name="Straight Connector 14"/>
            <p:cNvCxnSpPr/>
            <p:nvPr/>
          </p:nvCxnSpPr>
          <p:spPr bwMode="auto">
            <a:xfrm>
              <a:off x="2409029"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2143283" y="4118630"/>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7" name="Straight Connector 16"/>
            <p:cNvCxnSpPr/>
            <p:nvPr/>
          </p:nvCxnSpPr>
          <p:spPr bwMode="auto">
            <a:xfrm>
              <a:off x="2541901" y="4118630"/>
              <a:ext cx="0" cy="767256"/>
            </a:xfrm>
            <a:prstGeom prst="line">
              <a:avLst/>
            </a:prstGeom>
            <a:solidFill>
              <a:srgbClr val="5CA1FB"/>
            </a:solidFill>
            <a:ln w="6350" cap="flat" cmpd="sng" algn="ctr">
              <a:noFill/>
              <a:prstDash val="solid"/>
              <a:round/>
              <a:headEnd type="none" w="med" len="med"/>
              <a:tailEnd type="none" w="med" len="med"/>
            </a:ln>
            <a:effectLst/>
          </p:spPr>
        </p:cxnSp>
        <p:cxnSp>
          <p:nvCxnSpPr>
            <p:cNvPr id="18" name="Straight Connector 17"/>
            <p:cNvCxnSpPr/>
            <p:nvPr/>
          </p:nvCxnSpPr>
          <p:spPr bwMode="auto">
            <a:xfrm>
              <a:off x="1639061" y="4265288"/>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19" name="Straight Connector 18"/>
            <p:cNvCxnSpPr/>
            <p:nvPr/>
          </p:nvCxnSpPr>
          <p:spPr bwMode="auto">
            <a:xfrm>
              <a:off x="1639061" y="4386349"/>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20" name="Straight Connector 19"/>
            <p:cNvCxnSpPr/>
            <p:nvPr/>
          </p:nvCxnSpPr>
          <p:spPr bwMode="auto">
            <a:xfrm>
              <a:off x="1639061" y="4507410"/>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21" name="Straight Connector 20"/>
            <p:cNvCxnSpPr/>
            <p:nvPr/>
          </p:nvCxnSpPr>
          <p:spPr bwMode="auto">
            <a:xfrm>
              <a:off x="1639061" y="4628471"/>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22" name="Straight Connector 21"/>
            <p:cNvCxnSpPr/>
            <p:nvPr/>
          </p:nvCxnSpPr>
          <p:spPr bwMode="auto">
            <a:xfrm>
              <a:off x="1639061" y="4749532"/>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23" name="Straight Connector 22"/>
            <p:cNvCxnSpPr/>
            <p:nvPr/>
          </p:nvCxnSpPr>
          <p:spPr bwMode="auto">
            <a:xfrm>
              <a:off x="1639061" y="4870593"/>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grpSp>
          <p:nvGrpSpPr>
            <p:cNvPr id="24" name="Group 23"/>
            <p:cNvGrpSpPr/>
            <p:nvPr/>
          </p:nvGrpSpPr>
          <p:grpSpPr>
            <a:xfrm>
              <a:off x="4006184" y="3743634"/>
              <a:ext cx="960005" cy="1126959"/>
              <a:chOff x="3865588" y="2868540"/>
              <a:chExt cx="960005" cy="1126959"/>
            </a:xfrm>
          </p:grpSpPr>
          <p:sp>
            <p:nvSpPr>
              <p:cNvPr id="25" name="TextBox 24"/>
              <p:cNvSpPr txBox="1"/>
              <p:nvPr/>
            </p:nvSpPr>
            <p:spPr>
              <a:xfrm>
                <a:off x="3871486" y="2868540"/>
                <a:ext cx="954107" cy="369332"/>
              </a:xfrm>
              <a:prstGeom prst="rect">
                <a:avLst/>
              </a:prstGeom>
              <a:noFill/>
            </p:spPr>
            <p:txBody>
              <a:bodyPr wrap="none" rtlCol="0">
                <a:spAutoFit/>
              </a:bodyPr>
              <a:lstStyle/>
              <a:p>
                <a:pPr>
                  <a:buNone/>
                </a:pPr>
                <a:r>
                  <a:rPr lang="en-US" sz="1800" dirty="0"/>
                  <a:t>Cycle 2</a:t>
                </a:r>
                <a:endParaRPr lang="en-US" sz="1800" dirty="0" smtClean="0"/>
              </a:p>
            </p:txBody>
          </p:sp>
          <p:sp>
            <p:nvSpPr>
              <p:cNvPr id="26" name="Rectangle 25"/>
              <p:cNvSpPr/>
              <p:nvPr/>
            </p:nvSpPr>
            <p:spPr bwMode="auto">
              <a:xfrm>
                <a:off x="3865588" y="3228243"/>
                <a:ext cx="935421" cy="767256"/>
              </a:xfrm>
              <a:prstGeom prst="rect">
                <a:avLst/>
              </a:prstGeom>
              <a:solidFill>
                <a:srgbClr val="5CA1FB"/>
              </a:solidFill>
              <a:ln w="38100" cap="flat" cmpd="sng" algn="ctr">
                <a:solidFill>
                  <a:schemeClr val="bg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28" name="TextBox 27"/>
            <p:cNvSpPr txBox="1"/>
            <p:nvPr/>
          </p:nvSpPr>
          <p:spPr>
            <a:xfrm>
              <a:off x="6426698" y="3743634"/>
              <a:ext cx="954107" cy="369332"/>
            </a:xfrm>
            <a:prstGeom prst="rect">
              <a:avLst/>
            </a:prstGeom>
            <a:noFill/>
          </p:spPr>
          <p:txBody>
            <a:bodyPr wrap="none" rtlCol="0">
              <a:spAutoFit/>
            </a:bodyPr>
            <a:lstStyle/>
            <a:p>
              <a:pPr>
                <a:buNone/>
              </a:pPr>
              <a:r>
                <a:rPr lang="en-US" sz="1800" dirty="0"/>
                <a:t>Cycle 3</a:t>
              </a:r>
              <a:endParaRPr lang="en-US" sz="1800" dirty="0" smtClean="0"/>
            </a:p>
          </p:txBody>
        </p:sp>
        <p:sp>
          <p:nvSpPr>
            <p:cNvPr id="30" name="Right Arrow 29"/>
            <p:cNvSpPr/>
            <p:nvPr/>
          </p:nvSpPr>
          <p:spPr bwMode="auto">
            <a:xfrm>
              <a:off x="3085885" y="4328617"/>
              <a:ext cx="391885" cy="420915"/>
            </a:xfrm>
            <a:prstGeom prst="rightArrow">
              <a:avLst/>
            </a:prstGeom>
            <a:gradFill flip="none" rotWithShape="1">
              <a:gsLst>
                <a:gs pos="0">
                  <a:srgbClr val="5CA1FB">
                    <a:shade val="30000"/>
                    <a:satMod val="115000"/>
                  </a:srgbClr>
                </a:gs>
                <a:gs pos="50000">
                  <a:srgbClr val="5CA1FB">
                    <a:shade val="67500"/>
                    <a:satMod val="115000"/>
                  </a:srgbClr>
                </a:gs>
                <a:gs pos="100000">
                  <a:srgbClr val="5CA1FB">
                    <a:shade val="100000"/>
                    <a:satMod val="115000"/>
                  </a:srgbClr>
                </a:gs>
              </a:gsLst>
              <a:lin ang="10800000" scaled="1"/>
              <a:tileRect/>
            </a:gra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1" name="Right Arrow 30"/>
            <p:cNvSpPr/>
            <p:nvPr/>
          </p:nvSpPr>
          <p:spPr bwMode="auto">
            <a:xfrm>
              <a:off x="5500501" y="4328617"/>
              <a:ext cx="391885" cy="420915"/>
            </a:xfrm>
            <a:prstGeom prst="rightArrow">
              <a:avLst/>
            </a:prstGeom>
            <a:gradFill flip="none" rotWithShape="1">
              <a:gsLst>
                <a:gs pos="0">
                  <a:srgbClr val="5CA1FB">
                    <a:shade val="30000"/>
                    <a:satMod val="115000"/>
                  </a:srgbClr>
                </a:gs>
                <a:gs pos="50000">
                  <a:srgbClr val="5CA1FB">
                    <a:shade val="67500"/>
                    <a:satMod val="115000"/>
                  </a:srgbClr>
                </a:gs>
                <a:gs pos="100000">
                  <a:srgbClr val="5CA1FB">
                    <a:shade val="100000"/>
                    <a:satMod val="115000"/>
                  </a:srgbClr>
                </a:gs>
              </a:gsLst>
              <a:lin ang="10800000" scaled="1"/>
              <a:tileRect/>
            </a:gra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nvGrpSpPr>
            <p:cNvPr id="52" name="Group 51"/>
            <p:cNvGrpSpPr/>
            <p:nvPr/>
          </p:nvGrpSpPr>
          <p:grpSpPr>
            <a:xfrm>
              <a:off x="4006184" y="4099607"/>
              <a:ext cx="935421" cy="767256"/>
              <a:chOff x="4078298" y="4294019"/>
              <a:chExt cx="935421" cy="767256"/>
            </a:xfrm>
          </p:grpSpPr>
          <p:sp>
            <p:nvSpPr>
              <p:cNvPr id="36" name="Rectangle 35"/>
              <p:cNvSpPr/>
              <p:nvPr/>
            </p:nvSpPr>
            <p:spPr bwMode="auto">
              <a:xfrm>
                <a:off x="4078298" y="4294019"/>
                <a:ext cx="935421" cy="767256"/>
              </a:xfrm>
              <a:prstGeom prst="rect">
                <a:avLst/>
              </a:prstGeom>
              <a:solidFill>
                <a:srgbClr val="5CA1FB"/>
              </a:solidFill>
              <a:ln w="38100" cap="flat" cmpd="sng" algn="ctr">
                <a:solidFill>
                  <a:schemeClr val="bg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cxnSp>
            <p:nvCxnSpPr>
              <p:cNvPr id="37" name="Straight Connector 36"/>
              <p:cNvCxnSpPr/>
              <p:nvPr/>
            </p:nvCxnSpPr>
            <p:spPr bwMode="auto">
              <a:xfrm>
                <a:off x="4079007"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39" name="Straight Connector 38"/>
              <p:cNvCxnSpPr/>
              <p:nvPr/>
            </p:nvCxnSpPr>
            <p:spPr bwMode="auto">
              <a:xfrm>
                <a:off x="4389044"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43" name="Straight Connector 42"/>
              <p:cNvCxnSpPr/>
              <p:nvPr/>
            </p:nvCxnSpPr>
            <p:spPr bwMode="auto">
              <a:xfrm>
                <a:off x="4699081" y="4294019"/>
                <a:ext cx="0" cy="767256"/>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44" name="Straight Connector 43"/>
              <p:cNvCxnSpPr/>
              <p:nvPr/>
            </p:nvCxnSpPr>
            <p:spPr bwMode="auto">
              <a:xfrm>
                <a:off x="5009117" y="4294019"/>
                <a:ext cx="0" cy="767256"/>
              </a:xfrm>
              <a:prstGeom prst="line">
                <a:avLst/>
              </a:prstGeom>
              <a:solidFill>
                <a:srgbClr val="5CA1FB"/>
              </a:solidFill>
              <a:ln w="6350" cap="flat" cmpd="sng" algn="ctr">
                <a:noFill/>
                <a:prstDash val="solid"/>
                <a:round/>
                <a:headEnd type="none" w="med" len="med"/>
                <a:tailEnd type="none" w="med" len="med"/>
              </a:ln>
              <a:effectLst/>
            </p:spPr>
          </p:cxnSp>
          <p:cxnSp>
            <p:nvCxnSpPr>
              <p:cNvPr id="46" name="Straight Connector 45"/>
              <p:cNvCxnSpPr/>
              <p:nvPr/>
            </p:nvCxnSpPr>
            <p:spPr bwMode="auto">
              <a:xfrm>
                <a:off x="4106277" y="4561738"/>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48" name="Straight Connector 47"/>
              <p:cNvCxnSpPr/>
              <p:nvPr/>
            </p:nvCxnSpPr>
            <p:spPr bwMode="auto">
              <a:xfrm>
                <a:off x="4106277" y="4803860"/>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cxnSp>
            <p:nvCxnSpPr>
              <p:cNvPr id="50" name="Straight Connector 49"/>
              <p:cNvCxnSpPr/>
              <p:nvPr/>
            </p:nvCxnSpPr>
            <p:spPr bwMode="auto">
              <a:xfrm>
                <a:off x="4106277" y="5045982"/>
                <a:ext cx="894293" cy="0"/>
              </a:xfrm>
              <a:prstGeom prst="line">
                <a:avLst/>
              </a:prstGeom>
              <a:solidFill>
                <a:srgbClr val="5CA1FB"/>
              </a:solidFill>
              <a:ln w="6350" cap="flat" cmpd="sng" algn="ctr">
                <a:solidFill>
                  <a:schemeClr val="bg1"/>
                </a:solidFill>
                <a:prstDash val="solid"/>
                <a:round/>
                <a:headEnd type="none" w="med" len="med"/>
                <a:tailEnd type="none" w="med" len="med"/>
              </a:ln>
              <a:effectLst/>
            </p:spPr>
          </p:cxnSp>
        </p:grpSp>
      </p:grpSp>
      <p:sp>
        <p:nvSpPr>
          <p:cNvPr id="76" name="Rectangle 3"/>
          <p:cNvSpPr txBox="1">
            <a:spLocks noChangeArrowheads="1"/>
          </p:cNvSpPr>
          <p:nvPr/>
        </p:nvSpPr>
        <p:spPr bwMode="gray">
          <a:xfrm>
            <a:off x="533400" y="2726957"/>
            <a:ext cx="8153400" cy="11001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Bef>
                <a:spcPts val="1200"/>
              </a:spcBef>
              <a:spcAft>
                <a:spcPts val="0"/>
              </a:spcAft>
              <a:buNone/>
            </a:pPr>
            <a:r>
              <a:rPr lang="en-US" sz="1800" dirty="0" smtClean="0"/>
              <a:t>If multiple cycles are planned, then tasks </a:t>
            </a:r>
            <a:br>
              <a:rPr lang="en-US" sz="1800" dirty="0" smtClean="0"/>
            </a:br>
            <a:r>
              <a:rPr lang="en-US" sz="1800" dirty="0" smtClean="0"/>
              <a:t>are defined during the upcoming cycle at the task level. For future cycles, tasks are defined at a high level. They will be refined during </a:t>
            </a:r>
            <a:r>
              <a:rPr lang="en-US" sz="1800" dirty="0" err="1" smtClean="0"/>
              <a:t>relaunch</a:t>
            </a:r>
            <a:r>
              <a:rPr lang="en-US" sz="1800" dirty="0" smtClean="0"/>
              <a:t> before the cycle begins.</a:t>
            </a:r>
            <a:endParaRPr lang="en-US" sz="1800" dirty="0"/>
          </a:p>
        </p:txBody>
      </p:sp>
    </p:spTree>
    <p:extLst>
      <p:ext uri="{BB962C8B-B14F-4D97-AF65-F5344CB8AC3E}">
        <p14:creationId xmlns:p14="http://schemas.microsoft.com/office/powerpoint/2010/main" val="2144948189"/>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49"/>
          <p:cNvSpPr/>
          <p:nvPr/>
        </p:nvSpPr>
        <p:spPr bwMode="auto">
          <a:xfrm>
            <a:off x="3513235" y="1272634"/>
            <a:ext cx="4690753" cy="4880759"/>
          </a:xfrm>
          <a:custGeom>
            <a:avLst/>
            <a:gdLst>
              <a:gd name="connsiteX0" fmla="*/ 0 w 4690753"/>
              <a:gd name="connsiteY0" fmla="*/ 546265 h 4880759"/>
              <a:gd name="connsiteX1" fmla="*/ 1864426 w 4690753"/>
              <a:gd name="connsiteY1" fmla="*/ 4880759 h 4880759"/>
              <a:gd name="connsiteX2" fmla="*/ 4690753 w 4690753"/>
              <a:gd name="connsiteY2" fmla="*/ 581891 h 4880759"/>
              <a:gd name="connsiteX3" fmla="*/ 23751 w 4690753"/>
              <a:gd name="connsiteY3" fmla="*/ 0 h 4880759"/>
              <a:gd name="connsiteX4" fmla="*/ 0 w 4690753"/>
              <a:gd name="connsiteY4" fmla="*/ 546265 h 4880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0753" h="4880759">
                <a:moveTo>
                  <a:pt x="0" y="546265"/>
                </a:moveTo>
                <a:lnTo>
                  <a:pt x="1864426" y="4880759"/>
                </a:lnTo>
                <a:lnTo>
                  <a:pt x="4690753" y="581891"/>
                </a:lnTo>
                <a:lnTo>
                  <a:pt x="23751" y="0"/>
                </a:lnTo>
                <a:lnTo>
                  <a:pt x="0" y="546265"/>
                </a:lnTo>
                <a:close/>
              </a:path>
            </a:pathLst>
          </a:custGeom>
          <a:gradFill flip="none" rotWithShape="1">
            <a:gsLst>
              <a:gs pos="0">
                <a:srgbClr val="5CA1FB">
                  <a:tint val="66000"/>
                  <a:satMod val="160000"/>
                </a:srgbClr>
              </a:gs>
              <a:gs pos="24000">
                <a:srgbClr val="5CA1FB">
                  <a:tint val="44500"/>
                  <a:satMod val="160000"/>
                </a:srgbClr>
              </a:gs>
              <a:gs pos="100000">
                <a:srgbClr val="5CA1FB">
                  <a:tint val="23500"/>
                  <a:satMod val="160000"/>
                </a:srgbClr>
              </a:gs>
            </a:gsLst>
            <a:lin ang="0" scaled="1"/>
            <a:tileRect/>
          </a:gradFill>
          <a:ln w="38100" cap="flat" cmpd="sng" algn="ctr">
            <a:solidFill>
              <a:schemeClr val="accent1">
                <a:lumMod val="60000"/>
                <a:lumOff val="40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0" name="Rectangle 39"/>
          <p:cNvSpPr/>
          <p:nvPr/>
        </p:nvSpPr>
        <p:spPr bwMode="auto">
          <a:xfrm>
            <a:off x="5413288" y="1922830"/>
            <a:ext cx="2826327" cy="4247090"/>
          </a:xfrm>
          <a:prstGeom prst="rect">
            <a:avLst/>
          </a:prstGeom>
          <a:solidFill>
            <a:schemeClr val="accent1">
              <a:lumMod val="40000"/>
              <a:lumOff val="60000"/>
            </a:schemeClr>
          </a:solidFill>
          <a:effectLst>
            <a:glow rad="228600">
              <a:schemeClr val="accent4">
                <a:satMod val="175000"/>
                <a:alpha val="40000"/>
              </a:schemeClr>
            </a:glow>
          </a:effectLst>
        </p:spPr>
        <p:txBody>
          <a:bodyPr wrap="square" rtlCol="0">
            <a:noAutofit/>
          </a:bodyPr>
          <a:lstStyle/>
          <a:p>
            <a:pPr algn="l">
              <a:buNone/>
            </a:pPr>
            <a:endParaRPr lang="en-US" sz="1600"/>
          </a:p>
        </p:txBody>
      </p:sp>
      <p:sp>
        <p:nvSpPr>
          <p:cNvPr id="2" name="Title 1"/>
          <p:cNvSpPr>
            <a:spLocks noGrp="1"/>
          </p:cNvSpPr>
          <p:nvPr>
            <p:ph type="title"/>
          </p:nvPr>
        </p:nvSpPr>
        <p:spPr>
          <a:xfrm>
            <a:off x="569026" y="521525"/>
            <a:ext cx="8235950" cy="838200"/>
          </a:xfrm>
        </p:spPr>
        <p:txBody>
          <a:bodyPr/>
          <a:lstStyle/>
          <a:p>
            <a:r>
              <a:rPr lang="en-US" dirty="0" smtClean="0"/>
              <a:t>Example: Define the Tasks</a:t>
            </a:r>
            <a:endParaRPr lang="en-US" dirty="0"/>
          </a:p>
        </p:txBody>
      </p:sp>
      <p:sp>
        <p:nvSpPr>
          <p:cNvPr id="4" name="TextBox 3"/>
          <p:cNvSpPr txBox="1"/>
          <p:nvPr/>
        </p:nvSpPr>
        <p:spPr>
          <a:xfrm>
            <a:off x="1197547" y="1248894"/>
            <a:ext cx="2340862" cy="584775"/>
          </a:xfrm>
          <a:prstGeom prst="rect">
            <a:avLst/>
          </a:prstGeom>
          <a:solidFill>
            <a:srgbClr val="D0DCE6"/>
          </a:solidFill>
        </p:spPr>
        <p:txBody>
          <a:bodyPr wrap="square" rtlCol="0">
            <a:spAutoFit/>
          </a:bodyPr>
          <a:lstStyle/>
          <a:p>
            <a:pPr algn="l">
              <a:buNone/>
            </a:pPr>
            <a:r>
              <a:rPr lang="en-US" sz="1600" dirty="0" smtClean="0"/>
              <a:t>Develop content plan</a:t>
            </a:r>
            <a:br>
              <a:rPr lang="en-US" sz="1600" dirty="0" smtClean="0"/>
            </a:br>
            <a:r>
              <a:rPr lang="en-US" sz="1600" dirty="0" smtClean="0"/>
              <a:t>and obtain approval</a:t>
            </a:r>
          </a:p>
        </p:txBody>
      </p:sp>
      <p:sp>
        <p:nvSpPr>
          <p:cNvPr id="5" name="TextBox 4"/>
          <p:cNvSpPr txBox="1"/>
          <p:nvPr/>
        </p:nvSpPr>
        <p:spPr>
          <a:xfrm>
            <a:off x="1197546" y="2053688"/>
            <a:ext cx="2340864" cy="585216"/>
          </a:xfrm>
          <a:prstGeom prst="rect">
            <a:avLst/>
          </a:prstGeom>
          <a:solidFill>
            <a:srgbClr val="D0DCE6"/>
          </a:solidFill>
        </p:spPr>
        <p:txBody>
          <a:bodyPr wrap="none" rtlCol="0">
            <a:spAutoFit/>
          </a:bodyPr>
          <a:lstStyle/>
          <a:p>
            <a:pPr algn="l">
              <a:buNone/>
            </a:pPr>
            <a:r>
              <a:rPr lang="en-US" sz="1600" dirty="0" smtClean="0"/>
              <a:t>Complete first draft</a:t>
            </a:r>
            <a:br>
              <a:rPr lang="en-US" sz="1600" dirty="0" smtClean="0"/>
            </a:br>
            <a:r>
              <a:rPr lang="en-US" sz="1600" dirty="0" smtClean="0"/>
              <a:t>of document</a:t>
            </a:r>
          </a:p>
        </p:txBody>
      </p:sp>
      <p:sp>
        <p:nvSpPr>
          <p:cNvPr id="6" name="TextBox 5"/>
          <p:cNvSpPr txBox="1"/>
          <p:nvPr/>
        </p:nvSpPr>
        <p:spPr>
          <a:xfrm>
            <a:off x="1197546" y="2858923"/>
            <a:ext cx="2340864" cy="585216"/>
          </a:xfrm>
          <a:prstGeom prst="rect">
            <a:avLst/>
          </a:prstGeom>
          <a:solidFill>
            <a:srgbClr val="D0DCE6"/>
          </a:solidFill>
        </p:spPr>
        <p:txBody>
          <a:bodyPr wrap="none" rtlCol="0">
            <a:spAutoFit/>
          </a:bodyPr>
          <a:lstStyle/>
          <a:p>
            <a:pPr algn="l">
              <a:buNone/>
            </a:pPr>
            <a:r>
              <a:rPr lang="en-US" sz="1600" dirty="0" smtClean="0"/>
              <a:t>Conduct personal</a:t>
            </a:r>
            <a:br>
              <a:rPr lang="en-US" sz="1600" dirty="0" smtClean="0"/>
            </a:br>
            <a:r>
              <a:rPr lang="en-US" sz="1600" dirty="0" smtClean="0"/>
              <a:t>review</a:t>
            </a:r>
          </a:p>
        </p:txBody>
      </p:sp>
      <p:sp>
        <p:nvSpPr>
          <p:cNvPr id="7" name="TextBox 6"/>
          <p:cNvSpPr txBox="1"/>
          <p:nvPr/>
        </p:nvSpPr>
        <p:spPr>
          <a:xfrm>
            <a:off x="1197545" y="3664158"/>
            <a:ext cx="2340864" cy="585216"/>
          </a:xfrm>
          <a:prstGeom prst="rect">
            <a:avLst/>
          </a:prstGeom>
          <a:solidFill>
            <a:srgbClr val="D0DCE6"/>
          </a:solidFill>
        </p:spPr>
        <p:txBody>
          <a:bodyPr wrap="none" rtlCol="0" anchor="ctr" anchorCtr="0">
            <a:spAutoFit/>
          </a:bodyPr>
          <a:lstStyle/>
          <a:p>
            <a:pPr algn="l">
              <a:buNone/>
            </a:pPr>
            <a:r>
              <a:rPr lang="en-US" sz="1600" dirty="0" smtClean="0"/>
              <a:t>Conduct inspection</a:t>
            </a:r>
          </a:p>
        </p:txBody>
      </p:sp>
      <p:sp>
        <p:nvSpPr>
          <p:cNvPr id="8" name="TextBox 7"/>
          <p:cNvSpPr txBox="1"/>
          <p:nvPr/>
        </p:nvSpPr>
        <p:spPr>
          <a:xfrm>
            <a:off x="1197545" y="4469393"/>
            <a:ext cx="2340864" cy="585216"/>
          </a:xfrm>
          <a:prstGeom prst="rect">
            <a:avLst/>
          </a:prstGeom>
          <a:solidFill>
            <a:srgbClr val="D0DCE6"/>
          </a:solidFill>
        </p:spPr>
        <p:txBody>
          <a:bodyPr wrap="none" rtlCol="0" anchor="ctr" anchorCtr="0">
            <a:spAutoFit/>
          </a:bodyPr>
          <a:lstStyle/>
          <a:p>
            <a:pPr algn="l">
              <a:buNone/>
            </a:pPr>
            <a:r>
              <a:rPr lang="en-US" sz="1600" dirty="0" smtClean="0"/>
              <a:t>Conduct final editing</a:t>
            </a:r>
          </a:p>
        </p:txBody>
      </p:sp>
      <p:sp>
        <p:nvSpPr>
          <p:cNvPr id="9" name="TextBox 8"/>
          <p:cNvSpPr txBox="1"/>
          <p:nvPr/>
        </p:nvSpPr>
        <p:spPr>
          <a:xfrm>
            <a:off x="1197547" y="5274628"/>
            <a:ext cx="2340864" cy="585216"/>
          </a:xfrm>
          <a:prstGeom prst="rect">
            <a:avLst/>
          </a:prstGeom>
          <a:solidFill>
            <a:srgbClr val="D0DCE6"/>
          </a:solidFill>
        </p:spPr>
        <p:txBody>
          <a:bodyPr wrap="none" rtlCol="0">
            <a:spAutoFit/>
          </a:bodyPr>
          <a:lstStyle/>
          <a:p>
            <a:pPr algn="l">
              <a:buNone/>
            </a:pPr>
            <a:r>
              <a:rPr lang="en-US" sz="1600" dirty="0" smtClean="0"/>
              <a:t>Obtain management</a:t>
            </a:r>
            <a:br>
              <a:rPr lang="en-US" sz="1600" dirty="0" smtClean="0"/>
            </a:br>
            <a:r>
              <a:rPr lang="en-US" sz="1600" dirty="0" smtClean="0"/>
              <a:t>approval &amp; publish</a:t>
            </a:r>
          </a:p>
        </p:txBody>
      </p:sp>
      <p:cxnSp>
        <p:nvCxnSpPr>
          <p:cNvPr id="10" name="Straight Arrow Connector 9"/>
          <p:cNvCxnSpPr>
            <a:stCxn id="4" idx="2"/>
            <a:endCxn id="5" idx="0"/>
          </p:cNvCxnSpPr>
          <p:nvPr/>
        </p:nvCxnSpPr>
        <p:spPr bwMode="auto">
          <a:xfrm>
            <a:off x="2367978" y="1833669"/>
            <a:ext cx="0" cy="220019"/>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a:off x="2366297" y="2638904"/>
            <a:ext cx="1681" cy="220019"/>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2" name="Straight Arrow Connector 11"/>
          <p:cNvCxnSpPr/>
          <p:nvPr/>
        </p:nvCxnSpPr>
        <p:spPr bwMode="auto">
          <a:xfrm>
            <a:off x="2366297" y="3433190"/>
            <a:ext cx="1681" cy="220019"/>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a:off x="2366297" y="4264961"/>
            <a:ext cx="1681" cy="220019"/>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a:off x="2366297" y="5056579"/>
            <a:ext cx="1681" cy="220019"/>
          </a:xfrm>
          <a:prstGeom prst="straightConnector1">
            <a:avLst/>
          </a:prstGeom>
          <a:solidFill>
            <a:srgbClr val="5CA1FB"/>
          </a:solidFill>
          <a:ln w="19050" cap="flat" cmpd="sng" algn="ctr">
            <a:solidFill>
              <a:schemeClr val="tx1"/>
            </a:solidFill>
            <a:prstDash val="solid"/>
            <a:round/>
            <a:headEnd type="none" w="med" len="med"/>
            <a:tailEnd type="arrow"/>
          </a:ln>
          <a:effectLst/>
        </p:spPr>
      </p:cxnSp>
      <p:sp>
        <p:nvSpPr>
          <p:cNvPr id="15" name="TextBox 14"/>
          <p:cNvSpPr txBox="1"/>
          <p:nvPr/>
        </p:nvSpPr>
        <p:spPr>
          <a:xfrm>
            <a:off x="5589433" y="2932762"/>
            <a:ext cx="2412670" cy="338554"/>
          </a:xfrm>
          <a:prstGeom prst="rect">
            <a:avLst/>
          </a:prstGeom>
          <a:solidFill>
            <a:schemeClr val="bg1">
              <a:lumMod val="95000"/>
            </a:schemeClr>
          </a:solidFill>
        </p:spPr>
        <p:txBody>
          <a:bodyPr wrap="square" rtlCol="0">
            <a:spAutoFit/>
          </a:bodyPr>
          <a:lstStyle/>
          <a:p>
            <a:pPr algn="l">
              <a:buNone/>
            </a:pPr>
            <a:r>
              <a:rPr lang="en-US" sz="1600" dirty="0" smtClean="0"/>
              <a:t>Write annotated outline</a:t>
            </a:r>
          </a:p>
        </p:txBody>
      </p:sp>
      <p:sp>
        <p:nvSpPr>
          <p:cNvPr id="18" name="TextBox 17"/>
          <p:cNvSpPr txBox="1"/>
          <p:nvPr/>
        </p:nvSpPr>
        <p:spPr>
          <a:xfrm>
            <a:off x="5589433" y="3473789"/>
            <a:ext cx="2412670" cy="830997"/>
          </a:xfrm>
          <a:prstGeom prst="rect">
            <a:avLst/>
          </a:prstGeom>
          <a:solidFill>
            <a:schemeClr val="bg1">
              <a:lumMod val="95000"/>
            </a:schemeClr>
          </a:solidFill>
        </p:spPr>
        <p:txBody>
          <a:bodyPr wrap="square" rtlCol="0">
            <a:spAutoFit/>
          </a:bodyPr>
          <a:lstStyle/>
          <a:p>
            <a:pPr algn="l">
              <a:buNone/>
            </a:pPr>
            <a:r>
              <a:rPr lang="en-US" sz="1600" dirty="0" smtClean="0"/>
              <a:t>Research and select design template for manuscript</a:t>
            </a:r>
          </a:p>
        </p:txBody>
      </p:sp>
      <p:sp>
        <p:nvSpPr>
          <p:cNvPr id="19" name="TextBox 18"/>
          <p:cNvSpPr txBox="1"/>
          <p:nvPr/>
        </p:nvSpPr>
        <p:spPr>
          <a:xfrm>
            <a:off x="5589433" y="4507259"/>
            <a:ext cx="2412670" cy="584775"/>
          </a:xfrm>
          <a:prstGeom prst="rect">
            <a:avLst/>
          </a:prstGeom>
          <a:solidFill>
            <a:schemeClr val="bg1">
              <a:lumMod val="95000"/>
            </a:schemeClr>
          </a:solidFill>
        </p:spPr>
        <p:txBody>
          <a:bodyPr wrap="square" rtlCol="0">
            <a:spAutoFit/>
          </a:bodyPr>
          <a:lstStyle/>
          <a:p>
            <a:pPr algn="l">
              <a:buNone/>
            </a:pPr>
            <a:r>
              <a:rPr lang="en-US" sz="1600" dirty="0" smtClean="0"/>
              <a:t>Interview and select technical reviewers</a:t>
            </a:r>
          </a:p>
        </p:txBody>
      </p:sp>
      <p:sp>
        <p:nvSpPr>
          <p:cNvPr id="20" name="TextBox 19"/>
          <p:cNvSpPr txBox="1"/>
          <p:nvPr/>
        </p:nvSpPr>
        <p:spPr>
          <a:xfrm>
            <a:off x="5589433" y="2145514"/>
            <a:ext cx="2412670" cy="584775"/>
          </a:xfrm>
          <a:prstGeom prst="rect">
            <a:avLst/>
          </a:prstGeom>
          <a:solidFill>
            <a:schemeClr val="bg1">
              <a:lumMod val="95000"/>
            </a:schemeClr>
          </a:solidFill>
        </p:spPr>
        <p:txBody>
          <a:bodyPr wrap="square" rtlCol="0">
            <a:spAutoFit/>
          </a:bodyPr>
          <a:lstStyle/>
          <a:p>
            <a:pPr algn="l">
              <a:buNone/>
            </a:pPr>
            <a:r>
              <a:rPr lang="en-US" sz="1600" dirty="0" smtClean="0"/>
              <a:t>Interview and recruit technical editor</a:t>
            </a:r>
          </a:p>
        </p:txBody>
      </p:sp>
      <p:sp>
        <p:nvSpPr>
          <p:cNvPr id="22" name="TextBox 21"/>
          <p:cNvSpPr txBox="1"/>
          <p:nvPr/>
        </p:nvSpPr>
        <p:spPr>
          <a:xfrm>
            <a:off x="5589433" y="5294507"/>
            <a:ext cx="2412670" cy="584775"/>
          </a:xfrm>
          <a:prstGeom prst="rect">
            <a:avLst/>
          </a:prstGeom>
          <a:solidFill>
            <a:schemeClr val="bg1">
              <a:lumMod val="95000"/>
            </a:schemeClr>
          </a:solidFill>
        </p:spPr>
        <p:txBody>
          <a:bodyPr wrap="square" rtlCol="0">
            <a:spAutoFit/>
          </a:bodyPr>
          <a:lstStyle/>
          <a:p>
            <a:pPr algn="l">
              <a:buNone/>
            </a:pPr>
            <a:r>
              <a:rPr lang="en-US" sz="1600" dirty="0" smtClean="0"/>
              <a:t>Write plan and send to</a:t>
            </a:r>
            <a:br>
              <a:rPr lang="en-US" sz="1600" dirty="0" smtClean="0"/>
            </a:br>
            <a:r>
              <a:rPr lang="en-US" sz="1600" dirty="0" smtClean="0"/>
              <a:t>management</a:t>
            </a:r>
          </a:p>
        </p:txBody>
      </p:sp>
      <p:cxnSp>
        <p:nvCxnSpPr>
          <p:cNvPr id="26" name="Straight Arrow Connector 25"/>
          <p:cNvCxnSpPr>
            <a:stCxn id="20" idx="2"/>
            <a:endCxn id="15" idx="0"/>
          </p:cNvCxnSpPr>
          <p:nvPr/>
        </p:nvCxnSpPr>
        <p:spPr bwMode="auto">
          <a:xfrm>
            <a:off x="6795768" y="2730289"/>
            <a:ext cx="0" cy="202473"/>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29" name="Straight Arrow Connector 28"/>
          <p:cNvCxnSpPr>
            <a:stCxn id="15" idx="2"/>
            <a:endCxn id="18" idx="0"/>
          </p:cNvCxnSpPr>
          <p:nvPr/>
        </p:nvCxnSpPr>
        <p:spPr bwMode="auto">
          <a:xfrm>
            <a:off x="6795768" y="3271316"/>
            <a:ext cx="0" cy="202473"/>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34" name="Straight Arrow Connector 33"/>
          <p:cNvCxnSpPr>
            <a:stCxn id="18" idx="2"/>
            <a:endCxn id="19" idx="0"/>
          </p:cNvCxnSpPr>
          <p:nvPr/>
        </p:nvCxnSpPr>
        <p:spPr bwMode="auto">
          <a:xfrm>
            <a:off x="6795768" y="4304786"/>
            <a:ext cx="0" cy="202473"/>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37" name="Straight Arrow Connector 36"/>
          <p:cNvCxnSpPr>
            <a:stCxn id="19" idx="2"/>
            <a:endCxn id="22" idx="0"/>
          </p:cNvCxnSpPr>
          <p:nvPr/>
        </p:nvCxnSpPr>
        <p:spPr bwMode="auto">
          <a:xfrm>
            <a:off x="6795768" y="5092034"/>
            <a:ext cx="0" cy="202473"/>
          </a:xfrm>
          <a:prstGeom prst="straightConnector1">
            <a:avLst/>
          </a:prstGeom>
          <a:solidFill>
            <a:srgbClr val="5CA1FB"/>
          </a:solidFill>
          <a:ln w="19050" cap="flat" cmpd="sng" algn="ctr">
            <a:solidFill>
              <a:schemeClr val="tx1"/>
            </a:solidFill>
            <a:prstDash val="solid"/>
            <a:round/>
            <a:headEnd type="none" w="med" len="med"/>
            <a:tailEnd type="arrow"/>
          </a:ln>
          <a:effectLst/>
        </p:spPr>
      </p:cxnSp>
      <p:cxnSp>
        <p:nvCxnSpPr>
          <p:cNvPr id="43" name="Straight Connector 42"/>
          <p:cNvCxnSpPr/>
          <p:nvPr/>
        </p:nvCxnSpPr>
        <p:spPr bwMode="auto">
          <a:xfrm>
            <a:off x="3538409" y="1248894"/>
            <a:ext cx="4701206" cy="584775"/>
          </a:xfrm>
          <a:prstGeom prst="line">
            <a:avLst/>
          </a:prstGeom>
          <a:solidFill>
            <a:srgbClr val="5CA1FB"/>
          </a:solidFill>
          <a:ln w="12700" cap="flat" cmpd="sng" algn="ctr">
            <a:solidFill>
              <a:schemeClr val="accent1">
                <a:lumMod val="60000"/>
                <a:lumOff val="40000"/>
              </a:schemeClr>
            </a:solidFill>
            <a:prstDash val="solid"/>
            <a:round/>
            <a:headEnd type="none" w="med" len="med"/>
            <a:tailEnd type="none" w="med" len="med"/>
          </a:ln>
          <a:effectLst/>
        </p:spPr>
      </p:cxnSp>
      <p:cxnSp>
        <p:nvCxnSpPr>
          <p:cNvPr id="45" name="Straight Connector 44"/>
          <p:cNvCxnSpPr/>
          <p:nvPr/>
        </p:nvCxnSpPr>
        <p:spPr bwMode="auto">
          <a:xfrm>
            <a:off x="3538411" y="1817143"/>
            <a:ext cx="1874877" cy="4336250"/>
          </a:xfrm>
          <a:prstGeom prst="line">
            <a:avLst/>
          </a:prstGeom>
          <a:solidFill>
            <a:srgbClr val="5CA1FB"/>
          </a:solidFill>
          <a:ln w="12700" cap="flat" cmpd="sng" algn="ctr">
            <a:solidFill>
              <a:schemeClr val="bg1">
                <a:lumMod val="65000"/>
              </a:schemeClr>
            </a:solidFill>
            <a:prstDash val="solid"/>
            <a:round/>
            <a:headEnd type="none" w="med" len="med"/>
            <a:tailEnd type="none" w="med" len="med"/>
          </a:ln>
          <a:effectLst/>
        </p:spPr>
      </p:cxnSp>
      <p:cxnSp>
        <p:nvCxnSpPr>
          <p:cNvPr id="47" name="Straight Connector 46"/>
          <p:cNvCxnSpPr/>
          <p:nvPr/>
        </p:nvCxnSpPr>
        <p:spPr bwMode="auto">
          <a:xfrm flipH="1" flipV="1">
            <a:off x="3538411" y="1248894"/>
            <a:ext cx="1767999" cy="584776"/>
          </a:xfrm>
          <a:prstGeom prst="line">
            <a:avLst/>
          </a:prstGeom>
          <a:solidFill>
            <a:srgbClr val="5CA1FB"/>
          </a:solidFill>
          <a:ln w="19050" cap="flat" cmpd="sng" algn="ctr">
            <a:solidFill>
              <a:schemeClr val="accent1">
                <a:lumMod val="60000"/>
                <a:lumOff val="40000"/>
              </a:schemeClr>
            </a:solidFill>
            <a:prstDash val="solid"/>
            <a:round/>
            <a:headEnd type="none" w="med" len="med"/>
            <a:tailEnd type="none" w="med" len="med"/>
          </a:ln>
          <a:effectLst/>
        </p:spPr>
      </p:cxnSp>
      <p:sp>
        <p:nvSpPr>
          <p:cNvPr id="3" name="Rectangle 2"/>
          <p:cNvSpPr/>
          <p:nvPr/>
        </p:nvSpPr>
        <p:spPr>
          <a:xfrm rot="16200000">
            <a:off x="-386060" y="3039858"/>
            <a:ext cx="2162772" cy="769441"/>
          </a:xfrm>
          <a:prstGeom prst="rect">
            <a:avLst/>
          </a:prstGeom>
          <a:noFill/>
        </p:spPr>
        <p:txBody>
          <a:bodyPr wrap="none" lIns="91440" tIns="45720" rIns="91440" bIns="45720">
            <a:spAutoFit/>
          </a:bodyPr>
          <a:lstStyle/>
          <a:p>
            <a:pPr algn="ctr">
              <a:buNone/>
            </a:pPr>
            <a:r>
              <a:rPr lang="en-US" sz="4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Phases</a:t>
            </a:r>
            <a:endParaRPr lang="en-US" sz="4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30" name="Rectangle 29"/>
          <p:cNvSpPr/>
          <p:nvPr/>
        </p:nvSpPr>
        <p:spPr>
          <a:xfrm rot="2488135">
            <a:off x="3728596" y="2275477"/>
            <a:ext cx="1538880" cy="571428"/>
          </a:xfrm>
          <a:prstGeom prst="rect">
            <a:avLst/>
          </a:prstGeom>
          <a:noFill/>
        </p:spPr>
        <p:txBody>
          <a:bodyPr wrap="none" lIns="91440" tIns="45720" rIns="91440" bIns="45720">
            <a:prstTxWarp prst="textCascadeDown">
              <a:avLst/>
            </a:prstTxWarp>
            <a:spAutoFit/>
          </a:bodyPr>
          <a:lstStyle/>
          <a:p>
            <a:pPr algn="ctr">
              <a:buNone/>
            </a:pPr>
            <a:r>
              <a:rPr lang="en-US" sz="4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Tasks</a:t>
            </a:r>
            <a:endParaRPr lang="en-US" sz="4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val="320128482"/>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Estimate Time Needed and Time Available</a:t>
            </a:r>
            <a:endParaRPr lang="en-US" dirty="0"/>
          </a:p>
        </p:txBody>
      </p:sp>
      <p:sp>
        <p:nvSpPr>
          <p:cNvPr id="3" name="Content Placeholder 2"/>
          <p:cNvSpPr>
            <a:spLocks noGrp="1"/>
          </p:cNvSpPr>
          <p:nvPr>
            <p:ph idx="1"/>
          </p:nvPr>
        </p:nvSpPr>
        <p:spPr>
          <a:xfrm>
            <a:off x="546264" y="2012521"/>
            <a:ext cx="4359234" cy="1186543"/>
          </a:xfrm>
        </p:spPr>
        <p:txBody>
          <a:bodyPr/>
          <a:lstStyle/>
          <a:p>
            <a:pPr marL="0" indent="0"/>
            <a:r>
              <a:rPr lang="en-US" dirty="0" smtClean="0"/>
              <a:t>Once the tasks have been defined, the effort required to complete each task is estimated.</a:t>
            </a:r>
          </a:p>
          <a:p>
            <a:pPr marL="0" indent="0"/>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6025" y="1511931"/>
            <a:ext cx="2613251" cy="1625097"/>
          </a:xfrm>
          <a:prstGeom prst="rect">
            <a:avLst/>
          </a:prstGeom>
        </p:spPr>
      </p:pic>
      <p:sp>
        <p:nvSpPr>
          <p:cNvPr id="5" name="TextBox 4"/>
          <p:cNvSpPr txBox="1"/>
          <p:nvPr/>
        </p:nvSpPr>
        <p:spPr>
          <a:xfrm>
            <a:off x="498764" y="1508163"/>
            <a:ext cx="2858924" cy="461665"/>
          </a:xfrm>
          <a:prstGeom prst="rect">
            <a:avLst/>
          </a:prstGeom>
          <a:noFill/>
        </p:spPr>
        <p:txBody>
          <a:bodyPr wrap="none" rtlCol="0">
            <a:spAutoFit/>
          </a:bodyPr>
          <a:lstStyle/>
          <a:p>
            <a:pPr algn="l">
              <a:buNone/>
            </a:pPr>
            <a:r>
              <a:rPr lang="en-US" sz="2400" b="1" dirty="0" smtClean="0">
                <a:solidFill>
                  <a:schemeClr val="accent1">
                    <a:lumMod val="60000"/>
                    <a:lumOff val="40000"/>
                  </a:schemeClr>
                </a:solidFill>
              </a:rPr>
              <a:t>Task Time Needed</a:t>
            </a:r>
          </a:p>
        </p:txBody>
      </p:sp>
      <p:sp>
        <p:nvSpPr>
          <p:cNvPr id="6" name="Content Placeholder 2"/>
          <p:cNvSpPr txBox="1">
            <a:spLocks/>
          </p:cNvSpPr>
          <p:nvPr/>
        </p:nvSpPr>
        <p:spPr bwMode="gray">
          <a:xfrm>
            <a:off x="546264" y="4423214"/>
            <a:ext cx="4359234" cy="1186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2900" indent="-342900" algn="l" rtl="0" fontAlgn="base">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fontAlgn="base">
              <a:lnSpc>
                <a:spcPct val="95000"/>
              </a:lnSpc>
              <a:spcBef>
                <a:spcPct val="0"/>
              </a:spcBef>
              <a:spcAft>
                <a:spcPct val="25000"/>
              </a:spcAft>
              <a:buFont typeface="Times" pitchFamily="18" charset="0"/>
              <a:buChar char="•"/>
              <a:defRPr>
                <a:solidFill>
                  <a:srgbClr val="3C4F82"/>
                </a:solidFill>
                <a:latin typeface="+mn-lt"/>
              </a:defRPr>
            </a:lvl2pPr>
            <a:lvl3pPr marL="576263" indent="-179388" algn="l" rtl="0" fontAlgn="base">
              <a:lnSpc>
                <a:spcPct val="95000"/>
              </a:lnSpc>
              <a:spcBef>
                <a:spcPct val="0"/>
              </a:spcBef>
              <a:spcAft>
                <a:spcPct val="25000"/>
              </a:spcAft>
              <a:buFont typeface="Times" pitchFamily="18" charset="0"/>
              <a:buChar char="–"/>
              <a:defRPr>
                <a:solidFill>
                  <a:srgbClr val="3C4F82"/>
                </a:solidFill>
                <a:latin typeface="+mn-lt"/>
              </a:defRPr>
            </a:lvl3pPr>
            <a:lvl4pPr marL="858838" indent="-168275" algn="l" rtl="0" fontAlgn="base">
              <a:lnSpc>
                <a:spcPct val="95000"/>
              </a:lnSpc>
              <a:spcBef>
                <a:spcPct val="0"/>
              </a:spcBef>
              <a:spcAft>
                <a:spcPct val="25000"/>
              </a:spcAft>
              <a:buChar char="•"/>
              <a:defRPr>
                <a:solidFill>
                  <a:schemeClr val="bg2"/>
                </a:solidFill>
                <a:latin typeface="+mn-lt"/>
              </a:defRPr>
            </a:lvl4pPr>
            <a:lvl5pPr marL="1143000" indent="-169863" algn="l" rtl="0" fontAlgn="base">
              <a:lnSpc>
                <a:spcPct val="95000"/>
              </a:lnSpc>
              <a:spcBef>
                <a:spcPct val="0"/>
              </a:spcBef>
              <a:spcAft>
                <a:spcPct val="25000"/>
              </a:spcAft>
              <a:buFont typeface="Times" pitchFamily="18"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a:lstStyle>
          <a:p>
            <a:pPr marL="0" indent="0">
              <a:buNone/>
            </a:pPr>
            <a:r>
              <a:rPr lang="en-US" dirty="0" smtClean="0"/>
              <a:t>Finally, the team estimates how much task time will be available during each week of the  effort.</a:t>
            </a:r>
          </a:p>
          <a:p>
            <a:pPr marL="0" indent="0"/>
            <a:endParaRPr lang="en-US" dirty="0" smtClean="0"/>
          </a:p>
        </p:txBody>
      </p:sp>
      <p:sp>
        <p:nvSpPr>
          <p:cNvPr id="7" name="TextBox 6"/>
          <p:cNvSpPr txBox="1"/>
          <p:nvPr/>
        </p:nvSpPr>
        <p:spPr>
          <a:xfrm>
            <a:off x="498764" y="3918856"/>
            <a:ext cx="3074944" cy="461665"/>
          </a:xfrm>
          <a:prstGeom prst="rect">
            <a:avLst/>
          </a:prstGeom>
          <a:noFill/>
        </p:spPr>
        <p:txBody>
          <a:bodyPr wrap="none" rtlCol="0">
            <a:spAutoFit/>
          </a:bodyPr>
          <a:lstStyle/>
          <a:p>
            <a:pPr algn="l">
              <a:buNone/>
            </a:pPr>
            <a:r>
              <a:rPr lang="en-US" sz="2400" b="1" dirty="0" smtClean="0">
                <a:solidFill>
                  <a:schemeClr val="accent1">
                    <a:lumMod val="60000"/>
                    <a:lumOff val="40000"/>
                  </a:schemeClr>
                </a:solidFill>
              </a:rPr>
              <a:t>Task Time Available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6025" y="3948638"/>
            <a:ext cx="2717580" cy="1803194"/>
          </a:xfrm>
          <a:prstGeom prst="rect">
            <a:avLst/>
          </a:prstGeom>
        </p:spPr>
      </p:pic>
    </p:spTree>
    <p:extLst>
      <p:ext uri="{BB962C8B-B14F-4D97-AF65-F5344CB8AC3E}">
        <p14:creationId xmlns:p14="http://schemas.microsoft.com/office/powerpoint/2010/main" val="1125368430"/>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4 Exercise: Build Overall and </a:t>
            </a:r>
            <a:br>
              <a:rPr lang="en-US" dirty="0" smtClean="0"/>
            </a:br>
            <a:r>
              <a:rPr lang="en-US" dirty="0" smtClean="0"/>
              <a:t>Near-Term Plans</a:t>
            </a:r>
          </a:p>
        </p:txBody>
      </p:sp>
      <p:sp>
        <p:nvSpPr>
          <p:cNvPr id="5" name="TextBox 4"/>
          <p:cNvSpPr txBox="1"/>
          <p:nvPr/>
        </p:nvSpPr>
        <p:spPr>
          <a:xfrm>
            <a:off x="533400" y="1472540"/>
            <a:ext cx="3302330" cy="2215991"/>
          </a:xfrm>
          <a:prstGeom prst="rect">
            <a:avLst/>
          </a:prstGeom>
          <a:noFill/>
        </p:spPr>
        <p:txBody>
          <a:bodyPr wrap="square" rtlCol="0">
            <a:spAutoFit/>
          </a:bodyPr>
          <a:lstStyle/>
          <a:p>
            <a:pPr marL="285750" indent="-285750" algn="l"/>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smtClean="0">
                <a:solidFill>
                  <a:srgbClr val="000000"/>
                </a:solidFill>
              </a:rPr>
              <a:t>45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413" y="1472540"/>
            <a:ext cx="3271171" cy="4253103"/>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49153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Launch Process</a:t>
            </a:r>
          </a:p>
        </p:txBody>
      </p:sp>
      <p:sp>
        <p:nvSpPr>
          <p:cNvPr id="7" name="TextBox 6"/>
          <p:cNvSpPr txBox="1"/>
          <p:nvPr/>
        </p:nvSpPr>
        <p:spPr>
          <a:xfrm>
            <a:off x="5286375" y="2819400"/>
            <a:ext cx="327334" cy="400110"/>
          </a:xfrm>
          <a:prstGeom prst="rect">
            <a:avLst/>
          </a:prstGeom>
          <a:noFill/>
        </p:spPr>
        <p:txBody>
          <a:bodyPr wrap="none" rtlCol="0">
            <a:spAutoFit/>
          </a:bodyPr>
          <a:lstStyle/>
          <a:p>
            <a:pPr algn="l">
              <a:buNone/>
            </a:pPr>
            <a:r>
              <a:rPr lang="en-US" dirty="0" smtClean="0"/>
              <a:t>1</a:t>
            </a:r>
          </a:p>
        </p:txBody>
      </p:sp>
      <p:sp>
        <p:nvSpPr>
          <p:cNvPr id="5" name="Rectangle 4"/>
          <p:cNvSpPr/>
          <p:nvPr/>
        </p:nvSpPr>
        <p:spPr bwMode="auto">
          <a:xfrm>
            <a:off x="893908" y="1474788"/>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6" name="TextBox 5"/>
          <p:cNvSpPr txBox="1"/>
          <p:nvPr/>
        </p:nvSpPr>
        <p:spPr>
          <a:xfrm>
            <a:off x="974434" y="1646923"/>
            <a:ext cx="1241045" cy="646331"/>
          </a:xfrm>
          <a:prstGeom prst="rect">
            <a:avLst/>
          </a:prstGeom>
          <a:noFill/>
        </p:spPr>
        <p:txBody>
          <a:bodyPr wrap="none" rtlCol="0">
            <a:spAutoFit/>
          </a:bodyPr>
          <a:lstStyle/>
          <a:p>
            <a:pPr algn="l">
              <a:buNone/>
            </a:pPr>
            <a:r>
              <a:rPr lang="en-US" sz="1200" dirty="0" smtClean="0"/>
              <a:t>Establish </a:t>
            </a:r>
            <a:br>
              <a:rPr lang="en-US" sz="1200" dirty="0" smtClean="0"/>
            </a:br>
            <a:r>
              <a:rPr lang="en-US" sz="1200" dirty="0" smtClean="0"/>
              <a:t>product</a:t>
            </a:r>
            <a:r>
              <a:rPr lang="en-US" sz="1200" dirty="0"/>
              <a:t> </a:t>
            </a:r>
            <a:r>
              <a:rPr lang="en-US" sz="1200" dirty="0" smtClean="0"/>
              <a:t>and </a:t>
            </a:r>
            <a:br>
              <a:rPr lang="en-US" sz="1200" dirty="0" smtClean="0"/>
            </a:br>
            <a:r>
              <a:rPr lang="en-US" sz="1200" dirty="0" smtClean="0"/>
              <a:t>business goals </a:t>
            </a:r>
          </a:p>
        </p:txBody>
      </p:sp>
      <p:sp>
        <p:nvSpPr>
          <p:cNvPr id="8" name="Oval 7"/>
          <p:cNvSpPr/>
          <p:nvPr/>
        </p:nvSpPr>
        <p:spPr bwMode="auto">
          <a:xfrm>
            <a:off x="810767" y="1376740"/>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1</a:t>
            </a:r>
          </a:p>
        </p:txBody>
      </p:sp>
      <p:sp>
        <p:nvSpPr>
          <p:cNvPr id="13" name="Rectangle 12"/>
          <p:cNvSpPr/>
          <p:nvPr/>
        </p:nvSpPr>
        <p:spPr bwMode="auto">
          <a:xfrm>
            <a:off x="893908" y="2934941"/>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4" name="TextBox 13"/>
          <p:cNvSpPr txBox="1"/>
          <p:nvPr/>
        </p:nvSpPr>
        <p:spPr>
          <a:xfrm>
            <a:off x="1079209" y="3107076"/>
            <a:ext cx="1019831" cy="646331"/>
          </a:xfrm>
          <a:prstGeom prst="rect">
            <a:avLst/>
          </a:prstGeom>
          <a:noFill/>
        </p:spPr>
        <p:txBody>
          <a:bodyPr wrap="none" rtlCol="0">
            <a:spAutoFit/>
          </a:bodyPr>
          <a:lstStyle/>
          <a:p>
            <a:pPr algn="l">
              <a:buNone/>
            </a:pPr>
            <a:r>
              <a:rPr lang="en-US" sz="1200" dirty="0" smtClean="0"/>
              <a:t>Assign roles</a:t>
            </a:r>
            <a:br>
              <a:rPr lang="en-US" sz="1200" dirty="0" smtClean="0"/>
            </a:br>
            <a:r>
              <a:rPr lang="en-US" sz="1200" dirty="0" smtClean="0"/>
              <a:t>and define</a:t>
            </a:r>
            <a:br>
              <a:rPr lang="en-US" sz="1200" dirty="0" smtClean="0"/>
            </a:br>
            <a:r>
              <a:rPr lang="en-US" sz="1200" dirty="0" smtClean="0"/>
              <a:t>team goals</a:t>
            </a:r>
          </a:p>
        </p:txBody>
      </p:sp>
      <p:sp>
        <p:nvSpPr>
          <p:cNvPr id="15" name="Oval 14"/>
          <p:cNvSpPr/>
          <p:nvPr/>
        </p:nvSpPr>
        <p:spPr bwMode="auto">
          <a:xfrm>
            <a:off x="810767" y="2836893"/>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2</a:t>
            </a:r>
          </a:p>
        </p:txBody>
      </p:sp>
      <p:sp>
        <p:nvSpPr>
          <p:cNvPr id="17" name="Rectangle 16"/>
          <p:cNvSpPr/>
          <p:nvPr/>
        </p:nvSpPr>
        <p:spPr bwMode="auto">
          <a:xfrm>
            <a:off x="893908" y="4395094"/>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8" name="TextBox 17"/>
          <p:cNvSpPr txBox="1"/>
          <p:nvPr/>
        </p:nvSpPr>
        <p:spPr>
          <a:xfrm>
            <a:off x="1079209" y="4452929"/>
            <a:ext cx="1061509" cy="830997"/>
          </a:xfrm>
          <a:prstGeom prst="rect">
            <a:avLst/>
          </a:prstGeom>
          <a:noFill/>
        </p:spPr>
        <p:txBody>
          <a:bodyPr wrap="none" rtlCol="0">
            <a:spAutoFit/>
          </a:bodyPr>
          <a:lstStyle/>
          <a:p>
            <a:pPr algn="l">
              <a:buNone/>
            </a:pPr>
            <a:r>
              <a:rPr lang="en-US" sz="1200" dirty="0" smtClean="0"/>
              <a:t>Produce</a:t>
            </a:r>
            <a:br>
              <a:rPr lang="en-US" sz="1200" dirty="0" smtClean="0"/>
            </a:br>
            <a:r>
              <a:rPr lang="en-US" sz="1200" dirty="0" smtClean="0"/>
              <a:t>development</a:t>
            </a:r>
            <a:br>
              <a:rPr lang="en-US" sz="1200" dirty="0" smtClean="0"/>
            </a:br>
            <a:r>
              <a:rPr lang="en-US" sz="1200" dirty="0" smtClean="0"/>
              <a:t>strategy &amp;</a:t>
            </a:r>
            <a:br>
              <a:rPr lang="en-US" sz="1200" dirty="0" smtClean="0"/>
            </a:br>
            <a:r>
              <a:rPr lang="en-US" sz="1200" dirty="0" smtClean="0"/>
              <a:t>process</a:t>
            </a:r>
          </a:p>
        </p:txBody>
      </p:sp>
      <p:sp>
        <p:nvSpPr>
          <p:cNvPr id="19" name="Oval 18"/>
          <p:cNvSpPr/>
          <p:nvPr/>
        </p:nvSpPr>
        <p:spPr bwMode="auto">
          <a:xfrm>
            <a:off x="810767" y="4297046"/>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3</a:t>
            </a:r>
          </a:p>
        </p:txBody>
      </p:sp>
      <p:sp>
        <p:nvSpPr>
          <p:cNvPr id="33" name="Rectangle 32"/>
          <p:cNvSpPr/>
          <p:nvPr/>
        </p:nvSpPr>
        <p:spPr bwMode="auto">
          <a:xfrm>
            <a:off x="2846533" y="1457295"/>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4" name="TextBox 33"/>
          <p:cNvSpPr txBox="1"/>
          <p:nvPr/>
        </p:nvSpPr>
        <p:spPr>
          <a:xfrm>
            <a:off x="2955634" y="1629430"/>
            <a:ext cx="1148071" cy="646331"/>
          </a:xfrm>
          <a:prstGeom prst="rect">
            <a:avLst/>
          </a:prstGeom>
          <a:noFill/>
        </p:spPr>
        <p:txBody>
          <a:bodyPr wrap="none" rtlCol="0">
            <a:spAutoFit/>
          </a:bodyPr>
          <a:lstStyle/>
          <a:p>
            <a:pPr algn="l">
              <a:buNone/>
            </a:pPr>
            <a:r>
              <a:rPr lang="en-US" sz="1200" dirty="0" smtClean="0"/>
              <a:t>Build overall</a:t>
            </a:r>
            <a:br>
              <a:rPr lang="en-US" sz="1200" dirty="0" smtClean="0"/>
            </a:br>
            <a:r>
              <a:rPr lang="en-US" sz="1200" dirty="0" smtClean="0"/>
              <a:t>and near-term</a:t>
            </a:r>
            <a:br>
              <a:rPr lang="en-US" sz="1200" dirty="0" smtClean="0"/>
            </a:br>
            <a:r>
              <a:rPr lang="en-US" sz="1200" dirty="0" smtClean="0"/>
              <a:t>plans </a:t>
            </a:r>
          </a:p>
        </p:txBody>
      </p:sp>
      <p:sp>
        <p:nvSpPr>
          <p:cNvPr id="35" name="Oval 34"/>
          <p:cNvSpPr/>
          <p:nvPr/>
        </p:nvSpPr>
        <p:spPr bwMode="auto">
          <a:xfrm>
            <a:off x="2763392" y="1359247"/>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4</a:t>
            </a:r>
          </a:p>
        </p:txBody>
      </p:sp>
      <p:sp>
        <p:nvSpPr>
          <p:cNvPr id="37" name="Rectangle 36"/>
          <p:cNvSpPr/>
          <p:nvPr/>
        </p:nvSpPr>
        <p:spPr bwMode="auto">
          <a:xfrm>
            <a:off x="2846533" y="2917448"/>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8" name="TextBox 37"/>
          <p:cNvSpPr txBox="1"/>
          <p:nvPr/>
        </p:nvSpPr>
        <p:spPr>
          <a:xfrm>
            <a:off x="3022309" y="3165783"/>
            <a:ext cx="1002197" cy="461665"/>
          </a:xfrm>
          <a:prstGeom prst="rect">
            <a:avLst/>
          </a:prstGeom>
          <a:noFill/>
        </p:spPr>
        <p:txBody>
          <a:bodyPr wrap="none" rtlCol="0">
            <a:spAutoFit/>
          </a:bodyPr>
          <a:lstStyle/>
          <a:p>
            <a:pPr algn="l">
              <a:buNone/>
            </a:pPr>
            <a:r>
              <a:rPr lang="en-US" sz="1200" dirty="0" smtClean="0"/>
              <a:t>Develop the</a:t>
            </a:r>
            <a:br>
              <a:rPr lang="en-US" sz="1200" dirty="0" smtClean="0"/>
            </a:br>
            <a:r>
              <a:rPr lang="en-US" sz="1200" dirty="0" smtClean="0"/>
              <a:t>quality plan</a:t>
            </a:r>
          </a:p>
        </p:txBody>
      </p:sp>
      <p:sp>
        <p:nvSpPr>
          <p:cNvPr id="39" name="Oval 38"/>
          <p:cNvSpPr/>
          <p:nvPr/>
        </p:nvSpPr>
        <p:spPr bwMode="auto">
          <a:xfrm>
            <a:off x="2763392" y="2819400"/>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5</a:t>
            </a:r>
          </a:p>
        </p:txBody>
      </p:sp>
      <p:sp>
        <p:nvSpPr>
          <p:cNvPr id="41" name="Rectangle 40"/>
          <p:cNvSpPr/>
          <p:nvPr/>
        </p:nvSpPr>
        <p:spPr bwMode="auto">
          <a:xfrm>
            <a:off x="2846533" y="4377601"/>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2" name="TextBox 41"/>
          <p:cNvSpPr txBox="1"/>
          <p:nvPr/>
        </p:nvSpPr>
        <p:spPr>
          <a:xfrm>
            <a:off x="2927059" y="4549736"/>
            <a:ext cx="1204176" cy="646331"/>
          </a:xfrm>
          <a:prstGeom prst="rect">
            <a:avLst/>
          </a:prstGeom>
          <a:noFill/>
        </p:spPr>
        <p:txBody>
          <a:bodyPr wrap="none" rtlCol="0">
            <a:spAutoFit/>
          </a:bodyPr>
          <a:lstStyle/>
          <a:p>
            <a:pPr algn="l">
              <a:buNone/>
            </a:pPr>
            <a:r>
              <a:rPr lang="en-US" sz="1200" dirty="0" smtClean="0"/>
              <a:t>Build individual</a:t>
            </a:r>
            <a:br>
              <a:rPr lang="en-US" sz="1200" dirty="0" smtClean="0"/>
            </a:br>
            <a:r>
              <a:rPr lang="en-US" sz="1200" dirty="0" smtClean="0"/>
              <a:t>&amp; consolidated</a:t>
            </a:r>
            <a:br>
              <a:rPr lang="en-US" sz="1200" dirty="0" smtClean="0"/>
            </a:br>
            <a:r>
              <a:rPr lang="en-US" sz="1200" dirty="0" smtClean="0"/>
              <a:t>plans</a:t>
            </a:r>
          </a:p>
        </p:txBody>
      </p:sp>
      <p:sp>
        <p:nvSpPr>
          <p:cNvPr id="43" name="Oval 42"/>
          <p:cNvSpPr/>
          <p:nvPr/>
        </p:nvSpPr>
        <p:spPr bwMode="auto">
          <a:xfrm>
            <a:off x="2763392" y="4279553"/>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6</a:t>
            </a:r>
          </a:p>
        </p:txBody>
      </p:sp>
      <p:sp>
        <p:nvSpPr>
          <p:cNvPr id="45" name="Rectangle 44"/>
          <p:cNvSpPr/>
          <p:nvPr/>
        </p:nvSpPr>
        <p:spPr bwMode="auto">
          <a:xfrm>
            <a:off x="4799158" y="1439802"/>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6" name="TextBox 45"/>
          <p:cNvSpPr txBox="1"/>
          <p:nvPr/>
        </p:nvSpPr>
        <p:spPr>
          <a:xfrm>
            <a:off x="4965409" y="1697662"/>
            <a:ext cx="1047082" cy="461665"/>
          </a:xfrm>
          <a:prstGeom prst="rect">
            <a:avLst/>
          </a:prstGeom>
          <a:noFill/>
        </p:spPr>
        <p:txBody>
          <a:bodyPr wrap="none" rtlCol="0">
            <a:spAutoFit/>
          </a:bodyPr>
          <a:lstStyle/>
          <a:p>
            <a:pPr algn="l">
              <a:buNone/>
            </a:pPr>
            <a:r>
              <a:rPr lang="en-US" sz="1200" dirty="0" smtClean="0"/>
              <a:t>Conduct risk</a:t>
            </a:r>
            <a:br>
              <a:rPr lang="en-US" sz="1200" dirty="0" smtClean="0"/>
            </a:br>
            <a:r>
              <a:rPr lang="en-US" sz="1200" dirty="0" smtClean="0"/>
              <a:t>assessment </a:t>
            </a:r>
          </a:p>
        </p:txBody>
      </p:sp>
      <p:sp>
        <p:nvSpPr>
          <p:cNvPr id="47" name="Oval 46"/>
          <p:cNvSpPr/>
          <p:nvPr/>
        </p:nvSpPr>
        <p:spPr bwMode="auto">
          <a:xfrm>
            <a:off x="4716017" y="1341754"/>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7</a:t>
            </a:r>
          </a:p>
        </p:txBody>
      </p:sp>
      <p:sp>
        <p:nvSpPr>
          <p:cNvPr id="49" name="Rectangle 48"/>
          <p:cNvSpPr/>
          <p:nvPr/>
        </p:nvSpPr>
        <p:spPr bwMode="auto">
          <a:xfrm>
            <a:off x="4799158" y="2899955"/>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50" name="TextBox 49"/>
          <p:cNvSpPr txBox="1"/>
          <p:nvPr/>
        </p:nvSpPr>
        <p:spPr>
          <a:xfrm>
            <a:off x="4965409" y="2995890"/>
            <a:ext cx="1079142" cy="830997"/>
          </a:xfrm>
          <a:prstGeom prst="rect">
            <a:avLst/>
          </a:prstGeom>
          <a:noFill/>
        </p:spPr>
        <p:txBody>
          <a:bodyPr wrap="none" rtlCol="0">
            <a:spAutoFit/>
          </a:bodyPr>
          <a:lstStyle/>
          <a:p>
            <a:pPr algn="l">
              <a:buNone/>
            </a:pPr>
            <a:r>
              <a:rPr lang="en-US" sz="1200" dirty="0" smtClean="0"/>
              <a:t>Prepare</a:t>
            </a:r>
            <a:br>
              <a:rPr lang="en-US" sz="1200" dirty="0" smtClean="0"/>
            </a:br>
            <a:r>
              <a:rPr lang="en-US" sz="1200" dirty="0" smtClean="0"/>
              <a:t>management</a:t>
            </a:r>
            <a:br>
              <a:rPr lang="en-US" sz="1200" dirty="0" smtClean="0"/>
            </a:br>
            <a:r>
              <a:rPr lang="en-US" sz="1200" dirty="0" smtClean="0"/>
              <a:t>briefing &amp;</a:t>
            </a:r>
            <a:br>
              <a:rPr lang="en-US" sz="1200" dirty="0" smtClean="0"/>
            </a:br>
            <a:r>
              <a:rPr lang="en-US" sz="1200" dirty="0" smtClean="0"/>
              <a:t>launch report</a:t>
            </a:r>
          </a:p>
        </p:txBody>
      </p:sp>
      <p:sp>
        <p:nvSpPr>
          <p:cNvPr id="51" name="Oval 50"/>
          <p:cNvSpPr/>
          <p:nvPr/>
        </p:nvSpPr>
        <p:spPr bwMode="auto">
          <a:xfrm>
            <a:off x="4716017" y="2801907"/>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8</a:t>
            </a:r>
          </a:p>
        </p:txBody>
      </p:sp>
      <p:sp>
        <p:nvSpPr>
          <p:cNvPr id="57" name="Rectangle 56"/>
          <p:cNvSpPr/>
          <p:nvPr/>
        </p:nvSpPr>
        <p:spPr bwMode="auto">
          <a:xfrm>
            <a:off x="6751783" y="1422309"/>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58" name="TextBox 57"/>
          <p:cNvSpPr txBox="1"/>
          <p:nvPr/>
        </p:nvSpPr>
        <p:spPr>
          <a:xfrm>
            <a:off x="6956134" y="1594444"/>
            <a:ext cx="1079142" cy="646331"/>
          </a:xfrm>
          <a:prstGeom prst="rect">
            <a:avLst/>
          </a:prstGeom>
          <a:noFill/>
        </p:spPr>
        <p:txBody>
          <a:bodyPr wrap="none" rtlCol="0">
            <a:spAutoFit/>
          </a:bodyPr>
          <a:lstStyle/>
          <a:p>
            <a:pPr algn="l">
              <a:buNone/>
            </a:pPr>
            <a:r>
              <a:rPr lang="en-US" sz="1200" dirty="0" smtClean="0"/>
              <a:t>Hold</a:t>
            </a:r>
            <a:br>
              <a:rPr lang="en-US" sz="1200" dirty="0" smtClean="0"/>
            </a:br>
            <a:r>
              <a:rPr lang="en-US" sz="1200" dirty="0" smtClean="0"/>
              <a:t>management</a:t>
            </a:r>
            <a:br>
              <a:rPr lang="en-US" sz="1200" dirty="0" smtClean="0"/>
            </a:br>
            <a:r>
              <a:rPr lang="en-US" sz="1200" dirty="0" smtClean="0"/>
              <a:t>review</a:t>
            </a:r>
          </a:p>
        </p:txBody>
      </p:sp>
      <p:sp>
        <p:nvSpPr>
          <p:cNvPr id="59" name="Oval 58"/>
          <p:cNvSpPr/>
          <p:nvPr/>
        </p:nvSpPr>
        <p:spPr bwMode="auto">
          <a:xfrm>
            <a:off x="6668642" y="1324261"/>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9</a:t>
            </a:r>
          </a:p>
        </p:txBody>
      </p:sp>
      <p:sp>
        <p:nvSpPr>
          <p:cNvPr id="61" name="Rectangle 60"/>
          <p:cNvSpPr/>
          <p:nvPr/>
        </p:nvSpPr>
        <p:spPr bwMode="auto">
          <a:xfrm>
            <a:off x="6751783" y="2882462"/>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62" name="TextBox 61"/>
          <p:cNvSpPr txBox="1"/>
          <p:nvPr/>
        </p:nvSpPr>
        <p:spPr>
          <a:xfrm>
            <a:off x="6956134" y="3054597"/>
            <a:ext cx="995785" cy="461665"/>
          </a:xfrm>
          <a:prstGeom prst="rect">
            <a:avLst/>
          </a:prstGeom>
          <a:noFill/>
        </p:spPr>
        <p:txBody>
          <a:bodyPr wrap="none" rtlCol="0">
            <a:spAutoFit/>
          </a:bodyPr>
          <a:lstStyle/>
          <a:p>
            <a:pPr algn="l">
              <a:buNone/>
            </a:pPr>
            <a:r>
              <a:rPr lang="en-US" sz="1200" dirty="0" smtClean="0"/>
              <a:t>Launch</a:t>
            </a:r>
            <a:br>
              <a:rPr lang="en-US" sz="1200" dirty="0" smtClean="0"/>
            </a:br>
            <a:r>
              <a:rPr lang="en-US" sz="1200" dirty="0" smtClean="0"/>
              <a:t>postmortem</a:t>
            </a:r>
          </a:p>
        </p:txBody>
      </p:sp>
      <p:cxnSp>
        <p:nvCxnSpPr>
          <p:cNvPr id="69" name="Straight Arrow Connector 68"/>
          <p:cNvCxnSpPr>
            <a:stCxn id="5" idx="2"/>
            <a:endCxn id="13" idx="0"/>
          </p:cNvCxnSpPr>
          <p:nvPr/>
        </p:nvCxnSpPr>
        <p:spPr bwMode="auto">
          <a:xfrm>
            <a:off x="1617808" y="2465388"/>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0" name="Straight Arrow Connector 69"/>
          <p:cNvCxnSpPr>
            <a:stCxn id="13" idx="2"/>
            <a:endCxn id="17" idx="0"/>
          </p:cNvCxnSpPr>
          <p:nvPr/>
        </p:nvCxnSpPr>
        <p:spPr bwMode="auto">
          <a:xfrm>
            <a:off x="1617808" y="3925541"/>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4" name="Elbow Connector 73"/>
          <p:cNvCxnSpPr>
            <a:stCxn id="17" idx="2"/>
            <a:endCxn id="33" idx="1"/>
          </p:cNvCxnSpPr>
          <p:nvPr/>
        </p:nvCxnSpPr>
        <p:spPr bwMode="auto">
          <a:xfrm rot="5400000" flipH="1" flipV="1">
            <a:off x="515620" y="3054782"/>
            <a:ext cx="3433099" cy="1228725"/>
          </a:xfrm>
          <a:prstGeom prst="bentConnector4">
            <a:avLst>
              <a:gd name="adj1" fmla="val -6659"/>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6" name="Straight Arrow Connector 75"/>
          <p:cNvCxnSpPr>
            <a:stCxn id="33" idx="2"/>
            <a:endCxn id="37" idx="0"/>
          </p:cNvCxnSpPr>
          <p:nvPr/>
        </p:nvCxnSpPr>
        <p:spPr bwMode="auto">
          <a:xfrm>
            <a:off x="3570433" y="2447895"/>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9" name="Straight Arrow Connector 78"/>
          <p:cNvCxnSpPr/>
          <p:nvPr/>
        </p:nvCxnSpPr>
        <p:spPr bwMode="auto">
          <a:xfrm>
            <a:off x="5523058" y="2430402"/>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0" name="Straight Arrow Connector 79"/>
          <p:cNvCxnSpPr/>
          <p:nvPr/>
        </p:nvCxnSpPr>
        <p:spPr bwMode="auto">
          <a:xfrm>
            <a:off x="7475683" y="2412909"/>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1" name="Straight Arrow Connector 80"/>
          <p:cNvCxnSpPr>
            <a:stCxn id="37" idx="2"/>
            <a:endCxn id="41" idx="0"/>
          </p:cNvCxnSpPr>
          <p:nvPr/>
        </p:nvCxnSpPr>
        <p:spPr bwMode="auto">
          <a:xfrm>
            <a:off x="3570433" y="3908048"/>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4" name="Elbow Connector 83"/>
          <p:cNvCxnSpPr>
            <a:stCxn id="41" idx="2"/>
            <a:endCxn id="45" idx="1"/>
          </p:cNvCxnSpPr>
          <p:nvPr/>
        </p:nvCxnSpPr>
        <p:spPr bwMode="auto">
          <a:xfrm rot="5400000" flipH="1" flipV="1">
            <a:off x="2468245" y="3037289"/>
            <a:ext cx="3433099" cy="1228725"/>
          </a:xfrm>
          <a:prstGeom prst="bentConnector4">
            <a:avLst>
              <a:gd name="adj1" fmla="val -6659"/>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7" name="Elbow Connector 86"/>
          <p:cNvCxnSpPr>
            <a:stCxn id="49" idx="2"/>
            <a:endCxn id="57" idx="1"/>
          </p:cNvCxnSpPr>
          <p:nvPr/>
        </p:nvCxnSpPr>
        <p:spPr bwMode="auto">
          <a:xfrm rot="5400000" flipH="1" flipV="1">
            <a:off x="5150947" y="2289719"/>
            <a:ext cx="1972946" cy="1228725"/>
          </a:xfrm>
          <a:prstGeom prst="bentConnector4">
            <a:avLst>
              <a:gd name="adj1" fmla="val -11587"/>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sp>
        <p:nvSpPr>
          <p:cNvPr id="90" name="TextBox 89"/>
          <p:cNvSpPr txBox="1"/>
          <p:nvPr/>
        </p:nvSpPr>
        <p:spPr>
          <a:xfrm>
            <a:off x="5286375" y="4624380"/>
            <a:ext cx="2959465" cy="523220"/>
          </a:xfrm>
          <a:prstGeom prst="rect">
            <a:avLst/>
          </a:prstGeom>
          <a:noFill/>
        </p:spPr>
        <p:txBody>
          <a:bodyPr wrap="none" rtlCol="0">
            <a:spAutoFit/>
          </a:bodyPr>
          <a:lstStyle/>
          <a:p>
            <a:pPr algn="l">
              <a:buNone/>
            </a:pPr>
            <a:r>
              <a:rPr lang="en-US" sz="1400" b="0" dirty="0" smtClean="0"/>
              <a:t>The launch is organized as a set of</a:t>
            </a:r>
            <a:br>
              <a:rPr lang="en-US" sz="1400" b="0" dirty="0" smtClean="0"/>
            </a:br>
            <a:r>
              <a:rPr lang="en-US" sz="1400" b="0" dirty="0" smtClean="0"/>
              <a:t>nine meetings and a postmortem.</a:t>
            </a:r>
          </a:p>
        </p:txBody>
      </p:sp>
    </p:spTree>
    <p:extLst>
      <p:ext uri="{BB962C8B-B14F-4D97-AF65-F5344CB8AC3E}">
        <p14:creationId xmlns:p14="http://schemas.microsoft.com/office/powerpoint/2010/main" val="2294197671"/>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3422396"/>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16831315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dirty="0" smtClean="0"/>
              <a:t>Meeting 5: Developing the Quality Plan</a:t>
            </a:r>
            <a:endParaRPr lang="en-US" dirty="0"/>
          </a:p>
        </p:txBody>
      </p:sp>
      <p:sp>
        <p:nvSpPr>
          <p:cNvPr id="44" name="Rectangle 3"/>
          <p:cNvSpPr txBox="1">
            <a:spLocks noChangeArrowheads="1"/>
          </p:cNvSpPr>
          <p:nvPr/>
        </p:nvSpPr>
        <p:spPr bwMode="gray">
          <a:xfrm>
            <a:off x="533400" y="1495425"/>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With TSP, software quality is measured by counting defects injected and removed during the work process and normalizing those counts by the appropriate size measure.</a:t>
            </a:r>
          </a:p>
          <a:p>
            <a:pPr defTabSz="811213">
              <a:spcBef>
                <a:spcPts val="1200"/>
              </a:spcBef>
              <a:spcAft>
                <a:spcPts val="0"/>
              </a:spcAft>
              <a:buNone/>
            </a:pPr>
            <a:r>
              <a:rPr lang="en-US" sz="1800" b="0" dirty="0" smtClean="0"/>
              <a:t>During meeting 5, the team builds a quality plan that shows how the team will achieve its quality goal.</a:t>
            </a:r>
          </a:p>
          <a:p>
            <a:pPr defTabSz="811213">
              <a:buNone/>
            </a:pPr>
            <a:endParaRPr lang="en-US" sz="1800" b="0" dirty="0" smtClean="0"/>
          </a:p>
        </p:txBody>
      </p:sp>
      <p:pic>
        <p:nvPicPr>
          <p:cNvPr id="1014788" name="Picture 4" descr="C:\Users\mkasunic\Desktop\iStock_000018383689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7" y="3295650"/>
            <a:ext cx="2768598" cy="207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229013"/>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sz="2700" dirty="0" smtClean="0"/>
              <a:t>Meeting 5: Develop the Quality Plan</a:t>
            </a:r>
            <a:endParaRPr lang="en-US" sz="2700"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team </a:t>
            </a:r>
            <a:r>
              <a:rPr lang="en-US" sz="1800" dirty="0" smtClean="0"/>
              <a:t>develops a quality plan that estimates</a:t>
            </a:r>
            <a:endParaRPr lang="en-US" sz="1800" b="0" dirty="0" smtClean="0"/>
          </a:p>
          <a:p>
            <a:pPr lvl="1" defTabSz="811213">
              <a:spcBef>
                <a:spcPts val="1200"/>
              </a:spcBef>
              <a:spcAft>
                <a:spcPts val="0"/>
              </a:spcAft>
            </a:pPr>
            <a:r>
              <a:rPr lang="en-US" sz="1800" b="0" dirty="0" smtClean="0"/>
              <a:t>number of defects that will be injected per phase</a:t>
            </a:r>
            <a:endParaRPr lang="en-US" sz="1800" b="0" dirty="0"/>
          </a:p>
          <a:p>
            <a:pPr lvl="1" defTabSz="811213">
              <a:spcBef>
                <a:spcPts val="1200"/>
              </a:spcBef>
              <a:spcAft>
                <a:spcPts val="0"/>
              </a:spcAft>
            </a:pPr>
            <a:r>
              <a:rPr lang="en-US" sz="1800" b="0" dirty="0" smtClean="0"/>
              <a:t>number of defects that will be removed per phase</a:t>
            </a:r>
          </a:p>
          <a:p>
            <a:pPr lvl="1" defTabSz="811213">
              <a:spcBef>
                <a:spcPts val="1200"/>
              </a:spcBef>
              <a:spcAft>
                <a:spcPts val="0"/>
              </a:spcAft>
            </a:pPr>
            <a:r>
              <a:rPr lang="en-US" sz="1800" b="0" dirty="0" smtClean="0"/>
              <a:t>defect density of the final products and services</a:t>
            </a:r>
          </a:p>
          <a:p>
            <a:pPr defTabSz="811213"/>
            <a:endParaRPr lang="en-US" sz="1800" b="0" dirty="0" smtClean="0"/>
          </a:p>
        </p:txBody>
      </p:sp>
      <p:grpSp>
        <p:nvGrpSpPr>
          <p:cNvPr id="6" name="Group 5"/>
          <p:cNvGrpSpPr/>
          <p:nvPr/>
        </p:nvGrpSpPr>
        <p:grpSpPr>
          <a:xfrm>
            <a:off x="6238019" y="3552825"/>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4778496"/>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LAU5</a:t>
            </a:r>
          </a:p>
        </p:txBody>
      </p:sp>
    </p:spTree>
    <p:extLst>
      <p:ext uri="{BB962C8B-B14F-4D97-AF65-F5344CB8AC3E}">
        <p14:creationId xmlns:p14="http://schemas.microsoft.com/office/powerpoint/2010/main" val="134583244"/>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Planning</a:t>
            </a:r>
            <a:endParaRPr lang="en-US" dirty="0"/>
          </a:p>
        </p:txBody>
      </p:sp>
      <p:sp>
        <p:nvSpPr>
          <p:cNvPr id="3" name="Content Placeholder 2"/>
          <p:cNvSpPr>
            <a:spLocks noGrp="1"/>
          </p:cNvSpPr>
          <p:nvPr>
            <p:ph idx="1"/>
          </p:nvPr>
        </p:nvSpPr>
        <p:spPr/>
        <p:txBody>
          <a:bodyPr/>
          <a:lstStyle/>
          <a:p>
            <a:pPr marL="0" indent="0">
              <a:spcBef>
                <a:spcPts val="1200"/>
              </a:spcBef>
              <a:spcAft>
                <a:spcPts val="0"/>
              </a:spcAft>
            </a:pPr>
            <a:r>
              <a:rPr lang="en-US" dirty="0" smtClean="0"/>
              <a:t>The quality-planning process actually started during meeting 2 when the team established its quality goals for the effort.</a:t>
            </a:r>
          </a:p>
          <a:p>
            <a:pPr marL="0" indent="0">
              <a:spcBef>
                <a:spcPts val="1200"/>
              </a:spcBef>
              <a:spcAft>
                <a:spcPts val="0"/>
              </a:spcAft>
            </a:pPr>
            <a:r>
              <a:rPr lang="en-US" dirty="0" smtClean="0"/>
              <a:t>During meeting 5, the team translates those </a:t>
            </a:r>
            <a:br>
              <a:rPr lang="en-US" dirty="0" smtClean="0"/>
            </a:br>
            <a:r>
              <a:rPr lang="en-US" dirty="0" smtClean="0"/>
              <a:t>goals into meaningful operational terms.</a:t>
            </a:r>
          </a:p>
          <a:p>
            <a:pPr marL="0" indent="0">
              <a:spcBef>
                <a:spcPts val="1200"/>
              </a:spcBef>
              <a:spcAft>
                <a:spcPts val="0"/>
              </a:spcAft>
            </a:pPr>
            <a:r>
              <a:rPr lang="en-US" dirty="0" smtClean="0"/>
              <a:t>To proceed, the team must resolve the </a:t>
            </a:r>
            <a:br>
              <a:rPr lang="en-US" dirty="0" smtClean="0"/>
            </a:br>
            <a:r>
              <a:rPr lang="en-US" dirty="0" smtClean="0"/>
              <a:t>following questions:</a:t>
            </a:r>
          </a:p>
          <a:p>
            <a:pPr marL="463550" lvl="1" indent="-234950">
              <a:spcBef>
                <a:spcPts val="600"/>
              </a:spcBef>
              <a:spcAft>
                <a:spcPts val="0"/>
              </a:spcAft>
            </a:pPr>
            <a:r>
              <a:rPr lang="en-US" dirty="0" smtClean="0"/>
              <a:t>What is a defect (in their work product or service)?</a:t>
            </a:r>
          </a:p>
          <a:p>
            <a:pPr marL="463550" lvl="1" indent="-234950">
              <a:spcBef>
                <a:spcPts val="600"/>
              </a:spcBef>
              <a:spcAft>
                <a:spcPts val="0"/>
              </a:spcAft>
            </a:pPr>
            <a:r>
              <a:rPr lang="en-US" dirty="0" smtClean="0"/>
              <a:t>How many defects do I typically inject into my work products or services?</a:t>
            </a:r>
          </a:p>
          <a:p>
            <a:pPr marL="463550" lvl="1" indent="-234950">
              <a:spcBef>
                <a:spcPts val="600"/>
              </a:spcBef>
              <a:spcAft>
                <a:spcPts val="0"/>
              </a:spcAft>
            </a:pPr>
            <a:r>
              <a:rPr lang="en-US" dirty="0" smtClean="0"/>
              <a:t>How many defects can we expect to be removed from work products or services during personal reviews, team inspection, or other quality control mechanisms?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7769" y="1905850"/>
            <a:ext cx="2354373" cy="1371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266260"/>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Defect?</a:t>
            </a:r>
            <a:endParaRPr lang="en-US" dirty="0"/>
          </a:p>
        </p:txBody>
      </p:sp>
      <p:sp>
        <p:nvSpPr>
          <p:cNvPr id="3" name="Content Placeholder 2"/>
          <p:cNvSpPr>
            <a:spLocks noGrp="1"/>
          </p:cNvSpPr>
          <p:nvPr>
            <p:ph idx="1"/>
          </p:nvPr>
        </p:nvSpPr>
        <p:spPr>
          <a:xfrm>
            <a:off x="533400" y="1295400"/>
            <a:ext cx="8237538" cy="2184400"/>
          </a:xfrm>
        </p:spPr>
        <p:txBody>
          <a:bodyPr/>
          <a:lstStyle/>
          <a:p>
            <a:r>
              <a:rPr lang="en-US" dirty="0" smtClean="0"/>
              <a:t>defect (noun)</a:t>
            </a:r>
          </a:p>
          <a:p>
            <a:pPr marL="685800" indent="-457200">
              <a:buSzPct val="100000"/>
              <a:buFont typeface="+mj-lt"/>
              <a:buAutoNum type="arabicPeriod"/>
            </a:pPr>
            <a:r>
              <a:rPr lang="en-US" dirty="0" smtClean="0"/>
              <a:t>a shortcoming, fault, or imperfection</a:t>
            </a:r>
          </a:p>
          <a:p>
            <a:pPr marL="685800" indent="-457200">
              <a:buSzPct val="100000"/>
              <a:buFont typeface="+mj-lt"/>
              <a:buAutoNum type="arabicPeriod"/>
            </a:pPr>
            <a:r>
              <a:rPr lang="en-US" dirty="0" smtClean="0"/>
              <a:t>lack or want, especially of something essential to perfection or </a:t>
            </a:r>
            <a:br>
              <a:rPr lang="en-US" dirty="0" smtClean="0"/>
            </a:br>
            <a:r>
              <a:rPr lang="en-US" dirty="0" smtClean="0"/>
              <a:t>completeness; deficiency</a:t>
            </a:r>
            <a:endParaRPr lang="en-US" dirty="0"/>
          </a:p>
        </p:txBody>
      </p:sp>
      <p:sp>
        <p:nvSpPr>
          <p:cNvPr id="4" name="TextBox 3"/>
          <p:cNvSpPr txBox="1"/>
          <p:nvPr/>
        </p:nvSpPr>
        <p:spPr>
          <a:xfrm>
            <a:off x="1622466" y="3041582"/>
            <a:ext cx="5803900" cy="1631216"/>
          </a:xfrm>
          <a:prstGeom prst="rect">
            <a:avLst/>
          </a:prstGeom>
          <a:solidFill>
            <a:srgbClr val="D8E7EA"/>
          </a:solidFill>
        </p:spPr>
        <p:txBody>
          <a:bodyPr wrap="square" rtlCol="0">
            <a:spAutoFit/>
          </a:bodyPr>
          <a:lstStyle/>
          <a:p>
            <a:pPr algn="l">
              <a:buNone/>
            </a:pPr>
            <a:r>
              <a:rPr lang="en-US" sz="1800" dirty="0" smtClean="0"/>
              <a:t>In TSP, a defect is anything that causes </a:t>
            </a:r>
            <a:r>
              <a:rPr lang="en-US" sz="1800" i="1" dirty="0" smtClean="0"/>
              <a:t>rework</a:t>
            </a:r>
            <a:r>
              <a:rPr lang="en-US" sz="1800" dirty="0" smtClean="0"/>
              <a:t> of your</a:t>
            </a:r>
            <a:br>
              <a:rPr lang="en-US" sz="1800" dirty="0" smtClean="0"/>
            </a:br>
            <a:r>
              <a:rPr lang="en-US" sz="1800" dirty="0" smtClean="0"/>
              <a:t>work product or service delivered after it has been completed.</a:t>
            </a:r>
          </a:p>
          <a:p>
            <a:pPr algn="l">
              <a:spcBef>
                <a:spcPts val="1200"/>
              </a:spcBef>
              <a:buNone/>
            </a:pPr>
            <a:r>
              <a:rPr lang="en-US" sz="1800" dirty="0" smtClean="0"/>
              <a:t>By </a:t>
            </a:r>
            <a:r>
              <a:rPr lang="en-US" sz="1800" i="1" dirty="0" smtClean="0"/>
              <a:t>completed</a:t>
            </a:r>
            <a:r>
              <a:rPr lang="en-US" sz="1800" dirty="0" smtClean="0"/>
              <a:t>, we mean that the work product met</a:t>
            </a:r>
            <a:br>
              <a:rPr lang="en-US" sz="1800" dirty="0" smtClean="0"/>
            </a:br>
            <a:r>
              <a:rPr lang="en-US" sz="1800" dirty="0" smtClean="0"/>
              <a:t>the exit criteria of a process description.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7120" y="4980498"/>
            <a:ext cx="1623060" cy="1074420"/>
          </a:xfrm>
          <a:prstGeom prst="rect">
            <a:avLst/>
          </a:prstGeom>
        </p:spPr>
      </p:pic>
    </p:spTree>
    <p:extLst>
      <p:ext uri="{BB962C8B-B14F-4D97-AF65-F5344CB8AC3E}">
        <p14:creationId xmlns:p14="http://schemas.microsoft.com/office/powerpoint/2010/main" val="4073993850"/>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solidFill>
          <a:srgbClr val="0070C0"/>
        </a:solidFill>
        <a:effectLst/>
      </p:bgPr>
    </p:bg>
    <p:spTree>
      <p:nvGrpSpPr>
        <p:cNvPr id="1" name=""/>
        <p:cNvGrpSpPr/>
        <p:nvPr/>
      </p:nvGrpSpPr>
      <p:grpSpPr>
        <a:xfrm>
          <a:off x="0" y="0"/>
          <a:ext cx="0" cy="0"/>
          <a:chOff x="0" y="0"/>
          <a:chExt cx="0" cy="0"/>
        </a:xfrm>
      </p:grpSpPr>
      <p:sp>
        <p:nvSpPr>
          <p:cNvPr id="5122" name="TextBox 4"/>
          <p:cNvSpPr txBox="1">
            <a:spLocks noChangeArrowheads="1"/>
          </p:cNvSpPr>
          <p:nvPr/>
        </p:nvSpPr>
        <p:spPr bwMode="auto">
          <a:xfrm>
            <a:off x="0" y="266700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000">
                <a:solidFill>
                  <a:schemeClr val="tx1"/>
                </a:solidFill>
                <a:latin typeface="Arial" charset="0"/>
                <a:ea typeface="ＭＳ Ｐゴシック" pitchFamily="34" charset="-128"/>
              </a:defRPr>
            </a:lvl9pPr>
          </a:lstStyle>
          <a:p>
            <a:pPr eaLnBrk="1" hangingPunct="1">
              <a:spcBef>
                <a:spcPct val="30000"/>
              </a:spcBef>
              <a:buFontTx/>
              <a:buNone/>
            </a:pPr>
            <a:r>
              <a:rPr lang="en-US" sz="3600" i="1" dirty="0" smtClean="0">
                <a:solidFill>
                  <a:srgbClr val="FFFFFF"/>
                </a:solidFill>
                <a:latin typeface="Times New Roman" pitchFamily="18" charset="0"/>
                <a:cs typeface="Times New Roman" pitchFamily="18" charset="0"/>
              </a:rPr>
              <a:t>What is a defect in the context</a:t>
            </a:r>
            <a:br>
              <a:rPr lang="en-US" sz="3600" i="1" dirty="0" smtClean="0">
                <a:solidFill>
                  <a:srgbClr val="FFFFFF"/>
                </a:solidFill>
                <a:latin typeface="Times New Roman" pitchFamily="18" charset="0"/>
                <a:cs typeface="Times New Roman" pitchFamily="18" charset="0"/>
              </a:rPr>
            </a:br>
            <a:r>
              <a:rPr lang="en-US" sz="3600" i="1" dirty="0" smtClean="0">
                <a:solidFill>
                  <a:srgbClr val="FFFFFF"/>
                </a:solidFill>
                <a:latin typeface="Times New Roman" pitchFamily="18" charset="0"/>
                <a:cs typeface="Times New Roman" pitchFamily="18" charset="0"/>
              </a:rPr>
              <a:t>of your work?</a:t>
            </a:r>
          </a:p>
        </p:txBody>
      </p:sp>
    </p:spTree>
    <p:extLst>
      <p:ext uri="{BB962C8B-B14F-4D97-AF65-F5344CB8AC3E}">
        <p14:creationId xmlns:p14="http://schemas.microsoft.com/office/powerpoint/2010/main" val="306402754"/>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Defects Injected Per Phase</a:t>
            </a:r>
            <a:endParaRPr lang="en-US" dirty="0"/>
          </a:p>
        </p:txBody>
      </p:sp>
      <p:sp>
        <p:nvSpPr>
          <p:cNvPr id="3" name="Content Placeholder 2"/>
          <p:cNvSpPr>
            <a:spLocks noGrp="1"/>
          </p:cNvSpPr>
          <p:nvPr>
            <p:ph idx="1"/>
          </p:nvPr>
        </p:nvSpPr>
        <p:spPr>
          <a:xfrm>
            <a:off x="533400" y="1295400"/>
            <a:ext cx="8237538" cy="1293421"/>
          </a:xfrm>
        </p:spPr>
        <p:txBody>
          <a:bodyPr/>
          <a:lstStyle/>
          <a:p>
            <a:pPr marL="0" indent="0"/>
            <a:r>
              <a:rPr lang="en-US" dirty="0" smtClean="0"/>
              <a:t>The team estimates the number of defects injected in each process phase.</a:t>
            </a:r>
          </a:p>
          <a:p>
            <a:pPr marL="0" indent="0"/>
            <a:r>
              <a:rPr lang="en-US" dirty="0" smtClean="0"/>
              <a:t>To accomplish this, TSP quality planning </a:t>
            </a:r>
            <a:br>
              <a:rPr lang="en-US" dirty="0" smtClean="0"/>
            </a:br>
            <a:r>
              <a:rPr lang="en-US" dirty="0" smtClean="0"/>
              <a:t>uses defect injection rates.</a:t>
            </a:r>
          </a:p>
        </p:txBody>
      </p:sp>
      <p:sp>
        <p:nvSpPr>
          <p:cNvPr id="4" name="Content Placeholder 2"/>
          <p:cNvSpPr txBox="1">
            <a:spLocks/>
          </p:cNvSpPr>
          <p:nvPr/>
        </p:nvSpPr>
        <p:spPr bwMode="gray">
          <a:xfrm>
            <a:off x="377041" y="3193499"/>
            <a:ext cx="8237538" cy="129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fontAlgn="base">
              <a:lnSpc>
                <a:spcPct val="95000"/>
              </a:lnSpc>
              <a:spcBef>
                <a:spcPts val="1200"/>
              </a:spcBef>
              <a:spcAft>
                <a:spcPts val="0"/>
              </a:spcAft>
              <a:buSzPct val="70000"/>
              <a:defRPr sz="2000">
                <a:solidFill>
                  <a:schemeClr val="tx1"/>
                </a:solidFill>
                <a:latin typeface="+mn-lt"/>
                <a:ea typeface="+mn-ea"/>
                <a:cs typeface="+mn-cs"/>
              </a:defRPr>
            </a:lvl1pPr>
            <a:lvl2pPr marL="284163" indent="-169863" algn="l" rtl="0" fontAlgn="base">
              <a:lnSpc>
                <a:spcPct val="95000"/>
              </a:lnSpc>
              <a:spcBef>
                <a:spcPts val="600"/>
              </a:spcBef>
              <a:spcAft>
                <a:spcPts val="0"/>
              </a:spcAft>
              <a:buFont typeface="Times" pitchFamily="18" charset="0"/>
              <a:buChar char="•"/>
              <a:defRPr>
                <a:solidFill>
                  <a:srgbClr val="3C4F82"/>
                </a:solidFill>
                <a:latin typeface="+mn-lt"/>
              </a:defRPr>
            </a:lvl2pPr>
            <a:lvl3pPr marL="576263" indent="-179388" algn="l" rtl="0" fontAlgn="base">
              <a:lnSpc>
                <a:spcPct val="95000"/>
              </a:lnSpc>
              <a:spcBef>
                <a:spcPts val="600"/>
              </a:spcBef>
              <a:spcAft>
                <a:spcPts val="0"/>
              </a:spcAft>
              <a:buFont typeface="Times" pitchFamily="18" charset="0"/>
              <a:buChar char="–"/>
              <a:defRPr>
                <a:solidFill>
                  <a:srgbClr val="3C4F82"/>
                </a:solidFill>
                <a:latin typeface="+mn-lt"/>
              </a:defRPr>
            </a:lvl3pPr>
            <a:lvl4pPr marL="858838" indent="-168275" algn="l" rtl="0" fontAlgn="base">
              <a:lnSpc>
                <a:spcPct val="95000"/>
              </a:lnSpc>
              <a:spcBef>
                <a:spcPct val="0"/>
              </a:spcBef>
              <a:spcAft>
                <a:spcPct val="25000"/>
              </a:spcAft>
              <a:buChar char="•"/>
              <a:defRPr>
                <a:solidFill>
                  <a:schemeClr val="bg2"/>
                </a:solidFill>
                <a:latin typeface="+mn-lt"/>
              </a:defRPr>
            </a:lvl4pPr>
            <a:lvl5pPr marL="1143000" indent="-169863" algn="l" rtl="0" fontAlgn="base">
              <a:lnSpc>
                <a:spcPct val="95000"/>
              </a:lnSpc>
              <a:spcBef>
                <a:spcPct val="0"/>
              </a:spcBef>
              <a:spcAft>
                <a:spcPct val="25000"/>
              </a:spcAft>
              <a:buFont typeface="Times" pitchFamily="18"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a:lstStyle>
          <a:p>
            <a:pPr>
              <a:buNone/>
            </a:pPr>
            <a:r>
              <a:rPr lang="en-US" dirty="0"/>
              <a:t>When estimating defects injected, many teams just getting started with TSP will not have historical data. In these cases, </a:t>
            </a:r>
            <a:r>
              <a:rPr lang="en-US" dirty="0" smtClean="0"/>
              <a:t>the team should use their best </a:t>
            </a:r>
            <a:r>
              <a:rPr lang="en-US" dirty="0"/>
              <a:t>judgment</a:t>
            </a:r>
            <a:r>
              <a:rPr lang="en-US" dirty="0" smtClean="0"/>
              <a:t>.</a:t>
            </a:r>
          </a:p>
          <a:p>
            <a:pPr>
              <a:buNone/>
            </a:pPr>
            <a:r>
              <a:rPr lang="en-US" dirty="0" smtClean="0"/>
              <a:t>Once you begin collecting data, you will replace these judgment-based estimates with your own data. </a:t>
            </a:r>
            <a:endParaRPr lang="en-US" dirty="0"/>
          </a:p>
          <a:p>
            <a:endParaRPr lang="en-US" dirty="0" smtClean="0"/>
          </a:p>
        </p:txBody>
      </p:sp>
      <p:sp>
        <p:nvSpPr>
          <p:cNvPr id="10" name="Rectangle 9"/>
          <p:cNvSpPr/>
          <p:nvPr/>
        </p:nvSpPr>
        <p:spPr bwMode="auto">
          <a:xfrm>
            <a:off x="5549670" y="1948815"/>
            <a:ext cx="1900052" cy="878774"/>
          </a:xfrm>
          <a:prstGeom prst="rect">
            <a:avLst/>
          </a:prstGeom>
          <a:solidFill>
            <a:srgbClr val="00B0F0">
              <a:alpha val="25882"/>
            </a:srgb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5" name="TextBox 4"/>
          <p:cNvSpPr txBox="1"/>
          <p:nvPr/>
        </p:nvSpPr>
        <p:spPr>
          <a:xfrm>
            <a:off x="5685246" y="2034963"/>
            <a:ext cx="1643399" cy="338554"/>
          </a:xfrm>
          <a:prstGeom prst="rect">
            <a:avLst/>
          </a:prstGeom>
          <a:noFill/>
        </p:spPr>
        <p:txBody>
          <a:bodyPr wrap="none" rtlCol="0">
            <a:spAutoFit/>
          </a:bodyPr>
          <a:lstStyle/>
          <a:p>
            <a:pPr algn="l">
              <a:buNone/>
            </a:pPr>
            <a:r>
              <a:rPr lang="en-US" sz="1600" dirty="0" smtClean="0"/>
              <a:t>Defects injected</a:t>
            </a:r>
          </a:p>
        </p:txBody>
      </p:sp>
      <p:cxnSp>
        <p:nvCxnSpPr>
          <p:cNvPr id="7" name="Straight Connector 6"/>
          <p:cNvCxnSpPr/>
          <p:nvPr/>
        </p:nvCxnSpPr>
        <p:spPr bwMode="auto">
          <a:xfrm>
            <a:off x="5726809" y="2390342"/>
            <a:ext cx="1560272" cy="0"/>
          </a:xfrm>
          <a:prstGeom prst="line">
            <a:avLst/>
          </a:prstGeom>
          <a:solidFill>
            <a:srgbClr val="5CA1FB"/>
          </a:solidFill>
          <a:ln w="6350" cap="flat" cmpd="sng" algn="ctr">
            <a:solidFill>
              <a:schemeClr val="tx1"/>
            </a:solidFill>
            <a:prstDash val="solid"/>
            <a:round/>
            <a:headEnd type="none" w="med" len="med"/>
            <a:tailEnd type="none" w="med" len="med"/>
          </a:ln>
          <a:effectLst/>
        </p:spPr>
      </p:cxnSp>
      <p:sp>
        <p:nvSpPr>
          <p:cNvPr id="9" name="TextBox 8"/>
          <p:cNvSpPr txBox="1"/>
          <p:nvPr/>
        </p:nvSpPr>
        <p:spPr>
          <a:xfrm>
            <a:off x="6209428" y="2359667"/>
            <a:ext cx="595035" cy="338554"/>
          </a:xfrm>
          <a:prstGeom prst="rect">
            <a:avLst/>
          </a:prstGeom>
          <a:noFill/>
        </p:spPr>
        <p:txBody>
          <a:bodyPr wrap="none" rtlCol="0">
            <a:spAutoFit/>
          </a:bodyPr>
          <a:lstStyle/>
          <a:p>
            <a:pPr algn="l">
              <a:buNone/>
            </a:pPr>
            <a:r>
              <a:rPr lang="en-US" sz="1600" dirty="0" smtClean="0"/>
              <a:t>hour</a:t>
            </a:r>
          </a:p>
        </p:txBody>
      </p:sp>
    </p:spTree>
    <p:extLst>
      <p:ext uri="{BB962C8B-B14F-4D97-AF65-F5344CB8AC3E}">
        <p14:creationId xmlns:p14="http://schemas.microsoft.com/office/powerpoint/2010/main" val="1564127207"/>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Estimating Defects Injected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40884585"/>
              </p:ext>
            </p:extLst>
          </p:nvPr>
        </p:nvGraphicFramePr>
        <p:xfrm>
          <a:off x="1322118" y="1444493"/>
          <a:ext cx="6096000" cy="4450080"/>
        </p:xfrm>
        <a:graphic>
          <a:graphicData uri="http://schemas.openxmlformats.org/drawingml/2006/table">
            <a:tbl>
              <a:tblPr firstRow="1" bandRow="1">
                <a:tableStyleId>{EB344D84-9AFB-497E-A393-DC336BA19D2E}</a:tableStyleId>
              </a:tblPr>
              <a:tblGrid>
                <a:gridCol w="3048000"/>
                <a:gridCol w="3048000"/>
              </a:tblGrid>
              <a:tr h="370840">
                <a:tc>
                  <a:txBody>
                    <a:bodyPr/>
                    <a:lstStyle/>
                    <a:p>
                      <a:r>
                        <a:rPr lang="en-US" dirty="0" smtClean="0">
                          <a:solidFill>
                            <a:schemeClr val="tx1"/>
                          </a:solidFill>
                        </a:rPr>
                        <a:t>Phase</a:t>
                      </a:r>
                      <a:endParaRPr lang="en-US" dirty="0">
                        <a:solidFill>
                          <a:schemeClr val="tx1"/>
                        </a:solidFill>
                      </a:endParaRPr>
                    </a:p>
                  </a:txBody>
                  <a:tcPr/>
                </a:tc>
                <a:tc>
                  <a:txBody>
                    <a:bodyPr/>
                    <a:lstStyle/>
                    <a:p>
                      <a:r>
                        <a:rPr lang="en-US" dirty="0" smtClean="0">
                          <a:solidFill>
                            <a:schemeClr val="tx1"/>
                          </a:solidFill>
                        </a:rPr>
                        <a:t>Defects injected per hour</a:t>
                      </a:r>
                      <a:endParaRPr lang="en-US" dirty="0">
                        <a:solidFill>
                          <a:schemeClr val="tx1"/>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Planning</a:t>
                      </a:r>
                    </a:p>
                  </a:txBody>
                  <a:tcPr/>
                </a:tc>
                <a:tc>
                  <a:txBody>
                    <a:bodyPr/>
                    <a:lstStyle/>
                    <a:p>
                      <a:pPr>
                        <a:tabLst>
                          <a:tab pos="1425575" algn="dec"/>
                        </a:tabLst>
                      </a:pPr>
                      <a:r>
                        <a:rPr lang="en-US" dirty="0" smtClean="0"/>
                        <a:t>	0</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specification</a:t>
                      </a:r>
                    </a:p>
                  </a:txBody>
                  <a:tcPr/>
                </a:tc>
                <a:tc>
                  <a:txBody>
                    <a:bodyPr/>
                    <a:lstStyle/>
                    <a:p>
                      <a:pPr marL="0" algn="l" defTabSz="914400" rtl="0" eaLnBrk="1" latinLnBrk="0" hangingPunct="1">
                        <a:tabLst>
                          <a:tab pos="1425575" algn="dec"/>
                        </a:tabLst>
                      </a:pPr>
                      <a:r>
                        <a:rPr lang="en-US" sz="1800" kern="1200" dirty="0" smtClean="0"/>
                        <a:t>	1.5</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review</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inspection</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r>
                        <a:rPr lang="en-US" sz="1800" dirty="0" smtClean="0"/>
                        <a:t>Design</a:t>
                      </a:r>
                      <a:endParaRPr lang="en-US" dirty="0"/>
                    </a:p>
                  </a:txBody>
                  <a:tcPr/>
                </a:tc>
                <a:tc>
                  <a:txBody>
                    <a:bodyPr/>
                    <a:lstStyle/>
                    <a:p>
                      <a:pPr marL="0" algn="l" defTabSz="914400" rtl="0" eaLnBrk="1" latinLnBrk="0" hangingPunct="1">
                        <a:tabLst>
                          <a:tab pos="1425575" algn="dec"/>
                        </a:tabLst>
                      </a:pPr>
                      <a:r>
                        <a:rPr lang="en-US" sz="1800" kern="1200" dirty="0" smtClean="0"/>
                        <a:t>	2</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Design review</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Design Inspection</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r>
                        <a:rPr lang="en-US" sz="1800" dirty="0" smtClean="0"/>
                        <a:t>Implementation</a:t>
                      </a:r>
                      <a:endParaRPr lang="en-US" dirty="0"/>
                    </a:p>
                  </a:txBody>
                  <a:tcPr/>
                </a:tc>
                <a:tc>
                  <a:txBody>
                    <a:bodyPr/>
                    <a:lstStyle/>
                    <a:p>
                      <a:pPr marL="0" algn="l" defTabSz="914400" rtl="0" eaLnBrk="1" latinLnBrk="0" hangingPunct="1">
                        <a:tabLst>
                          <a:tab pos="1425575" algn="dec"/>
                        </a:tabLst>
                      </a:pPr>
                      <a:r>
                        <a:rPr lang="en-US" sz="1800" kern="1200" dirty="0" smtClean="0"/>
                        <a:t>	3</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Product review</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Product inspection</a:t>
                      </a:r>
                    </a:p>
                  </a:txBody>
                  <a:tcPr/>
                </a:tc>
                <a:tc>
                  <a:txBody>
                    <a:bodyPr/>
                    <a:lstStyle/>
                    <a:p>
                      <a:pPr marL="0" algn="l" defTabSz="914400" rtl="0" eaLnBrk="1" latinLnBrk="0" hangingPunct="1">
                        <a:tabLst>
                          <a:tab pos="1425575" algn="dec"/>
                        </a:tabLst>
                      </a:pPr>
                      <a:r>
                        <a:rPr lang="en-US" sz="1800" kern="1200" dirty="0" smtClean="0"/>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Pilot test</a:t>
                      </a:r>
                    </a:p>
                  </a:txBody>
                  <a:tcPr/>
                </a:tc>
                <a:tc>
                  <a:txBody>
                    <a:bodyPr/>
                    <a:lstStyle/>
                    <a:p>
                      <a:pPr marL="0" algn="l" defTabSz="914400" rtl="0" eaLnBrk="1" latinLnBrk="0" hangingPunct="1">
                        <a:tabLst>
                          <a:tab pos="1425575" algn="dec"/>
                        </a:tabLst>
                      </a:pPr>
                      <a:r>
                        <a:rPr lang="en-US" sz="1800" kern="1200" dirty="0" smtClean="0"/>
                        <a:t>	0.25</a:t>
                      </a:r>
                      <a:endParaRPr lang="en-US" sz="18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4281145051"/>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Defects Removed</a:t>
            </a:r>
            <a:endParaRPr lang="en-US" dirty="0"/>
          </a:p>
        </p:txBody>
      </p:sp>
      <p:sp>
        <p:nvSpPr>
          <p:cNvPr id="3" name="Content Placeholder 2"/>
          <p:cNvSpPr>
            <a:spLocks noGrp="1"/>
          </p:cNvSpPr>
          <p:nvPr>
            <p:ph idx="1"/>
          </p:nvPr>
        </p:nvSpPr>
        <p:spPr>
          <a:xfrm>
            <a:off x="533400" y="1295400"/>
            <a:ext cx="4133603" cy="4953000"/>
          </a:xfrm>
        </p:spPr>
        <p:txBody>
          <a:bodyPr/>
          <a:lstStyle/>
          <a:p>
            <a:r>
              <a:rPr lang="en-US" dirty="0"/>
              <a:t>Personal </a:t>
            </a:r>
            <a:r>
              <a:rPr lang="en-US" dirty="0" smtClean="0"/>
              <a:t>reviews, team inspections, and product testing </a:t>
            </a:r>
            <a:r>
              <a:rPr lang="en-US" dirty="0"/>
              <a:t>are defect removal phases.</a:t>
            </a:r>
          </a:p>
          <a:p>
            <a:r>
              <a:rPr lang="en-US" dirty="0" smtClean="0"/>
              <a:t>The TSP uses </a:t>
            </a:r>
            <a:r>
              <a:rPr lang="en-US" i="1" dirty="0" smtClean="0"/>
              <a:t>phase yield</a:t>
            </a:r>
            <a:r>
              <a:rPr lang="en-US" dirty="0" smtClean="0"/>
              <a:t> to estimate the defects removed within a phase.</a:t>
            </a:r>
          </a:p>
          <a:p>
            <a:r>
              <a:rPr lang="en-US" i="1" dirty="0" smtClean="0"/>
              <a:t>Yield</a:t>
            </a:r>
            <a:r>
              <a:rPr lang="en-US" dirty="0" smtClean="0"/>
              <a:t> is the percentage of product defects that are removed in that phase.</a:t>
            </a:r>
          </a:p>
          <a:p>
            <a:r>
              <a:rPr lang="en-US" dirty="0" smtClean="0"/>
              <a:t>In the TSP, we strive for high yields in our reviews and inspections </a:t>
            </a:r>
            <a:r>
              <a:rPr lang="en-US" i="1" dirty="0" smtClean="0"/>
              <a:t>before</a:t>
            </a:r>
            <a:r>
              <a:rPr lang="en-US" dirty="0" smtClean="0"/>
              <a:t> pilot test.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39060426"/>
              </p:ext>
            </p:extLst>
          </p:nvPr>
        </p:nvGraphicFramePr>
        <p:xfrm>
          <a:off x="4951020" y="1212283"/>
          <a:ext cx="3409208" cy="4709160"/>
        </p:xfrm>
        <a:graphic>
          <a:graphicData uri="http://schemas.openxmlformats.org/drawingml/2006/table">
            <a:tbl>
              <a:tblPr firstRow="1" bandRow="1">
                <a:tableStyleId>{5C22544A-7EE6-4342-B048-85BDC9FD1C3A}</a:tableStyleId>
              </a:tblPr>
              <a:tblGrid>
                <a:gridCol w="1932739"/>
                <a:gridCol w="1476469"/>
              </a:tblGrid>
              <a:tr h="370840">
                <a:tc>
                  <a:txBody>
                    <a:bodyPr/>
                    <a:lstStyle/>
                    <a:p>
                      <a:r>
                        <a:rPr lang="en-US" sz="1200" b="1" dirty="0" smtClean="0"/>
                        <a:t>Phase</a:t>
                      </a:r>
                      <a:endParaRPr lang="en-US" sz="1200" b="1" dirty="0"/>
                    </a:p>
                  </a:txBody>
                  <a:tcPr anchor="ctr"/>
                </a:tc>
                <a:tc>
                  <a:txBody>
                    <a:bodyPr/>
                    <a:lstStyle/>
                    <a:p>
                      <a:r>
                        <a:rPr lang="en-US" sz="1200" b="1" dirty="0" smtClean="0"/>
                        <a:t>Defect removal phase?</a:t>
                      </a:r>
                      <a:endParaRPr lang="en-US" sz="12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Planning</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Requirements specification</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Requirements review</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Requirements inspection</a:t>
                      </a:r>
                    </a:p>
                  </a:txBody>
                  <a:tcPr anchor="ctr"/>
                </a:tc>
                <a:tc>
                  <a:txBody>
                    <a:bodyPr/>
                    <a:lstStyle/>
                    <a:p>
                      <a:pPr algn="ctr"/>
                      <a:endParaRPr lang="en-US" sz="1200" dirty="0"/>
                    </a:p>
                  </a:txBody>
                  <a:tcPr anchor="ctr"/>
                </a:tc>
              </a:tr>
              <a:tr h="370840">
                <a:tc>
                  <a:txBody>
                    <a:bodyPr/>
                    <a:lstStyle/>
                    <a:p>
                      <a:r>
                        <a:rPr lang="en-US" sz="1200" b="1" dirty="0" smtClean="0"/>
                        <a:t>Design</a:t>
                      </a:r>
                      <a:endParaRPr lang="en-US" sz="1200" b="1" dirty="0"/>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Design review</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Design Inspection</a:t>
                      </a:r>
                    </a:p>
                  </a:txBody>
                  <a:tcPr anchor="ctr"/>
                </a:tc>
                <a:tc>
                  <a:txBody>
                    <a:bodyPr/>
                    <a:lstStyle/>
                    <a:p>
                      <a:pPr algn="ctr"/>
                      <a:endParaRPr lang="en-US" sz="1200" dirty="0"/>
                    </a:p>
                  </a:txBody>
                  <a:tcPr anchor="ctr"/>
                </a:tc>
              </a:tr>
              <a:tr h="370840">
                <a:tc>
                  <a:txBody>
                    <a:bodyPr/>
                    <a:lstStyle/>
                    <a:p>
                      <a:r>
                        <a:rPr lang="en-US" sz="1200" b="1" dirty="0" smtClean="0"/>
                        <a:t>Implementation</a:t>
                      </a:r>
                      <a:endParaRPr lang="en-US" sz="1200" b="1" dirty="0"/>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Product review</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Product inspection</a:t>
                      </a:r>
                    </a:p>
                  </a:txBody>
                  <a:tcPr anchor="ctr"/>
                </a:tc>
                <a:tc>
                  <a:txBody>
                    <a:bodyPr/>
                    <a:lstStyle/>
                    <a:p>
                      <a:pPr algn="ctr"/>
                      <a:endParaRPr lang="en-US" sz="12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Pilot test</a:t>
                      </a:r>
                    </a:p>
                  </a:txBody>
                  <a:tcPr anchor="ctr"/>
                </a:tc>
                <a:tc>
                  <a:txBody>
                    <a:bodyPr/>
                    <a:lstStyle/>
                    <a:p>
                      <a:pPr algn="ctr"/>
                      <a:endParaRPr lang="en-US" sz="1200" dirty="0"/>
                    </a:p>
                  </a:txBody>
                  <a:tcPr anchor="ctr"/>
                </a:tc>
              </a:tr>
            </a:tbl>
          </a:graphicData>
        </a:graphic>
      </p:graphicFrame>
      <p:pic>
        <p:nvPicPr>
          <p:cNvPr id="2051" name="Picture 3" descr="\\ad\dfs\Users\mkasunic\Documents\iStock\check mark.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2510117"/>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2915441"/>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3700778"/>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4058602"/>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4804768"/>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2" y="5193110"/>
            <a:ext cx="358858" cy="35782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ad\dfs\Users\mkasunic\Documents\iStock\check mark.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202" b="95376" l="4899" r="96254">
                        <a14:backgroundMark x1="90202" y1="15896" x2="90202" y2="15896"/>
                      </a14:backgroundRemoval>
                    </a14:imgEffect>
                  </a14:imgLayer>
                </a14:imgProps>
              </a:ext>
              <a:ext uri="{28A0092B-C50C-407E-A947-70E740481C1C}">
                <a14:useLocalDpi xmlns:a14="http://schemas.microsoft.com/office/drawing/2010/main" val="0"/>
              </a:ext>
            </a:extLst>
          </a:blip>
          <a:srcRect/>
          <a:stretch>
            <a:fillRect/>
          </a:stretch>
        </p:blipFill>
        <p:spPr bwMode="auto">
          <a:xfrm>
            <a:off x="7466983" y="5536297"/>
            <a:ext cx="358858" cy="357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105647"/>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Phase Yield</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699150"/>
                <a:ext cx="8237538" cy="2005940"/>
              </a:xfrm>
            </p:spPr>
            <p:txBody>
              <a:bodyPr/>
              <a:lstStyle/>
              <a:p>
                <a:r>
                  <a:rPr lang="en-US" sz="1800" dirty="0" smtClean="0"/>
                  <a:t>A product contained 20 defects at the start of pilot testing and seven of those were found during testing.</a:t>
                </a:r>
              </a:p>
              <a:p>
                <a:r>
                  <a:rPr lang="en-US" sz="1800" dirty="0" smtClean="0"/>
                  <a:t>Therefore, the </a:t>
                </a:r>
                <a:r>
                  <a:rPr lang="en-US" sz="1800" i="1" dirty="0" smtClean="0"/>
                  <a:t>pilot test yield is</a:t>
                </a:r>
              </a:p>
              <a:p>
                <a:pPr marL="2457450"/>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a:rPr>
                          <m:t>7</m:t>
                        </m:r>
                      </m:num>
                      <m:den>
                        <m:r>
                          <a:rPr lang="en-US" sz="2800" b="0" i="1" smtClean="0">
                            <a:latin typeface="Cambria Math"/>
                          </a:rPr>
                          <m:t>20</m:t>
                        </m:r>
                      </m:den>
                    </m:f>
                    <m:r>
                      <a:rPr lang="en-US" sz="2800" b="0" i="1" smtClean="0">
                        <a:latin typeface="Cambria Math"/>
                      </a:rPr>
                      <m:t>∗100=35%</m:t>
                    </m:r>
                  </m:oMath>
                </a14:m>
                <a:r>
                  <a:rPr lang="en-US" sz="2800" dirty="0" smtClean="0"/>
                  <a:t> </a:t>
                </a:r>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699150"/>
                <a:ext cx="8237538" cy="2005940"/>
              </a:xfrm>
              <a:blipFill rotWithShape="1">
                <a:blip r:embed="rId2"/>
                <a:stretch>
                  <a:fillRect l="-1776" t="-45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2"/>
              <p:cNvSpPr txBox="1">
                <a:spLocks/>
              </p:cNvSpPr>
              <p:nvPr/>
            </p:nvSpPr>
            <p:spPr bwMode="gray">
              <a:xfrm>
                <a:off x="533400" y="4074217"/>
                <a:ext cx="8237538" cy="200594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fontAlgn="base">
                  <a:lnSpc>
                    <a:spcPct val="95000"/>
                  </a:lnSpc>
                  <a:spcBef>
                    <a:spcPts val="1200"/>
                  </a:spcBef>
                  <a:spcAft>
                    <a:spcPts val="0"/>
                  </a:spcAft>
                  <a:buSzPct val="70000"/>
                  <a:defRPr sz="2000">
                    <a:solidFill>
                      <a:schemeClr val="tx1"/>
                    </a:solidFill>
                    <a:latin typeface="+mn-lt"/>
                    <a:ea typeface="+mn-ea"/>
                    <a:cs typeface="+mn-cs"/>
                  </a:defRPr>
                </a:lvl1pPr>
                <a:lvl2pPr marL="284163" indent="-169863" algn="l" rtl="0" fontAlgn="base">
                  <a:lnSpc>
                    <a:spcPct val="95000"/>
                  </a:lnSpc>
                  <a:spcBef>
                    <a:spcPts val="600"/>
                  </a:spcBef>
                  <a:spcAft>
                    <a:spcPts val="0"/>
                  </a:spcAft>
                  <a:buFont typeface="Times" pitchFamily="18" charset="0"/>
                  <a:buChar char="•"/>
                  <a:defRPr>
                    <a:solidFill>
                      <a:srgbClr val="3C4F82"/>
                    </a:solidFill>
                    <a:latin typeface="+mn-lt"/>
                  </a:defRPr>
                </a:lvl2pPr>
                <a:lvl3pPr marL="576263" indent="-179388" algn="l" rtl="0" fontAlgn="base">
                  <a:lnSpc>
                    <a:spcPct val="95000"/>
                  </a:lnSpc>
                  <a:spcBef>
                    <a:spcPts val="600"/>
                  </a:spcBef>
                  <a:spcAft>
                    <a:spcPts val="0"/>
                  </a:spcAft>
                  <a:buFont typeface="Times" pitchFamily="18" charset="0"/>
                  <a:buChar char="–"/>
                  <a:defRPr>
                    <a:solidFill>
                      <a:srgbClr val="3C4F82"/>
                    </a:solidFill>
                    <a:latin typeface="+mn-lt"/>
                  </a:defRPr>
                </a:lvl3pPr>
                <a:lvl4pPr marL="858838" indent="-168275" algn="l" rtl="0" fontAlgn="base">
                  <a:lnSpc>
                    <a:spcPct val="95000"/>
                  </a:lnSpc>
                  <a:spcBef>
                    <a:spcPct val="0"/>
                  </a:spcBef>
                  <a:spcAft>
                    <a:spcPct val="25000"/>
                  </a:spcAft>
                  <a:buChar char="•"/>
                  <a:defRPr>
                    <a:solidFill>
                      <a:schemeClr val="bg2"/>
                    </a:solidFill>
                    <a:latin typeface="+mn-lt"/>
                  </a:defRPr>
                </a:lvl4pPr>
                <a:lvl5pPr marL="1143000" indent="-169863" algn="l" rtl="0" fontAlgn="base">
                  <a:lnSpc>
                    <a:spcPct val="95000"/>
                  </a:lnSpc>
                  <a:spcBef>
                    <a:spcPct val="0"/>
                  </a:spcBef>
                  <a:spcAft>
                    <a:spcPct val="25000"/>
                  </a:spcAft>
                  <a:buFont typeface="Times" pitchFamily="18"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a:lstStyle>
              <a:p>
                <a:pPr>
                  <a:buNone/>
                </a:pPr>
                <a:r>
                  <a:rPr lang="en-US" sz="1800" dirty="0" smtClean="0"/>
                  <a:t>A product contained 20 defects at the start of pilot testing and seven of those were found during testing and fixed. However, during the course of fixing an error, a new defect was injected.</a:t>
                </a:r>
              </a:p>
              <a:p>
                <a:pPr>
                  <a:buNone/>
                </a:pPr>
                <a:r>
                  <a:rPr lang="en-US" sz="1800" dirty="0" smtClean="0"/>
                  <a:t>Therefore, the </a:t>
                </a:r>
                <a:r>
                  <a:rPr lang="en-US" sz="1800" i="1" dirty="0" smtClean="0"/>
                  <a:t>pilot test yield is</a:t>
                </a:r>
              </a:p>
              <a:p>
                <a:pPr marL="2457450">
                  <a:buNone/>
                </a:pPr>
                <a14:m>
                  <m:oMath xmlns:m="http://schemas.openxmlformats.org/officeDocument/2006/math">
                    <m:f>
                      <m:fPr>
                        <m:ctrlPr>
                          <a:rPr lang="en-US" sz="2800" i="1" smtClean="0">
                            <a:latin typeface="Cambria Math" panose="02040503050406030204" pitchFamily="18" charset="0"/>
                          </a:rPr>
                        </m:ctrlPr>
                      </m:fPr>
                      <m:num>
                        <m:r>
                          <a:rPr lang="en-US" sz="2800" i="1" smtClean="0">
                            <a:latin typeface="Cambria Math"/>
                          </a:rPr>
                          <m:t>7</m:t>
                        </m:r>
                      </m:num>
                      <m:den>
                        <m:r>
                          <a:rPr lang="en-US" sz="2800" i="1" smtClean="0">
                            <a:latin typeface="Cambria Math"/>
                          </a:rPr>
                          <m:t>2</m:t>
                        </m:r>
                        <m:r>
                          <a:rPr lang="en-US" sz="2800" b="0" i="1" smtClean="0">
                            <a:latin typeface="Cambria Math"/>
                          </a:rPr>
                          <m:t>1</m:t>
                        </m:r>
                      </m:den>
                    </m:f>
                    <m:r>
                      <a:rPr lang="en-US" sz="2800" i="1" smtClean="0">
                        <a:latin typeface="Cambria Math"/>
                      </a:rPr>
                      <m:t>∗100=3</m:t>
                    </m:r>
                    <m:r>
                      <a:rPr lang="en-US" sz="2800" b="0" i="1" smtClean="0">
                        <a:latin typeface="Cambria Math"/>
                      </a:rPr>
                      <m:t>3</m:t>
                    </m:r>
                    <m:r>
                      <a:rPr lang="en-US" sz="2800" i="1" smtClean="0">
                        <a:latin typeface="Cambria Math"/>
                      </a:rPr>
                      <m:t>%</m:t>
                    </m:r>
                  </m:oMath>
                </a14:m>
                <a:r>
                  <a:rPr lang="en-US" sz="2800" dirty="0" smtClean="0"/>
                  <a:t> </a:t>
                </a:r>
                <a:endParaRPr lang="en-US" sz="2800" dirty="0"/>
              </a:p>
            </p:txBody>
          </p:sp>
        </mc:Choice>
        <mc:Fallback xmlns="">
          <p:sp>
            <p:nvSpPr>
              <p:cNvPr id="4" name="Content Placeholder 2"/>
              <p:cNvSpPr txBox="1">
                <a:spLocks noRot="1" noChangeAspect="1" noMove="1" noResize="1" noEditPoints="1" noAdjustHandles="1" noChangeArrowheads="1" noChangeShapeType="1" noTextEdit="1"/>
              </p:cNvSpPr>
              <p:nvPr/>
            </p:nvSpPr>
            <p:spPr bwMode="gray">
              <a:xfrm>
                <a:off x="533400" y="4074217"/>
                <a:ext cx="8237538" cy="2005940"/>
              </a:xfrm>
              <a:prstGeom prst="rect">
                <a:avLst/>
              </a:prstGeom>
              <a:blipFill rotWithShape="1">
                <a:blip r:embed="rId3"/>
                <a:stretch>
                  <a:fillRect l="-1776" t="-4255" r="-22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5" name="TextBox 4"/>
          <p:cNvSpPr txBox="1"/>
          <p:nvPr/>
        </p:nvSpPr>
        <p:spPr>
          <a:xfrm>
            <a:off x="533400" y="1231379"/>
            <a:ext cx="1452642" cy="400110"/>
          </a:xfrm>
          <a:prstGeom prst="rect">
            <a:avLst/>
          </a:prstGeom>
          <a:solidFill>
            <a:srgbClr val="C00000">
              <a:alpha val="10196"/>
            </a:srgbClr>
          </a:solidFill>
        </p:spPr>
        <p:txBody>
          <a:bodyPr wrap="none" rtlCol="0">
            <a:spAutoFit/>
          </a:bodyPr>
          <a:lstStyle/>
          <a:p>
            <a:pPr algn="l">
              <a:buNone/>
            </a:pPr>
            <a:r>
              <a:rPr lang="en-US" b="1" dirty="0" smtClean="0"/>
              <a:t>Example 1</a:t>
            </a:r>
          </a:p>
        </p:txBody>
      </p:sp>
      <p:sp>
        <p:nvSpPr>
          <p:cNvPr id="6" name="TextBox 5"/>
          <p:cNvSpPr txBox="1"/>
          <p:nvPr/>
        </p:nvSpPr>
        <p:spPr>
          <a:xfrm>
            <a:off x="533400" y="3570822"/>
            <a:ext cx="1452642" cy="400110"/>
          </a:xfrm>
          <a:prstGeom prst="rect">
            <a:avLst/>
          </a:prstGeom>
          <a:solidFill>
            <a:srgbClr val="C00000">
              <a:alpha val="10196"/>
            </a:srgbClr>
          </a:solidFill>
        </p:spPr>
        <p:txBody>
          <a:bodyPr wrap="none" rtlCol="0">
            <a:spAutoFit/>
          </a:bodyPr>
          <a:lstStyle/>
          <a:p>
            <a:pPr algn="l">
              <a:buNone/>
            </a:pPr>
            <a:r>
              <a:rPr lang="en-US" b="1" dirty="0" smtClean="0"/>
              <a:t>Example 2</a:t>
            </a:r>
          </a:p>
        </p:txBody>
      </p:sp>
    </p:spTree>
    <p:extLst>
      <p:ext uri="{BB962C8B-B14F-4D97-AF65-F5344CB8AC3E}">
        <p14:creationId xmlns:p14="http://schemas.microsoft.com/office/powerpoint/2010/main" val="394312169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4258236" y="2424487"/>
            <a:ext cx="2294964" cy="1398494"/>
          </a:xfrm>
          <a:prstGeom prst="rect">
            <a:avLst/>
          </a:prstGeom>
          <a:noFill/>
          <a:ln w="28575" cap="flat" cmpd="sng" algn="ctr">
            <a:solidFill>
              <a:schemeClr val="tx1"/>
            </a:solidFill>
            <a:prstDash val="sysDot"/>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2" name="Title 1"/>
          <p:cNvSpPr>
            <a:spLocks noGrp="1"/>
          </p:cNvSpPr>
          <p:nvPr>
            <p:ph type="title"/>
          </p:nvPr>
        </p:nvSpPr>
        <p:spPr/>
        <p:txBody>
          <a:bodyPr/>
          <a:lstStyle/>
          <a:p>
            <a:r>
              <a:rPr lang="en-US" dirty="0" smtClean="0"/>
              <a:t>Inputs to the Launch</a:t>
            </a:r>
            <a:endParaRPr lang="en-US" dirty="0"/>
          </a:p>
        </p:txBody>
      </p:sp>
      <p:sp>
        <p:nvSpPr>
          <p:cNvPr id="4" name="Rectangle 3"/>
          <p:cNvSpPr>
            <a:spLocks noGrp="1" noChangeArrowheads="1"/>
          </p:cNvSpPr>
          <p:nvPr>
            <p:ph idx="1"/>
          </p:nvPr>
        </p:nvSpPr>
        <p:spPr>
          <a:xfrm>
            <a:off x="1277048" y="1973508"/>
            <a:ext cx="2559847" cy="2918979"/>
          </a:xfrm>
        </p:spPr>
        <p:txBody>
          <a:bodyPr/>
          <a:lstStyle/>
          <a:p>
            <a:pPr lvl="1" eaLnBrk="1" hangingPunct="1">
              <a:lnSpc>
                <a:spcPct val="90000"/>
              </a:lnSpc>
              <a:spcBef>
                <a:spcPct val="50000"/>
              </a:spcBef>
              <a:buFont typeface="Times New Roman" pitchFamily="18" charset="0"/>
              <a:buChar char="•"/>
            </a:pPr>
            <a:r>
              <a:rPr lang="en-US" sz="1600" dirty="0" smtClean="0">
                <a:solidFill>
                  <a:schemeClr val="tx1"/>
                </a:solidFill>
              </a:rPr>
              <a:t>Business needs</a:t>
            </a:r>
          </a:p>
          <a:p>
            <a:pPr lvl="1" eaLnBrk="1" hangingPunct="1">
              <a:lnSpc>
                <a:spcPct val="90000"/>
              </a:lnSpc>
              <a:spcBef>
                <a:spcPct val="50000"/>
              </a:spcBef>
              <a:buFont typeface="Times New Roman" pitchFamily="18" charset="0"/>
              <a:buChar char="•"/>
            </a:pPr>
            <a:r>
              <a:rPr lang="en-US" sz="1600" dirty="0" smtClean="0">
                <a:solidFill>
                  <a:schemeClr val="tx1"/>
                </a:solidFill>
              </a:rPr>
              <a:t>Management goals</a:t>
            </a:r>
          </a:p>
          <a:p>
            <a:pPr lvl="1" eaLnBrk="1" hangingPunct="1">
              <a:lnSpc>
                <a:spcPct val="90000"/>
              </a:lnSpc>
              <a:spcBef>
                <a:spcPct val="50000"/>
              </a:spcBef>
              <a:buFont typeface="Times New Roman" pitchFamily="18" charset="0"/>
              <a:buChar char="•"/>
            </a:pPr>
            <a:r>
              <a:rPr lang="en-US" sz="1600" dirty="0" smtClean="0">
                <a:solidFill>
                  <a:schemeClr val="tx1"/>
                </a:solidFill>
              </a:rPr>
              <a:t>Customer needs</a:t>
            </a:r>
          </a:p>
          <a:p>
            <a:pPr lvl="1" eaLnBrk="1" hangingPunct="1">
              <a:lnSpc>
                <a:spcPct val="90000"/>
              </a:lnSpc>
              <a:spcBef>
                <a:spcPct val="50000"/>
              </a:spcBef>
              <a:buFont typeface="Times New Roman" pitchFamily="18" charset="0"/>
              <a:buChar char="•"/>
            </a:pPr>
            <a:r>
              <a:rPr lang="en-US" sz="1600" dirty="0" smtClean="0">
                <a:solidFill>
                  <a:schemeClr val="tx1"/>
                </a:solidFill>
              </a:rPr>
              <a:t>Trained resources</a:t>
            </a:r>
          </a:p>
          <a:p>
            <a:pPr lvl="1" eaLnBrk="1" hangingPunct="1">
              <a:lnSpc>
                <a:spcPct val="90000"/>
              </a:lnSpc>
              <a:spcBef>
                <a:spcPct val="50000"/>
              </a:spcBef>
              <a:buFont typeface="Times New Roman" pitchFamily="18" charset="0"/>
              <a:buChar char="•"/>
            </a:pPr>
            <a:r>
              <a:rPr lang="en-US" sz="1600" dirty="0" smtClean="0">
                <a:solidFill>
                  <a:schemeClr val="tx1"/>
                </a:solidFill>
              </a:rPr>
              <a:t>Process assets</a:t>
            </a:r>
          </a:p>
          <a:p>
            <a:pPr lvl="1" eaLnBrk="1" hangingPunct="1">
              <a:lnSpc>
                <a:spcPct val="90000"/>
              </a:lnSpc>
              <a:spcBef>
                <a:spcPct val="50000"/>
              </a:spcBef>
              <a:buFont typeface="Times New Roman" pitchFamily="18" charset="0"/>
              <a:buChar char="•"/>
            </a:pPr>
            <a:r>
              <a:rPr lang="en-US" sz="1600" dirty="0" smtClean="0">
                <a:solidFill>
                  <a:schemeClr val="tx1"/>
                </a:solidFill>
              </a:rPr>
              <a:t>Historical data</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54806" y="2572132"/>
            <a:ext cx="1892206" cy="110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ight Arrow 7"/>
          <p:cNvSpPr/>
          <p:nvPr/>
        </p:nvSpPr>
        <p:spPr bwMode="auto">
          <a:xfrm>
            <a:off x="3585883" y="2743200"/>
            <a:ext cx="636494" cy="484094"/>
          </a:xfrm>
          <a:prstGeom prst="rightArrow">
            <a:avLst/>
          </a:prstGeom>
          <a:solidFill>
            <a:srgbClr val="00B0F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434882619"/>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Estimating Defects Removed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85581502"/>
              </p:ext>
            </p:extLst>
          </p:nvPr>
        </p:nvGraphicFramePr>
        <p:xfrm>
          <a:off x="1322118" y="1444493"/>
          <a:ext cx="6096000" cy="445008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Phase</a:t>
                      </a:r>
                      <a:endParaRPr lang="en-US" dirty="0"/>
                    </a:p>
                  </a:txBody>
                  <a:tcPr/>
                </a:tc>
                <a:tc>
                  <a:txBody>
                    <a:bodyPr/>
                    <a:lstStyle/>
                    <a:p>
                      <a:pPr algn="ctr"/>
                      <a:r>
                        <a:rPr lang="en-US" dirty="0" smtClean="0"/>
                        <a:t>Phase</a:t>
                      </a:r>
                      <a:r>
                        <a:rPr lang="en-US" baseline="0" dirty="0" smtClean="0"/>
                        <a:t> yield</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Planning</a:t>
                      </a:r>
                    </a:p>
                  </a:txBody>
                  <a:tcPr/>
                </a:tc>
                <a:tc>
                  <a:txBody>
                    <a:bodyPr/>
                    <a:lstStyle/>
                    <a:p>
                      <a:pPr>
                        <a:tabLst>
                          <a:tab pos="1425575" algn="dec"/>
                        </a:tabLst>
                      </a:pPr>
                      <a:r>
                        <a:rPr lang="en-US" dirty="0" smtClean="0"/>
                        <a:t>	0</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specification</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review</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Requirements inspection</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r>
                        <a:rPr lang="en-US" sz="1800" dirty="0" smtClean="0"/>
                        <a:t>Design</a:t>
                      </a:r>
                      <a:endParaRPr lang="en-US" dirty="0"/>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Design review</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Design Inspection</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r>
                        <a:rPr lang="en-US" sz="1800" dirty="0" smtClean="0"/>
                        <a:t>Implementation</a:t>
                      </a:r>
                      <a:endParaRPr lang="en-US" dirty="0"/>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Product review</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Product inspection</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70%</a:t>
                      </a:r>
                      <a:endParaRPr lang="en-US" sz="18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Pilot test</a:t>
                      </a:r>
                    </a:p>
                  </a:txBody>
                  <a:tcPr/>
                </a:tc>
                <a:tc>
                  <a:txBody>
                    <a:bodyPr/>
                    <a:lstStyle/>
                    <a:p>
                      <a:pPr marL="0" algn="l" defTabSz="914400" rtl="0" eaLnBrk="1" latinLnBrk="0" hangingPunct="1">
                        <a:tabLst>
                          <a:tab pos="1425575" algn="dec"/>
                        </a:tabLst>
                      </a:pPr>
                      <a:r>
                        <a:rPr lang="en-US" sz="1800" kern="1200" dirty="0" smtClean="0">
                          <a:solidFill>
                            <a:schemeClr val="dk1"/>
                          </a:solidFill>
                          <a:latin typeface="+mn-lt"/>
                          <a:ea typeface="+mn-ea"/>
                          <a:cs typeface="+mn-cs"/>
                        </a:rPr>
                        <a:t>	60%</a:t>
                      </a:r>
                      <a:endParaRPr lang="en-US" sz="18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35200907"/>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Producing the Quality Plan</a:t>
            </a:r>
            <a:endParaRPr lang="en-US" dirty="0"/>
          </a:p>
        </p:txBody>
      </p:sp>
      <p:sp>
        <p:nvSpPr>
          <p:cNvPr id="3" name="Content Placeholder 2"/>
          <p:cNvSpPr>
            <a:spLocks noGrp="1"/>
          </p:cNvSpPr>
          <p:nvPr>
            <p:ph idx="1"/>
          </p:nvPr>
        </p:nvSpPr>
        <p:spPr>
          <a:xfrm>
            <a:off x="533400" y="1295400"/>
            <a:ext cx="8237538" cy="3620984"/>
          </a:xfrm>
        </p:spPr>
        <p:txBody>
          <a:bodyPr/>
          <a:lstStyle/>
          <a:p>
            <a:r>
              <a:rPr lang="en-US" sz="1800" dirty="0" smtClean="0"/>
              <a:t>Once the defects injected have been estimated and entered into the tool, the tool calculates </a:t>
            </a:r>
            <a:r>
              <a:rPr lang="en-US" sz="1800" i="1" dirty="0" smtClean="0"/>
              <a:t>defects per size measure* </a:t>
            </a:r>
            <a:r>
              <a:rPr lang="en-US" sz="1800" dirty="0" smtClean="0"/>
              <a:t>(e.g., defects per document page) removed in each phase.</a:t>
            </a:r>
          </a:p>
          <a:p>
            <a:r>
              <a:rPr lang="en-US" sz="1800" dirty="0" smtClean="0"/>
              <a:t>The team reviews and validates the quality plan.</a:t>
            </a:r>
          </a:p>
          <a:p>
            <a:pPr lvl="1"/>
            <a:r>
              <a:rPr lang="en-US" dirty="0" smtClean="0"/>
              <a:t>Do the displayed defect densities seem valid?</a:t>
            </a:r>
          </a:p>
          <a:p>
            <a:pPr lvl="1"/>
            <a:r>
              <a:rPr lang="en-US" dirty="0" smtClean="0"/>
              <a:t>Has sufficient time been allocated for personal reviews and inspections?</a:t>
            </a:r>
          </a:p>
          <a:p>
            <a:pPr lvl="1"/>
            <a:r>
              <a:rPr lang="en-US" dirty="0" smtClean="0"/>
              <a:t>Do the defects remaining (after pilot test) meet the quality goals?</a:t>
            </a:r>
          </a:p>
          <a:p>
            <a:r>
              <a:rPr lang="en-US" sz="1800" dirty="0" smtClean="0"/>
              <a:t>If the quality goals are not met by the plan, the team needs to consider what it can do to make adjustments so that the goals are met (e.g., by setting stretch goals for yields and committing to careful, thorough personal reviews and inspections). </a:t>
            </a:r>
          </a:p>
          <a:p>
            <a:pPr lvl="1"/>
            <a:endParaRPr lang="en-US" sz="1600" dirty="0" smtClean="0"/>
          </a:p>
          <a:p>
            <a:pPr lvl="1"/>
            <a:endParaRPr lang="en-US" sz="1600" dirty="0" smtClean="0"/>
          </a:p>
        </p:txBody>
      </p:sp>
      <p:sp>
        <p:nvSpPr>
          <p:cNvPr id="4" name="TextBox 3"/>
          <p:cNvSpPr txBox="1"/>
          <p:nvPr/>
        </p:nvSpPr>
        <p:spPr>
          <a:xfrm>
            <a:off x="676894" y="6115792"/>
            <a:ext cx="184731" cy="338554"/>
          </a:xfrm>
          <a:prstGeom prst="rect">
            <a:avLst/>
          </a:prstGeom>
          <a:noFill/>
        </p:spPr>
        <p:txBody>
          <a:bodyPr wrap="none" rtlCol="0">
            <a:spAutoFit/>
          </a:bodyPr>
          <a:lstStyle/>
          <a:p>
            <a:pPr algn="l">
              <a:buNone/>
            </a:pPr>
            <a:endParaRPr lang="en-US" sz="1600" dirty="0" smtClean="0"/>
          </a:p>
        </p:txBody>
      </p:sp>
      <p:sp>
        <p:nvSpPr>
          <p:cNvPr id="5" name="TextBox 4"/>
          <p:cNvSpPr txBox="1"/>
          <p:nvPr/>
        </p:nvSpPr>
        <p:spPr>
          <a:xfrm>
            <a:off x="570016" y="5842660"/>
            <a:ext cx="7885215" cy="584775"/>
          </a:xfrm>
          <a:prstGeom prst="rect">
            <a:avLst/>
          </a:prstGeom>
          <a:noFill/>
        </p:spPr>
        <p:txBody>
          <a:bodyPr wrap="square" rtlCol="0">
            <a:spAutoFit/>
          </a:bodyPr>
          <a:lstStyle/>
          <a:p>
            <a:pPr marL="119063" indent="-119063" algn="l">
              <a:buNone/>
            </a:pPr>
            <a:r>
              <a:rPr lang="en-US" sz="1600" i="1" dirty="0" smtClean="0"/>
              <a:t>*	</a:t>
            </a:r>
            <a:r>
              <a:rPr lang="en-US" sz="1600" dirty="0" smtClean="0"/>
              <a:t>The size measure selected will depend on the product or service and the size measure selected for that product or service by the team.</a:t>
            </a:r>
          </a:p>
        </p:txBody>
      </p:sp>
    </p:spTree>
    <p:extLst>
      <p:ext uri="{BB962C8B-B14F-4D97-AF65-F5344CB8AC3E}">
        <p14:creationId xmlns:p14="http://schemas.microsoft.com/office/powerpoint/2010/main" val="519088483"/>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5 Exercise: Develop the Quality Plan</a:t>
            </a:r>
          </a:p>
        </p:txBody>
      </p:sp>
      <p:sp>
        <p:nvSpPr>
          <p:cNvPr id="5" name="TextBox 4"/>
          <p:cNvSpPr txBox="1"/>
          <p:nvPr/>
        </p:nvSpPr>
        <p:spPr>
          <a:xfrm>
            <a:off x="533400" y="1472540"/>
            <a:ext cx="3302330" cy="2215991"/>
          </a:xfrm>
          <a:prstGeom prst="rect">
            <a:avLst/>
          </a:prstGeom>
          <a:noFill/>
        </p:spPr>
        <p:txBody>
          <a:bodyPr wrap="square" rtlCol="0">
            <a:spAutoFit/>
          </a:bodyPr>
          <a:lstStyle/>
          <a:p>
            <a:pPr marL="285750" indent="-285750" algn="l"/>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a:solidFill>
                  <a:srgbClr val="000000"/>
                </a:solidFill>
              </a:rPr>
              <a:t>2</a:t>
            </a:r>
            <a:r>
              <a:rPr lang="en-US" sz="1800" dirty="0" smtClean="0">
                <a:solidFill>
                  <a:srgbClr val="000000"/>
                </a:solidFill>
              </a:rPr>
              <a:t>5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2763" y="1472539"/>
            <a:ext cx="3294412" cy="4258913"/>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308427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3841496"/>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3786812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22275"/>
            <a:ext cx="8153400" cy="387798"/>
          </a:xfrm>
        </p:spPr>
        <p:txBody>
          <a:bodyPr/>
          <a:lstStyle/>
          <a:p>
            <a:r>
              <a:rPr lang="en-US" sz="2700" dirty="0" smtClean="0"/>
              <a:t>Meeting 6: Build Individual and Consolidated Plans</a:t>
            </a:r>
            <a:endParaRPr lang="en-US" sz="2700" dirty="0"/>
          </a:p>
        </p:txBody>
      </p:sp>
      <p:sp>
        <p:nvSpPr>
          <p:cNvPr id="44" name="Rectangle 3"/>
          <p:cNvSpPr txBox="1">
            <a:spLocks noChangeArrowheads="1"/>
          </p:cNvSpPr>
          <p:nvPr/>
        </p:nvSpPr>
        <p:spPr bwMode="gray">
          <a:xfrm>
            <a:off x="533400" y="129540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During this meeting, the </a:t>
            </a:r>
            <a:r>
              <a:rPr lang="en-US" sz="1800" dirty="0" smtClean="0"/>
              <a:t>team </a:t>
            </a:r>
            <a:r>
              <a:rPr lang="en-US" sz="1800" dirty="0"/>
              <a:t>leader </a:t>
            </a:r>
            <a:r>
              <a:rPr lang="en-US" sz="1800" dirty="0" smtClean="0"/>
              <a:t>guides the </a:t>
            </a:r>
            <a:r>
              <a:rPr lang="en-US" sz="1800" dirty="0"/>
              <a:t>team </a:t>
            </a:r>
            <a:r>
              <a:rPr lang="en-US" sz="1800" dirty="0" smtClean="0"/>
              <a:t>as tasks are allocated to </a:t>
            </a:r>
            <a:r>
              <a:rPr lang="en-US" sz="1800" dirty="0"/>
              <a:t>team </a:t>
            </a:r>
            <a:r>
              <a:rPr lang="en-US" sz="1800" dirty="0" smtClean="0"/>
              <a:t>members.</a:t>
            </a:r>
          </a:p>
          <a:p>
            <a:pPr lvl="1" defTabSz="811213">
              <a:spcBef>
                <a:spcPts val="1200"/>
              </a:spcBef>
              <a:spcAft>
                <a:spcPts val="0"/>
              </a:spcAft>
            </a:pPr>
            <a:r>
              <a:rPr lang="en-US" sz="1800" dirty="0" smtClean="0"/>
              <a:t>Team members select tasks that they are willing and able to handle.</a:t>
            </a:r>
          </a:p>
          <a:p>
            <a:pPr lvl="1" defTabSz="811213">
              <a:spcBef>
                <a:spcPts val="1200"/>
              </a:spcBef>
              <a:spcAft>
                <a:spcPts val="0"/>
              </a:spcAft>
            </a:pPr>
            <a:r>
              <a:rPr lang="en-US" sz="1800" dirty="0" smtClean="0"/>
              <a:t>Individual </a:t>
            </a:r>
            <a:r>
              <a:rPr lang="en-US" sz="1800" dirty="0"/>
              <a:t>team members develop their detailed </a:t>
            </a:r>
            <a:r>
              <a:rPr lang="en-US" sz="1800" dirty="0" smtClean="0"/>
              <a:t>plans.</a:t>
            </a:r>
          </a:p>
          <a:p>
            <a:pPr lvl="1" defTabSz="811213">
              <a:spcBef>
                <a:spcPts val="1200"/>
              </a:spcBef>
              <a:spcAft>
                <a:spcPts val="0"/>
              </a:spcAft>
            </a:pPr>
            <a:r>
              <a:rPr lang="en-US" sz="1800" dirty="0" smtClean="0"/>
              <a:t>The </a:t>
            </a:r>
            <a:r>
              <a:rPr lang="en-US" sz="1800" dirty="0"/>
              <a:t>planning manager leads the team through balancing and reviewing the final plan</a:t>
            </a:r>
            <a:r>
              <a:rPr lang="en-US" sz="1800" dirty="0" smtClean="0"/>
              <a:t>.</a:t>
            </a:r>
            <a:endParaRPr lang="en-US" sz="1800" dirty="0"/>
          </a:p>
          <a:p>
            <a:pPr defTabSz="811213"/>
            <a:endParaRPr lang="en-US" sz="1800" b="0" dirty="0" smtClean="0"/>
          </a:p>
        </p:txBody>
      </p:sp>
      <p:grpSp>
        <p:nvGrpSpPr>
          <p:cNvPr id="6" name="Group 5"/>
          <p:cNvGrpSpPr/>
          <p:nvPr/>
        </p:nvGrpSpPr>
        <p:grpSpPr>
          <a:xfrm>
            <a:off x="6238019" y="3552825"/>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4778496"/>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264424"/>
            <a:ext cx="914400" cy="358315"/>
          </a:xfrm>
          <a:prstGeom prst="rect">
            <a:avLst/>
          </a:prstGeom>
          <a:noFill/>
        </p:spPr>
        <p:txBody>
          <a:bodyPr wrap="none" rtlCol="0">
            <a:noAutofit/>
          </a:bodyPr>
          <a:lstStyle/>
          <a:p>
            <a:pPr algn="l">
              <a:buNone/>
            </a:pPr>
            <a:r>
              <a:rPr lang="en-US" sz="1600" dirty="0" smtClean="0"/>
              <a:t>Script LAU6</a:t>
            </a:r>
          </a:p>
        </p:txBody>
      </p:sp>
    </p:spTree>
    <p:extLst>
      <p:ext uri="{BB962C8B-B14F-4D97-AF65-F5344CB8AC3E}">
        <p14:creationId xmlns:p14="http://schemas.microsoft.com/office/powerpoint/2010/main" val="4164192413"/>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Detailed </a:t>
            </a:r>
            <a:r>
              <a:rPr lang="en-US" dirty="0" smtClean="0"/>
              <a:t>Cycle </a:t>
            </a:r>
            <a:r>
              <a:rPr lang="en-US" dirty="0"/>
              <a:t>Plans</a:t>
            </a:r>
          </a:p>
        </p:txBody>
      </p:sp>
      <p:pic>
        <p:nvPicPr>
          <p:cNvPr id="4" name="Picture 8" descr="\\ad\dfs\Users\mkasunic\Documents\Graphics - Kas\iStock\iStock Photos\iStock_000016286949X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4365" y="4382501"/>
            <a:ext cx="886793" cy="8842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txBox="1">
            <a:spLocks noChangeArrowheads="1"/>
          </p:cNvSpPr>
          <p:nvPr/>
        </p:nvSpPr>
        <p:spPr bwMode="gray">
          <a:xfrm>
            <a:off x="533400" y="123825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Team-developed tasks (from meeting 4) for the current cycle are allocated to team members.</a:t>
            </a:r>
          </a:p>
          <a:p>
            <a:pPr lvl="1" defTabSz="811213">
              <a:spcBef>
                <a:spcPts val="1200"/>
              </a:spcBef>
              <a:spcAft>
                <a:spcPts val="0"/>
              </a:spcAft>
            </a:pPr>
            <a:r>
              <a:rPr lang="en-US" sz="1800" dirty="0"/>
              <a:t>Each individual adjusts their </a:t>
            </a:r>
            <a:r>
              <a:rPr lang="en-US" sz="1800" dirty="0" smtClean="0"/>
              <a:t>individual plan based on how they believe they can accomplish the task (using the TSP tool </a:t>
            </a:r>
            <a:r>
              <a:rPr lang="en-US" sz="1800" dirty="0"/>
              <a:t>on their </a:t>
            </a:r>
            <a:r>
              <a:rPr lang="en-US" sz="1800" dirty="0" smtClean="0"/>
              <a:t>computer).</a:t>
            </a:r>
            <a:endParaRPr lang="en-US" sz="1800" dirty="0"/>
          </a:p>
          <a:p>
            <a:pPr lvl="1" defTabSz="811213">
              <a:spcBef>
                <a:spcPts val="1200"/>
              </a:spcBef>
              <a:spcAft>
                <a:spcPts val="0"/>
              </a:spcAft>
            </a:pPr>
            <a:r>
              <a:rPr lang="en-US" sz="1800" b="0" dirty="0" smtClean="0"/>
              <a:t>The workload is balanced so that everyone completes their tasks at</a:t>
            </a:r>
            <a:br>
              <a:rPr lang="en-US" sz="1800" b="0" dirty="0" smtClean="0"/>
            </a:br>
            <a:r>
              <a:rPr lang="en-US" sz="1800" b="0" dirty="0" smtClean="0"/>
              <a:t>approximately the same time.</a:t>
            </a:r>
          </a:p>
          <a:p>
            <a:pPr lvl="1" defTabSz="811213">
              <a:spcBef>
                <a:spcPts val="1200"/>
              </a:spcBef>
              <a:spcAft>
                <a:spcPts val="0"/>
              </a:spcAft>
            </a:pPr>
            <a:r>
              <a:rPr lang="en-US" sz="1800" b="0" dirty="0" smtClean="0"/>
              <a:t>After checking and validating their </a:t>
            </a:r>
            <a:br>
              <a:rPr lang="en-US" sz="1800" b="0" dirty="0" smtClean="0"/>
            </a:br>
            <a:r>
              <a:rPr lang="en-US" sz="1800" b="0" dirty="0" smtClean="0"/>
              <a:t>individual plan, the individual plans </a:t>
            </a:r>
            <a:br>
              <a:rPr lang="en-US" sz="1800" b="0" dirty="0" smtClean="0"/>
            </a:br>
            <a:r>
              <a:rPr lang="en-US" sz="1800" b="0" dirty="0" smtClean="0"/>
              <a:t>are consolidated to form the team plan.</a:t>
            </a:r>
          </a:p>
          <a:p>
            <a:pPr defTabSz="811213">
              <a:spcAft>
                <a:spcPts val="0"/>
              </a:spcAft>
            </a:pPr>
            <a:endParaRPr lang="en-US" sz="1800" b="0" dirty="0" smtClean="0"/>
          </a:p>
          <a:p>
            <a:pPr defTabSz="811213"/>
            <a:endParaRPr lang="en-US" sz="1800" b="0" dirty="0" smtClean="0"/>
          </a:p>
        </p:txBody>
      </p:sp>
      <p:pic>
        <p:nvPicPr>
          <p:cNvPr id="7" name="Picture 4" descr="C:\Users\mkasunic\Desktop\iStock_000016984997X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5078" y="4517681"/>
            <a:ext cx="862012" cy="12922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mkasunic\Desktop\iStock_000016732235XSmal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111834" y="4944165"/>
            <a:ext cx="1345741" cy="8929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C:\Users\mkasunic\Desktop\iStock_000015627044XSma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5175" y="2926958"/>
            <a:ext cx="1141818" cy="75763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bwMode="auto">
          <a:xfrm flipV="1">
            <a:off x="3457575" y="4824619"/>
            <a:ext cx="1447800" cy="442119"/>
          </a:xfrm>
          <a:prstGeom prst="line">
            <a:avLst/>
          </a:prstGeom>
          <a:solidFill>
            <a:srgbClr val="5CA1FB"/>
          </a:solidFill>
          <a:ln w="38100" cap="flat" cmpd="sng" algn="ctr">
            <a:solidFill>
              <a:schemeClr val="accent1">
                <a:lumMod val="40000"/>
                <a:lumOff val="60000"/>
              </a:schemeClr>
            </a:solidFill>
            <a:prstDash val="sysDot"/>
            <a:round/>
            <a:headEnd type="none" w="med" len="med"/>
            <a:tailEnd type="none" w="med" len="med"/>
          </a:ln>
          <a:effectLst/>
        </p:spPr>
      </p:cxnSp>
      <p:cxnSp>
        <p:nvCxnSpPr>
          <p:cNvPr id="14" name="Straight Connector 13"/>
          <p:cNvCxnSpPr/>
          <p:nvPr/>
        </p:nvCxnSpPr>
        <p:spPr bwMode="auto">
          <a:xfrm flipV="1">
            <a:off x="5348287" y="3616775"/>
            <a:ext cx="1795463" cy="1040950"/>
          </a:xfrm>
          <a:prstGeom prst="line">
            <a:avLst/>
          </a:prstGeom>
          <a:solidFill>
            <a:srgbClr val="5CA1FB"/>
          </a:solidFill>
          <a:ln w="38100" cap="flat" cmpd="sng" algn="ctr">
            <a:solidFill>
              <a:schemeClr val="accent1">
                <a:lumMod val="40000"/>
                <a:lumOff val="60000"/>
              </a:schemeClr>
            </a:solidFill>
            <a:prstDash val="sysDot"/>
            <a:round/>
            <a:headEnd type="none" w="med" len="med"/>
            <a:tailEnd type="none" w="med" len="med"/>
          </a:ln>
          <a:effectLst/>
        </p:spPr>
      </p:cxnSp>
      <p:cxnSp>
        <p:nvCxnSpPr>
          <p:cNvPr id="15" name="Straight Connector 14"/>
          <p:cNvCxnSpPr>
            <a:endCxn id="7" idx="1"/>
          </p:cNvCxnSpPr>
          <p:nvPr/>
        </p:nvCxnSpPr>
        <p:spPr bwMode="auto">
          <a:xfrm>
            <a:off x="5348287" y="4810125"/>
            <a:ext cx="1906791" cy="353669"/>
          </a:xfrm>
          <a:prstGeom prst="line">
            <a:avLst/>
          </a:prstGeom>
          <a:solidFill>
            <a:srgbClr val="5CA1FB"/>
          </a:solidFill>
          <a:ln w="38100" cap="flat" cmpd="sng" algn="ctr">
            <a:solidFill>
              <a:schemeClr val="accent1">
                <a:lumMod val="40000"/>
                <a:lumOff val="60000"/>
              </a:schemeClr>
            </a:solidFill>
            <a:prstDash val="sysDot"/>
            <a:round/>
            <a:headEnd type="none" w="med" len="med"/>
            <a:tailEnd type="none" w="med" len="med"/>
          </a:ln>
          <a:effectLst/>
        </p:spPr>
      </p:cxnSp>
      <p:sp>
        <p:nvSpPr>
          <p:cNvPr id="3" name="TextBox 2"/>
          <p:cNvSpPr txBox="1"/>
          <p:nvPr/>
        </p:nvSpPr>
        <p:spPr>
          <a:xfrm>
            <a:off x="2151357" y="5847152"/>
            <a:ext cx="1266693" cy="276999"/>
          </a:xfrm>
          <a:prstGeom prst="rect">
            <a:avLst/>
          </a:prstGeom>
          <a:noFill/>
        </p:spPr>
        <p:txBody>
          <a:bodyPr wrap="none" rtlCol="0">
            <a:spAutoFit/>
          </a:bodyPr>
          <a:lstStyle/>
          <a:p>
            <a:pPr algn="l">
              <a:buNone/>
            </a:pPr>
            <a:r>
              <a:rPr lang="en-US" sz="1200" b="1" dirty="0" smtClean="0"/>
              <a:t>Individual plan</a:t>
            </a:r>
          </a:p>
        </p:txBody>
      </p:sp>
      <p:sp>
        <p:nvSpPr>
          <p:cNvPr id="13" name="TextBox 12"/>
          <p:cNvSpPr txBox="1"/>
          <p:nvPr/>
        </p:nvSpPr>
        <p:spPr>
          <a:xfrm>
            <a:off x="7052737" y="3684588"/>
            <a:ext cx="1266693" cy="276999"/>
          </a:xfrm>
          <a:prstGeom prst="rect">
            <a:avLst/>
          </a:prstGeom>
          <a:noFill/>
        </p:spPr>
        <p:txBody>
          <a:bodyPr wrap="none" rtlCol="0">
            <a:spAutoFit/>
          </a:bodyPr>
          <a:lstStyle/>
          <a:p>
            <a:pPr algn="l">
              <a:buNone/>
            </a:pPr>
            <a:r>
              <a:rPr lang="en-US" sz="1200" b="1" dirty="0" smtClean="0"/>
              <a:t>Individual plan</a:t>
            </a:r>
          </a:p>
        </p:txBody>
      </p:sp>
      <p:sp>
        <p:nvSpPr>
          <p:cNvPr id="16" name="TextBox 15"/>
          <p:cNvSpPr txBox="1"/>
          <p:nvPr/>
        </p:nvSpPr>
        <p:spPr>
          <a:xfrm>
            <a:off x="7052737" y="5809906"/>
            <a:ext cx="1266693" cy="276999"/>
          </a:xfrm>
          <a:prstGeom prst="rect">
            <a:avLst/>
          </a:prstGeom>
          <a:noFill/>
        </p:spPr>
        <p:txBody>
          <a:bodyPr wrap="none" rtlCol="0">
            <a:spAutoFit/>
          </a:bodyPr>
          <a:lstStyle/>
          <a:p>
            <a:pPr algn="l">
              <a:buNone/>
            </a:pPr>
            <a:r>
              <a:rPr lang="en-US" sz="1200" b="1" dirty="0" smtClean="0"/>
              <a:t>Individual plan</a:t>
            </a:r>
          </a:p>
        </p:txBody>
      </p:sp>
      <p:sp>
        <p:nvSpPr>
          <p:cNvPr id="17" name="TextBox 16"/>
          <p:cNvSpPr txBox="1"/>
          <p:nvPr/>
        </p:nvSpPr>
        <p:spPr>
          <a:xfrm>
            <a:off x="4670388" y="5136189"/>
            <a:ext cx="934679" cy="276999"/>
          </a:xfrm>
          <a:prstGeom prst="rect">
            <a:avLst/>
          </a:prstGeom>
          <a:noFill/>
        </p:spPr>
        <p:txBody>
          <a:bodyPr wrap="none" rtlCol="0">
            <a:spAutoFit/>
          </a:bodyPr>
          <a:lstStyle/>
          <a:p>
            <a:pPr algn="l">
              <a:buNone/>
            </a:pPr>
            <a:r>
              <a:rPr lang="en-US" sz="1200" b="1" dirty="0" smtClean="0"/>
              <a:t>Team plan</a:t>
            </a:r>
          </a:p>
        </p:txBody>
      </p:sp>
    </p:spTree>
    <p:extLst>
      <p:ext uri="{BB962C8B-B14F-4D97-AF65-F5344CB8AC3E}">
        <p14:creationId xmlns:p14="http://schemas.microsoft.com/office/powerpoint/2010/main" val="3398092643"/>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Individual Plans</a:t>
            </a:r>
            <a:endParaRPr lang="en-US" dirty="0"/>
          </a:p>
        </p:txBody>
      </p:sp>
      <p:sp>
        <p:nvSpPr>
          <p:cNvPr id="3" name="Content Placeholder 2"/>
          <p:cNvSpPr>
            <a:spLocks noGrp="1"/>
          </p:cNvSpPr>
          <p:nvPr>
            <p:ph idx="1"/>
          </p:nvPr>
        </p:nvSpPr>
        <p:spPr>
          <a:xfrm>
            <a:off x="533400" y="1166304"/>
            <a:ext cx="8237538" cy="4847724"/>
          </a:xfrm>
        </p:spPr>
        <p:txBody>
          <a:bodyPr/>
          <a:lstStyle/>
          <a:p>
            <a:r>
              <a:rPr lang="en-US" sz="1800" dirty="0" smtClean="0"/>
              <a:t>First, the team </a:t>
            </a:r>
            <a:r>
              <a:rPr lang="en-US" sz="1800" dirty="0"/>
              <a:t>should agree on </a:t>
            </a:r>
            <a:r>
              <a:rPr lang="en-US" sz="1800" dirty="0" smtClean="0"/>
              <a:t>specific guidelines.</a:t>
            </a:r>
            <a:endParaRPr lang="en-US" sz="1800" dirty="0"/>
          </a:p>
          <a:p>
            <a:pPr lvl="1" indent="-222250"/>
            <a:r>
              <a:rPr lang="en-US" dirty="0"/>
              <a:t>Everyone needs  to understand the mechanics </a:t>
            </a:r>
            <a:r>
              <a:rPr lang="en-US" dirty="0" smtClean="0"/>
              <a:t>of using the TSP planning tool.</a:t>
            </a:r>
            <a:endParaRPr lang="en-US" dirty="0"/>
          </a:p>
          <a:p>
            <a:pPr lvl="1" indent="-222250" eaLnBrk="1" hangingPunct="1"/>
            <a:r>
              <a:rPr lang="en-US" dirty="0" smtClean="0"/>
              <a:t>Naming </a:t>
            </a:r>
            <a:r>
              <a:rPr lang="en-US" dirty="0"/>
              <a:t>conventions must be kept consistent.</a:t>
            </a:r>
          </a:p>
          <a:p>
            <a:r>
              <a:rPr lang="en-US" sz="1800" dirty="0" smtClean="0"/>
              <a:t>In </a:t>
            </a:r>
            <a:r>
              <a:rPr lang="en-US" sz="1800" dirty="0"/>
              <a:t>building their </a:t>
            </a:r>
            <a:r>
              <a:rPr lang="en-US" sz="1800" dirty="0" smtClean="0"/>
              <a:t>individual plans</a:t>
            </a:r>
            <a:r>
              <a:rPr lang="en-US" sz="1800" dirty="0"/>
              <a:t>, </a:t>
            </a:r>
            <a:r>
              <a:rPr lang="en-US" sz="1800" dirty="0" smtClean="0"/>
              <a:t>each team member</a:t>
            </a:r>
          </a:p>
          <a:p>
            <a:pPr lvl="1">
              <a:spcBef>
                <a:spcPts val="1200"/>
              </a:spcBef>
            </a:pPr>
            <a:r>
              <a:rPr lang="en-US" dirty="0" smtClean="0"/>
              <a:t>uses their own personal processes for assigned work (if different from team-specified process defined during meeting 3*)</a:t>
            </a:r>
          </a:p>
          <a:p>
            <a:pPr lvl="1">
              <a:spcBef>
                <a:spcPts val="1200"/>
              </a:spcBef>
            </a:pPr>
            <a:r>
              <a:rPr lang="en-US" dirty="0" smtClean="0"/>
              <a:t>uses their </a:t>
            </a:r>
            <a:r>
              <a:rPr lang="en-US" dirty="0"/>
              <a:t>own data </a:t>
            </a:r>
            <a:r>
              <a:rPr lang="en-US" dirty="0" smtClean="0"/>
              <a:t>to refine team-based task estimates</a:t>
            </a:r>
          </a:p>
          <a:p>
            <a:pPr lvl="1">
              <a:spcBef>
                <a:spcPts val="1200"/>
              </a:spcBef>
            </a:pPr>
            <a:r>
              <a:rPr lang="en-US" dirty="0" smtClean="0"/>
              <a:t>ensures that the duration of each task is less than the </a:t>
            </a:r>
            <a:br>
              <a:rPr lang="en-US" dirty="0" smtClean="0"/>
            </a:br>
            <a:r>
              <a:rPr lang="en-US" dirty="0" smtClean="0"/>
              <a:t>total number of task hours available in a week; </a:t>
            </a:r>
            <a:br>
              <a:rPr lang="en-US" dirty="0" smtClean="0"/>
            </a:br>
            <a:r>
              <a:rPr lang="en-US" dirty="0" smtClean="0"/>
              <a:t>if not, then further decomposes tasks to meet this criterion</a:t>
            </a:r>
          </a:p>
          <a:p>
            <a:pPr lvl="1">
              <a:spcBef>
                <a:spcPts val="1200"/>
              </a:spcBef>
            </a:pPr>
            <a:r>
              <a:rPr lang="en-US" dirty="0" smtClean="0"/>
              <a:t>estimates their individual task time for each week of the </a:t>
            </a:r>
            <a:br>
              <a:rPr lang="en-US" dirty="0" smtClean="0"/>
            </a:br>
            <a:r>
              <a:rPr lang="en-US" dirty="0" smtClean="0"/>
              <a:t>current cycle</a:t>
            </a:r>
            <a:endParaRPr lang="en-US" dirty="0"/>
          </a:p>
          <a:p>
            <a:pPr lvl="1" eaLnBrk="1" hangingPunct="1">
              <a:spcBef>
                <a:spcPts val="1200"/>
              </a:spcBef>
            </a:pPr>
            <a:r>
              <a:rPr lang="en-US" dirty="0" smtClean="0"/>
              <a:t>develops their earned-value plan</a:t>
            </a:r>
          </a:p>
        </p:txBody>
      </p:sp>
      <p:pic>
        <p:nvPicPr>
          <p:cNvPr id="3074" name="Picture 2" descr="\\ad\dfs\Users\mkasunic\Documents\iStock\iStock_000011773159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3818" y="3240304"/>
            <a:ext cx="1808574" cy="24114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70145" y="6196406"/>
            <a:ext cx="5658523" cy="307777"/>
          </a:xfrm>
          <a:prstGeom prst="rect">
            <a:avLst/>
          </a:prstGeom>
          <a:noFill/>
        </p:spPr>
        <p:txBody>
          <a:bodyPr wrap="square" rtlCol="0">
            <a:spAutoFit/>
          </a:bodyPr>
          <a:lstStyle/>
          <a:p>
            <a:pPr algn="l">
              <a:buNone/>
            </a:pPr>
            <a:r>
              <a:rPr lang="en-US" sz="1400" dirty="0"/>
              <a:t>* Meeting 3 is </a:t>
            </a:r>
            <a:r>
              <a:rPr lang="en-US" sz="1400" i="1" dirty="0"/>
              <a:t>Produce </a:t>
            </a:r>
            <a:r>
              <a:rPr lang="en-US" sz="1400" i="1" dirty="0" smtClean="0"/>
              <a:t>strategy </a:t>
            </a:r>
            <a:r>
              <a:rPr lang="en-US" sz="1400" i="1" dirty="0"/>
              <a:t>&amp; process</a:t>
            </a:r>
            <a:r>
              <a:rPr lang="en-US" sz="1400" i="1" dirty="0" smtClean="0"/>
              <a:t>.</a:t>
            </a:r>
            <a:endParaRPr lang="en-US" sz="1400" dirty="0"/>
          </a:p>
        </p:txBody>
      </p:sp>
    </p:spTree>
    <p:extLst>
      <p:ext uri="{BB962C8B-B14F-4D97-AF65-F5344CB8AC3E}">
        <p14:creationId xmlns:p14="http://schemas.microsoft.com/office/powerpoint/2010/main" val="248311563"/>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Consolidation of Personal Plans</a:t>
            </a:r>
            <a:endParaRPr lang="en-US" dirty="0"/>
          </a:p>
        </p:txBody>
      </p:sp>
      <p:pic>
        <p:nvPicPr>
          <p:cNvPr id="4" name="Picture 8" descr="\\ad\dfs\Users\mkasunic\Documents\Graphics - Kas\iStock\iStock Photos\iStock_000016286949X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9862" y="3571547"/>
            <a:ext cx="886793" cy="884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mkasunic\Desktop\iStock_000016984997X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0575" y="3706727"/>
            <a:ext cx="862012" cy="12922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Users\mkasunic\Desktop\iStock_000016732235XSmal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734492" y="1669534"/>
            <a:ext cx="1345741" cy="8929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C:\Users\mkasunic\Desktop\iStock_000015627044XSma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50339" y="2048191"/>
            <a:ext cx="1141818" cy="75763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bwMode="auto">
          <a:xfrm flipV="1">
            <a:off x="4573784" y="2805821"/>
            <a:ext cx="1795463" cy="1040950"/>
          </a:xfrm>
          <a:prstGeom prst="line">
            <a:avLst/>
          </a:prstGeom>
          <a:solidFill>
            <a:srgbClr val="5CA1FB"/>
          </a:solidFill>
          <a:ln w="38100" cap="flat" cmpd="sng" algn="ctr">
            <a:solidFill>
              <a:srgbClr val="0066FF">
                <a:lumMod val="40000"/>
                <a:lumOff val="60000"/>
              </a:srgbClr>
            </a:solidFill>
            <a:prstDash val="sysDot"/>
            <a:round/>
            <a:headEnd type="none" w="med" len="med"/>
            <a:tailEnd type="none" w="med" len="med"/>
          </a:ln>
          <a:effectLst/>
        </p:spPr>
      </p:cxnSp>
      <p:cxnSp>
        <p:nvCxnSpPr>
          <p:cNvPr id="10" name="Straight Connector 9"/>
          <p:cNvCxnSpPr/>
          <p:nvPr/>
        </p:nvCxnSpPr>
        <p:spPr bwMode="auto">
          <a:xfrm>
            <a:off x="4573784" y="3999171"/>
            <a:ext cx="1906791" cy="580121"/>
          </a:xfrm>
          <a:prstGeom prst="line">
            <a:avLst/>
          </a:prstGeom>
          <a:solidFill>
            <a:srgbClr val="5CA1FB"/>
          </a:solidFill>
          <a:ln w="38100" cap="flat" cmpd="sng" algn="ctr">
            <a:solidFill>
              <a:srgbClr val="0066FF">
                <a:lumMod val="40000"/>
                <a:lumOff val="60000"/>
              </a:srgbClr>
            </a:solidFill>
            <a:prstDash val="sysDot"/>
            <a:round/>
            <a:headEnd type="none" w="med" len="med"/>
            <a:tailEnd type="none" w="med" len="med"/>
          </a:ln>
          <a:effectLst/>
        </p:spPr>
      </p:cxnSp>
      <p:sp>
        <p:nvSpPr>
          <p:cNvPr id="11" name="TextBox 10"/>
          <p:cNvSpPr txBox="1"/>
          <p:nvPr/>
        </p:nvSpPr>
        <p:spPr>
          <a:xfrm>
            <a:off x="4120362" y="4348460"/>
            <a:ext cx="574003" cy="461665"/>
          </a:xfrm>
          <a:prstGeom prst="rect">
            <a:avLst/>
          </a:prstGeom>
          <a:noFill/>
        </p:spPr>
        <p:txBody>
          <a:bodyPr wrap="none" rtlCol="0">
            <a:spAutoFit/>
          </a:bodyPr>
          <a:lstStyle/>
          <a:p>
            <a:pPr>
              <a:buNone/>
            </a:pPr>
            <a:r>
              <a:rPr lang="en-US" sz="1200" b="1" dirty="0" smtClean="0">
                <a:solidFill>
                  <a:schemeClr val="accent1">
                    <a:lumMod val="75000"/>
                  </a:schemeClr>
                </a:solidFill>
              </a:rPr>
              <a:t>Team</a:t>
            </a:r>
            <a:br>
              <a:rPr lang="en-US" sz="1200" b="1" dirty="0" smtClean="0">
                <a:solidFill>
                  <a:schemeClr val="accent1">
                    <a:lumMod val="75000"/>
                  </a:schemeClr>
                </a:solidFill>
              </a:rPr>
            </a:br>
            <a:r>
              <a:rPr lang="en-US" sz="1200" b="1" dirty="0" smtClean="0">
                <a:solidFill>
                  <a:schemeClr val="accent1">
                    <a:lumMod val="75000"/>
                  </a:schemeClr>
                </a:solidFill>
              </a:rPr>
              <a:t>plan</a:t>
            </a:r>
          </a:p>
        </p:txBody>
      </p:sp>
      <p:pic>
        <p:nvPicPr>
          <p:cNvPr id="5122" name="Picture 2" descr="C:\Users\mkasunic\Desktop\iStock_000017468032XSmall.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0648" y="4129621"/>
            <a:ext cx="1572424" cy="10433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mkasunic\Desktop\iStock_000021423643XSmal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130236" y="1883940"/>
            <a:ext cx="1389359" cy="921881"/>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p:nvCxnSpPr>
        <p:spPr bwMode="auto">
          <a:xfrm flipV="1">
            <a:off x="2517289" y="4013667"/>
            <a:ext cx="1613583" cy="796458"/>
          </a:xfrm>
          <a:prstGeom prst="line">
            <a:avLst/>
          </a:prstGeom>
          <a:solidFill>
            <a:srgbClr val="5CA1FB"/>
          </a:solidFill>
          <a:ln w="38100" cap="flat" cmpd="sng" algn="ctr">
            <a:solidFill>
              <a:srgbClr val="0066FF">
                <a:lumMod val="40000"/>
                <a:lumOff val="60000"/>
              </a:srgbClr>
            </a:solidFill>
            <a:prstDash val="sysDot"/>
            <a:round/>
            <a:headEnd type="none" w="med" len="med"/>
            <a:tailEnd type="none" w="med" len="med"/>
          </a:ln>
          <a:effectLst/>
        </p:spPr>
      </p:cxnSp>
      <p:cxnSp>
        <p:nvCxnSpPr>
          <p:cNvPr id="17" name="Straight Connector 16"/>
          <p:cNvCxnSpPr>
            <a:endCxn id="6" idx="2"/>
          </p:cNvCxnSpPr>
          <p:nvPr/>
        </p:nvCxnSpPr>
        <p:spPr bwMode="auto">
          <a:xfrm flipV="1">
            <a:off x="4363258" y="2562473"/>
            <a:ext cx="44104" cy="1144254"/>
          </a:xfrm>
          <a:prstGeom prst="line">
            <a:avLst/>
          </a:prstGeom>
          <a:solidFill>
            <a:srgbClr val="5CA1FB"/>
          </a:solidFill>
          <a:ln w="38100" cap="flat" cmpd="sng" algn="ctr">
            <a:solidFill>
              <a:srgbClr val="0066FF">
                <a:lumMod val="40000"/>
                <a:lumOff val="60000"/>
              </a:srgbClr>
            </a:solidFill>
            <a:prstDash val="sysDot"/>
            <a:round/>
            <a:headEnd type="none" w="med" len="med"/>
            <a:tailEnd type="none" w="med" len="med"/>
          </a:ln>
          <a:effectLst/>
        </p:spPr>
      </p:cxnSp>
      <p:cxnSp>
        <p:nvCxnSpPr>
          <p:cNvPr id="21" name="Straight Connector 20"/>
          <p:cNvCxnSpPr/>
          <p:nvPr/>
        </p:nvCxnSpPr>
        <p:spPr bwMode="auto">
          <a:xfrm flipH="1" flipV="1">
            <a:off x="2792157" y="2805821"/>
            <a:ext cx="1360575" cy="900906"/>
          </a:xfrm>
          <a:prstGeom prst="line">
            <a:avLst/>
          </a:prstGeom>
          <a:solidFill>
            <a:srgbClr val="5CA1FB"/>
          </a:solidFill>
          <a:ln w="38100" cap="flat" cmpd="sng" algn="ctr">
            <a:solidFill>
              <a:srgbClr val="0066FF">
                <a:lumMod val="40000"/>
                <a:lumOff val="60000"/>
              </a:srgbClr>
            </a:solidFill>
            <a:prstDash val="sysDot"/>
            <a:round/>
            <a:headEnd type="none" w="med" len="med"/>
            <a:tailEnd type="none" w="med" len="med"/>
          </a:ln>
          <a:effectLst/>
        </p:spPr>
      </p:cxnSp>
      <p:sp>
        <p:nvSpPr>
          <p:cNvPr id="22" name="TextBox 21"/>
          <p:cNvSpPr txBox="1"/>
          <p:nvPr/>
        </p:nvSpPr>
        <p:spPr>
          <a:xfrm>
            <a:off x="4509236" y="5432606"/>
            <a:ext cx="3997043" cy="830997"/>
          </a:xfrm>
          <a:prstGeom prst="rect">
            <a:avLst/>
          </a:prstGeom>
          <a:noFill/>
        </p:spPr>
        <p:txBody>
          <a:bodyPr wrap="square" rtlCol="0">
            <a:spAutoFit/>
          </a:bodyPr>
          <a:lstStyle/>
          <a:p>
            <a:pPr algn="l">
              <a:buNone/>
            </a:pPr>
            <a:r>
              <a:rPr lang="en-US" sz="1600" dirty="0" smtClean="0"/>
              <a:t>After individual plans are validated at the</a:t>
            </a:r>
            <a:br>
              <a:rPr lang="en-US" sz="1600" dirty="0" smtClean="0"/>
            </a:br>
            <a:r>
              <a:rPr lang="en-US" sz="1600" dirty="0" smtClean="0"/>
              <a:t>personal level, they are synchronized</a:t>
            </a:r>
            <a:br>
              <a:rPr lang="en-US" sz="1600" dirty="0" smtClean="0"/>
            </a:br>
            <a:r>
              <a:rPr lang="en-US" sz="1600" dirty="0" smtClean="0"/>
              <a:t>with the team plan.</a:t>
            </a:r>
          </a:p>
        </p:txBody>
      </p:sp>
    </p:spTree>
    <p:extLst>
      <p:ext uri="{BB962C8B-B14F-4D97-AF65-F5344CB8AC3E}">
        <p14:creationId xmlns:p14="http://schemas.microsoft.com/office/powerpoint/2010/main" val="21408112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repeatCount="5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1" repeatCount="500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up)">
                                      <p:cBhvr>
                                        <p:cTn id="10" dur="500"/>
                                        <p:tgtEl>
                                          <p:spTgt spid="21"/>
                                        </p:tgtEl>
                                      </p:cBhvr>
                                    </p:animEffect>
                                  </p:childTnLst>
                                </p:cTn>
                              </p:par>
                              <p:par>
                                <p:cTn id="11" presetID="22" presetClass="entr" presetSubtype="1" repeatCount="500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par>
                                <p:cTn id="14" presetID="22" presetClass="entr" presetSubtype="2" repeatCount="500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repeatCount="5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500"/>
                            </p:stCondLst>
                            <p:childTnLst>
                              <p:par>
                                <p:cTn id="21" presetID="10" presetClass="exit" presetSubtype="0" fill="hold" nodeType="afterEffect">
                                  <p:stCondLst>
                                    <p:cond delay="400"/>
                                  </p:stCondLst>
                                  <p:childTnLst>
                                    <p:animEffect transition="out" filter="fade">
                                      <p:cBhvr>
                                        <p:cTn id="22" dur="3000"/>
                                        <p:tgtEl>
                                          <p:spTgt spid="8"/>
                                        </p:tgtEl>
                                      </p:cBhvr>
                                    </p:animEffect>
                                    <p:set>
                                      <p:cBhvr>
                                        <p:cTn id="23" dur="1" fill="hold">
                                          <p:stCondLst>
                                            <p:cond delay="2999"/>
                                          </p:stCondLst>
                                        </p:cTn>
                                        <p:tgtEl>
                                          <p:spTgt spid="8"/>
                                        </p:tgtEl>
                                        <p:attrNameLst>
                                          <p:attrName>style.visibility</p:attrName>
                                        </p:attrNameLst>
                                      </p:cBhvr>
                                      <p:to>
                                        <p:strVal val="hidden"/>
                                      </p:to>
                                    </p:set>
                                  </p:childTnLst>
                                </p:cTn>
                              </p:par>
                              <p:par>
                                <p:cTn id="24" presetID="10" presetClass="exit" presetSubtype="0" fill="hold" nodeType="withEffect">
                                  <p:stCondLst>
                                    <p:cond delay="400"/>
                                  </p:stCondLst>
                                  <p:childTnLst>
                                    <p:animEffect transition="out" filter="fade">
                                      <p:cBhvr>
                                        <p:cTn id="25" dur="3000"/>
                                        <p:tgtEl>
                                          <p:spTgt spid="21"/>
                                        </p:tgtEl>
                                      </p:cBhvr>
                                    </p:animEffect>
                                    <p:set>
                                      <p:cBhvr>
                                        <p:cTn id="26" dur="1" fill="hold">
                                          <p:stCondLst>
                                            <p:cond delay="2999"/>
                                          </p:stCondLst>
                                        </p:cTn>
                                        <p:tgtEl>
                                          <p:spTgt spid="21"/>
                                        </p:tgtEl>
                                        <p:attrNameLst>
                                          <p:attrName>style.visibility</p:attrName>
                                        </p:attrNameLst>
                                      </p:cBhvr>
                                      <p:to>
                                        <p:strVal val="hidden"/>
                                      </p:to>
                                    </p:set>
                                  </p:childTnLst>
                                </p:cTn>
                              </p:par>
                              <p:par>
                                <p:cTn id="27" presetID="10" presetClass="exit" presetSubtype="0" fill="hold" nodeType="withEffect">
                                  <p:stCondLst>
                                    <p:cond delay="400"/>
                                  </p:stCondLst>
                                  <p:childTnLst>
                                    <p:animEffect transition="out" filter="fade">
                                      <p:cBhvr>
                                        <p:cTn id="28" dur="3000"/>
                                        <p:tgtEl>
                                          <p:spTgt spid="17"/>
                                        </p:tgtEl>
                                      </p:cBhvr>
                                    </p:animEffect>
                                    <p:set>
                                      <p:cBhvr>
                                        <p:cTn id="29" dur="1" fill="hold">
                                          <p:stCondLst>
                                            <p:cond delay="2999"/>
                                          </p:stCondLst>
                                        </p:cTn>
                                        <p:tgtEl>
                                          <p:spTgt spid="17"/>
                                        </p:tgtEl>
                                        <p:attrNameLst>
                                          <p:attrName>style.visibility</p:attrName>
                                        </p:attrNameLst>
                                      </p:cBhvr>
                                      <p:to>
                                        <p:strVal val="hidden"/>
                                      </p:to>
                                    </p:set>
                                  </p:childTnLst>
                                </p:cTn>
                              </p:par>
                              <p:par>
                                <p:cTn id="30" presetID="10" presetClass="exit" presetSubtype="0" fill="hold" nodeType="withEffect">
                                  <p:stCondLst>
                                    <p:cond delay="400"/>
                                  </p:stCondLst>
                                  <p:childTnLst>
                                    <p:animEffect transition="out" filter="fade">
                                      <p:cBhvr>
                                        <p:cTn id="31" dur="3000"/>
                                        <p:tgtEl>
                                          <p:spTgt spid="9"/>
                                        </p:tgtEl>
                                      </p:cBhvr>
                                    </p:animEffect>
                                    <p:set>
                                      <p:cBhvr>
                                        <p:cTn id="32" dur="1" fill="hold">
                                          <p:stCondLst>
                                            <p:cond delay="2999"/>
                                          </p:stCondLst>
                                        </p:cTn>
                                        <p:tgtEl>
                                          <p:spTgt spid="9"/>
                                        </p:tgtEl>
                                        <p:attrNameLst>
                                          <p:attrName>style.visibility</p:attrName>
                                        </p:attrNameLst>
                                      </p:cBhvr>
                                      <p:to>
                                        <p:strVal val="hidden"/>
                                      </p:to>
                                    </p:set>
                                  </p:childTnLst>
                                </p:cTn>
                              </p:par>
                              <p:par>
                                <p:cTn id="33" presetID="10" presetClass="exit" presetSubtype="0" fill="hold" nodeType="withEffect">
                                  <p:stCondLst>
                                    <p:cond delay="400"/>
                                  </p:stCondLst>
                                  <p:childTnLst>
                                    <p:animEffect transition="out" filter="fade">
                                      <p:cBhvr>
                                        <p:cTn id="34" dur="3000"/>
                                        <p:tgtEl>
                                          <p:spTgt spid="10"/>
                                        </p:tgtEl>
                                      </p:cBhvr>
                                    </p:animEffect>
                                    <p:set>
                                      <p:cBhvr>
                                        <p:cTn id="35" dur="1" fill="hold">
                                          <p:stCondLst>
                                            <p:cond delay="2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Review of Consolidated Plan</a:t>
            </a:r>
            <a:endParaRPr lang="en-US" dirty="0"/>
          </a:p>
        </p:txBody>
      </p:sp>
      <p:sp>
        <p:nvSpPr>
          <p:cNvPr id="3" name="Content Placeholder 2"/>
          <p:cNvSpPr>
            <a:spLocks noGrp="1"/>
          </p:cNvSpPr>
          <p:nvPr>
            <p:ph idx="1"/>
          </p:nvPr>
        </p:nvSpPr>
        <p:spPr/>
        <p:txBody>
          <a:bodyPr/>
          <a:lstStyle/>
          <a:p>
            <a:r>
              <a:rPr lang="en-US" sz="1800" dirty="0" smtClean="0"/>
              <a:t>Once the Planning Manager has consolidated the individual plans, or the plans have been synchronized*, the team reviews the plan to ensure that the plan</a:t>
            </a:r>
          </a:p>
          <a:p>
            <a:pPr lvl="1"/>
            <a:r>
              <a:rPr lang="en-US" dirty="0" smtClean="0"/>
              <a:t>meets the team goals established during meeting 2 (assign roles and define team goals)</a:t>
            </a:r>
          </a:p>
          <a:p>
            <a:pPr lvl="1"/>
            <a:r>
              <a:rPr lang="en-US" dirty="0" smtClean="0"/>
              <a:t>meets the quality plan established during meeting 5 (develop the quality plan)</a:t>
            </a:r>
          </a:p>
          <a:p>
            <a:r>
              <a:rPr lang="en-US" sz="1800" dirty="0" smtClean="0"/>
              <a:t>If the plan is in conflict with the goals, then</a:t>
            </a:r>
          </a:p>
          <a:p>
            <a:pPr lvl="1"/>
            <a:r>
              <a:rPr lang="en-US" dirty="0" smtClean="0"/>
              <a:t>Are additional resources needed?</a:t>
            </a:r>
          </a:p>
          <a:p>
            <a:pPr lvl="1"/>
            <a:r>
              <a:rPr lang="en-US" dirty="0" smtClean="0"/>
              <a:t>How would additional resources</a:t>
            </a:r>
            <a:br>
              <a:rPr lang="en-US" dirty="0" smtClean="0"/>
            </a:br>
            <a:r>
              <a:rPr lang="en-US" dirty="0" smtClean="0"/>
              <a:t>impact the plan?</a:t>
            </a:r>
          </a:p>
          <a:p>
            <a:pPr lvl="1"/>
            <a:r>
              <a:rPr lang="en-US" dirty="0" smtClean="0"/>
              <a:t>Can some tasks be scaled back</a:t>
            </a:r>
            <a:br>
              <a:rPr lang="en-US" dirty="0" smtClean="0"/>
            </a:br>
            <a:r>
              <a:rPr lang="en-US" dirty="0" smtClean="0"/>
              <a:t>without compromising quality?</a:t>
            </a:r>
          </a:p>
          <a:p>
            <a:r>
              <a:rPr lang="en-US" sz="1800" dirty="0" smtClean="0"/>
              <a:t>The team must agree on a plan</a:t>
            </a:r>
            <a:br>
              <a:rPr lang="en-US" sz="1800" dirty="0" smtClean="0"/>
            </a:br>
            <a:r>
              <a:rPr lang="en-US" sz="1800" dirty="0" smtClean="0"/>
              <a:t>that will be presented to</a:t>
            </a:r>
            <a:br>
              <a:rPr lang="en-US" sz="1800" dirty="0" smtClean="0"/>
            </a:br>
            <a:r>
              <a:rPr lang="en-US" sz="1800" dirty="0" smtClean="0"/>
              <a:t>management.</a:t>
            </a:r>
          </a:p>
          <a:p>
            <a:pPr lvl="1"/>
            <a:endParaRPr lang="en-US" dirty="0" smtClean="0"/>
          </a:p>
          <a:p>
            <a:pPr marL="342900" indent="-342900">
              <a:buFont typeface="Arial" pitchFamily="34" charset="0"/>
              <a:buChar char="•"/>
            </a:pPr>
            <a:endParaRPr lang="en-US" sz="1800" dirty="0"/>
          </a:p>
        </p:txBody>
      </p:sp>
      <p:pic>
        <p:nvPicPr>
          <p:cNvPr id="4098" name="Picture 2" descr="\\ad\dfs\Users\mkasunic\Documents\iStock\iStock_000012107866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650" y="3430711"/>
            <a:ext cx="4048125" cy="2686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3400" y="6271703"/>
            <a:ext cx="5052986" cy="276999"/>
          </a:xfrm>
          <a:prstGeom prst="rect">
            <a:avLst/>
          </a:prstGeom>
          <a:noFill/>
        </p:spPr>
        <p:txBody>
          <a:bodyPr wrap="none" rtlCol="0">
            <a:spAutoFit/>
          </a:bodyPr>
          <a:lstStyle/>
          <a:p>
            <a:pPr algn="l">
              <a:buNone/>
            </a:pPr>
            <a:r>
              <a:rPr lang="en-US" sz="1200" dirty="0" smtClean="0"/>
              <a:t>* Consolidation method depends on the type of tool support being used.</a:t>
            </a:r>
          </a:p>
        </p:txBody>
      </p:sp>
    </p:spTree>
    <p:extLst>
      <p:ext uri="{BB962C8B-B14F-4D97-AF65-F5344CB8AC3E}">
        <p14:creationId xmlns:p14="http://schemas.microsoft.com/office/powerpoint/2010/main" val="2728517500"/>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6 Exercise: Build Individual and Consolidated Plans</a:t>
            </a:r>
          </a:p>
        </p:txBody>
      </p:sp>
      <p:sp>
        <p:nvSpPr>
          <p:cNvPr id="5" name="TextBox 4"/>
          <p:cNvSpPr txBox="1"/>
          <p:nvPr/>
        </p:nvSpPr>
        <p:spPr>
          <a:xfrm>
            <a:off x="533400" y="1472540"/>
            <a:ext cx="3302330" cy="2923877"/>
          </a:xfrm>
          <a:prstGeom prst="rect">
            <a:avLst/>
          </a:prstGeom>
          <a:noFill/>
        </p:spPr>
        <p:txBody>
          <a:bodyPr wrap="square" rtlCol="0">
            <a:spAutoFit/>
          </a:bodyPr>
          <a:lstStyle/>
          <a:p>
            <a:pPr marL="285750" indent="-285750" algn="l"/>
            <a:r>
              <a:rPr lang="en-US" sz="1800" dirty="0" smtClean="0">
                <a:solidFill>
                  <a:srgbClr val="000000"/>
                </a:solidFill>
              </a:rPr>
              <a:t>You will work independently on this exercise.</a:t>
            </a:r>
          </a:p>
          <a:p>
            <a:pPr marL="285750" indent="-285750" algn="l">
              <a:spcBef>
                <a:spcPts val="1200"/>
              </a:spcBef>
            </a:pPr>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a:solidFill>
                  <a:srgbClr val="000000"/>
                </a:solidFill>
              </a:rPr>
              <a:t>2</a:t>
            </a:r>
            <a:r>
              <a:rPr lang="en-US" sz="1800" dirty="0" smtClean="0">
                <a:solidFill>
                  <a:srgbClr val="000000"/>
                </a:solidFill>
              </a:rPr>
              <a:t>5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75" y="1472540"/>
            <a:ext cx="3282791" cy="4241483"/>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426633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Outputs From the Launch</a:t>
            </a:r>
            <a:endParaRPr lang="en-US" dirty="0"/>
          </a:p>
        </p:txBody>
      </p:sp>
      <p:sp>
        <p:nvSpPr>
          <p:cNvPr id="4" name="Rectangle 4"/>
          <p:cNvSpPr txBox="1">
            <a:spLocks noChangeArrowheads="1"/>
          </p:cNvSpPr>
          <p:nvPr/>
        </p:nvSpPr>
        <p:spPr>
          <a:xfrm>
            <a:off x="4433990" y="1526662"/>
            <a:ext cx="4411072" cy="4592637"/>
          </a:xfrm>
          <a:prstGeom prst="rect">
            <a:avLst/>
          </a:prstGeom>
        </p:spPr>
        <p:txBody>
          <a:bodyPr/>
          <a:lstStyle>
            <a:lvl1pPr marL="342900" indent="-342900" algn="l" rtl="0" fontAlgn="base">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fontAlgn="base">
              <a:lnSpc>
                <a:spcPct val="95000"/>
              </a:lnSpc>
              <a:spcBef>
                <a:spcPct val="0"/>
              </a:spcBef>
              <a:spcAft>
                <a:spcPct val="25000"/>
              </a:spcAft>
              <a:buFont typeface="Times" pitchFamily="18" charset="0"/>
              <a:buChar char="•"/>
              <a:defRPr>
                <a:solidFill>
                  <a:srgbClr val="3C4F82"/>
                </a:solidFill>
                <a:latin typeface="+mn-lt"/>
              </a:defRPr>
            </a:lvl2pPr>
            <a:lvl3pPr marL="576263" indent="-179388" algn="l" rtl="0" fontAlgn="base">
              <a:lnSpc>
                <a:spcPct val="95000"/>
              </a:lnSpc>
              <a:spcBef>
                <a:spcPct val="0"/>
              </a:spcBef>
              <a:spcAft>
                <a:spcPct val="25000"/>
              </a:spcAft>
              <a:buFont typeface="Times" pitchFamily="18" charset="0"/>
              <a:buChar char="–"/>
              <a:defRPr>
                <a:solidFill>
                  <a:srgbClr val="3C4F82"/>
                </a:solidFill>
                <a:latin typeface="+mn-lt"/>
              </a:defRPr>
            </a:lvl3pPr>
            <a:lvl4pPr marL="858838" indent="-168275" algn="l" rtl="0" fontAlgn="base">
              <a:lnSpc>
                <a:spcPct val="95000"/>
              </a:lnSpc>
              <a:spcBef>
                <a:spcPct val="0"/>
              </a:spcBef>
              <a:spcAft>
                <a:spcPct val="25000"/>
              </a:spcAft>
              <a:buChar char="•"/>
              <a:defRPr>
                <a:solidFill>
                  <a:schemeClr val="bg2"/>
                </a:solidFill>
                <a:latin typeface="+mn-lt"/>
              </a:defRPr>
            </a:lvl4pPr>
            <a:lvl5pPr marL="1143000" indent="-169863" algn="l" rtl="0" fontAlgn="base">
              <a:lnSpc>
                <a:spcPct val="95000"/>
              </a:lnSpc>
              <a:spcBef>
                <a:spcPct val="0"/>
              </a:spcBef>
              <a:spcAft>
                <a:spcPct val="25000"/>
              </a:spcAft>
              <a:buFont typeface="Times" pitchFamily="18" charset="0"/>
              <a:buChar char="–"/>
              <a:defRPr>
                <a:solidFill>
                  <a:schemeClr val="bg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chemeClr val="bg2"/>
                </a:solidFill>
                <a:latin typeface="+mn-lt"/>
              </a:defRPr>
            </a:lvl9pPr>
          </a:lstStyle>
          <a:p>
            <a:pPr lvl="1">
              <a:lnSpc>
                <a:spcPct val="100000"/>
              </a:lnSpc>
              <a:spcBef>
                <a:spcPts val="600"/>
              </a:spcBef>
              <a:spcAft>
                <a:spcPts val="0"/>
              </a:spcAft>
              <a:buFont typeface="Times New Roman" pitchFamily="18" charset="0"/>
              <a:buChar char="•"/>
            </a:pPr>
            <a:r>
              <a:rPr lang="en-US" sz="1600" dirty="0" smtClean="0">
                <a:solidFill>
                  <a:schemeClr val="tx1"/>
                </a:solidFill>
              </a:rPr>
              <a:t>Team goals linked to management goals and customer needs</a:t>
            </a:r>
          </a:p>
          <a:p>
            <a:pPr lvl="1">
              <a:lnSpc>
                <a:spcPct val="100000"/>
              </a:lnSpc>
              <a:spcBef>
                <a:spcPts val="600"/>
              </a:spcBef>
              <a:spcAft>
                <a:spcPts val="0"/>
              </a:spcAft>
              <a:buFont typeface="Times New Roman" pitchFamily="18" charset="0"/>
              <a:buChar char="•"/>
            </a:pPr>
            <a:r>
              <a:rPr lang="en-US" sz="1600" dirty="0" smtClean="0">
                <a:solidFill>
                  <a:schemeClr val="tx1"/>
                </a:solidFill>
              </a:rPr>
              <a:t>Team role manager designations</a:t>
            </a:r>
          </a:p>
          <a:p>
            <a:pPr lvl="1">
              <a:lnSpc>
                <a:spcPct val="100000"/>
              </a:lnSpc>
              <a:spcBef>
                <a:spcPts val="600"/>
              </a:spcBef>
              <a:spcAft>
                <a:spcPts val="0"/>
              </a:spcAft>
              <a:buFont typeface="Times New Roman" pitchFamily="18" charset="0"/>
              <a:buChar char="•"/>
            </a:pPr>
            <a:r>
              <a:rPr lang="en-US" sz="1600" dirty="0" smtClean="0">
                <a:solidFill>
                  <a:schemeClr val="tx1"/>
                </a:solidFill>
              </a:rPr>
              <a:t>List of key requirements and deliverables</a:t>
            </a:r>
          </a:p>
          <a:p>
            <a:pPr lvl="1">
              <a:lnSpc>
                <a:spcPct val="100000"/>
              </a:lnSpc>
              <a:spcBef>
                <a:spcPts val="600"/>
              </a:spcBef>
              <a:spcAft>
                <a:spcPts val="0"/>
              </a:spcAft>
              <a:buFont typeface="Times New Roman" pitchFamily="18" charset="0"/>
              <a:buChar char="•"/>
            </a:pPr>
            <a:r>
              <a:rPr lang="en-US" sz="1600" dirty="0" smtClean="0">
                <a:solidFill>
                  <a:schemeClr val="tx1"/>
                </a:solidFill>
              </a:rPr>
              <a:t>Work strategy</a:t>
            </a:r>
          </a:p>
          <a:p>
            <a:pPr lvl="1">
              <a:lnSpc>
                <a:spcPct val="100000"/>
              </a:lnSpc>
              <a:spcBef>
                <a:spcPts val="600"/>
              </a:spcBef>
              <a:spcAft>
                <a:spcPts val="0"/>
              </a:spcAft>
              <a:buFont typeface="Times New Roman" pitchFamily="18" charset="0"/>
              <a:buChar char="•"/>
            </a:pPr>
            <a:r>
              <a:rPr lang="en-US" sz="1600" dirty="0" smtClean="0">
                <a:solidFill>
                  <a:schemeClr val="tx1"/>
                </a:solidFill>
              </a:rPr>
              <a:t>Size estimate for each deliverable</a:t>
            </a:r>
          </a:p>
          <a:p>
            <a:pPr lvl="1">
              <a:lnSpc>
                <a:spcPct val="100000"/>
              </a:lnSpc>
              <a:spcBef>
                <a:spcPts val="600"/>
              </a:spcBef>
              <a:spcAft>
                <a:spcPts val="0"/>
              </a:spcAft>
              <a:buFont typeface="Times New Roman" pitchFamily="18" charset="0"/>
              <a:buChar char="•"/>
            </a:pPr>
            <a:r>
              <a:rPr lang="en-US" sz="1600" dirty="0" smtClean="0">
                <a:solidFill>
                  <a:schemeClr val="tx1"/>
                </a:solidFill>
              </a:rPr>
              <a:t>Process description for each deliverable or service</a:t>
            </a:r>
          </a:p>
          <a:p>
            <a:pPr lvl="1">
              <a:lnSpc>
                <a:spcPct val="100000"/>
              </a:lnSpc>
              <a:spcBef>
                <a:spcPts val="600"/>
              </a:spcBef>
              <a:spcAft>
                <a:spcPts val="0"/>
              </a:spcAft>
              <a:buFont typeface="Times New Roman" pitchFamily="18" charset="0"/>
              <a:buChar char="•"/>
            </a:pPr>
            <a:r>
              <a:rPr lang="en-US" sz="1600" dirty="0" smtClean="0">
                <a:solidFill>
                  <a:schemeClr val="tx1"/>
                </a:solidFill>
              </a:rPr>
              <a:t>Task list and estimated effort for each task</a:t>
            </a:r>
          </a:p>
          <a:p>
            <a:pPr lvl="1">
              <a:lnSpc>
                <a:spcPct val="100000"/>
              </a:lnSpc>
              <a:spcBef>
                <a:spcPts val="600"/>
              </a:spcBef>
              <a:spcAft>
                <a:spcPts val="0"/>
              </a:spcAft>
              <a:buFont typeface="Times New Roman" pitchFamily="18" charset="0"/>
              <a:buChar char="•"/>
            </a:pPr>
            <a:r>
              <a:rPr lang="en-US" sz="1600" dirty="0" smtClean="0">
                <a:solidFill>
                  <a:schemeClr val="tx1"/>
                </a:solidFill>
              </a:rPr>
              <a:t>Schedule of available resources</a:t>
            </a:r>
          </a:p>
          <a:p>
            <a:pPr lvl="1">
              <a:lnSpc>
                <a:spcPct val="100000"/>
              </a:lnSpc>
              <a:spcBef>
                <a:spcPts val="600"/>
              </a:spcBef>
              <a:spcAft>
                <a:spcPts val="0"/>
              </a:spcAft>
              <a:buFont typeface="Times New Roman" pitchFamily="18" charset="0"/>
              <a:buChar char="•"/>
            </a:pPr>
            <a:r>
              <a:rPr lang="en-US" sz="1600" dirty="0" smtClean="0">
                <a:solidFill>
                  <a:schemeClr val="tx1"/>
                </a:solidFill>
              </a:rPr>
              <a:t>Earned value plan</a:t>
            </a:r>
          </a:p>
          <a:p>
            <a:pPr lvl="1">
              <a:lnSpc>
                <a:spcPct val="100000"/>
              </a:lnSpc>
              <a:spcBef>
                <a:spcPts val="600"/>
              </a:spcBef>
              <a:spcAft>
                <a:spcPts val="0"/>
              </a:spcAft>
              <a:buFont typeface="Times New Roman" pitchFamily="18" charset="0"/>
              <a:buChar char="•"/>
            </a:pPr>
            <a:r>
              <a:rPr lang="en-US" sz="1600" dirty="0" smtClean="0">
                <a:solidFill>
                  <a:schemeClr val="tx1"/>
                </a:solidFill>
              </a:rPr>
              <a:t>Quality plan</a:t>
            </a:r>
          </a:p>
          <a:p>
            <a:pPr lvl="1">
              <a:lnSpc>
                <a:spcPct val="100000"/>
              </a:lnSpc>
              <a:spcBef>
                <a:spcPts val="600"/>
              </a:spcBef>
              <a:spcAft>
                <a:spcPts val="0"/>
              </a:spcAft>
              <a:buFont typeface="Times New Roman" pitchFamily="18" charset="0"/>
              <a:buChar char="•"/>
            </a:pPr>
            <a:r>
              <a:rPr lang="en-US" sz="1600" dirty="0" smtClean="0">
                <a:solidFill>
                  <a:schemeClr val="tx1"/>
                </a:solidFill>
              </a:rPr>
              <a:t>Risk management plan</a:t>
            </a:r>
          </a:p>
          <a:p>
            <a:pPr lvl="1">
              <a:lnSpc>
                <a:spcPct val="100000"/>
              </a:lnSpc>
              <a:spcBef>
                <a:spcPts val="600"/>
              </a:spcBef>
              <a:spcAft>
                <a:spcPts val="0"/>
              </a:spcAft>
              <a:buFont typeface="Times New Roman" pitchFamily="18" charset="0"/>
              <a:buChar char="•"/>
            </a:pPr>
            <a:r>
              <a:rPr lang="en-US" sz="1600" dirty="0" smtClean="0">
                <a:solidFill>
                  <a:schemeClr val="tx1"/>
                </a:solidFill>
              </a:rPr>
              <a:t>Task owner designations</a:t>
            </a:r>
          </a:p>
          <a:p>
            <a:pPr lvl="1">
              <a:lnSpc>
                <a:spcPct val="100000"/>
              </a:lnSpc>
              <a:spcBef>
                <a:spcPts val="600"/>
              </a:spcBef>
              <a:spcAft>
                <a:spcPts val="0"/>
              </a:spcAft>
              <a:buFont typeface="Times New Roman" pitchFamily="18" charset="0"/>
              <a:buChar char="•"/>
            </a:pPr>
            <a:r>
              <a:rPr lang="en-US" sz="1600" dirty="0" smtClean="0">
                <a:solidFill>
                  <a:schemeClr val="tx1"/>
                </a:solidFill>
              </a:rPr>
              <a:t>An approved plan</a:t>
            </a:r>
          </a:p>
          <a:p>
            <a:pPr lvl="1">
              <a:lnSpc>
                <a:spcPct val="100000"/>
              </a:lnSpc>
              <a:spcBef>
                <a:spcPts val="600"/>
              </a:spcBef>
              <a:spcAft>
                <a:spcPts val="0"/>
              </a:spcAft>
              <a:buFont typeface="Times New Roman" pitchFamily="18" charset="0"/>
              <a:buChar char="•"/>
            </a:pPr>
            <a:endParaRPr lang="en-US" sz="1600" dirty="0" smtClean="0">
              <a:solidFill>
                <a:schemeClr val="tx1"/>
              </a:solidFill>
            </a:endParaRPr>
          </a:p>
        </p:txBody>
      </p:sp>
      <p:grpSp>
        <p:nvGrpSpPr>
          <p:cNvPr id="8" name="Group 7"/>
          <p:cNvGrpSpPr/>
          <p:nvPr/>
        </p:nvGrpSpPr>
        <p:grpSpPr>
          <a:xfrm>
            <a:off x="1084213" y="2424487"/>
            <a:ext cx="2294964" cy="1398494"/>
            <a:chOff x="4258236" y="2424487"/>
            <a:chExt cx="2294964" cy="1398494"/>
          </a:xfrm>
        </p:grpSpPr>
        <p:sp>
          <p:nvSpPr>
            <p:cNvPr id="5" name="Rectangle 4"/>
            <p:cNvSpPr/>
            <p:nvPr/>
          </p:nvSpPr>
          <p:spPr bwMode="auto">
            <a:xfrm>
              <a:off x="4258236" y="2424487"/>
              <a:ext cx="2294964" cy="1398494"/>
            </a:xfrm>
            <a:prstGeom prst="rect">
              <a:avLst/>
            </a:prstGeom>
            <a:noFill/>
            <a:ln w="28575" cap="flat" cmpd="sng" algn="ctr">
              <a:solidFill>
                <a:schemeClr val="tx1"/>
              </a:solidFill>
              <a:prstDash val="sysDot"/>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54806" y="2572132"/>
              <a:ext cx="1892206" cy="110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Right Arrow 6"/>
          <p:cNvSpPr/>
          <p:nvPr/>
        </p:nvSpPr>
        <p:spPr bwMode="auto">
          <a:xfrm>
            <a:off x="3585883" y="2743200"/>
            <a:ext cx="636494" cy="484094"/>
          </a:xfrm>
          <a:prstGeom prst="rightArrow">
            <a:avLst/>
          </a:prstGeom>
          <a:solidFill>
            <a:srgbClr val="00B0F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510991792"/>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4279646"/>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392430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Meeting 7: Conducting Risk Assessment</a:t>
            </a:r>
          </a:p>
        </p:txBody>
      </p:sp>
      <p:sp>
        <p:nvSpPr>
          <p:cNvPr id="4" name="Rectangle 3"/>
          <p:cNvSpPr txBox="1">
            <a:spLocks noChangeArrowheads="1"/>
          </p:cNvSpPr>
          <p:nvPr/>
        </p:nvSpPr>
        <p:spPr bwMode="gray">
          <a:xfrm>
            <a:off x="533400" y="123825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The team identifies and assesses the risks to the plan.</a:t>
            </a:r>
          </a:p>
          <a:p>
            <a:pPr lvl="1" defTabSz="811213">
              <a:spcBef>
                <a:spcPts val="1200"/>
              </a:spcBef>
              <a:spcAft>
                <a:spcPts val="0"/>
              </a:spcAft>
            </a:pPr>
            <a:r>
              <a:rPr lang="en-US" sz="1800" b="0" dirty="0" smtClean="0"/>
              <a:t>The team leader leads the team through the risk identification process.</a:t>
            </a:r>
          </a:p>
          <a:p>
            <a:pPr lvl="1" defTabSz="811213">
              <a:spcBef>
                <a:spcPts val="1200"/>
              </a:spcBef>
              <a:spcAft>
                <a:spcPts val="0"/>
              </a:spcAft>
            </a:pPr>
            <a:r>
              <a:rPr lang="en-US" sz="1800" b="0" dirty="0" smtClean="0"/>
              <a:t>Each risk is assessed for impact and likelihood.</a:t>
            </a:r>
          </a:p>
          <a:p>
            <a:pPr lvl="1" defTabSz="811213">
              <a:spcBef>
                <a:spcPts val="1200"/>
              </a:spcBef>
              <a:spcAft>
                <a:spcPts val="0"/>
              </a:spcAft>
            </a:pPr>
            <a:r>
              <a:rPr lang="en-US" sz="1800" b="0" dirty="0" smtClean="0"/>
              <a:t>Mitigation plans are defined for high- and medium-priority risks.</a:t>
            </a:r>
          </a:p>
          <a:p>
            <a:pPr lvl="1" defTabSz="811213">
              <a:spcBef>
                <a:spcPts val="1200"/>
              </a:spcBef>
              <a:spcAft>
                <a:spcPts val="0"/>
              </a:spcAft>
            </a:pPr>
            <a:r>
              <a:rPr lang="en-US" sz="1800" b="0" dirty="0" smtClean="0"/>
              <a:t>Each risk is assigned to a team member for monitoring</a:t>
            </a:r>
            <a:br>
              <a:rPr lang="en-US" sz="1800" b="0" dirty="0" smtClean="0"/>
            </a:br>
            <a:r>
              <a:rPr lang="en-US" sz="1800" b="0" dirty="0" smtClean="0"/>
              <a:t>and tracking.</a:t>
            </a:r>
          </a:p>
          <a:p>
            <a:pPr defTabSz="811213">
              <a:spcBef>
                <a:spcPts val="1200"/>
              </a:spcBef>
              <a:spcAft>
                <a:spcPts val="0"/>
              </a:spcAft>
              <a:buNone/>
            </a:pPr>
            <a:r>
              <a:rPr lang="en-US" sz="1800" dirty="0" smtClean="0"/>
              <a:t>Risks are tracked throughout the remainder of the effort.  They</a:t>
            </a:r>
            <a:br>
              <a:rPr lang="en-US" sz="1800" dirty="0" smtClean="0"/>
            </a:br>
            <a:r>
              <a:rPr lang="en-US" sz="1800" dirty="0" smtClean="0"/>
              <a:t>are reviewed and reconsidered during the team’s</a:t>
            </a:r>
            <a:br>
              <a:rPr lang="en-US" sz="1800" dirty="0" smtClean="0"/>
            </a:br>
            <a:r>
              <a:rPr lang="en-US" sz="1800" dirty="0" smtClean="0"/>
              <a:t>weekly status meeting.</a:t>
            </a:r>
            <a:endParaRPr lang="en-US" sz="1800" dirty="0"/>
          </a:p>
          <a:p>
            <a:pPr defTabSz="811213">
              <a:spcBef>
                <a:spcPts val="1200"/>
              </a:spcBef>
              <a:spcAft>
                <a:spcPts val="0"/>
              </a:spcAft>
              <a:buNone/>
            </a:pPr>
            <a:endParaRPr lang="en-US" sz="1800" b="0" dirty="0" smtClean="0"/>
          </a:p>
          <a:p>
            <a:pPr lvl="1" defTabSz="811213">
              <a:spcBef>
                <a:spcPts val="1200"/>
              </a:spcBef>
              <a:spcAft>
                <a:spcPts val="0"/>
              </a:spcAft>
            </a:pPr>
            <a:endParaRPr lang="en-US" sz="1800" b="0" dirty="0" smtClean="0"/>
          </a:p>
          <a:p>
            <a:pPr defTabSz="811213">
              <a:spcAft>
                <a:spcPts val="0"/>
              </a:spcAft>
            </a:pPr>
            <a:endParaRPr lang="en-US" sz="1800" b="0" dirty="0" smtClean="0"/>
          </a:p>
          <a:p>
            <a:pPr defTabSz="811213"/>
            <a:endParaRPr lang="en-US" sz="1800" b="0" dirty="0" smtClean="0"/>
          </a:p>
        </p:txBody>
      </p:sp>
      <p:grpSp>
        <p:nvGrpSpPr>
          <p:cNvPr id="6" name="Group 5"/>
          <p:cNvGrpSpPr/>
          <p:nvPr/>
        </p:nvGrpSpPr>
        <p:grpSpPr>
          <a:xfrm>
            <a:off x="6238019" y="4000983"/>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5226654"/>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712582"/>
            <a:ext cx="914400" cy="358315"/>
          </a:xfrm>
          <a:prstGeom prst="rect">
            <a:avLst/>
          </a:prstGeom>
          <a:noFill/>
        </p:spPr>
        <p:txBody>
          <a:bodyPr wrap="none" rtlCol="0">
            <a:noAutofit/>
          </a:bodyPr>
          <a:lstStyle/>
          <a:p>
            <a:pPr algn="l">
              <a:buNone/>
            </a:pPr>
            <a:r>
              <a:rPr lang="en-US" sz="1600" dirty="0" smtClean="0"/>
              <a:t>Script LAU7</a:t>
            </a:r>
          </a:p>
        </p:txBody>
      </p:sp>
    </p:spTree>
    <p:extLst>
      <p:ext uri="{BB962C8B-B14F-4D97-AF65-F5344CB8AC3E}">
        <p14:creationId xmlns:p14="http://schemas.microsoft.com/office/powerpoint/2010/main" val="1924198225"/>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Approach</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42954761"/>
              </p:ext>
            </p:extLst>
          </p:nvPr>
        </p:nvGraphicFramePr>
        <p:xfrm>
          <a:off x="783772" y="1171375"/>
          <a:ext cx="7623958" cy="4963160"/>
        </p:xfrm>
        <a:graphic>
          <a:graphicData uri="http://schemas.openxmlformats.org/drawingml/2006/table">
            <a:tbl>
              <a:tblPr firstRow="1" bandRow="1">
                <a:tableStyleId>{D27102A9-8310-4765-A935-A1911B00CA55}</a:tableStyleId>
              </a:tblPr>
              <a:tblGrid>
                <a:gridCol w="439386"/>
                <a:gridCol w="1805050"/>
                <a:gridCol w="5379522"/>
              </a:tblGrid>
              <a:tr h="370840">
                <a:tc>
                  <a:txBody>
                    <a:bodyPr/>
                    <a:lstStyle/>
                    <a:p>
                      <a:endParaRPr lang="en-US" sz="1700" dirty="0"/>
                    </a:p>
                  </a:txBody>
                  <a:tcPr/>
                </a:tc>
                <a:tc>
                  <a:txBody>
                    <a:bodyPr/>
                    <a:lstStyle/>
                    <a:p>
                      <a:r>
                        <a:rPr lang="en-US" sz="1700" dirty="0" smtClean="0"/>
                        <a:t>Step</a:t>
                      </a:r>
                      <a:endParaRPr lang="en-US" sz="1700" dirty="0"/>
                    </a:p>
                  </a:txBody>
                  <a:tcPr/>
                </a:tc>
                <a:tc>
                  <a:txBody>
                    <a:bodyPr/>
                    <a:lstStyle/>
                    <a:p>
                      <a:r>
                        <a:rPr lang="en-US" sz="1700" dirty="0" smtClean="0"/>
                        <a:t>Guidance</a:t>
                      </a:r>
                      <a:endParaRPr lang="en-US" sz="1700" dirty="0"/>
                    </a:p>
                  </a:txBody>
                  <a:tcPr/>
                </a:tc>
              </a:tr>
              <a:tr h="370840">
                <a:tc>
                  <a:txBody>
                    <a:bodyPr/>
                    <a:lstStyle/>
                    <a:p>
                      <a:r>
                        <a:rPr lang="en-US" sz="1700" dirty="0" smtClean="0"/>
                        <a:t>1</a:t>
                      </a:r>
                      <a:endParaRPr lang="en-US" sz="1700" dirty="0"/>
                    </a:p>
                  </a:txBody>
                  <a:tcPr/>
                </a:tc>
                <a:tc>
                  <a:txBody>
                    <a:bodyPr/>
                    <a:lstStyle/>
                    <a:p>
                      <a:r>
                        <a:rPr lang="en-US" sz="1700" dirty="0" smtClean="0"/>
                        <a:t>Identify all risks</a:t>
                      </a:r>
                      <a:endParaRPr lang="en-US" sz="1700" dirty="0"/>
                    </a:p>
                  </a:txBody>
                  <a:tcPr/>
                </a:tc>
                <a:tc>
                  <a:txBody>
                    <a:bodyPr/>
                    <a:lstStyle/>
                    <a:p>
                      <a:r>
                        <a:rPr lang="en-US" sz="1700" dirty="0" smtClean="0"/>
                        <a:t>Use brainstorming to generate a list.</a:t>
                      </a:r>
                      <a:endParaRPr lang="en-US" sz="1700" dirty="0"/>
                    </a:p>
                  </a:txBody>
                  <a:tcPr/>
                </a:tc>
              </a:tr>
              <a:tr h="370840">
                <a:tc>
                  <a:txBody>
                    <a:bodyPr/>
                    <a:lstStyle/>
                    <a:p>
                      <a:r>
                        <a:rPr lang="en-US" sz="1700" dirty="0" smtClean="0"/>
                        <a:t>2</a:t>
                      </a:r>
                      <a:endParaRPr lang="en-US" sz="1700" dirty="0"/>
                    </a:p>
                  </a:txBody>
                  <a:tcPr/>
                </a:tc>
                <a:tc>
                  <a:txBody>
                    <a:bodyPr/>
                    <a:lstStyle/>
                    <a:p>
                      <a:r>
                        <a:rPr lang="en-US" sz="1700" dirty="0" smtClean="0"/>
                        <a:t>Assign an impact to each risk</a:t>
                      </a:r>
                      <a:endParaRPr lang="en-US" sz="1700" dirty="0"/>
                    </a:p>
                  </a:txBody>
                  <a:tcPr/>
                </a:tc>
                <a:tc>
                  <a:txBody>
                    <a:bodyPr/>
                    <a:lstStyle/>
                    <a:p>
                      <a:pPr marL="285750" indent="-285750">
                        <a:buFont typeface="Arial" pitchFamily="34" charset="0"/>
                        <a:buChar char="•"/>
                      </a:pPr>
                      <a:r>
                        <a:rPr lang="en-US" sz="1700" dirty="0" smtClean="0"/>
                        <a:t>What</a:t>
                      </a:r>
                      <a:r>
                        <a:rPr lang="en-US" sz="1700" baseline="0" dirty="0" smtClean="0"/>
                        <a:t> is the impact to schedule, quality, cost, or functionality if the risk is realized?</a:t>
                      </a:r>
                    </a:p>
                    <a:p>
                      <a:pPr marL="285750" indent="-285750">
                        <a:spcBef>
                          <a:spcPts val="600"/>
                        </a:spcBef>
                        <a:buFont typeface="Arial" pitchFamily="34" charset="0"/>
                        <a:buChar char="•"/>
                      </a:pPr>
                      <a:r>
                        <a:rPr lang="en-US" sz="1700" baseline="0" dirty="0" smtClean="0"/>
                        <a:t>Assign a rating of high, medium or low to reflect impact.</a:t>
                      </a:r>
                      <a:endParaRPr lang="en-US" sz="1700" dirty="0"/>
                    </a:p>
                  </a:txBody>
                  <a:tcPr/>
                </a:tc>
              </a:tr>
              <a:tr h="370840">
                <a:tc>
                  <a:txBody>
                    <a:bodyPr/>
                    <a:lstStyle/>
                    <a:p>
                      <a:r>
                        <a:rPr lang="en-US" sz="1700" dirty="0" smtClean="0"/>
                        <a:t>3</a:t>
                      </a:r>
                      <a:endParaRPr lang="en-US" sz="1700" dirty="0"/>
                    </a:p>
                  </a:txBody>
                  <a:tcPr/>
                </a:tc>
                <a:tc>
                  <a:txBody>
                    <a:bodyPr/>
                    <a:lstStyle/>
                    <a:p>
                      <a:r>
                        <a:rPr lang="en-US" sz="1700" dirty="0" smtClean="0"/>
                        <a:t>Estimate the likelihood of occurrence</a:t>
                      </a:r>
                      <a:endParaRPr lang="en-US" sz="1700" dirty="0"/>
                    </a:p>
                  </a:txBody>
                  <a:tcPr/>
                </a:tc>
                <a:tc>
                  <a:txBody>
                    <a:bodyPr/>
                    <a:lstStyle/>
                    <a:p>
                      <a:pPr marL="285750" indent="-285750">
                        <a:buFont typeface="Arial" pitchFamily="34" charset="0"/>
                        <a:buChar char="•"/>
                      </a:pPr>
                      <a:r>
                        <a:rPr lang="en-US" sz="1700" dirty="0" smtClean="0"/>
                        <a:t>For each risk, what is the  probability that it will actually be realized as a problem?</a:t>
                      </a:r>
                    </a:p>
                    <a:p>
                      <a:pPr marL="285750" indent="-285750">
                        <a:spcBef>
                          <a:spcPts val="600"/>
                        </a:spcBef>
                        <a:buFont typeface="Arial" pitchFamily="34" charset="0"/>
                        <a:buChar char="•"/>
                      </a:pPr>
                      <a:r>
                        <a:rPr lang="en-US" sz="1700" dirty="0" smtClean="0"/>
                        <a:t>Assign a rating of high, medium or low to reflect the</a:t>
                      </a:r>
                      <a:r>
                        <a:rPr lang="en-US" sz="1700" baseline="0" dirty="0" smtClean="0"/>
                        <a:t> likelihood of the risk being realized.</a:t>
                      </a:r>
                      <a:endParaRPr lang="en-US" sz="1700" dirty="0"/>
                    </a:p>
                  </a:txBody>
                  <a:tcPr/>
                </a:tc>
              </a:tr>
              <a:tr h="370840">
                <a:tc>
                  <a:txBody>
                    <a:bodyPr/>
                    <a:lstStyle/>
                    <a:p>
                      <a:r>
                        <a:rPr lang="en-US" sz="1700" dirty="0" smtClean="0"/>
                        <a:t>4</a:t>
                      </a:r>
                      <a:endParaRPr lang="en-US" sz="1700" dirty="0"/>
                    </a:p>
                  </a:txBody>
                  <a:tcPr/>
                </a:tc>
                <a:tc>
                  <a:txBody>
                    <a:bodyPr/>
                    <a:lstStyle/>
                    <a:p>
                      <a:r>
                        <a:rPr lang="en-US" sz="1700" dirty="0" smtClean="0"/>
                        <a:t>Assign tracking responsibility.</a:t>
                      </a:r>
                      <a:endParaRPr lang="en-US" sz="1700" dirty="0"/>
                    </a:p>
                  </a:txBody>
                  <a:tcPr/>
                </a:tc>
                <a:tc>
                  <a:txBody>
                    <a:bodyPr/>
                    <a:lstStyle/>
                    <a:p>
                      <a:pPr marL="285750" indent="-285750">
                        <a:spcBef>
                          <a:spcPts val="600"/>
                        </a:spcBef>
                        <a:buFont typeface="Arial" pitchFamily="34" charset="0"/>
                        <a:buChar char="•"/>
                      </a:pPr>
                      <a:r>
                        <a:rPr lang="en-US" sz="1700" dirty="0" smtClean="0"/>
                        <a:t>Each risk </a:t>
                      </a:r>
                      <a:r>
                        <a:rPr lang="en-US" sz="1700" baseline="0" dirty="0" smtClean="0"/>
                        <a:t>that is high-priority is assigned to a team member who will track it.</a:t>
                      </a:r>
                    </a:p>
                    <a:p>
                      <a:pPr marL="285750" indent="-285750">
                        <a:spcBef>
                          <a:spcPts val="600"/>
                        </a:spcBef>
                        <a:buFont typeface="Arial" pitchFamily="34" charset="0"/>
                        <a:buChar char="•"/>
                      </a:pPr>
                      <a:r>
                        <a:rPr lang="en-US" sz="1700" baseline="0" dirty="0" smtClean="0"/>
                        <a:t>High-priority is a risk that has been rated </a:t>
                      </a:r>
                      <a:br>
                        <a:rPr lang="en-US" sz="1700" baseline="0" dirty="0" smtClean="0"/>
                      </a:br>
                      <a:r>
                        <a:rPr lang="en-US" sz="1700" baseline="0" dirty="0" smtClean="0"/>
                        <a:t>H-H, H-M, M-H, or M-M.</a:t>
                      </a:r>
                      <a:endParaRPr lang="en-US" sz="1700" dirty="0"/>
                    </a:p>
                  </a:txBody>
                  <a:tcPr/>
                </a:tc>
              </a:tr>
              <a:tr h="370840">
                <a:tc>
                  <a:txBody>
                    <a:bodyPr/>
                    <a:lstStyle/>
                    <a:p>
                      <a:r>
                        <a:rPr lang="en-US" sz="1700" dirty="0" smtClean="0"/>
                        <a:t>5</a:t>
                      </a:r>
                      <a:endParaRPr lang="en-US" sz="1700" dirty="0"/>
                    </a:p>
                  </a:txBody>
                  <a:tcPr/>
                </a:tc>
                <a:tc>
                  <a:txBody>
                    <a:bodyPr/>
                    <a:lstStyle/>
                    <a:p>
                      <a:r>
                        <a:rPr lang="en-US" sz="1700" dirty="0" smtClean="0"/>
                        <a:t>Develop mitigations</a:t>
                      </a:r>
                      <a:endParaRPr lang="en-US" sz="1700" dirty="0"/>
                    </a:p>
                  </a:txBody>
                  <a:tcPr/>
                </a:tc>
                <a:tc>
                  <a:txBody>
                    <a:bodyPr/>
                    <a:lstStyle/>
                    <a:p>
                      <a:pPr marL="285750" indent="-285750">
                        <a:spcBef>
                          <a:spcPts val="600"/>
                        </a:spcBef>
                        <a:buFont typeface="Arial" pitchFamily="34" charset="0"/>
                        <a:buChar char="•"/>
                      </a:pPr>
                      <a:r>
                        <a:rPr lang="en-US" sz="1700" dirty="0" smtClean="0"/>
                        <a:t>For each high-priority risk, develop mitigation strategy. Add tasks to plan if necessary.</a:t>
                      </a:r>
                      <a:endParaRPr lang="en-US" sz="1700" dirty="0"/>
                    </a:p>
                  </a:txBody>
                  <a:tcPr/>
                </a:tc>
              </a:tr>
            </a:tbl>
          </a:graphicData>
        </a:graphic>
      </p:graphicFrame>
    </p:spTree>
    <p:extLst>
      <p:ext uri="{BB962C8B-B14F-4D97-AF65-F5344CB8AC3E}">
        <p14:creationId xmlns:p14="http://schemas.microsoft.com/office/powerpoint/2010/main" val="563562493"/>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Describing a Risk</a:t>
            </a:r>
            <a:endParaRPr lang="en-US" dirty="0"/>
          </a:p>
        </p:txBody>
      </p:sp>
      <p:sp>
        <p:nvSpPr>
          <p:cNvPr id="7" name="Rectangle 3"/>
          <p:cNvSpPr txBox="1">
            <a:spLocks noChangeArrowheads="1"/>
          </p:cNvSpPr>
          <p:nvPr/>
        </p:nvSpPr>
        <p:spPr bwMode="auto">
          <a:xfrm>
            <a:off x="939800" y="454000"/>
            <a:ext cx="7239000" cy="435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a:solidFill>
                  <a:schemeClr val="tx1"/>
                </a:solidFill>
                <a:latin typeface="+mn-lt"/>
                <a:ea typeface="+mn-ea"/>
                <a:cs typeface="+mn-cs"/>
              </a:defRPr>
            </a:lvl1pPr>
            <a:lvl2pPr marL="457200" indent="-222250" algn="l" rtl="0" fontAlgn="base">
              <a:spcBef>
                <a:spcPct val="25000"/>
              </a:spcBef>
              <a:spcAft>
                <a:spcPct val="0"/>
              </a:spcAft>
              <a:buChar char="•"/>
              <a:defRPr>
                <a:solidFill>
                  <a:schemeClr val="tx1"/>
                </a:solidFill>
                <a:latin typeface="+mn-lt"/>
              </a:defRPr>
            </a:lvl2pPr>
            <a:lvl3pPr marL="912813" indent="-220663" algn="l" rtl="0" fontAlgn="base">
              <a:spcBef>
                <a:spcPct val="0"/>
              </a:spcBef>
              <a:spcAft>
                <a:spcPct val="0"/>
              </a:spcAft>
              <a:buChar char="-"/>
              <a:defRPr>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Times New Roman" pitchFamily="18" charset="0"/>
              </a:defRPr>
            </a:lvl4pPr>
            <a:lvl5pPr marL="2057400" indent="-228600" algn="l" rtl="0" fontAlgn="base">
              <a:spcBef>
                <a:spcPct val="20000"/>
              </a:spcBef>
              <a:spcAft>
                <a:spcPct val="0"/>
              </a:spcAft>
              <a:buChar char="•"/>
              <a:defRPr sz="2000">
                <a:solidFill>
                  <a:schemeClr val="tx1"/>
                </a:solidFill>
                <a:latin typeface="Times New Roman" pitchFamily="18" charset="0"/>
              </a:defRPr>
            </a:lvl5pPr>
            <a:lvl6pPr marL="2514600" indent="-228600" algn="l" rtl="0" fontAlgn="base">
              <a:spcBef>
                <a:spcPct val="20000"/>
              </a:spcBef>
              <a:spcAft>
                <a:spcPct val="0"/>
              </a:spcAft>
              <a:buChar char="•"/>
              <a:defRPr sz="2000">
                <a:solidFill>
                  <a:schemeClr val="tx1"/>
                </a:solidFill>
                <a:latin typeface="Times New Roman" pitchFamily="18" charset="0"/>
              </a:defRPr>
            </a:lvl6pPr>
            <a:lvl7pPr marL="2971800" indent="-228600" algn="l" rtl="0" fontAlgn="base">
              <a:spcBef>
                <a:spcPct val="20000"/>
              </a:spcBef>
              <a:spcAft>
                <a:spcPct val="0"/>
              </a:spcAft>
              <a:buChar char="•"/>
              <a:defRPr sz="2000">
                <a:solidFill>
                  <a:schemeClr val="tx1"/>
                </a:solidFill>
                <a:latin typeface="Times New Roman" pitchFamily="18" charset="0"/>
              </a:defRPr>
            </a:lvl7pPr>
            <a:lvl8pPr marL="3429000" indent="-228600" algn="l" rtl="0" fontAlgn="base">
              <a:spcBef>
                <a:spcPct val="20000"/>
              </a:spcBef>
              <a:spcAft>
                <a:spcPct val="0"/>
              </a:spcAft>
              <a:buChar char="•"/>
              <a:defRPr sz="2000">
                <a:solidFill>
                  <a:schemeClr val="tx1"/>
                </a:solidFill>
                <a:latin typeface="Times New Roman" pitchFamily="18" charset="0"/>
              </a:defRPr>
            </a:lvl8pPr>
            <a:lvl9pPr marL="3886200" indent="-228600" algn="l" rtl="0" fontAlgn="base">
              <a:spcBef>
                <a:spcPct val="20000"/>
              </a:spcBef>
              <a:spcAft>
                <a:spcPct val="0"/>
              </a:spcAft>
              <a:buChar char="•"/>
              <a:defRPr sz="2000">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00B0F0"/>
                </a:solidFill>
                <a:effectLst/>
                <a:uLnTx/>
                <a:uFillTx/>
                <a:latin typeface="Arial"/>
                <a:ea typeface="+mn-ea"/>
                <a:cs typeface="+mn-cs"/>
              </a:rPr>
              <a:t>Components of a Risk Statement</a:t>
            </a:r>
          </a:p>
          <a:p>
            <a:pPr marL="0" marR="0" lvl="0" indent="0" algn="l" defTabSz="914400" rtl="0" eaLnBrk="1" fontAlgn="base" latinLnBrk="0" hangingPunct="1">
              <a:lnSpc>
                <a:spcPct val="80000"/>
              </a:lnSpc>
              <a:spcBef>
                <a:spcPct val="0"/>
              </a:spcBef>
              <a:spcAft>
                <a:spcPct val="0"/>
              </a:spcAft>
              <a:buClrTx/>
              <a:buSzTx/>
              <a:buFontTx/>
              <a:buNone/>
              <a:tabLst/>
              <a:defRPr/>
            </a:pPr>
            <a:endParaRPr kumimoji="0" lang="en-US" sz="2000" b="1"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effectLst/>
                <a:uLnTx/>
                <a:uFillTx/>
                <a:latin typeface="Arial"/>
                <a:ea typeface="+mn-ea"/>
                <a:cs typeface="+mn-cs"/>
              </a:rPr>
              <a:t>Condition</a:t>
            </a:r>
            <a:r>
              <a:rPr kumimoji="0" lang="en-US" sz="1800" b="0" i="0" u="none" strike="noStrike" kern="0" cap="none" spc="0" normalizeH="0" baseline="0" noProof="0" dirty="0" smtClean="0">
                <a:ln>
                  <a:noFill/>
                </a:ln>
                <a:effectLst/>
                <a:uLnTx/>
                <a:uFillTx/>
                <a:latin typeface="Arial"/>
                <a:ea typeface="+mn-ea"/>
                <a:cs typeface="+mn-cs"/>
              </a:rPr>
              <a:t>	</a:t>
            </a:r>
            <a:r>
              <a:rPr kumimoji="0" lang="en-US" sz="1600" b="1" i="0" u="none" strike="noStrike" kern="0" cap="none" spc="0" normalizeH="0" baseline="0" noProof="0" dirty="0" smtClean="0">
                <a:ln>
                  <a:noFill/>
                </a:ln>
                <a:effectLst/>
                <a:uLnTx/>
                <a:uFillTx/>
                <a:latin typeface="Arial"/>
                <a:ea typeface="+mn-ea"/>
                <a:cs typeface="+mn-cs"/>
              </a:rPr>
              <a:t>A single phrase or sentence that briefly describes the 		key circumstances, situations, etc. causing concern, 		doubt, anxiety, or uncertainty.</a:t>
            </a:r>
            <a:r>
              <a:rPr kumimoji="0" lang="en-US" sz="1800" b="0" i="0" u="none" strike="noStrike" kern="0" cap="none" spc="0" normalizeH="0" baseline="0" noProof="0" dirty="0" smtClean="0">
                <a:ln>
                  <a:noFill/>
                </a:ln>
                <a:effectLst/>
                <a:uLnTx/>
                <a:uFillTx/>
                <a:latin typeface="Arial"/>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effectLst/>
              <a:uLnTx/>
              <a:uFillTx/>
              <a:latin typeface="Arial"/>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effectLst/>
                <a:uLnTx/>
                <a:uFillTx/>
                <a:latin typeface="Arial"/>
                <a:ea typeface="+mn-ea"/>
                <a:cs typeface="+mn-cs"/>
              </a:rPr>
              <a:t>Consequence</a:t>
            </a:r>
            <a:r>
              <a:rPr kumimoji="0" lang="en-US" sz="1800" b="0" i="0" u="none" strike="noStrike" kern="0" cap="none" spc="0" normalizeH="0" baseline="0" noProof="0" dirty="0" smtClean="0">
                <a:ln>
                  <a:noFill/>
                </a:ln>
                <a:effectLst/>
                <a:uLnTx/>
                <a:uFillTx/>
                <a:latin typeface="Arial"/>
                <a:ea typeface="+mn-ea"/>
                <a:cs typeface="+mn-cs"/>
              </a:rPr>
              <a:t>	</a:t>
            </a:r>
            <a:r>
              <a:rPr kumimoji="0" lang="en-US" sz="1600" b="1" i="0" u="none" strike="noStrike" kern="0" cap="none" spc="0" normalizeH="0" baseline="0" noProof="0" dirty="0" smtClean="0">
                <a:ln>
                  <a:noFill/>
                </a:ln>
                <a:effectLst/>
                <a:uLnTx/>
                <a:uFillTx/>
                <a:latin typeface="Arial"/>
                <a:ea typeface="+mn-ea"/>
                <a:cs typeface="+mn-cs"/>
              </a:rPr>
              <a:t>A single phrase or sentence that describes the key, 		possible negative outcome(s) of the current situation. </a:t>
            </a:r>
            <a:r>
              <a:rPr kumimoji="0" lang="en-US" sz="1800" b="0" i="0" u="none" strike="noStrike" kern="0" cap="none" spc="0" normalizeH="0" baseline="0" noProof="0" dirty="0" smtClean="0">
                <a:ln>
                  <a:noFill/>
                </a:ln>
                <a:effectLst/>
                <a:uLnTx/>
                <a:uFillTx/>
                <a:latin typeface="Arial"/>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effectLst/>
                <a:uLnTx/>
                <a:uFillTx/>
                <a:latin typeface="Arial"/>
                <a:ea typeface="+mn-ea"/>
                <a:cs typeface="+mn-cs"/>
              </a:rPr>
              <a:t>	</a:t>
            </a:r>
          </a:p>
        </p:txBody>
      </p:sp>
      <p:sp>
        <p:nvSpPr>
          <p:cNvPr id="8" name="Line 4"/>
          <p:cNvSpPr>
            <a:spLocks noChangeShapeType="1"/>
          </p:cNvSpPr>
          <p:nvPr/>
        </p:nvSpPr>
        <p:spPr bwMode="auto">
          <a:xfrm>
            <a:off x="965200" y="1831950"/>
            <a:ext cx="7251700" cy="0"/>
          </a:xfrm>
          <a:prstGeom prst="line">
            <a:avLst/>
          </a:prstGeom>
          <a:noFill/>
          <a:ln w="12700">
            <a:solidFill>
              <a:schemeClr val="bg1">
                <a:lumMod val="65000"/>
              </a:schemeClr>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effectLst/>
              <a:uLnTx/>
              <a:uFillTx/>
            </a:endParaRPr>
          </a:p>
        </p:txBody>
      </p:sp>
    </p:spTree>
    <p:extLst>
      <p:ext uri="{BB962C8B-B14F-4D97-AF65-F5344CB8AC3E}">
        <p14:creationId xmlns:p14="http://schemas.microsoft.com/office/powerpoint/2010/main" val="3552084076"/>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Tracking</a:t>
            </a:r>
            <a:endParaRPr lang="en-US" dirty="0"/>
          </a:p>
        </p:txBody>
      </p:sp>
      <p:sp>
        <p:nvSpPr>
          <p:cNvPr id="5" name="Content Placeholder 2"/>
          <p:cNvSpPr>
            <a:spLocks noGrp="1"/>
          </p:cNvSpPr>
          <p:nvPr>
            <p:ph idx="1"/>
          </p:nvPr>
        </p:nvSpPr>
        <p:spPr>
          <a:xfrm>
            <a:off x="690563" y="1461655"/>
            <a:ext cx="3323297" cy="794657"/>
          </a:xfrm>
        </p:spPr>
        <p:txBody>
          <a:bodyPr/>
          <a:lstStyle/>
          <a:p>
            <a:r>
              <a:rPr lang="en-US" dirty="0" smtClean="0"/>
              <a:t>Risks are documented and </a:t>
            </a:r>
            <a:br>
              <a:rPr lang="en-US" dirty="0" smtClean="0"/>
            </a:br>
            <a:r>
              <a:rPr lang="en-US" dirty="0" smtClean="0"/>
              <a:t>tracked weekly.</a:t>
            </a:r>
            <a:endParaRPr lang="en-US"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0563" y="2546350"/>
            <a:ext cx="7762875" cy="1770063"/>
          </a:xfrm>
          <a:prstGeom prst="rect">
            <a:avLst/>
          </a:prstGeom>
          <a:noFill/>
          <a:ln>
            <a:noFill/>
          </a:ln>
          <a:effectLst>
            <a:glow rad="228600">
              <a:schemeClr val="accent5">
                <a:satMod val="175000"/>
                <a:alpha val="40000"/>
              </a:schemeClr>
            </a:glow>
            <a:outerShdw dist="35921" dir="2700000" algn="ctr" rotWithShape="0">
              <a:schemeClr val="bg2"/>
            </a:outerShdw>
          </a:effectLst>
          <a:scene3d>
            <a:camera prst="perspectiveContrastingRigh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C:\Users\mkasunic\Desktop\iStock_000012736111Small.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119" l="0" r="100000">
                        <a14:foregroundMark x1="13264" y1="5947" x2="13264" y2="5947"/>
                        <a14:foregroundMark x1="14456" y1="14317" x2="14456" y2="14317"/>
                        <a14:foregroundMark x1="10730" y1="5066" x2="5216" y2="7489"/>
                        <a14:foregroundMark x1="6706" y1="17841" x2="6706" y2="17841"/>
                        <a14:foregroundMark x1="3577" y1="15419" x2="14605" y2="19824"/>
                        <a14:foregroundMark x1="12668" y1="12555" x2="12668" y2="12555"/>
                        <a14:foregroundMark x1="9538" y1="13656" x2="9538" y2="13656"/>
                        <a14:foregroundMark x1="5961" y1="12996" x2="5961" y2="12996"/>
                        <a14:foregroundMark x1="17884" y1="13656" x2="17884" y2="13656"/>
                        <a14:foregroundMark x1="11028" y1="3084" x2="11028" y2="3084"/>
                        <a14:foregroundMark x1="12966" y1="48238" x2="12966" y2="48238"/>
                        <a14:foregroundMark x1="18331" y1="48899" x2="10134" y2="55066"/>
                        <a14:foregroundMark x1="6110" y1="51322" x2="6110" y2="51322"/>
                        <a14:foregroundMark x1="39344" y1="26872" x2="32042" y2="37445"/>
                        <a14:foregroundMark x1="57526" y1="50881" x2="47690" y2="50661"/>
                        <a14:foregroundMark x1="63189" y1="56388" x2="51118" y2="59031"/>
                        <a14:foregroundMark x1="22951" y1="42731" x2="22951" y2="42731"/>
                        <a14:foregroundMark x1="60060" y1="27533" x2="60060" y2="27533"/>
                        <a14:foregroundMark x1="60805" y1="17401" x2="60805" y2="17401"/>
                        <a14:foregroundMark x1="60805" y1="17401" x2="49180" y2="12996"/>
                        <a14:foregroundMark x1="56185" y1="13436" x2="62593" y2="12115"/>
                        <a14:foregroundMark x1="44709" y1="23348" x2="44709" y2="23348"/>
                        <a14:foregroundMark x1="49180" y1="18943" x2="39046" y2="21366"/>
                        <a14:foregroundMark x1="43815" y1="29295" x2="50820" y2="19163"/>
                        <a14:foregroundMark x1="20268" y1="20044" x2="26975" y2="34361"/>
                        <a14:foregroundMark x1="26230" y1="38987" x2="20417" y2="48678"/>
                        <a14:foregroundMark x1="25186" y1="37665" x2="25186" y2="37665"/>
                        <a14:foregroundMark x1="12668" y1="24449" x2="12668" y2="24449"/>
                        <a14:foregroundMark x1="9091" y1="23789" x2="9091" y2="23789"/>
                        <a14:foregroundMark x1="19970" y1="5727" x2="19970" y2="5727"/>
                        <a14:foregroundMark x1="2534" y1="16300" x2="2534" y2="16300"/>
                        <a14:foregroundMark x1="2534" y1="9912" x2="2534" y2="9912"/>
                        <a14:foregroundMark x1="12966" y1="41410" x2="12966" y2="41410"/>
                        <a14:foregroundMark x1="11028" y1="62996" x2="11028" y2="62996"/>
                        <a14:foregroundMark x1="7601" y1="61454" x2="7601" y2="61454"/>
                        <a14:foregroundMark x1="23696" y1="23568" x2="23696" y2="23568"/>
                        <a14:foregroundMark x1="18182" y1="61454" x2="18182" y2="61454"/>
                        <a14:foregroundMark x1="9836" y1="41850" x2="9836" y2="41850"/>
                        <a14:foregroundMark x1="5365" y1="44493" x2="5365" y2="44493"/>
                        <a14:foregroundMark x1="2832" y1="55066" x2="2832" y2="55066"/>
                        <a14:foregroundMark x1="23249" y1="15198" x2="23249" y2="15198"/>
                        <a14:foregroundMark x1="30104" y1="23348" x2="30104" y2="23348"/>
                        <a14:foregroundMark x1="46498" y1="8370" x2="46498" y2="8370"/>
                        <a14:foregroundMark x1="26975" y1="25551" x2="26975" y2="25551"/>
                        <a14:foregroundMark x1="28316" y1="24009" x2="28316" y2="24009"/>
                        <a14:backgroundMark x1="23100" y1="25771" x2="23100" y2="25771"/>
                        <a14:backgroundMark x1="23696" y1="25330" x2="23696" y2="25330"/>
                        <a14:backgroundMark x1="24441" y1="27313" x2="24441" y2="27313"/>
                        <a14:backgroundMark x1="22206" y1="23789" x2="22206" y2="23789"/>
                        <a14:backgroundMark x1="21610" y1="22467" x2="21610" y2="22467"/>
                        <a14:backgroundMark x1="21013" y1="21586" x2="21013" y2="21586"/>
                        <a14:backgroundMark x1="22802" y1="25110" x2="22802" y2="25110"/>
                        <a14:backgroundMark x1="21610" y1="23348" x2="21610" y2="23348"/>
                        <a14:backgroundMark x1="23994" y1="27974" x2="23994" y2="27974"/>
                        <a14:backgroundMark x1="22504" y1="24890" x2="22504" y2="24890"/>
                        <a14:backgroundMark x1="22057" y1="24670" x2="22057" y2="24670"/>
                        <a14:backgroundMark x1="23547" y1="27093" x2="23547" y2="27093"/>
                      </a14:backgroundRemoval>
                    </a14:imgEffect>
                  </a14:imgLayer>
                </a14:imgProps>
              </a:ext>
              <a:ext uri="{28A0092B-C50C-407E-A947-70E740481C1C}">
                <a14:useLocalDpi xmlns:a14="http://schemas.microsoft.com/office/drawing/2010/main" val="0"/>
              </a:ext>
            </a:extLst>
          </a:blip>
          <a:srcRect/>
          <a:stretch>
            <a:fillRect/>
          </a:stretch>
        </p:blipFill>
        <p:spPr bwMode="auto">
          <a:xfrm>
            <a:off x="5878286" y="3373409"/>
            <a:ext cx="2785997" cy="1886008"/>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354264"/>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pPr eaLnBrk="1" hangingPunct="1"/>
            <a:r>
              <a:rPr lang="en-US" dirty="0" smtClean="0"/>
              <a:t>Meeting 7 Exercise: Conduct Risk Assessment</a:t>
            </a:r>
          </a:p>
        </p:txBody>
      </p:sp>
      <p:sp>
        <p:nvSpPr>
          <p:cNvPr id="5" name="TextBox 4"/>
          <p:cNvSpPr txBox="1"/>
          <p:nvPr/>
        </p:nvSpPr>
        <p:spPr>
          <a:xfrm>
            <a:off x="533400" y="1472540"/>
            <a:ext cx="3302330" cy="2923877"/>
          </a:xfrm>
          <a:prstGeom prst="rect">
            <a:avLst/>
          </a:prstGeom>
          <a:noFill/>
        </p:spPr>
        <p:txBody>
          <a:bodyPr wrap="square" rtlCol="0">
            <a:spAutoFit/>
          </a:bodyPr>
          <a:lstStyle/>
          <a:p>
            <a:pPr marL="285750" indent="-285750" algn="l"/>
            <a:r>
              <a:rPr lang="en-US" sz="1800" dirty="0" smtClean="0">
                <a:solidFill>
                  <a:srgbClr val="000000"/>
                </a:solidFill>
              </a:rPr>
              <a:t>You will work independently on this exercise.</a:t>
            </a:r>
          </a:p>
          <a:p>
            <a:pPr marL="285750" indent="-285750" algn="l">
              <a:spcBef>
                <a:spcPts val="1200"/>
              </a:spcBef>
            </a:pPr>
            <a:r>
              <a:rPr lang="en-US" sz="1800" dirty="0" smtClean="0">
                <a:solidFill>
                  <a:srgbClr val="000000"/>
                </a:solidFill>
              </a:rPr>
              <a:t>Read the instructions.</a:t>
            </a:r>
          </a:p>
          <a:p>
            <a:pPr marL="285750" indent="-285750" algn="l">
              <a:spcBef>
                <a:spcPts val="1200"/>
              </a:spcBef>
            </a:pPr>
            <a:r>
              <a:rPr lang="en-US" sz="1800" dirty="0" smtClean="0">
                <a:solidFill>
                  <a:srgbClr val="000000"/>
                </a:solidFill>
              </a:rPr>
              <a:t>Complete the exercise in </a:t>
            </a:r>
            <a:br>
              <a:rPr lang="en-US" sz="1800" dirty="0" smtClean="0">
                <a:solidFill>
                  <a:srgbClr val="000000"/>
                </a:solidFill>
              </a:rPr>
            </a:br>
            <a:r>
              <a:rPr lang="en-US" sz="1800" dirty="0" smtClean="0">
                <a:solidFill>
                  <a:srgbClr val="000000"/>
                </a:solidFill>
              </a:rPr>
              <a:t>20 minutes.</a:t>
            </a:r>
          </a:p>
          <a:p>
            <a:pPr marL="285750" indent="-285750" algn="l">
              <a:spcBef>
                <a:spcPts val="1200"/>
              </a:spcBef>
            </a:pPr>
            <a:r>
              <a:rPr lang="en-US" sz="1800" dirty="0" smtClean="0">
                <a:solidFill>
                  <a:srgbClr val="000000"/>
                </a:solidFill>
              </a:rPr>
              <a:t>Be prepared to share your results.</a:t>
            </a:r>
          </a:p>
          <a:p>
            <a:pPr marL="285750" indent="-285750" algn="l">
              <a:spcBef>
                <a:spcPts val="1200"/>
              </a:spcBef>
            </a:pPr>
            <a:endParaRPr lang="en-US" sz="1800" dirty="0" smtClean="0">
              <a:solidFill>
                <a:srgbClr val="000000"/>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2537" y="1423957"/>
            <a:ext cx="3265361" cy="4247293"/>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2628544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617772" y="4689221"/>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35515218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57175" y="546100"/>
            <a:ext cx="8505825" cy="344710"/>
          </a:xfrm>
        </p:spPr>
        <p:txBody>
          <a:bodyPr/>
          <a:lstStyle/>
          <a:p>
            <a:pPr eaLnBrk="1" hangingPunct="1"/>
            <a:r>
              <a:rPr lang="en-US" dirty="0" smtClean="0"/>
              <a:t>A Peek into a TSP Launch</a:t>
            </a:r>
          </a:p>
        </p:txBody>
      </p:sp>
      <p:sp>
        <p:nvSpPr>
          <p:cNvPr id="5123" name="Rectangle 5"/>
          <p:cNvSpPr>
            <a:spLocks noGrp="1" noChangeArrowheads="1"/>
          </p:cNvSpPr>
          <p:nvPr>
            <p:ph idx="1"/>
          </p:nvPr>
        </p:nvSpPr>
        <p:spPr/>
        <p:txBody>
          <a:bodyPr/>
          <a:lstStyle/>
          <a:p>
            <a:pPr marL="0" indent="0" eaLnBrk="1" hangingPunct="1"/>
            <a:r>
              <a:rPr lang="en-US" dirty="0" smtClean="0"/>
              <a:t>We are about to watch a TSP team at the conclusion of a launch as the team leader presents alternative plans to management.</a:t>
            </a:r>
          </a:p>
          <a:p>
            <a:pPr lvl="1" eaLnBrk="1" hangingPunct="1">
              <a:spcBef>
                <a:spcPts val="1200"/>
              </a:spcBef>
            </a:pPr>
            <a:r>
              <a:rPr lang="en-US" dirty="0" smtClean="0"/>
              <a:t>The team determined that they could not meet all of management’s functionality and schedule goals.</a:t>
            </a:r>
          </a:p>
          <a:p>
            <a:pPr lvl="1" eaLnBrk="1" hangingPunct="1">
              <a:spcBef>
                <a:spcPts val="1200"/>
              </a:spcBef>
            </a:pPr>
            <a:r>
              <a:rPr lang="en-US" dirty="0" smtClean="0"/>
              <a:t>The team developed a set of alternative plans and is presenting them to management. </a:t>
            </a:r>
          </a:p>
          <a:p>
            <a:pPr lvl="1" eaLnBrk="1" hangingPunct="1">
              <a:spcBef>
                <a:spcPts val="1200"/>
              </a:spcBef>
            </a:pPr>
            <a:r>
              <a:rPr lang="en-US" dirty="0" smtClean="0"/>
              <a:t>Management must select a plan that best meets the business’s needs.</a:t>
            </a:r>
          </a:p>
        </p:txBody>
      </p:sp>
      <p:pic>
        <p:nvPicPr>
          <p:cNvPr id="8194" name="Picture 2" descr="\\ad\dfs\Users\mkasunic\Documents\iStock\Video ic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8631" y="4641633"/>
            <a:ext cx="980057" cy="1015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590065"/>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Meeting 8: Prepare Management Briefing</a:t>
            </a:r>
            <a:endParaRPr lang="en-US" dirty="0"/>
          </a:p>
        </p:txBody>
      </p:sp>
      <p:sp>
        <p:nvSpPr>
          <p:cNvPr id="4" name="Rectangle 3"/>
          <p:cNvSpPr txBox="1">
            <a:spLocks noChangeArrowheads="1"/>
          </p:cNvSpPr>
          <p:nvPr/>
        </p:nvSpPr>
        <p:spPr bwMode="gray">
          <a:xfrm>
            <a:off x="533400" y="1602425"/>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defTabSz="811213">
              <a:spcAft>
                <a:spcPts val="0"/>
              </a:spcAft>
              <a:buNone/>
            </a:pPr>
            <a:r>
              <a:rPr lang="en-US" sz="1800" b="0" dirty="0" smtClean="0"/>
              <a:t>The team prepares a presentation of their plan to management.</a:t>
            </a:r>
          </a:p>
          <a:p>
            <a:pPr defTabSz="811213">
              <a:spcBef>
                <a:spcPts val="1200"/>
              </a:spcBef>
              <a:spcAft>
                <a:spcPts val="0"/>
              </a:spcAft>
              <a:buNone/>
            </a:pPr>
            <a:r>
              <a:rPr lang="en-US" sz="1800" b="0" dirty="0" smtClean="0"/>
              <a:t>If the plan does not meet management’s goals, the team includes alternative plans. As examples, alterative plans might</a:t>
            </a:r>
          </a:p>
          <a:p>
            <a:pPr lvl="1" defTabSz="811213">
              <a:spcBef>
                <a:spcPts val="1200"/>
              </a:spcBef>
              <a:spcAft>
                <a:spcPts val="0"/>
              </a:spcAft>
            </a:pPr>
            <a:r>
              <a:rPr lang="en-US" sz="1800" b="0" dirty="0" smtClean="0"/>
              <a:t>propose the addition of resources</a:t>
            </a:r>
          </a:p>
          <a:p>
            <a:pPr lvl="1" defTabSz="811213">
              <a:spcBef>
                <a:spcPts val="1200"/>
              </a:spcBef>
              <a:spcAft>
                <a:spcPts val="0"/>
              </a:spcAft>
            </a:pPr>
            <a:r>
              <a:rPr lang="en-US" sz="1800" b="0" dirty="0" smtClean="0"/>
              <a:t>propose an alternative that meets the current schedule constraints but </a:t>
            </a:r>
            <a:br>
              <a:rPr lang="en-US" sz="1800" b="0" dirty="0" smtClean="0"/>
            </a:br>
            <a:r>
              <a:rPr lang="en-US" sz="1800" b="0" dirty="0" smtClean="0"/>
              <a:t>delivers a reduced-functionality version</a:t>
            </a:r>
          </a:p>
          <a:p>
            <a:pPr defTabSz="811213"/>
            <a:endParaRPr lang="en-US" sz="1800" b="0" dirty="0" smtClean="0"/>
          </a:p>
        </p:txBody>
      </p:sp>
      <p:pic>
        <p:nvPicPr>
          <p:cNvPr id="5" name="Picture 2" descr="C:\Users\mkasunic\Desktop\iStock_00001827845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49" y="4028074"/>
            <a:ext cx="2899719" cy="192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508041"/>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Meeting </a:t>
            </a:r>
            <a:r>
              <a:rPr lang="en-US" dirty="0" smtClean="0"/>
              <a:t>8: Prepare Management Briefing</a:t>
            </a:r>
            <a:endParaRPr lang="en-US" dirty="0"/>
          </a:p>
        </p:txBody>
      </p:sp>
      <p:sp>
        <p:nvSpPr>
          <p:cNvPr id="4" name="Rectangle 3"/>
          <p:cNvSpPr txBox="1">
            <a:spLocks noChangeArrowheads="1"/>
          </p:cNvSpPr>
          <p:nvPr/>
        </p:nvSpPr>
        <p:spPr bwMode="gray">
          <a:xfrm>
            <a:off x="533400" y="123825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marL="0" indent="0">
              <a:buNone/>
            </a:pPr>
            <a:r>
              <a:rPr lang="en-US" dirty="0" smtClean="0"/>
              <a:t>The coach </a:t>
            </a:r>
          </a:p>
          <a:p>
            <a:pPr lvl="1" indent="-222250"/>
            <a:r>
              <a:rPr lang="en-US" dirty="0" smtClean="0"/>
              <a:t>reviews the objectives and procedures for the meeting</a:t>
            </a:r>
          </a:p>
          <a:p>
            <a:pPr lvl="1" indent="-222250"/>
            <a:r>
              <a:rPr lang="en-US" dirty="0" smtClean="0"/>
              <a:t>explains the strategy/content for the management presentation</a:t>
            </a:r>
          </a:p>
          <a:p>
            <a:pPr marL="0" indent="0">
              <a:spcBef>
                <a:spcPts val="1200"/>
              </a:spcBef>
              <a:spcAft>
                <a:spcPts val="0"/>
              </a:spcAft>
              <a:buNone/>
            </a:pPr>
            <a:r>
              <a:rPr lang="en-US" dirty="0" smtClean="0"/>
              <a:t>The </a:t>
            </a:r>
            <a:r>
              <a:rPr lang="en-US" dirty="0"/>
              <a:t>team leader </a:t>
            </a:r>
            <a:r>
              <a:rPr lang="en-US" dirty="0" smtClean="0"/>
              <a:t>leads the </a:t>
            </a:r>
            <a:r>
              <a:rPr lang="en-US" dirty="0"/>
              <a:t>team in planning the presentation for the management meeting. The team decides</a:t>
            </a:r>
          </a:p>
          <a:p>
            <a:pPr lvl="1" indent="-222250">
              <a:spcBef>
                <a:spcPts val="600"/>
              </a:spcBef>
              <a:spcAft>
                <a:spcPts val="0"/>
              </a:spcAft>
            </a:pPr>
            <a:r>
              <a:rPr lang="en-US" dirty="0"/>
              <a:t>what material to present</a:t>
            </a:r>
          </a:p>
          <a:p>
            <a:pPr lvl="1" indent="-222250">
              <a:spcBef>
                <a:spcPts val="600"/>
              </a:spcBef>
              <a:spcAft>
                <a:spcPts val="0"/>
              </a:spcAft>
            </a:pPr>
            <a:r>
              <a:rPr lang="en-US" dirty="0"/>
              <a:t>what material to include in </a:t>
            </a:r>
            <a:r>
              <a:rPr lang="en-US" dirty="0" smtClean="0"/>
              <a:t>any handouts</a:t>
            </a:r>
            <a:endParaRPr lang="en-US" dirty="0"/>
          </a:p>
          <a:p>
            <a:pPr lvl="1" indent="-222250">
              <a:spcBef>
                <a:spcPts val="600"/>
              </a:spcBef>
              <a:spcAft>
                <a:spcPts val="0"/>
              </a:spcAft>
            </a:pPr>
            <a:r>
              <a:rPr lang="en-US" dirty="0"/>
              <a:t>who will </a:t>
            </a:r>
            <a:r>
              <a:rPr lang="en-US" dirty="0" smtClean="0"/>
              <a:t>deliver the </a:t>
            </a:r>
            <a:r>
              <a:rPr lang="en-US" dirty="0"/>
              <a:t>presentation</a:t>
            </a:r>
          </a:p>
          <a:p>
            <a:pPr lvl="1" indent="-222250">
              <a:spcBef>
                <a:spcPts val="600"/>
              </a:spcBef>
              <a:spcAft>
                <a:spcPts val="0"/>
              </a:spcAft>
            </a:pPr>
            <a:r>
              <a:rPr lang="en-US" dirty="0"/>
              <a:t>who will develop each item</a:t>
            </a:r>
          </a:p>
          <a:p>
            <a:pPr lvl="1" indent="-222250">
              <a:spcBef>
                <a:spcPts val="600"/>
              </a:spcBef>
              <a:spcAft>
                <a:spcPts val="0"/>
              </a:spcAft>
            </a:pPr>
            <a:r>
              <a:rPr lang="en-US" dirty="0"/>
              <a:t>when to meet to assemble and review </a:t>
            </a:r>
            <a:r>
              <a:rPr lang="en-US" dirty="0" smtClean="0"/>
              <a:t/>
            </a:r>
            <a:br>
              <a:rPr lang="en-US" dirty="0" smtClean="0"/>
            </a:br>
            <a:r>
              <a:rPr lang="en-US" dirty="0" smtClean="0"/>
              <a:t>the </a:t>
            </a:r>
            <a:r>
              <a:rPr lang="en-US" dirty="0"/>
              <a:t>presentation and </a:t>
            </a:r>
            <a:r>
              <a:rPr lang="en-US" dirty="0" smtClean="0"/>
              <a:t>handouts</a:t>
            </a:r>
            <a:endParaRPr lang="en-US" sz="1800" b="0" dirty="0" smtClean="0"/>
          </a:p>
          <a:p>
            <a:pPr defTabSz="811213">
              <a:spcBef>
                <a:spcPts val="600"/>
              </a:spcBef>
              <a:spcAft>
                <a:spcPts val="0"/>
              </a:spcAft>
            </a:pPr>
            <a:endParaRPr lang="en-US" sz="1800" b="0" dirty="0" smtClean="0"/>
          </a:p>
          <a:p>
            <a:pPr defTabSz="811213"/>
            <a:endParaRPr lang="en-US" sz="1800" b="0" dirty="0" smtClean="0"/>
          </a:p>
        </p:txBody>
      </p:sp>
      <p:grpSp>
        <p:nvGrpSpPr>
          <p:cNvPr id="6" name="Group 5"/>
          <p:cNvGrpSpPr/>
          <p:nvPr/>
        </p:nvGrpSpPr>
        <p:grpSpPr>
          <a:xfrm>
            <a:off x="6238019" y="4000983"/>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5226654"/>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712582"/>
            <a:ext cx="914400" cy="358315"/>
          </a:xfrm>
          <a:prstGeom prst="rect">
            <a:avLst/>
          </a:prstGeom>
          <a:noFill/>
        </p:spPr>
        <p:txBody>
          <a:bodyPr wrap="none" rtlCol="0">
            <a:noAutofit/>
          </a:bodyPr>
          <a:lstStyle/>
          <a:p>
            <a:pPr algn="l">
              <a:buNone/>
            </a:pPr>
            <a:r>
              <a:rPr lang="en-US" sz="1600" dirty="0" smtClean="0"/>
              <a:t>Script LAU8</a:t>
            </a:r>
          </a:p>
        </p:txBody>
      </p:sp>
    </p:spTree>
    <p:extLst>
      <p:ext uri="{BB962C8B-B14F-4D97-AF65-F5344CB8AC3E}">
        <p14:creationId xmlns:p14="http://schemas.microsoft.com/office/powerpoint/2010/main" val="174874657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Key Outcome of the Launch</a:t>
            </a:r>
            <a:endParaRPr lang="en-US" dirty="0"/>
          </a:p>
        </p:txBody>
      </p:sp>
      <p:grpSp>
        <p:nvGrpSpPr>
          <p:cNvPr id="3" name="Group 2"/>
          <p:cNvGrpSpPr/>
          <p:nvPr/>
        </p:nvGrpSpPr>
        <p:grpSpPr>
          <a:xfrm>
            <a:off x="4799057" y="1883201"/>
            <a:ext cx="2627453" cy="2627453"/>
            <a:chOff x="5197033" y="2194663"/>
            <a:chExt cx="2627453" cy="2627453"/>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9601" y="2313478"/>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5741" y="4271707"/>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1827" y="3939431"/>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4791" y="2593694"/>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5766" y="2593694"/>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7031" y="3939431"/>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0484" y="3271207"/>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0788" y="3271207"/>
              <a:ext cx="382315" cy="47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bwMode="auto">
            <a:xfrm>
              <a:off x="5197033" y="2194663"/>
              <a:ext cx="2627453" cy="2627453"/>
            </a:xfrm>
            <a:prstGeom prst="ellipse">
              <a:avLst/>
            </a:prstGeom>
            <a:noFill/>
            <a:ln w="38100" cap="flat" cmpd="sng" algn="ctr">
              <a:solidFill>
                <a:srgbClr val="0070C0"/>
              </a:solidFill>
              <a:prstDash val="sysDot"/>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grpSp>
        <p:nvGrpSpPr>
          <p:cNvPr id="17" name="Group 16"/>
          <p:cNvGrpSpPr/>
          <p:nvPr/>
        </p:nvGrpSpPr>
        <p:grpSpPr>
          <a:xfrm>
            <a:off x="1084213" y="2424487"/>
            <a:ext cx="2294964" cy="1398494"/>
            <a:chOff x="4258236" y="2424487"/>
            <a:chExt cx="2294964" cy="1398494"/>
          </a:xfrm>
        </p:grpSpPr>
        <p:sp>
          <p:nvSpPr>
            <p:cNvPr id="18" name="Rectangle 17"/>
            <p:cNvSpPr/>
            <p:nvPr/>
          </p:nvSpPr>
          <p:spPr bwMode="auto">
            <a:xfrm>
              <a:off x="4258236" y="2424487"/>
              <a:ext cx="2294964" cy="1398494"/>
            </a:xfrm>
            <a:prstGeom prst="rect">
              <a:avLst/>
            </a:prstGeom>
            <a:noFill/>
            <a:ln w="28575" cap="flat" cmpd="sng" algn="ctr">
              <a:solidFill>
                <a:schemeClr val="tx1"/>
              </a:solidFill>
              <a:prstDash val="sysDot"/>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4806" y="2572132"/>
              <a:ext cx="1892206" cy="110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0" name="Right Arrow 19"/>
          <p:cNvSpPr/>
          <p:nvPr/>
        </p:nvSpPr>
        <p:spPr bwMode="auto">
          <a:xfrm>
            <a:off x="3585883" y="2743200"/>
            <a:ext cx="636494" cy="484094"/>
          </a:xfrm>
          <a:prstGeom prst="rightArrow">
            <a:avLst/>
          </a:prstGeom>
          <a:solidFill>
            <a:srgbClr val="00B0F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9743" y="4611101"/>
            <a:ext cx="2080938" cy="1380763"/>
          </a:xfrm>
          <a:prstGeom prst="rect">
            <a:avLst/>
          </a:prstGeom>
        </p:spPr>
      </p:pic>
      <p:sp>
        <p:nvSpPr>
          <p:cNvPr id="22" name="Rectangle 21"/>
          <p:cNvSpPr/>
          <p:nvPr/>
        </p:nvSpPr>
        <p:spPr>
          <a:xfrm>
            <a:off x="5839743" y="1419485"/>
            <a:ext cx="2474395" cy="400110"/>
          </a:xfrm>
          <a:prstGeom prst="rect">
            <a:avLst/>
          </a:prstGeom>
        </p:spPr>
        <p:txBody>
          <a:bodyPr wrap="none">
            <a:spAutoFit/>
          </a:bodyPr>
          <a:lstStyle/>
          <a:p>
            <a:pPr>
              <a:buNone/>
            </a:pPr>
            <a:r>
              <a:rPr lang="en-US" dirty="0"/>
              <a:t>Self-Managed Team</a:t>
            </a:r>
          </a:p>
        </p:txBody>
      </p:sp>
      <p:sp>
        <p:nvSpPr>
          <p:cNvPr id="12" name="TextBox 11"/>
          <p:cNvSpPr txBox="1"/>
          <p:nvPr/>
        </p:nvSpPr>
        <p:spPr>
          <a:xfrm>
            <a:off x="5668591" y="2434919"/>
            <a:ext cx="888385" cy="253916"/>
          </a:xfrm>
          <a:prstGeom prst="rect">
            <a:avLst/>
          </a:prstGeom>
          <a:noFill/>
        </p:spPr>
        <p:txBody>
          <a:bodyPr wrap="none" rtlCol="0">
            <a:spAutoFit/>
          </a:bodyPr>
          <a:lstStyle/>
          <a:p>
            <a:pPr>
              <a:buNone/>
            </a:pPr>
            <a:r>
              <a:rPr lang="en-US" sz="1050" b="1" dirty="0" smtClean="0">
                <a:solidFill>
                  <a:schemeClr val="accent5">
                    <a:lumMod val="75000"/>
                  </a:schemeClr>
                </a:solidFill>
              </a:rPr>
              <a:t>Team Lead</a:t>
            </a:r>
          </a:p>
        </p:txBody>
      </p:sp>
    </p:spTree>
    <p:extLst>
      <p:ext uri="{BB962C8B-B14F-4D97-AF65-F5344CB8AC3E}">
        <p14:creationId xmlns:p14="http://schemas.microsoft.com/office/powerpoint/2010/main" val="1157030455"/>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Team’s Communication Objectives</a:t>
            </a:r>
            <a:endParaRPr lang="en-US" dirty="0"/>
          </a:p>
        </p:txBody>
      </p:sp>
      <p:sp>
        <p:nvSpPr>
          <p:cNvPr id="3" name="Content Placeholder 2"/>
          <p:cNvSpPr>
            <a:spLocks noGrp="1"/>
          </p:cNvSpPr>
          <p:nvPr>
            <p:ph idx="1"/>
          </p:nvPr>
        </p:nvSpPr>
        <p:spPr/>
        <p:txBody>
          <a:bodyPr/>
          <a:lstStyle/>
          <a:p>
            <a:r>
              <a:rPr lang="en-US" dirty="0" smtClean="0"/>
              <a:t>The communication objectives for the team’s presentation are to</a:t>
            </a:r>
          </a:p>
          <a:p>
            <a:pPr lvl="1">
              <a:spcBef>
                <a:spcPts val="1200"/>
              </a:spcBef>
            </a:pPr>
            <a:r>
              <a:rPr lang="en-US" dirty="0"/>
              <a:t>articulate the plan clearly </a:t>
            </a:r>
            <a:r>
              <a:rPr lang="en-US" dirty="0" smtClean="0"/>
              <a:t>(both visually and orally) to facilitate management understanding</a:t>
            </a:r>
            <a:endParaRPr lang="en-US" dirty="0"/>
          </a:p>
          <a:p>
            <a:pPr lvl="1">
              <a:spcBef>
                <a:spcPts val="1200"/>
              </a:spcBef>
            </a:pPr>
            <a:r>
              <a:rPr lang="en-US" dirty="0" smtClean="0"/>
              <a:t>demonstrate that the team has thoughtfully and thoroughly planned the effort</a:t>
            </a:r>
          </a:p>
          <a:p>
            <a:pPr lvl="1">
              <a:spcBef>
                <a:spcPts val="1200"/>
              </a:spcBef>
            </a:pPr>
            <a:r>
              <a:rPr lang="en-US" dirty="0" smtClean="0"/>
              <a:t>convince management that the team is being responsive to the product and business goals that were highlighted by management during meeting 1 of the launch</a:t>
            </a:r>
          </a:p>
          <a:p>
            <a:pPr lvl="1">
              <a:spcBef>
                <a:spcPts val="1200"/>
              </a:spcBef>
            </a:pPr>
            <a:r>
              <a:rPr lang="en-US" dirty="0" smtClean="0"/>
              <a:t>demonstrate that the team is committed to meeting the plan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6492" y="4500748"/>
            <a:ext cx="2753373" cy="1826944"/>
          </a:xfrm>
          <a:prstGeom prst="rect">
            <a:avLst/>
          </a:prstGeom>
        </p:spPr>
      </p:pic>
    </p:spTree>
    <p:extLst>
      <p:ext uri="{BB962C8B-B14F-4D97-AF65-F5344CB8AC3E}">
        <p14:creationId xmlns:p14="http://schemas.microsoft.com/office/powerpoint/2010/main" val="1904196131"/>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the Presentation</a:t>
            </a:r>
            <a:endParaRPr lang="en-US" dirty="0"/>
          </a:p>
        </p:txBody>
      </p:sp>
      <p:sp>
        <p:nvSpPr>
          <p:cNvPr id="3" name="Content Placeholder 2"/>
          <p:cNvSpPr>
            <a:spLocks noGrp="1"/>
          </p:cNvSpPr>
          <p:nvPr>
            <p:ph idx="1"/>
          </p:nvPr>
        </p:nvSpPr>
        <p:spPr>
          <a:xfrm>
            <a:off x="533400" y="1224150"/>
            <a:ext cx="8237538" cy="4953000"/>
          </a:xfrm>
        </p:spPr>
        <p:txBody>
          <a:bodyPr/>
          <a:lstStyle/>
          <a:p>
            <a:r>
              <a:rPr lang="en-US" dirty="0" smtClean="0"/>
              <a:t>Some heuristics for preparing the presentation of the plan:</a:t>
            </a:r>
          </a:p>
          <a:p>
            <a:pPr lvl="1">
              <a:spcBef>
                <a:spcPts val="1200"/>
              </a:spcBef>
            </a:pPr>
            <a:r>
              <a:rPr lang="en-US" dirty="0"/>
              <a:t>Summarize the bottom line at the beginning of the presentation. Can the team satisfy the goals communicated during meeting 1? If not, what are the alternatives that are being proposed.</a:t>
            </a:r>
          </a:p>
          <a:p>
            <a:pPr lvl="1">
              <a:spcBef>
                <a:spcPts val="1200"/>
              </a:spcBef>
            </a:pPr>
            <a:r>
              <a:rPr lang="en-US" dirty="0" smtClean="0"/>
              <a:t>Restate </a:t>
            </a:r>
            <a:r>
              <a:rPr lang="en-US" dirty="0"/>
              <a:t>management’s goals to demonstrate the team’s </a:t>
            </a:r>
            <a:r>
              <a:rPr lang="en-US" dirty="0" smtClean="0"/>
              <a:t>understanding. Include any implied goals or team interpretation of goals that have been expressed in a quantified way.</a:t>
            </a:r>
          </a:p>
          <a:p>
            <a:pPr lvl="1">
              <a:spcBef>
                <a:spcPts val="1200"/>
              </a:spcBef>
            </a:pPr>
            <a:r>
              <a:rPr lang="en-US" dirty="0" smtClean="0"/>
              <a:t>Briefly describe each product and/or service that will be delivered by the team.</a:t>
            </a:r>
          </a:p>
          <a:p>
            <a:pPr lvl="1">
              <a:spcBef>
                <a:spcPts val="1200"/>
              </a:spcBef>
            </a:pPr>
            <a:r>
              <a:rPr lang="en-US" dirty="0" smtClean="0"/>
              <a:t>Use appropriate graphics to present the plan. Highlight milestone dates.</a:t>
            </a:r>
          </a:p>
          <a:p>
            <a:pPr lvl="1">
              <a:spcBef>
                <a:spcPts val="1200"/>
              </a:spcBef>
            </a:pPr>
            <a:r>
              <a:rPr lang="en-US" dirty="0" smtClean="0"/>
              <a:t>If additional resources would improve performance against the goals, include a description of this impact.</a:t>
            </a:r>
          </a:p>
          <a:p>
            <a:pPr lvl="1">
              <a:spcBef>
                <a:spcPts val="1200"/>
              </a:spcBef>
            </a:pPr>
            <a:r>
              <a:rPr lang="en-US" dirty="0" smtClean="0"/>
              <a:t>Include a summary of the quality plan and its positive impact with reducing rework and improving customer satisfaction.</a:t>
            </a:r>
          </a:p>
          <a:p>
            <a:pPr lvl="1">
              <a:spcBef>
                <a:spcPts val="1200"/>
              </a:spcBef>
            </a:pPr>
            <a:r>
              <a:rPr lang="en-US" dirty="0" smtClean="0"/>
              <a:t>Present a summary of the high-priority risks. Describe the team’s mitigation plan for each risk.</a:t>
            </a:r>
          </a:p>
          <a:p>
            <a:pPr lvl="1"/>
            <a:endParaRPr lang="en-US" dirty="0" smtClean="0"/>
          </a:p>
          <a:p>
            <a:pPr marL="114300" lvl="1" indent="0">
              <a:buNone/>
            </a:pPr>
            <a:endParaRPr lang="en-US" dirty="0" smtClean="0"/>
          </a:p>
        </p:txBody>
      </p:sp>
    </p:spTree>
    <p:extLst>
      <p:ext uri="{BB962C8B-B14F-4D97-AF65-F5344CB8AC3E}">
        <p14:creationId xmlns:p14="http://schemas.microsoft.com/office/powerpoint/2010/main" val="340441404"/>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the Meeting Agenda</a:t>
            </a:r>
            <a:endParaRPr lang="en-US" dirty="0"/>
          </a:p>
        </p:txBody>
      </p:sp>
      <p:graphicFrame>
        <p:nvGraphicFramePr>
          <p:cNvPr id="38" name="Table 37"/>
          <p:cNvGraphicFramePr>
            <a:graphicFrameLocks noGrp="1"/>
          </p:cNvGraphicFramePr>
          <p:nvPr>
            <p:extLst>
              <p:ext uri="{D42A27DB-BD31-4B8C-83A1-F6EECF244321}">
                <p14:modId xmlns:p14="http://schemas.microsoft.com/office/powerpoint/2010/main" val="2771323152"/>
              </p:ext>
            </p:extLst>
          </p:nvPr>
        </p:nvGraphicFramePr>
        <p:xfrm>
          <a:off x="463138" y="1144585"/>
          <a:ext cx="8309387" cy="4842381"/>
        </p:xfrm>
        <a:graphic>
          <a:graphicData uri="http://schemas.openxmlformats.org/drawingml/2006/table">
            <a:tbl>
              <a:tblPr firstRow="1" firstCol="1" bandRow="1"/>
              <a:tblGrid>
                <a:gridCol w="1766726"/>
                <a:gridCol w="6542661"/>
              </a:tblGrid>
              <a:tr h="237951">
                <a:tc>
                  <a:txBody>
                    <a:bodyPr/>
                    <a:lstStyle/>
                    <a:p>
                      <a:pPr marL="0" marR="0">
                        <a:lnSpc>
                          <a:spcPct val="115000"/>
                        </a:lnSpc>
                        <a:spcBef>
                          <a:spcPts val="300"/>
                        </a:spcBef>
                        <a:spcAft>
                          <a:spcPts val="300"/>
                        </a:spcAft>
                      </a:pPr>
                      <a:r>
                        <a:rPr lang="en-US" sz="1600" dirty="0">
                          <a:effectLst/>
                          <a:latin typeface="Calibri"/>
                          <a:ea typeface="Calibri"/>
                          <a:cs typeface="Times New Roman"/>
                        </a:rPr>
                        <a:t>Meeting Section</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solidFill>
                      <a:srgbClr val="DAEEF3"/>
                    </a:solidFill>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Topics</a:t>
                      </a:r>
                    </a:p>
                  </a:txBody>
                  <a:tcPr marL="58195" marR="58195" marT="0" marB="0" anchor="ctr">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solidFill>
                      <a:srgbClr val="DAEEF3"/>
                    </a:solidFill>
                  </a:tcPr>
                </a:tc>
              </a:tr>
              <a:tr h="391924">
                <a:tc rowSpan="2">
                  <a:txBody>
                    <a:bodyPr/>
                    <a:lstStyle/>
                    <a:p>
                      <a:pPr marL="0" marR="0">
                        <a:lnSpc>
                          <a:spcPct val="115000"/>
                        </a:lnSpc>
                        <a:spcBef>
                          <a:spcPts val="300"/>
                        </a:spcBef>
                        <a:spcAft>
                          <a:spcPts val="300"/>
                        </a:spcAft>
                      </a:pPr>
                      <a:r>
                        <a:rPr lang="en-US" sz="1600" dirty="0">
                          <a:effectLst/>
                          <a:latin typeface="Calibri"/>
                          <a:ea typeface="Calibri"/>
                          <a:cs typeface="Times New Roman"/>
                        </a:rPr>
                        <a:t>Opening</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Purpose of meeting and agenda review; assignment of meeting roles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Team member introductions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rowSpan="8">
                  <a:txBody>
                    <a:bodyPr/>
                    <a:lstStyle/>
                    <a:p>
                      <a:pPr marL="0" marR="0">
                        <a:lnSpc>
                          <a:spcPct val="115000"/>
                        </a:lnSpc>
                        <a:spcBef>
                          <a:spcPts val="300"/>
                        </a:spcBef>
                        <a:spcAft>
                          <a:spcPts val="300"/>
                        </a:spcAft>
                      </a:pPr>
                      <a:r>
                        <a:rPr lang="en-US" sz="1600" dirty="0">
                          <a:effectLst/>
                          <a:latin typeface="Calibri"/>
                          <a:ea typeface="Calibri"/>
                          <a:cs typeface="Times New Roman"/>
                        </a:rPr>
                        <a:t>Body</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a:effectLst/>
                          <a:latin typeface="Calibri"/>
                          <a:ea typeface="Calibri"/>
                          <a:cs typeface="Times New Roman"/>
                        </a:rPr>
                        <a:t>Summary of TSP launch process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Management goals and team goals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334409">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Summary of products and/or services that the team will develop</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a:effectLst/>
                          <a:latin typeface="Calibri"/>
                          <a:ea typeface="Calibri"/>
                          <a:cs typeface="Times New Roman"/>
                        </a:rPr>
                        <a:t>Comparison of planning outcome to goals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1311888">
                <a:tc vMerge="1">
                  <a:txBody>
                    <a:bodyPr/>
                    <a:lstStyle/>
                    <a:p>
                      <a:endParaRPr lang="en-US"/>
                    </a:p>
                  </a:txBody>
                  <a:tcPr/>
                </a:tc>
                <a:tc>
                  <a:txBody>
                    <a:bodyPr/>
                    <a:lstStyle/>
                    <a:p>
                      <a:pPr marL="0" marR="0">
                        <a:lnSpc>
                          <a:spcPct val="115000"/>
                        </a:lnSpc>
                        <a:spcBef>
                          <a:spcPts val="300"/>
                        </a:spcBef>
                        <a:spcAft>
                          <a:spcPts val="0"/>
                        </a:spcAft>
                      </a:pPr>
                      <a:r>
                        <a:rPr lang="en-US" sz="1600" dirty="0">
                          <a:effectLst/>
                          <a:latin typeface="Calibri"/>
                          <a:ea typeface="Calibri"/>
                          <a:cs typeface="Times New Roman"/>
                        </a:rPr>
                        <a:t>The recommended plan</a:t>
                      </a:r>
                    </a:p>
                    <a:p>
                      <a:pPr marL="342900" marR="0" lvl="0" indent="-342900">
                        <a:lnSpc>
                          <a:spcPct val="115000"/>
                        </a:lnSpc>
                        <a:spcBef>
                          <a:spcPts val="300"/>
                        </a:spcBef>
                        <a:spcAft>
                          <a:spcPts val="0"/>
                        </a:spcAft>
                        <a:buFont typeface="Symbol"/>
                        <a:buChar char=""/>
                      </a:pPr>
                      <a:r>
                        <a:rPr lang="en-US" sz="1600" dirty="0">
                          <a:effectLst/>
                          <a:latin typeface="Calibri"/>
                          <a:ea typeface="Calibri"/>
                          <a:cs typeface="Times New Roman"/>
                        </a:rPr>
                        <a:t>Summary of products </a:t>
                      </a:r>
                      <a:r>
                        <a:rPr lang="en-US" sz="1600" dirty="0" smtClean="0">
                          <a:effectLst/>
                          <a:latin typeface="Calibri"/>
                          <a:ea typeface="Calibri"/>
                          <a:cs typeface="Times New Roman"/>
                        </a:rPr>
                        <a:t>&amp; </a:t>
                      </a:r>
                      <a:r>
                        <a:rPr lang="en-US" sz="1600" baseline="0" dirty="0" smtClean="0">
                          <a:effectLst/>
                          <a:latin typeface="Calibri"/>
                          <a:ea typeface="Calibri"/>
                          <a:cs typeface="Times New Roman"/>
                        </a:rPr>
                        <a:t>s</a:t>
                      </a:r>
                      <a:r>
                        <a:rPr lang="en-US" sz="1600" dirty="0" smtClean="0">
                          <a:effectLst/>
                          <a:latin typeface="Calibri"/>
                          <a:ea typeface="Calibri"/>
                          <a:cs typeface="Times New Roman"/>
                        </a:rPr>
                        <a:t>ervices </a:t>
                      </a:r>
                      <a:r>
                        <a:rPr lang="en-US" sz="1600" dirty="0">
                          <a:effectLst/>
                          <a:latin typeface="Calibri"/>
                          <a:ea typeface="Calibri"/>
                          <a:cs typeface="Times New Roman"/>
                        </a:rPr>
                        <a:t>that the team will develop (include size)</a:t>
                      </a:r>
                    </a:p>
                    <a:p>
                      <a:pPr marL="342900" marR="0" lvl="0" indent="-342900">
                        <a:lnSpc>
                          <a:spcPct val="115000"/>
                        </a:lnSpc>
                        <a:spcBef>
                          <a:spcPts val="300"/>
                        </a:spcBef>
                        <a:spcAft>
                          <a:spcPts val="0"/>
                        </a:spcAft>
                        <a:buFont typeface="Symbol"/>
                        <a:buChar char=""/>
                      </a:pPr>
                      <a:r>
                        <a:rPr lang="en-US" sz="1600" dirty="0">
                          <a:effectLst/>
                          <a:latin typeface="Calibri"/>
                          <a:ea typeface="Calibri"/>
                          <a:cs typeface="Times New Roman"/>
                        </a:rPr>
                        <a:t>Quality plan summary</a:t>
                      </a:r>
                    </a:p>
                    <a:p>
                      <a:pPr marL="342900" marR="0" lvl="0" indent="-342900">
                        <a:lnSpc>
                          <a:spcPct val="115000"/>
                        </a:lnSpc>
                        <a:spcBef>
                          <a:spcPts val="300"/>
                        </a:spcBef>
                        <a:spcAft>
                          <a:spcPts val="0"/>
                        </a:spcAft>
                        <a:buFont typeface="Symbol"/>
                        <a:buChar char=""/>
                      </a:pPr>
                      <a:r>
                        <a:rPr lang="en-US" sz="1600" dirty="0">
                          <a:effectLst/>
                          <a:latin typeface="Calibri"/>
                          <a:ea typeface="Calibri"/>
                          <a:cs typeface="Times New Roman"/>
                        </a:rPr>
                        <a:t>Appropriate graphic that displays the plan (including key milestones)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Alternative plans (if appropriate)</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Summary of high-priority risks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Q &amp; A</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rowSpan="2">
                  <a:txBody>
                    <a:bodyPr/>
                    <a:lstStyle/>
                    <a:p>
                      <a:pPr marL="0" marR="0">
                        <a:lnSpc>
                          <a:spcPct val="115000"/>
                        </a:lnSpc>
                        <a:spcBef>
                          <a:spcPts val="300"/>
                        </a:spcBef>
                        <a:spcAft>
                          <a:spcPts val="300"/>
                        </a:spcAft>
                      </a:pPr>
                      <a:r>
                        <a:rPr lang="en-US" sz="1600" dirty="0">
                          <a:effectLst/>
                          <a:latin typeface="Calibri"/>
                          <a:ea typeface="Calibri"/>
                          <a:cs typeface="Times New Roman"/>
                        </a:rPr>
                        <a:t>Closing</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Review of action items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r h="237951">
                <a:tc vMerge="1">
                  <a:txBody>
                    <a:bodyPr/>
                    <a:lstStyle/>
                    <a:p>
                      <a:endParaRPr lang="en-US"/>
                    </a:p>
                  </a:txBody>
                  <a:tcPr/>
                </a:tc>
                <a:tc>
                  <a:txBody>
                    <a:bodyPr/>
                    <a:lstStyle/>
                    <a:p>
                      <a:pPr marL="0" marR="0">
                        <a:lnSpc>
                          <a:spcPct val="115000"/>
                        </a:lnSpc>
                        <a:spcBef>
                          <a:spcPts val="300"/>
                        </a:spcBef>
                        <a:spcAft>
                          <a:spcPts val="300"/>
                        </a:spcAft>
                      </a:pPr>
                      <a:r>
                        <a:rPr lang="en-US" sz="1600" dirty="0">
                          <a:effectLst/>
                          <a:latin typeface="Calibri"/>
                          <a:ea typeface="Calibri"/>
                          <a:cs typeface="Times New Roman"/>
                        </a:rPr>
                        <a:t>Next steps</a:t>
                      </a:r>
                    </a:p>
                  </a:txBody>
                  <a:tcPr marL="58195" marR="58195" marT="0" marB="0">
                    <a:lnL>
                      <a:noFill/>
                    </a:lnL>
                    <a:lnR>
                      <a:noFill/>
                    </a:lnR>
                    <a:lnT w="12700" cap="flat" cmpd="sng" algn="ctr">
                      <a:solidFill>
                        <a:srgbClr val="31849B"/>
                      </a:solidFill>
                      <a:prstDash val="solid"/>
                      <a:round/>
                      <a:headEnd type="none" w="med" len="med"/>
                      <a:tailEnd type="none" w="med" len="med"/>
                    </a:lnT>
                    <a:lnB w="12700" cap="flat" cmpd="sng" algn="ctr">
                      <a:solidFill>
                        <a:srgbClr val="31849B"/>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40977236"/>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Meeting 9</a:t>
            </a:r>
            <a:r>
              <a:rPr lang="en-US" dirty="0" smtClean="0"/>
              <a:t>: Hold Management Review</a:t>
            </a:r>
            <a:endParaRPr lang="en-US" dirty="0"/>
          </a:p>
        </p:txBody>
      </p:sp>
      <p:sp>
        <p:nvSpPr>
          <p:cNvPr id="4" name="Rectangle 3"/>
          <p:cNvSpPr txBox="1">
            <a:spLocks noChangeArrowheads="1"/>
          </p:cNvSpPr>
          <p:nvPr/>
        </p:nvSpPr>
        <p:spPr bwMode="gray">
          <a:xfrm>
            <a:off x="533400" y="123825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marL="0" indent="0">
              <a:buNone/>
            </a:pPr>
            <a:r>
              <a:rPr lang="en-US" dirty="0" smtClean="0"/>
              <a:t>During launch meeting 9, the team delivers its presentation to management.</a:t>
            </a:r>
          </a:p>
          <a:p>
            <a:pPr marL="0" indent="0">
              <a:buNone/>
            </a:pPr>
            <a:r>
              <a:rPr lang="en-US" b="0" dirty="0" smtClean="0"/>
              <a:t>In response, management could</a:t>
            </a:r>
          </a:p>
          <a:p>
            <a:pPr marL="627063" lvl="1" indent="-342900"/>
            <a:r>
              <a:rPr lang="en-US" dirty="0" smtClean="0"/>
              <a:t>approve the recommended plan</a:t>
            </a:r>
          </a:p>
          <a:p>
            <a:pPr marL="627063" lvl="1" indent="-342900"/>
            <a:r>
              <a:rPr lang="en-US" b="0" dirty="0" smtClean="0"/>
              <a:t>approve an alternative plan</a:t>
            </a:r>
          </a:p>
          <a:p>
            <a:pPr marL="627063" lvl="1" indent="-342900"/>
            <a:r>
              <a:rPr lang="en-US" dirty="0" smtClean="0"/>
              <a:t>require additional information before approving a plan</a:t>
            </a:r>
          </a:p>
          <a:p>
            <a:pPr marL="627063" lvl="1" indent="-342900"/>
            <a:r>
              <a:rPr lang="en-US" b="0" dirty="0" smtClean="0"/>
              <a:t>request that the team consider a different alternative</a:t>
            </a:r>
            <a:br>
              <a:rPr lang="en-US" b="0" dirty="0" smtClean="0"/>
            </a:br>
            <a:r>
              <a:rPr lang="en-US" b="0" dirty="0" smtClean="0"/>
              <a:t>and </a:t>
            </a:r>
            <a:r>
              <a:rPr lang="en-US" b="0" dirty="0" err="1" smtClean="0"/>
              <a:t>replan</a:t>
            </a:r>
            <a:endParaRPr lang="en-US" b="0" dirty="0" smtClean="0"/>
          </a:p>
          <a:p>
            <a:pPr defTabSz="811213"/>
            <a:endParaRPr lang="en-US" sz="1800" b="0" dirty="0" smtClean="0"/>
          </a:p>
        </p:txBody>
      </p:sp>
      <p:grpSp>
        <p:nvGrpSpPr>
          <p:cNvPr id="6" name="Group 5"/>
          <p:cNvGrpSpPr/>
          <p:nvPr/>
        </p:nvGrpSpPr>
        <p:grpSpPr>
          <a:xfrm>
            <a:off x="6238019" y="4000983"/>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5226654"/>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712582"/>
            <a:ext cx="914400" cy="358315"/>
          </a:xfrm>
          <a:prstGeom prst="rect">
            <a:avLst/>
          </a:prstGeom>
          <a:noFill/>
        </p:spPr>
        <p:txBody>
          <a:bodyPr wrap="none" rtlCol="0">
            <a:noAutofit/>
          </a:bodyPr>
          <a:lstStyle/>
          <a:p>
            <a:pPr algn="l">
              <a:buNone/>
            </a:pPr>
            <a:r>
              <a:rPr lang="en-US" sz="1600" dirty="0" smtClean="0"/>
              <a:t>Script LAU9</a:t>
            </a:r>
          </a:p>
        </p:txBody>
      </p:sp>
    </p:spTree>
    <p:extLst>
      <p:ext uri="{BB962C8B-B14F-4D97-AF65-F5344CB8AC3E}">
        <p14:creationId xmlns:p14="http://schemas.microsoft.com/office/powerpoint/2010/main" val="1405114971"/>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solidFill>
                  <a:schemeClr val="tx1">
                    <a:lumMod val="95000"/>
                    <a:lumOff val="5000"/>
                  </a:schemeClr>
                </a:solidFill>
              </a:rPr>
              <a:t>Topics</a:t>
            </a:r>
          </a:p>
        </p:txBody>
      </p:sp>
      <p:sp>
        <p:nvSpPr>
          <p:cNvPr id="4099" name="Rectangle 3"/>
          <p:cNvSpPr>
            <a:spLocks noGrp="1" noChangeArrowheads="1"/>
          </p:cNvSpPr>
          <p:nvPr>
            <p:ph idx="1"/>
          </p:nvPr>
        </p:nvSpPr>
        <p:spPr>
          <a:xfrm>
            <a:off x="1043492" y="1295400"/>
            <a:ext cx="7727446" cy="4953000"/>
          </a:xfrm>
        </p:spPr>
        <p:txBody>
          <a:bodyPr/>
          <a:lstStyle/>
          <a:p>
            <a:pPr>
              <a:spcBef>
                <a:spcPts val="1200"/>
              </a:spcBef>
              <a:spcAft>
                <a:spcPts val="0"/>
              </a:spcAft>
            </a:pPr>
            <a:r>
              <a:rPr lang="en-US" sz="1900" dirty="0" smtClean="0"/>
              <a:t>Introduction</a:t>
            </a:r>
          </a:p>
          <a:p>
            <a:pPr marL="1371600" indent="-1371600">
              <a:spcBef>
                <a:spcPts val="1200"/>
              </a:spcBef>
              <a:spcAft>
                <a:spcPts val="0"/>
              </a:spcAft>
            </a:pPr>
            <a:r>
              <a:rPr lang="en-US" sz="1900" dirty="0" smtClean="0"/>
              <a:t>Meeting 1:	Establish product and business goals</a:t>
            </a:r>
          </a:p>
          <a:p>
            <a:pPr marL="1371600" indent="-1371600">
              <a:spcBef>
                <a:spcPts val="1200"/>
              </a:spcBef>
              <a:spcAft>
                <a:spcPts val="0"/>
              </a:spcAft>
            </a:pPr>
            <a:r>
              <a:rPr lang="en-US" sz="1900" dirty="0" smtClean="0"/>
              <a:t>Meeting 2:	Assign roles and define team goals</a:t>
            </a:r>
          </a:p>
          <a:p>
            <a:pPr marL="1371600" indent="-1371600">
              <a:spcBef>
                <a:spcPts val="1200"/>
              </a:spcBef>
              <a:spcAft>
                <a:spcPts val="0"/>
              </a:spcAft>
            </a:pPr>
            <a:r>
              <a:rPr lang="en-US" sz="1900" dirty="0" smtClean="0"/>
              <a:t>Meeting 3:	Produce development strategy &amp; process</a:t>
            </a:r>
          </a:p>
          <a:p>
            <a:pPr marL="1371600" indent="-1371600">
              <a:spcBef>
                <a:spcPts val="1200"/>
              </a:spcBef>
              <a:spcAft>
                <a:spcPts val="0"/>
              </a:spcAft>
            </a:pPr>
            <a:r>
              <a:rPr lang="en-US" sz="1900" dirty="0" smtClean="0"/>
              <a:t>Meeting 4: 	Build overall and near-term plans</a:t>
            </a:r>
          </a:p>
          <a:p>
            <a:pPr marL="1371600" indent="-1371600">
              <a:spcBef>
                <a:spcPts val="1200"/>
              </a:spcBef>
              <a:spcAft>
                <a:spcPts val="0"/>
              </a:spcAft>
            </a:pPr>
            <a:r>
              <a:rPr lang="en-US" sz="1900" dirty="0" smtClean="0"/>
              <a:t>Meeting 5:	Develop the quality plan</a:t>
            </a:r>
          </a:p>
          <a:p>
            <a:pPr marL="1371600" indent="-1371600">
              <a:spcBef>
                <a:spcPts val="1200"/>
              </a:spcBef>
              <a:spcAft>
                <a:spcPts val="0"/>
              </a:spcAft>
            </a:pPr>
            <a:r>
              <a:rPr lang="en-US" sz="1900" dirty="0" smtClean="0"/>
              <a:t>Meeting 6:	Build individual &amp; consolidated plans</a:t>
            </a:r>
          </a:p>
          <a:p>
            <a:pPr marL="1371600" indent="-1371600">
              <a:spcBef>
                <a:spcPts val="1200"/>
              </a:spcBef>
              <a:spcAft>
                <a:spcPts val="0"/>
              </a:spcAft>
            </a:pPr>
            <a:r>
              <a:rPr lang="en-US" sz="1900" dirty="0" smtClean="0"/>
              <a:t>Meeting 7:	Conduct risk assessment</a:t>
            </a:r>
          </a:p>
          <a:p>
            <a:pPr marL="1371600" indent="-1371600">
              <a:spcBef>
                <a:spcPts val="1200"/>
              </a:spcBef>
              <a:spcAft>
                <a:spcPts val="0"/>
              </a:spcAft>
            </a:pPr>
            <a:r>
              <a:rPr lang="en-US" sz="1900" dirty="0" smtClean="0"/>
              <a:t>Meeting 8:	Prepare management briefing &amp; launch report</a:t>
            </a:r>
          </a:p>
          <a:p>
            <a:pPr marL="1371600" indent="-1371600">
              <a:spcBef>
                <a:spcPts val="1200"/>
              </a:spcBef>
              <a:spcAft>
                <a:spcPts val="0"/>
              </a:spcAft>
            </a:pPr>
            <a:r>
              <a:rPr lang="en-US" sz="1900" dirty="0" smtClean="0"/>
              <a:t>Meeting 9:	Hold management review</a:t>
            </a:r>
          </a:p>
          <a:p>
            <a:pPr marL="1371600" indent="-1371600">
              <a:spcBef>
                <a:spcPts val="1200"/>
              </a:spcBef>
              <a:spcAft>
                <a:spcPts val="0"/>
              </a:spcAft>
            </a:pPr>
            <a:r>
              <a:rPr lang="en-US" sz="1900" dirty="0"/>
              <a:t>	</a:t>
            </a:r>
            <a:r>
              <a:rPr lang="en-US" sz="1900" dirty="0" smtClean="0"/>
              <a:t>Launch postmortem</a:t>
            </a:r>
          </a:p>
        </p:txBody>
      </p:sp>
      <p:sp>
        <p:nvSpPr>
          <p:cNvPr id="2" name="Isosceles Triangle 1"/>
          <p:cNvSpPr/>
          <p:nvPr/>
        </p:nvSpPr>
        <p:spPr bwMode="auto">
          <a:xfrm rot="5400000">
            <a:off x="1941747" y="5555996"/>
            <a:ext cx="337363" cy="290830"/>
          </a:xfrm>
          <a:prstGeom prst="triangle">
            <a:avLst/>
          </a:prstGeom>
          <a:solidFill>
            <a:srgbClr val="FF0000"/>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7575" y="638174"/>
            <a:ext cx="1438275" cy="4314825"/>
          </a:xfrm>
          <a:prstGeom prst="rect">
            <a:avLst/>
          </a:prstGeom>
        </p:spPr>
      </p:pic>
    </p:spTree>
    <p:extLst>
      <p:ext uri="{BB962C8B-B14F-4D97-AF65-F5344CB8AC3E}">
        <p14:creationId xmlns:p14="http://schemas.microsoft.com/office/powerpoint/2010/main" val="291861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Launch Postmortem</a:t>
            </a:r>
            <a:endParaRPr lang="en-US" dirty="0"/>
          </a:p>
        </p:txBody>
      </p:sp>
      <p:sp>
        <p:nvSpPr>
          <p:cNvPr id="4" name="Rectangle 3"/>
          <p:cNvSpPr txBox="1">
            <a:spLocks noChangeArrowheads="1"/>
          </p:cNvSpPr>
          <p:nvPr/>
        </p:nvSpPr>
        <p:spPr bwMode="gray">
          <a:xfrm>
            <a:off x="533400" y="1238250"/>
            <a:ext cx="8153400" cy="22002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lnSpc>
                <a:spcPct val="95000"/>
              </a:lnSpc>
              <a:spcBef>
                <a:spcPct val="0"/>
              </a:spcBef>
              <a:spcAft>
                <a:spcPct val="25000"/>
              </a:spcAft>
              <a:buSzPct val="70000"/>
              <a:defRPr sz="2000">
                <a:solidFill>
                  <a:schemeClr val="tx1"/>
                </a:solidFill>
                <a:latin typeface="+mn-lt"/>
                <a:ea typeface="+mn-ea"/>
                <a:cs typeface="+mn-cs"/>
              </a:defRPr>
            </a:lvl1pPr>
            <a:lvl2pPr marL="284163" indent="-169863" algn="l" rtl="0" eaLnBrk="1" fontAlgn="base" hangingPunct="1">
              <a:lnSpc>
                <a:spcPct val="95000"/>
              </a:lnSpc>
              <a:spcBef>
                <a:spcPct val="0"/>
              </a:spcBef>
              <a:spcAft>
                <a:spcPct val="25000"/>
              </a:spcAft>
              <a:buFont typeface="Times" pitchFamily="1" charset="0"/>
              <a:buChar char="•"/>
              <a:defRPr>
                <a:solidFill>
                  <a:srgbClr val="3C4F82"/>
                </a:solidFill>
                <a:latin typeface="+mn-lt"/>
              </a:defRPr>
            </a:lvl2pPr>
            <a:lvl3pPr marL="576263" indent="-179388" algn="l" rtl="0" eaLnBrk="1" fontAlgn="base" hangingPunct="1">
              <a:lnSpc>
                <a:spcPct val="95000"/>
              </a:lnSpc>
              <a:spcBef>
                <a:spcPct val="0"/>
              </a:spcBef>
              <a:spcAft>
                <a:spcPct val="25000"/>
              </a:spcAft>
              <a:buFont typeface="Times" pitchFamily="1" charset="0"/>
              <a:buChar char="–"/>
              <a:defRPr>
                <a:solidFill>
                  <a:srgbClr val="3C4F82"/>
                </a:solidFill>
                <a:latin typeface="+mn-lt"/>
              </a:defRPr>
            </a:lvl3pPr>
            <a:lvl4pPr marL="858838" indent="-168275" algn="l" rtl="0" eaLnBrk="1" fontAlgn="base" hangingPunct="1">
              <a:lnSpc>
                <a:spcPct val="95000"/>
              </a:lnSpc>
              <a:spcBef>
                <a:spcPct val="0"/>
              </a:spcBef>
              <a:spcAft>
                <a:spcPct val="25000"/>
              </a:spcAft>
              <a:buChar char="•"/>
              <a:defRPr>
                <a:solidFill>
                  <a:srgbClr val="727272"/>
                </a:solidFill>
                <a:latin typeface="+mn-lt"/>
              </a:defRPr>
            </a:lvl4pPr>
            <a:lvl5pPr marL="11430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5pPr>
            <a:lvl6pPr marL="16002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6pPr>
            <a:lvl7pPr marL="20574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7pPr>
            <a:lvl8pPr marL="25146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8pPr>
            <a:lvl9pPr marL="2971800" indent="-169863" algn="l" rtl="0" eaLnBrk="1" fontAlgn="base" hangingPunct="1">
              <a:lnSpc>
                <a:spcPct val="95000"/>
              </a:lnSpc>
              <a:spcBef>
                <a:spcPct val="0"/>
              </a:spcBef>
              <a:spcAft>
                <a:spcPct val="25000"/>
              </a:spcAft>
              <a:buFont typeface="Times" pitchFamily="1" charset="0"/>
              <a:buChar char="–"/>
              <a:defRPr>
                <a:solidFill>
                  <a:srgbClr val="727272"/>
                </a:solidFill>
                <a:latin typeface="+mn-lt"/>
              </a:defRPr>
            </a:lvl9pPr>
          </a:lstStyle>
          <a:p>
            <a:pPr marL="0" indent="0">
              <a:buNone/>
            </a:pPr>
            <a:r>
              <a:rPr lang="en-US" sz="1800" dirty="0" smtClean="0"/>
              <a:t>The </a:t>
            </a:r>
            <a:r>
              <a:rPr lang="en-US" sz="1800" dirty="0"/>
              <a:t>team meets after the launch to</a:t>
            </a:r>
          </a:p>
          <a:p>
            <a:pPr marL="627063" lvl="1" indent="-342900">
              <a:spcBef>
                <a:spcPts val="600"/>
              </a:spcBef>
              <a:spcAft>
                <a:spcPts val="0"/>
              </a:spcAft>
            </a:pPr>
            <a:r>
              <a:rPr lang="en-US" sz="1800" dirty="0" smtClean="0"/>
              <a:t>review the launch data and ensure that all information has been recorded accurately</a:t>
            </a:r>
          </a:p>
          <a:p>
            <a:pPr marL="627063" lvl="1" indent="-342900">
              <a:spcBef>
                <a:spcPts val="600"/>
              </a:spcBef>
              <a:spcAft>
                <a:spcPts val="0"/>
              </a:spcAft>
            </a:pPr>
            <a:r>
              <a:rPr lang="en-US" sz="1800" dirty="0" smtClean="0"/>
              <a:t>assign action for a team member to enter the launch materials into the team’s TSP repository</a:t>
            </a:r>
          </a:p>
          <a:p>
            <a:pPr marL="627063" lvl="1" indent="-342900">
              <a:spcBef>
                <a:spcPts val="600"/>
              </a:spcBef>
              <a:spcAft>
                <a:spcPts val="0"/>
              </a:spcAft>
            </a:pPr>
            <a:r>
              <a:rPr lang="en-US" sz="1800" dirty="0" smtClean="0"/>
              <a:t>suggest and consider improvements for the next launch and document the suggestions as process improvement proposals (PIPs)</a:t>
            </a:r>
          </a:p>
          <a:p>
            <a:pPr marL="627063" lvl="1" indent="-342900">
              <a:spcBef>
                <a:spcPts val="600"/>
              </a:spcBef>
              <a:spcAft>
                <a:spcPts val="0"/>
              </a:spcAft>
            </a:pPr>
            <a:r>
              <a:rPr lang="en-US" sz="1800" dirty="0" smtClean="0"/>
              <a:t>discuss and obtain agreement about the coaching plan</a:t>
            </a:r>
          </a:p>
          <a:p>
            <a:pPr marL="627063" lvl="1" indent="-342900">
              <a:spcBef>
                <a:spcPts val="600"/>
              </a:spcBef>
              <a:spcAft>
                <a:spcPts val="0"/>
              </a:spcAft>
            </a:pPr>
            <a:r>
              <a:rPr lang="en-US" sz="1800" dirty="0" smtClean="0"/>
              <a:t>complete the </a:t>
            </a:r>
            <a:r>
              <a:rPr lang="en-US" sz="1800" i="1" dirty="0" smtClean="0"/>
              <a:t>launch participant feedback </a:t>
            </a:r>
            <a:br>
              <a:rPr lang="en-US" sz="1800" i="1" dirty="0" smtClean="0"/>
            </a:br>
            <a:r>
              <a:rPr lang="en-US" sz="1800" dirty="0" smtClean="0"/>
              <a:t>forms for submittal to the Software</a:t>
            </a:r>
            <a:br>
              <a:rPr lang="en-US" sz="1800" dirty="0" smtClean="0"/>
            </a:br>
            <a:r>
              <a:rPr lang="en-US" sz="1800" dirty="0" smtClean="0"/>
              <a:t>Engineering Institute</a:t>
            </a:r>
            <a:endParaRPr lang="en-US" sz="1800" b="0" dirty="0" smtClean="0"/>
          </a:p>
          <a:p>
            <a:pPr defTabSz="811213"/>
            <a:endParaRPr lang="en-US" sz="1600" b="0" dirty="0" smtClean="0"/>
          </a:p>
        </p:txBody>
      </p:sp>
      <p:grpSp>
        <p:nvGrpSpPr>
          <p:cNvPr id="6" name="Group 5"/>
          <p:cNvGrpSpPr/>
          <p:nvPr/>
        </p:nvGrpSpPr>
        <p:grpSpPr>
          <a:xfrm>
            <a:off x="6238019" y="4000983"/>
            <a:ext cx="2102095" cy="2157413"/>
            <a:chOff x="6384679" y="3800475"/>
            <a:chExt cx="2102095" cy="2157413"/>
          </a:xfrm>
        </p:grpSpPr>
        <p:pic>
          <p:nvPicPr>
            <p:cNvPr id="7" name="Picture 2" descr="C:\Users\mkasunic\Desktop\iStock_00001263429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679" y="3800475"/>
              <a:ext cx="2102095" cy="215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24650" y="4324350"/>
              <a:ext cx="1061509" cy="830997"/>
            </a:xfrm>
            <a:prstGeom prst="rect">
              <a:avLst/>
            </a:prstGeom>
            <a:noFill/>
            <a:scene3d>
              <a:camera prst="orthographicFront">
                <a:rot lat="0" lon="2399981" rev="0"/>
              </a:camera>
              <a:lightRig rig="threePt" dir="t"/>
            </a:scene3d>
          </p:spPr>
          <p:txBody>
            <a:bodyPr wrap="none" rtlCol="0">
              <a:spAutoFit/>
            </a:bodyPr>
            <a:lstStyle/>
            <a:p>
              <a:pPr algn="l">
                <a:buNone/>
              </a:pPr>
              <a:r>
                <a:rPr lang="en-US" sz="1600" dirty="0" smtClean="0"/>
                <a:t>TSP</a:t>
              </a:r>
              <a:br>
                <a:rPr lang="en-US" sz="1600" dirty="0" smtClean="0"/>
              </a:br>
              <a:r>
                <a:rPr lang="en-US" sz="1600" dirty="0" smtClean="0"/>
                <a:t>Launch</a:t>
              </a:r>
              <a:br>
                <a:rPr lang="en-US" sz="1600" dirty="0" smtClean="0"/>
              </a:br>
              <a:r>
                <a:rPr lang="en-US" sz="1600" dirty="0" smtClean="0"/>
                <a:t>Notebook</a:t>
              </a:r>
            </a:p>
          </p:txBody>
        </p:sp>
      </p:grpSp>
      <p:grpSp>
        <p:nvGrpSpPr>
          <p:cNvPr id="9" name="Group 8"/>
          <p:cNvGrpSpPr/>
          <p:nvPr/>
        </p:nvGrpSpPr>
        <p:grpSpPr>
          <a:xfrm rot="7763380" flipH="1">
            <a:off x="5440563" y="5226654"/>
            <a:ext cx="832380" cy="430443"/>
            <a:chOff x="5334628" y="2308033"/>
            <a:chExt cx="1910234" cy="987826"/>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221" r="54720" b="79739"/>
            <a:stretch/>
          </p:blipFill>
          <p:spPr>
            <a:xfrm>
              <a:off x="5334628" y="2308033"/>
              <a:ext cx="1638928" cy="696423"/>
            </a:xfrm>
            <a:prstGeom prst="rect">
              <a:avLst/>
            </a:prstGeom>
          </p:spPr>
        </p:pic>
        <p:sp>
          <p:nvSpPr>
            <p:cNvPr id="11" name="Rectangle 10"/>
            <p:cNvSpPr/>
            <p:nvPr/>
          </p:nvSpPr>
          <p:spPr bwMode="auto">
            <a:xfrm>
              <a:off x="6722347" y="2552281"/>
              <a:ext cx="522515" cy="743578"/>
            </a:xfrm>
            <a:prstGeom prst="rect">
              <a:avLst/>
            </a:prstGeom>
            <a:solidFill>
              <a:schemeClr val="bg1"/>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grpSp>
      <p:sp>
        <p:nvSpPr>
          <p:cNvPr id="12" name="TextBox 11"/>
          <p:cNvSpPr txBox="1"/>
          <p:nvPr/>
        </p:nvSpPr>
        <p:spPr>
          <a:xfrm>
            <a:off x="4367883" y="5712582"/>
            <a:ext cx="914400" cy="358315"/>
          </a:xfrm>
          <a:prstGeom prst="rect">
            <a:avLst/>
          </a:prstGeom>
          <a:noFill/>
        </p:spPr>
        <p:txBody>
          <a:bodyPr wrap="none" rtlCol="0">
            <a:noAutofit/>
          </a:bodyPr>
          <a:lstStyle/>
          <a:p>
            <a:pPr algn="l">
              <a:buNone/>
            </a:pPr>
            <a:r>
              <a:rPr lang="en-US" sz="1600" dirty="0" smtClean="0"/>
              <a:t>Script LAUPM</a:t>
            </a:r>
          </a:p>
        </p:txBody>
      </p:sp>
    </p:spTree>
    <p:extLst>
      <p:ext uri="{BB962C8B-B14F-4D97-AF65-F5344CB8AC3E}">
        <p14:creationId xmlns:p14="http://schemas.microsoft.com/office/powerpoint/2010/main" val="1528115997"/>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The </a:t>
            </a:r>
            <a:r>
              <a:rPr lang="en-US" dirty="0"/>
              <a:t>Launch Process</a:t>
            </a:r>
          </a:p>
        </p:txBody>
      </p:sp>
      <p:sp>
        <p:nvSpPr>
          <p:cNvPr id="7" name="TextBox 6"/>
          <p:cNvSpPr txBox="1"/>
          <p:nvPr/>
        </p:nvSpPr>
        <p:spPr>
          <a:xfrm>
            <a:off x="5286375" y="2819400"/>
            <a:ext cx="327334" cy="400110"/>
          </a:xfrm>
          <a:prstGeom prst="rect">
            <a:avLst/>
          </a:prstGeom>
          <a:noFill/>
        </p:spPr>
        <p:txBody>
          <a:bodyPr wrap="none" rtlCol="0">
            <a:spAutoFit/>
          </a:bodyPr>
          <a:lstStyle/>
          <a:p>
            <a:pPr algn="l">
              <a:buNone/>
            </a:pPr>
            <a:r>
              <a:rPr lang="en-US" dirty="0" smtClean="0"/>
              <a:t>1</a:t>
            </a:r>
          </a:p>
        </p:txBody>
      </p:sp>
      <p:sp>
        <p:nvSpPr>
          <p:cNvPr id="5" name="Rectangle 4"/>
          <p:cNvSpPr/>
          <p:nvPr/>
        </p:nvSpPr>
        <p:spPr bwMode="auto">
          <a:xfrm>
            <a:off x="893908" y="1474788"/>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6" name="TextBox 5"/>
          <p:cNvSpPr txBox="1"/>
          <p:nvPr/>
        </p:nvSpPr>
        <p:spPr>
          <a:xfrm>
            <a:off x="974434" y="1646923"/>
            <a:ext cx="1241045" cy="646331"/>
          </a:xfrm>
          <a:prstGeom prst="rect">
            <a:avLst/>
          </a:prstGeom>
          <a:noFill/>
        </p:spPr>
        <p:txBody>
          <a:bodyPr wrap="none" rtlCol="0">
            <a:spAutoFit/>
          </a:bodyPr>
          <a:lstStyle/>
          <a:p>
            <a:pPr algn="l">
              <a:buNone/>
            </a:pPr>
            <a:r>
              <a:rPr lang="en-US" sz="1200" dirty="0" smtClean="0"/>
              <a:t>Establish </a:t>
            </a:r>
            <a:br>
              <a:rPr lang="en-US" sz="1200" dirty="0" smtClean="0"/>
            </a:br>
            <a:r>
              <a:rPr lang="en-US" sz="1200" dirty="0" smtClean="0"/>
              <a:t>product</a:t>
            </a:r>
            <a:r>
              <a:rPr lang="en-US" sz="1200" dirty="0"/>
              <a:t> </a:t>
            </a:r>
            <a:r>
              <a:rPr lang="en-US" sz="1200" dirty="0" smtClean="0"/>
              <a:t>and </a:t>
            </a:r>
            <a:br>
              <a:rPr lang="en-US" sz="1200" dirty="0" smtClean="0"/>
            </a:br>
            <a:r>
              <a:rPr lang="en-US" sz="1200" dirty="0" smtClean="0"/>
              <a:t>business goals </a:t>
            </a:r>
          </a:p>
        </p:txBody>
      </p:sp>
      <p:sp>
        <p:nvSpPr>
          <p:cNvPr id="8" name="Oval 7"/>
          <p:cNvSpPr/>
          <p:nvPr/>
        </p:nvSpPr>
        <p:spPr bwMode="auto">
          <a:xfrm>
            <a:off x="810767" y="1376740"/>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1</a:t>
            </a:r>
          </a:p>
        </p:txBody>
      </p:sp>
      <p:sp>
        <p:nvSpPr>
          <p:cNvPr id="13" name="Rectangle 12"/>
          <p:cNvSpPr/>
          <p:nvPr/>
        </p:nvSpPr>
        <p:spPr bwMode="auto">
          <a:xfrm>
            <a:off x="893908" y="2934941"/>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4" name="TextBox 13"/>
          <p:cNvSpPr txBox="1"/>
          <p:nvPr/>
        </p:nvSpPr>
        <p:spPr>
          <a:xfrm>
            <a:off x="1079209" y="3107076"/>
            <a:ext cx="1019831" cy="646331"/>
          </a:xfrm>
          <a:prstGeom prst="rect">
            <a:avLst/>
          </a:prstGeom>
          <a:noFill/>
        </p:spPr>
        <p:txBody>
          <a:bodyPr wrap="none" rtlCol="0">
            <a:spAutoFit/>
          </a:bodyPr>
          <a:lstStyle/>
          <a:p>
            <a:pPr algn="l">
              <a:buNone/>
            </a:pPr>
            <a:r>
              <a:rPr lang="en-US" sz="1200" dirty="0" smtClean="0"/>
              <a:t>Assign roles</a:t>
            </a:r>
            <a:br>
              <a:rPr lang="en-US" sz="1200" dirty="0" smtClean="0"/>
            </a:br>
            <a:r>
              <a:rPr lang="en-US" sz="1200" dirty="0" smtClean="0"/>
              <a:t>and define</a:t>
            </a:r>
            <a:br>
              <a:rPr lang="en-US" sz="1200" dirty="0" smtClean="0"/>
            </a:br>
            <a:r>
              <a:rPr lang="en-US" sz="1200" dirty="0" smtClean="0"/>
              <a:t>team goals</a:t>
            </a:r>
          </a:p>
        </p:txBody>
      </p:sp>
      <p:sp>
        <p:nvSpPr>
          <p:cNvPr id="15" name="Oval 14"/>
          <p:cNvSpPr/>
          <p:nvPr/>
        </p:nvSpPr>
        <p:spPr bwMode="auto">
          <a:xfrm>
            <a:off x="810767" y="2836893"/>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2</a:t>
            </a:r>
          </a:p>
        </p:txBody>
      </p:sp>
      <p:sp>
        <p:nvSpPr>
          <p:cNvPr id="17" name="Rectangle 16"/>
          <p:cNvSpPr/>
          <p:nvPr/>
        </p:nvSpPr>
        <p:spPr bwMode="auto">
          <a:xfrm>
            <a:off x="893908" y="4395094"/>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18" name="TextBox 17"/>
          <p:cNvSpPr txBox="1"/>
          <p:nvPr/>
        </p:nvSpPr>
        <p:spPr>
          <a:xfrm>
            <a:off x="1079209" y="4452929"/>
            <a:ext cx="1061509" cy="830997"/>
          </a:xfrm>
          <a:prstGeom prst="rect">
            <a:avLst/>
          </a:prstGeom>
          <a:noFill/>
        </p:spPr>
        <p:txBody>
          <a:bodyPr wrap="none" rtlCol="0">
            <a:spAutoFit/>
          </a:bodyPr>
          <a:lstStyle/>
          <a:p>
            <a:pPr algn="l">
              <a:buNone/>
            </a:pPr>
            <a:r>
              <a:rPr lang="en-US" sz="1200" dirty="0" smtClean="0"/>
              <a:t>Produce</a:t>
            </a:r>
            <a:br>
              <a:rPr lang="en-US" sz="1200" dirty="0" smtClean="0"/>
            </a:br>
            <a:r>
              <a:rPr lang="en-US" sz="1200" dirty="0" smtClean="0"/>
              <a:t>development</a:t>
            </a:r>
            <a:br>
              <a:rPr lang="en-US" sz="1200" dirty="0" smtClean="0"/>
            </a:br>
            <a:r>
              <a:rPr lang="en-US" sz="1200" dirty="0" smtClean="0"/>
              <a:t>strategy &amp;</a:t>
            </a:r>
            <a:br>
              <a:rPr lang="en-US" sz="1200" dirty="0" smtClean="0"/>
            </a:br>
            <a:r>
              <a:rPr lang="en-US" sz="1200" dirty="0" smtClean="0"/>
              <a:t>process</a:t>
            </a:r>
          </a:p>
        </p:txBody>
      </p:sp>
      <p:sp>
        <p:nvSpPr>
          <p:cNvPr id="19" name="Oval 18"/>
          <p:cNvSpPr/>
          <p:nvPr/>
        </p:nvSpPr>
        <p:spPr bwMode="auto">
          <a:xfrm>
            <a:off x="810767" y="4297046"/>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3</a:t>
            </a:r>
          </a:p>
        </p:txBody>
      </p:sp>
      <p:sp>
        <p:nvSpPr>
          <p:cNvPr id="33" name="Rectangle 32"/>
          <p:cNvSpPr/>
          <p:nvPr/>
        </p:nvSpPr>
        <p:spPr bwMode="auto">
          <a:xfrm>
            <a:off x="2846533" y="1457295"/>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4" name="TextBox 33"/>
          <p:cNvSpPr txBox="1"/>
          <p:nvPr/>
        </p:nvSpPr>
        <p:spPr>
          <a:xfrm>
            <a:off x="2955634" y="1629430"/>
            <a:ext cx="1148071" cy="646331"/>
          </a:xfrm>
          <a:prstGeom prst="rect">
            <a:avLst/>
          </a:prstGeom>
          <a:noFill/>
        </p:spPr>
        <p:txBody>
          <a:bodyPr wrap="none" rtlCol="0">
            <a:spAutoFit/>
          </a:bodyPr>
          <a:lstStyle/>
          <a:p>
            <a:pPr algn="l">
              <a:buNone/>
            </a:pPr>
            <a:r>
              <a:rPr lang="en-US" sz="1200" dirty="0" smtClean="0"/>
              <a:t>Build overall</a:t>
            </a:r>
            <a:br>
              <a:rPr lang="en-US" sz="1200" dirty="0" smtClean="0"/>
            </a:br>
            <a:r>
              <a:rPr lang="en-US" sz="1200" dirty="0" smtClean="0"/>
              <a:t>and near-term</a:t>
            </a:r>
            <a:br>
              <a:rPr lang="en-US" sz="1200" dirty="0" smtClean="0"/>
            </a:br>
            <a:r>
              <a:rPr lang="en-US" sz="1200" dirty="0" smtClean="0"/>
              <a:t>plans </a:t>
            </a:r>
          </a:p>
        </p:txBody>
      </p:sp>
      <p:sp>
        <p:nvSpPr>
          <p:cNvPr id="35" name="Oval 34"/>
          <p:cNvSpPr/>
          <p:nvPr/>
        </p:nvSpPr>
        <p:spPr bwMode="auto">
          <a:xfrm>
            <a:off x="2763392" y="1359247"/>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4</a:t>
            </a:r>
          </a:p>
        </p:txBody>
      </p:sp>
      <p:sp>
        <p:nvSpPr>
          <p:cNvPr id="37" name="Rectangle 36"/>
          <p:cNvSpPr/>
          <p:nvPr/>
        </p:nvSpPr>
        <p:spPr bwMode="auto">
          <a:xfrm>
            <a:off x="2846533" y="2917448"/>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38" name="TextBox 37"/>
          <p:cNvSpPr txBox="1"/>
          <p:nvPr/>
        </p:nvSpPr>
        <p:spPr>
          <a:xfrm>
            <a:off x="3022309" y="3165783"/>
            <a:ext cx="1002197" cy="461665"/>
          </a:xfrm>
          <a:prstGeom prst="rect">
            <a:avLst/>
          </a:prstGeom>
          <a:noFill/>
        </p:spPr>
        <p:txBody>
          <a:bodyPr wrap="none" rtlCol="0">
            <a:spAutoFit/>
          </a:bodyPr>
          <a:lstStyle/>
          <a:p>
            <a:pPr algn="l">
              <a:buNone/>
            </a:pPr>
            <a:r>
              <a:rPr lang="en-US" sz="1200" dirty="0" smtClean="0"/>
              <a:t>Develop the</a:t>
            </a:r>
            <a:br>
              <a:rPr lang="en-US" sz="1200" dirty="0" smtClean="0"/>
            </a:br>
            <a:r>
              <a:rPr lang="en-US" sz="1200" dirty="0" smtClean="0"/>
              <a:t>quality plan</a:t>
            </a:r>
          </a:p>
        </p:txBody>
      </p:sp>
      <p:sp>
        <p:nvSpPr>
          <p:cNvPr id="39" name="Oval 38"/>
          <p:cNvSpPr/>
          <p:nvPr/>
        </p:nvSpPr>
        <p:spPr bwMode="auto">
          <a:xfrm>
            <a:off x="2763392" y="2819400"/>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5</a:t>
            </a:r>
          </a:p>
        </p:txBody>
      </p:sp>
      <p:sp>
        <p:nvSpPr>
          <p:cNvPr id="41" name="Rectangle 40"/>
          <p:cNvSpPr/>
          <p:nvPr/>
        </p:nvSpPr>
        <p:spPr bwMode="auto">
          <a:xfrm>
            <a:off x="2846533" y="4377601"/>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2" name="TextBox 41"/>
          <p:cNvSpPr txBox="1"/>
          <p:nvPr/>
        </p:nvSpPr>
        <p:spPr>
          <a:xfrm>
            <a:off x="2927059" y="4549736"/>
            <a:ext cx="1204176" cy="646331"/>
          </a:xfrm>
          <a:prstGeom prst="rect">
            <a:avLst/>
          </a:prstGeom>
          <a:noFill/>
        </p:spPr>
        <p:txBody>
          <a:bodyPr wrap="none" rtlCol="0">
            <a:spAutoFit/>
          </a:bodyPr>
          <a:lstStyle/>
          <a:p>
            <a:pPr algn="l">
              <a:buNone/>
            </a:pPr>
            <a:r>
              <a:rPr lang="en-US" sz="1200" dirty="0" smtClean="0"/>
              <a:t>Build individual</a:t>
            </a:r>
            <a:br>
              <a:rPr lang="en-US" sz="1200" dirty="0" smtClean="0"/>
            </a:br>
            <a:r>
              <a:rPr lang="en-US" sz="1200" dirty="0" smtClean="0"/>
              <a:t>&amp; consolidated</a:t>
            </a:r>
            <a:br>
              <a:rPr lang="en-US" sz="1200" dirty="0" smtClean="0"/>
            </a:br>
            <a:r>
              <a:rPr lang="en-US" sz="1200" dirty="0" smtClean="0"/>
              <a:t>plans</a:t>
            </a:r>
          </a:p>
        </p:txBody>
      </p:sp>
      <p:sp>
        <p:nvSpPr>
          <p:cNvPr id="43" name="Oval 42"/>
          <p:cNvSpPr/>
          <p:nvPr/>
        </p:nvSpPr>
        <p:spPr bwMode="auto">
          <a:xfrm>
            <a:off x="2763392" y="4279553"/>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6</a:t>
            </a:r>
          </a:p>
        </p:txBody>
      </p:sp>
      <p:sp>
        <p:nvSpPr>
          <p:cNvPr id="45" name="Rectangle 44"/>
          <p:cNvSpPr/>
          <p:nvPr/>
        </p:nvSpPr>
        <p:spPr bwMode="auto">
          <a:xfrm>
            <a:off x="4799158" y="1439802"/>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46" name="TextBox 45"/>
          <p:cNvSpPr txBox="1"/>
          <p:nvPr/>
        </p:nvSpPr>
        <p:spPr>
          <a:xfrm>
            <a:off x="4965409" y="1697662"/>
            <a:ext cx="1047082" cy="461665"/>
          </a:xfrm>
          <a:prstGeom prst="rect">
            <a:avLst/>
          </a:prstGeom>
          <a:noFill/>
        </p:spPr>
        <p:txBody>
          <a:bodyPr wrap="none" rtlCol="0">
            <a:spAutoFit/>
          </a:bodyPr>
          <a:lstStyle/>
          <a:p>
            <a:pPr algn="l">
              <a:buNone/>
            </a:pPr>
            <a:r>
              <a:rPr lang="en-US" sz="1200" dirty="0" smtClean="0"/>
              <a:t>Conduct risk</a:t>
            </a:r>
            <a:br>
              <a:rPr lang="en-US" sz="1200" dirty="0" smtClean="0"/>
            </a:br>
            <a:r>
              <a:rPr lang="en-US" sz="1200" dirty="0" smtClean="0"/>
              <a:t>assessment </a:t>
            </a:r>
          </a:p>
        </p:txBody>
      </p:sp>
      <p:sp>
        <p:nvSpPr>
          <p:cNvPr id="47" name="Oval 46"/>
          <p:cNvSpPr/>
          <p:nvPr/>
        </p:nvSpPr>
        <p:spPr bwMode="auto">
          <a:xfrm>
            <a:off x="4716017" y="1341754"/>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7</a:t>
            </a:r>
          </a:p>
        </p:txBody>
      </p:sp>
      <p:sp>
        <p:nvSpPr>
          <p:cNvPr id="49" name="Rectangle 48"/>
          <p:cNvSpPr/>
          <p:nvPr/>
        </p:nvSpPr>
        <p:spPr bwMode="auto">
          <a:xfrm>
            <a:off x="4799158" y="2899955"/>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50" name="TextBox 49"/>
          <p:cNvSpPr txBox="1"/>
          <p:nvPr/>
        </p:nvSpPr>
        <p:spPr>
          <a:xfrm>
            <a:off x="4965409" y="2995890"/>
            <a:ext cx="1079142" cy="830997"/>
          </a:xfrm>
          <a:prstGeom prst="rect">
            <a:avLst/>
          </a:prstGeom>
          <a:noFill/>
        </p:spPr>
        <p:txBody>
          <a:bodyPr wrap="none" rtlCol="0">
            <a:spAutoFit/>
          </a:bodyPr>
          <a:lstStyle/>
          <a:p>
            <a:pPr algn="l">
              <a:buNone/>
            </a:pPr>
            <a:r>
              <a:rPr lang="en-US" sz="1200" dirty="0" smtClean="0"/>
              <a:t>Prepare</a:t>
            </a:r>
            <a:br>
              <a:rPr lang="en-US" sz="1200" dirty="0" smtClean="0"/>
            </a:br>
            <a:r>
              <a:rPr lang="en-US" sz="1200" dirty="0" smtClean="0"/>
              <a:t>management</a:t>
            </a:r>
            <a:br>
              <a:rPr lang="en-US" sz="1200" dirty="0" smtClean="0"/>
            </a:br>
            <a:r>
              <a:rPr lang="en-US" sz="1200" dirty="0" smtClean="0"/>
              <a:t>briefing &amp;</a:t>
            </a:r>
            <a:br>
              <a:rPr lang="en-US" sz="1200" dirty="0" smtClean="0"/>
            </a:br>
            <a:r>
              <a:rPr lang="en-US" sz="1200" dirty="0" smtClean="0"/>
              <a:t>launch report</a:t>
            </a:r>
          </a:p>
        </p:txBody>
      </p:sp>
      <p:sp>
        <p:nvSpPr>
          <p:cNvPr id="51" name="Oval 50"/>
          <p:cNvSpPr/>
          <p:nvPr/>
        </p:nvSpPr>
        <p:spPr bwMode="auto">
          <a:xfrm>
            <a:off x="4716017" y="2801907"/>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8</a:t>
            </a:r>
          </a:p>
        </p:txBody>
      </p:sp>
      <p:sp>
        <p:nvSpPr>
          <p:cNvPr id="57" name="Rectangle 56"/>
          <p:cNvSpPr/>
          <p:nvPr/>
        </p:nvSpPr>
        <p:spPr bwMode="auto">
          <a:xfrm>
            <a:off x="6751783" y="1422309"/>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58" name="TextBox 57"/>
          <p:cNvSpPr txBox="1"/>
          <p:nvPr/>
        </p:nvSpPr>
        <p:spPr>
          <a:xfrm>
            <a:off x="6956134" y="1594444"/>
            <a:ext cx="1079142" cy="646331"/>
          </a:xfrm>
          <a:prstGeom prst="rect">
            <a:avLst/>
          </a:prstGeom>
          <a:noFill/>
        </p:spPr>
        <p:txBody>
          <a:bodyPr wrap="none" rtlCol="0">
            <a:spAutoFit/>
          </a:bodyPr>
          <a:lstStyle/>
          <a:p>
            <a:pPr algn="l">
              <a:buNone/>
            </a:pPr>
            <a:r>
              <a:rPr lang="en-US" sz="1200" dirty="0" smtClean="0"/>
              <a:t>Hold</a:t>
            </a:r>
            <a:br>
              <a:rPr lang="en-US" sz="1200" dirty="0" smtClean="0"/>
            </a:br>
            <a:r>
              <a:rPr lang="en-US" sz="1200" dirty="0" smtClean="0"/>
              <a:t>management</a:t>
            </a:r>
            <a:br>
              <a:rPr lang="en-US" sz="1200" dirty="0" smtClean="0"/>
            </a:br>
            <a:r>
              <a:rPr lang="en-US" sz="1200" dirty="0" smtClean="0"/>
              <a:t>review</a:t>
            </a:r>
          </a:p>
        </p:txBody>
      </p:sp>
      <p:sp>
        <p:nvSpPr>
          <p:cNvPr id="59" name="Oval 58"/>
          <p:cNvSpPr/>
          <p:nvPr/>
        </p:nvSpPr>
        <p:spPr bwMode="auto">
          <a:xfrm>
            <a:off x="6668642" y="1324261"/>
            <a:ext cx="327334" cy="327334"/>
          </a:xfrm>
          <a:prstGeom prst="ellipse">
            <a:avLst/>
          </a:prstGeom>
          <a:solidFill>
            <a:schemeClr val="bg1">
              <a:lumMod val="75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r>
              <a:rPr kumimoji="0" lang="en-US" sz="1200" b="1" i="0" u="none" strike="noStrike" cap="none" normalizeH="0" baseline="0" dirty="0" smtClean="0">
                <a:ln>
                  <a:noFill/>
                </a:ln>
                <a:solidFill>
                  <a:schemeClr val="tx1"/>
                </a:solidFill>
                <a:effectLst/>
                <a:latin typeface="Arial" charset="0"/>
                <a:ea typeface="ＭＳ Ｐゴシック" pitchFamily="1" charset="-128"/>
              </a:rPr>
              <a:t>9</a:t>
            </a:r>
          </a:p>
        </p:txBody>
      </p:sp>
      <p:sp>
        <p:nvSpPr>
          <p:cNvPr id="61" name="Rectangle 60"/>
          <p:cNvSpPr/>
          <p:nvPr/>
        </p:nvSpPr>
        <p:spPr bwMode="auto">
          <a:xfrm>
            <a:off x="6751783" y="2882462"/>
            <a:ext cx="1447800" cy="990600"/>
          </a:xfrm>
          <a:prstGeom prst="rect">
            <a:avLst/>
          </a:prstGeom>
          <a:solidFill>
            <a:schemeClr val="accent1">
              <a:lumMod val="20000"/>
              <a:lumOff val="80000"/>
            </a:schemeClr>
          </a:solidFill>
          <a:ln w="381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spcBef>
                <a:spcPct val="50000"/>
              </a:spcBef>
              <a:buNone/>
            </a:pPr>
            <a:endParaRPr kumimoji="0" lang="en-US" sz="2000" b="1" i="0" u="none" strike="noStrike" cap="none" normalizeH="0" baseline="0" smtClean="0">
              <a:ln>
                <a:noFill/>
              </a:ln>
              <a:solidFill>
                <a:schemeClr val="tx1"/>
              </a:solidFill>
              <a:effectLst/>
              <a:latin typeface="Arial" charset="0"/>
              <a:ea typeface="ＭＳ Ｐゴシック" pitchFamily="1" charset="-128"/>
            </a:endParaRPr>
          </a:p>
        </p:txBody>
      </p:sp>
      <p:sp>
        <p:nvSpPr>
          <p:cNvPr id="62" name="TextBox 61"/>
          <p:cNvSpPr txBox="1"/>
          <p:nvPr/>
        </p:nvSpPr>
        <p:spPr>
          <a:xfrm>
            <a:off x="6956134" y="3054597"/>
            <a:ext cx="995785" cy="461665"/>
          </a:xfrm>
          <a:prstGeom prst="rect">
            <a:avLst/>
          </a:prstGeom>
          <a:noFill/>
        </p:spPr>
        <p:txBody>
          <a:bodyPr wrap="none" rtlCol="0">
            <a:spAutoFit/>
          </a:bodyPr>
          <a:lstStyle/>
          <a:p>
            <a:pPr algn="l">
              <a:buNone/>
            </a:pPr>
            <a:r>
              <a:rPr lang="en-US" sz="1200" dirty="0" smtClean="0"/>
              <a:t>Launch</a:t>
            </a:r>
            <a:br>
              <a:rPr lang="en-US" sz="1200" dirty="0" smtClean="0"/>
            </a:br>
            <a:r>
              <a:rPr lang="en-US" sz="1200" dirty="0" smtClean="0"/>
              <a:t>postmortem</a:t>
            </a:r>
          </a:p>
        </p:txBody>
      </p:sp>
      <p:cxnSp>
        <p:nvCxnSpPr>
          <p:cNvPr id="69" name="Straight Arrow Connector 68"/>
          <p:cNvCxnSpPr>
            <a:stCxn id="5" idx="2"/>
            <a:endCxn id="13" idx="0"/>
          </p:cNvCxnSpPr>
          <p:nvPr/>
        </p:nvCxnSpPr>
        <p:spPr bwMode="auto">
          <a:xfrm>
            <a:off x="1617808" y="2465388"/>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0" name="Straight Arrow Connector 69"/>
          <p:cNvCxnSpPr>
            <a:stCxn id="13" idx="2"/>
            <a:endCxn id="17" idx="0"/>
          </p:cNvCxnSpPr>
          <p:nvPr/>
        </p:nvCxnSpPr>
        <p:spPr bwMode="auto">
          <a:xfrm>
            <a:off x="1617808" y="3925541"/>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4" name="Elbow Connector 73"/>
          <p:cNvCxnSpPr>
            <a:stCxn id="17" idx="2"/>
            <a:endCxn id="33" idx="1"/>
          </p:cNvCxnSpPr>
          <p:nvPr/>
        </p:nvCxnSpPr>
        <p:spPr bwMode="auto">
          <a:xfrm rot="5400000" flipH="1" flipV="1">
            <a:off x="515620" y="3054782"/>
            <a:ext cx="3433099" cy="1228725"/>
          </a:xfrm>
          <a:prstGeom prst="bentConnector4">
            <a:avLst>
              <a:gd name="adj1" fmla="val -6659"/>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6" name="Straight Arrow Connector 75"/>
          <p:cNvCxnSpPr>
            <a:stCxn id="33" idx="2"/>
            <a:endCxn id="37" idx="0"/>
          </p:cNvCxnSpPr>
          <p:nvPr/>
        </p:nvCxnSpPr>
        <p:spPr bwMode="auto">
          <a:xfrm>
            <a:off x="3570433" y="2447895"/>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79" name="Straight Arrow Connector 78"/>
          <p:cNvCxnSpPr/>
          <p:nvPr/>
        </p:nvCxnSpPr>
        <p:spPr bwMode="auto">
          <a:xfrm>
            <a:off x="5523058" y="2430402"/>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0" name="Straight Arrow Connector 79"/>
          <p:cNvCxnSpPr/>
          <p:nvPr/>
        </p:nvCxnSpPr>
        <p:spPr bwMode="auto">
          <a:xfrm>
            <a:off x="7475683" y="2412909"/>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1" name="Straight Arrow Connector 80"/>
          <p:cNvCxnSpPr>
            <a:stCxn id="37" idx="2"/>
            <a:endCxn id="41" idx="0"/>
          </p:cNvCxnSpPr>
          <p:nvPr/>
        </p:nvCxnSpPr>
        <p:spPr bwMode="auto">
          <a:xfrm>
            <a:off x="3570433" y="3908048"/>
            <a:ext cx="0" cy="469553"/>
          </a:xfrm>
          <a:prstGeom prst="straightConnector1">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4" name="Elbow Connector 83"/>
          <p:cNvCxnSpPr>
            <a:stCxn id="41" idx="2"/>
            <a:endCxn id="45" idx="1"/>
          </p:cNvCxnSpPr>
          <p:nvPr/>
        </p:nvCxnSpPr>
        <p:spPr bwMode="auto">
          <a:xfrm rot="5400000" flipH="1" flipV="1">
            <a:off x="2468245" y="3037289"/>
            <a:ext cx="3433099" cy="1228725"/>
          </a:xfrm>
          <a:prstGeom prst="bentConnector4">
            <a:avLst>
              <a:gd name="adj1" fmla="val -6659"/>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cxnSp>
        <p:nvCxnSpPr>
          <p:cNvPr id="87" name="Elbow Connector 86"/>
          <p:cNvCxnSpPr>
            <a:stCxn id="49" idx="2"/>
            <a:endCxn id="57" idx="1"/>
          </p:cNvCxnSpPr>
          <p:nvPr/>
        </p:nvCxnSpPr>
        <p:spPr bwMode="auto">
          <a:xfrm rot="5400000" flipH="1" flipV="1">
            <a:off x="5150947" y="2289719"/>
            <a:ext cx="1972946" cy="1228725"/>
          </a:xfrm>
          <a:prstGeom prst="bentConnector4">
            <a:avLst>
              <a:gd name="adj1" fmla="val -11587"/>
              <a:gd name="adj2" fmla="val 79457"/>
            </a:avLst>
          </a:prstGeom>
          <a:solidFill>
            <a:srgbClr val="5CA1FB"/>
          </a:solidFill>
          <a:ln w="28575" cap="flat" cmpd="sng" algn="ctr">
            <a:solidFill>
              <a:schemeClr val="bg1">
                <a:lumMod val="65000"/>
              </a:schemeClr>
            </a:solidFill>
            <a:prstDash val="solid"/>
            <a:round/>
            <a:headEnd type="none" w="med" len="med"/>
            <a:tailEnd type="arrow"/>
          </a:ln>
          <a:effectLst/>
        </p:spPr>
      </p:cxnSp>
    </p:spTree>
    <p:extLst>
      <p:ext uri="{BB962C8B-B14F-4D97-AF65-F5344CB8AC3E}">
        <p14:creationId xmlns:p14="http://schemas.microsoft.com/office/powerpoint/2010/main" val="395344621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ourseware">
  <a:themeElements>
    <a:clrScheme name="">
      <a:dk1>
        <a:srgbClr val="000000"/>
      </a:dk1>
      <a:lt1>
        <a:srgbClr val="FFFFFF"/>
      </a:lt1>
      <a:dk2>
        <a:srgbClr val="000000"/>
      </a:dk2>
      <a:lt2>
        <a:srgbClr val="808080"/>
      </a:lt2>
      <a:accent1>
        <a:srgbClr val="3366FF"/>
      </a:accent1>
      <a:accent2>
        <a:srgbClr val="9933FF"/>
      </a:accent2>
      <a:accent3>
        <a:srgbClr val="FFFFFF"/>
      </a:accent3>
      <a:accent4>
        <a:srgbClr val="000000"/>
      </a:accent4>
      <a:accent5>
        <a:srgbClr val="ADB8FF"/>
      </a:accent5>
      <a:accent6>
        <a:srgbClr val="8A2DE7"/>
      </a:accent6>
      <a:hlink>
        <a:srgbClr val="3C4F82"/>
      </a:hlink>
      <a:folHlink>
        <a:srgbClr val="33CC3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lnDef>
    <a:txDef>
      <a:spPr>
        <a:noFill/>
      </a:spPr>
      <a:bodyPr wrap="none" rtlCol="0">
        <a:spAutoFit/>
      </a:bodyPr>
      <a:lstStyle>
        <a:defPPr algn="l">
          <a:buNone/>
          <a:defRPr sz="1600" dirty="0"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003399"/>
        </a:folHlink>
      </a:clrScheme>
      <a:clrMap bg1="lt1" tx1="dk1" bg2="lt2" tx2="dk2" accent1="accent1" accent2="accent2" accent3="accent3" accent4="accent4" accent5="accent5" accent6="accent6" hlink="hlink" folHlink="folHlink"/>
    </a:extraClrScheme>
    <a:extraClrScheme>
      <a:clrScheme name="Blank Presentatio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800000"/>
        </a:hlink>
        <a:folHlink>
          <a:srgbClr val="800000"/>
        </a:folHlink>
      </a:clrScheme>
      <a:clrMap bg1="lt1" tx1="dk1" bg2="lt2" tx2="dk2" accent1="accent1" accent2="accent2" accent3="accent3" accent4="accent4" accent5="accent5" accent6="accent6" hlink="hlink" folHlink="folHlink"/>
    </a:extraClrScheme>
    <a:extraClrScheme>
      <a:clrScheme name="Blank Presentation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66FF"/>
        </a:hlink>
        <a:folHlink>
          <a:srgbClr val="0066FF"/>
        </a:folHlink>
      </a:clrScheme>
      <a:clrMap bg1="lt1" tx1="dk1" bg2="lt2" tx2="dk2" accent1="accent1" accent2="accent2" accent3="accent3" accent4="accent4" accent5="accent5" accent6="accent6" hlink="hlink" folHlink="folHlink"/>
    </a:extraClrScheme>
    <a:extraClrScheme>
      <a:clrScheme name="Blank Presentation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C4F82"/>
        </a:hlink>
        <a:folHlink>
          <a:srgbClr val="0066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urseware">
  <a:themeElements>
    <a:clrScheme name="">
      <a:dk1>
        <a:srgbClr val="000000"/>
      </a:dk1>
      <a:lt1>
        <a:srgbClr val="FFFFFF"/>
      </a:lt1>
      <a:dk2>
        <a:srgbClr val="000000"/>
      </a:dk2>
      <a:lt2>
        <a:srgbClr val="808080"/>
      </a:lt2>
      <a:accent1>
        <a:srgbClr val="3366FF"/>
      </a:accent1>
      <a:accent2>
        <a:srgbClr val="9933FF"/>
      </a:accent2>
      <a:accent3>
        <a:srgbClr val="FFFFFF"/>
      </a:accent3>
      <a:accent4>
        <a:srgbClr val="000000"/>
      </a:accent4>
      <a:accent5>
        <a:srgbClr val="ADB8FF"/>
      </a:accent5>
      <a:accent6>
        <a:srgbClr val="8A2DE7"/>
      </a:accent6>
      <a:hlink>
        <a:srgbClr val="3C4F82"/>
      </a:hlink>
      <a:folHlink>
        <a:srgbClr val="33CC3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lnDef>
    <a:txDef>
      <a:spPr>
        <a:noFill/>
      </a:spPr>
      <a:bodyPr wrap="none" rtlCol="0">
        <a:spAutoFit/>
      </a:bodyPr>
      <a:lstStyle>
        <a:defPPr>
          <a:buNone/>
          <a:defRPr dirty="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003399"/>
        </a:folHlink>
      </a:clrScheme>
      <a:clrMap bg1="lt1" tx1="dk1" bg2="lt2" tx2="dk2" accent1="accent1" accent2="accent2" accent3="accent3" accent4="accent4" accent5="accent5" accent6="accent6" hlink="hlink" folHlink="folHlink"/>
    </a:extraClrScheme>
    <a:extraClrScheme>
      <a:clrScheme name="Blank Presentatio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800000"/>
        </a:hlink>
        <a:folHlink>
          <a:srgbClr val="800000"/>
        </a:folHlink>
      </a:clrScheme>
      <a:clrMap bg1="lt1" tx1="dk1" bg2="lt2" tx2="dk2" accent1="accent1" accent2="accent2" accent3="accent3" accent4="accent4" accent5="accent5" accent6="accent6" hlink="hlink" folHlink="folHlink"/>
    </a:extraClrScheme>
    <a:extraClrScheme>
      <a:clrScheme name="Blank Presentation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66FF"/>
        </a:hlink>
        <a:folHlink>
          <a:srgbClr val="0066FF"/>
        </a:folHlink>
      </a:clrScheme>
      <a:clrMap bg1="lt1" tx1="dk1" bg2="lt2" tx2="dk2" accent1="accent1" accent2="accent2" accent3="accent3" accent4="accent4" accent5="accent5" accent6="accent6" hlink="hlink" folHlink="folHlink"/>
    </a:extraClrScheme>
    <a:extraClrScheme>
      <a:clrScheme name="Blank Presentation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C4F82"/>
        </a:hlink>
        <a:folHlink>
          <a:srgbClr val="00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potx" id="{D6198413-BC18-479D-AB29-5527E3825E77}" vid="{31EDE602-3596-4998-B48B-6C4A7259D03D}"/>
    </a:ext>
  </a:extLst>
</a:theme>
</file>

<file path=ppt/theme/theme3.xml><?xml version="1.0" encoding="utf-8"?>
<a:theme xmlns:a="http://schemas.openxmlformats.org/drawingml/2006/main" name="2_courseware">
  <a:themeElements>
    <a:clrScheme name="">
      <a:dk1>
        <a:srgbClr val="000000"/>
      </a:dk1>
      <a:lt1>
        <a:srgbClr val="FFFFFF"/>
      </a:lt1>
      <a:dk2>
        <a:srgbClr val="000000"/>
      </a:dk2>
      <a:lt2>
        <a:srgbClr val="808080"/>
      </a:lt2>
      <a:accent1>
        <a:srgbClr val="3366FF"/>
      </a:accent1>
      <a:accent2>
        <a:srgbClr val="9933FF"/>
      </a:accent2>
      <a:accent3>
        <a:srgbClr val="FFFFFF"/>
      </a:accent3>
      <a:accent4>
        <a:srgbClr val="000000"/>
      </a:accent4>
      <a:accent5>
        <a:srgbClr val="ADB8FF"/>
      </a:accent5>
      <a:accent6>
        <a:srgbClr val="8A2DE7"/>
      </a:accent6>
      <a:hlink>
        <a:srgbClr val="3C4F82"/>
      </a:hlink>
      <a:folHlink>
        <a:srgbClr val="33CC3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rgbClr val="5CA1FB"/>
        </a:solidFill>
        <a:ln w="38100"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ea typeface="ＭＳ Ｐゴシック" pitchFamily="1" charset="-128"/>
          </a:defRPr>
        </a:defPPr>
      </a:lstStyle>
    </a:lnDef>
    <a:txDef>
      <a:spPr>
        <a:noFill/>
      </a:spPr>
      <a:bodyPr wrap="none" rtlCol="0">
        <a:spAutoFit/>
      </a:bodyPr>
      <a:lstStyle>
        <a:defPPr>
          <a:buNone/>
          <a:defRPr dirty="0"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003399"/>
        </a:folHlink>
      </a:clrScheme>
      <a:clrMap bg1="lt1" tx1="dk1" bg2="lt2" tx2="dk2" accent1="accent1" accent2="accent2" accent3="accent3" accent4="accent4" accent5="accent5" accent6="accent6" hlink="hlink" folHlink="folHlink"/>
    </a:extraClrScheme>
    <a:extraClrScheme>
      <a:clrScheme name="Blank Presentatio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800000"/>
        </a:hlink>
        <a:folHlink>
          <a:srgbClr val="800000"/>
        </a:folHlink>
      </a:clrScheme>
      <a:clrMap bg1="lt1" tx1="dk1" bg2="lt2" tx2="dk2" accent1="accent1" accent2="accent2" accent3="accent3" accent4="accent4" accent5="accent5" accent6="accent6" hlink="hlink" folHlink="folHlink"/>
    </a:extraClrScheme>
    <a:extraClrScheme>
      <a:clrScheme name="Blank Presentation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66FF"/>
        </a:hlink>
        <a:folHlink>
          <a:srgbClr val="0066FF"/>
        </a:folHlink>
      </a:clrScheme>
      <a:clrMap bg1="lt1" tx1="dk1" bg2="lt2" tx2="dk2" accent1="accent1" accent2="accent2" accent3="accent3" accent4="accent4" accent5="accent5" accent6="accent6" hlink="hlink" folHlink="folHlink"/>
    </a:extraClrScheme>
    <a:extraClrScheme>
      <a:clrScheme name="Blank Presentation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C4F82"/>
        </a:hlink>
        <a:folHlink>
          <a:srgbClr val="00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potx" id="{D6198413-BC18-479D-AB29-5527E3825E77}" vid="{1181808F-1760-4A00-8F37-D01785FA2BB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13479</TotalTime>
  <Pages>7</Pages>
  <Words>4488</Words>
  <Application>Microsoft Office PowerPoint</Application>
  <PresentationFormat>Letter Paper (8.5x11 in)</PresentationFormat>
  <Paragraphs>970</Paragraphs>
  <Slides>96</Slides>
  <Notes>21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96</vt:i4>
      </vt:variant>
    </vt:vector>
  </HeadingPairs>
  <TitlesOfParts>
    <vt:vector size="107" baseType="lpstr">
      <vt:lpstr>MS PGothic</vt:lpstr>
      <vt:lpstr>Arial</vt:lpstr>
      <vt:lpstr>Calibri</vt:lpstr>
      <vt:lpstr>Cambria Math</vt:lpstr>
      <vt:lpstr>Symbol</vt:lpstr>
      <vt:lpstr>Times</vt:lpstr>
      <vt:lpstr>Times New Roman</vt:lpstr>
      <vt:lpstr>Wingdings</vt:lpstr>
      <vt:lpstr>courseware</vt:lpstr>
      <vt:lpstr>1_courseware</vt:lpstr>
      <vt:lpstr>2_courseware</vt:lpstr>
      <vt:lpstr>PowerPoint Presentation</vt:lpstr>
      <vt:lpstr>PowerPoint Presentation</vt:lpstr>
      <vt:lpstr>Topics</vt:lpstr>
      <vt:lpstr>The TSP Launch</vt:lpstr>
      <vt:lpstr>The Launch Jump-Starts Team Building</vt:lpstr>
      <vt:lpstr>The Launch Process</vt:lpstr>
      <vt:lpstr>Inputs to the Launch</vt:lpstr>
      <vt:lpstr>Outputs From the Launch</vt:lpstr>
      <vt:lpstr>A Key Outcome of the Launch</vt:lpstr>
      <vt:lpstr>Support During the Launch</vt:lpstr>
      <vt:lpstr>The Launch Notebook</vt:lpstr>
      <vt:lpstr>Launch Meeting Mechanics</vt:lpstr>
      <vt:lpstr>Recording the Launch Information</vt:lpstr>
      <vt:lpstr>Topics</vt:lpstr>
      <vt:lpstr>Meeting 1: Establishing Product &amp; Business Goals</vt:lpstr>
      <vt:lpstr>Prior to Meeting 1</vt:lpstr>
      <vt:lpstr>Meeting 1 Agenda</vt:lpstr>
      <vt:lpstr>The Presentations</vt:lpstr>
      <vt:lpstr>Active Listening By Team Members</vt:lpstr>
      <vt:lpstr>Key Outcomes of Meeting 1</vt:lpstr>
      <vt:lpstr>Topics</vt:lpstr>
      <vt:lpstr>Meeting 2: Establishing Team Self-Management</vt:lpstr>
      <vt:lpstr>Meeting 2 Agenda</vt:lpstr>
      <vt:lpstr>Team Goal Setting</vt:lpstr>
      <vt:lpstr>Goals Are Recorded and Progress is Monitored</vt:lpstr>
      <vt:lpstr>Team-Member Roles</vt:lpstr>
      <vt:lpstr>The Roles</vt:lpstr>
      <vt:lpstr>The Roles, cont.</vt:lpstr>
      <vt:lpstr>The Roles, cont.</vt:lpstr>
      <vt:lpstr>Other Team Management Roles</vt:lpstr>
      <vt:lpstr>Team Member Role</vt:lpstr>
      <vt:lpstr>Expectations of the Team Member Role</vt:lpstr>
      <vt:lpstr>Team Management Roles Are Recorded</vt:lpstr>
      <vt:lpstr>What About the Team Leader Role?</vt:lpstr>
      <vt:lpstr>Team Management Role: Report-Out</vt:lpstr>
      <vt:lpstr>Time For An Exercise</vt:lpstr>
      <vt:lpstr>Meeting 2 Exercise: Define Team Goals and Roles</vt:lpstr>
      <vt:lpstr>Topics</vt:lpstr>
      <vt:lpstr>Meeting 3: Producing the Development Strategy</vt:lpstr>
      <vt:lpstr>Conceptual Design Concept</vt:lpstr>
      <vt:lpstr>Example: Conceptual Design</vt:lpstr>
      <vt:lpstr>Don’t Be Confused …</vt:lpstr>
      <vt:lpstr>Sizing Each of the Parts</vt:lpstr>
      <vt:lpstr>Meeting 3: Producing the Strategy</vt:lpstr>
      <vt:lpstr>Strategy</vt:lpstr>
      <vt:lpstr>Strategy </vt:lpstr>
      <vt:lpstr>Meeting 3: Producing the Development Strategy</vt:lpstr>
      <vt:lpstr>Support Required?</vt:lpstr>
      <vt:lpstr>Meeting 3: Producing the Strategy</vt:lpstr>
      <vt:lpstr>Characterizing the Work Processes</vt:lpstr>
      <vt:lpstr>Example: Document Development Process</vt:lpstr>
      <vt:lpstr>Meeting 3 Exercise: Produce Development Strategy and Process</vt:lpstr>
      <vt:lpstr>Topics</vt:lpstr>
      <vt:lpstr>Meeting 4: Build the Overall and Near-Term Plans</vt:lpstr>
      <vt:lpstr>Refining the Work Product Sizes</vt:lpstr>
      <vt:lpstr>Define the Tasks</vt:lpstr>
      <vt:lpstr>Example: Define the Tasks</vt:lpstr>
      <vt:lpstr>Estimate Time Needed and Time Available</vt:lpstr>
      <vt:lpstr>Meeting 4 Exercise: Build Overall and  Near-Term Plans</vt:lpstr>
      <vt:lpstr>Topics</vt:lpstr>
      <vt:lpstr>Meeting 5: Developing the Quality Plan</vt:lpstr>
      <vt:lpstr>Meeting 5: Develop the Quality Plan</vt:lpstr>
      <vt:lpstr>Quality Planning</vt:lpstr>
      <vt:lpstr>What is a Defect?</vt:lpstr>
      <vt:lpstr>PowerPoint Presentation</vt:lpstr>
      <vt:lpstr>Estimating Defects Injected Per Phase</vt:lpstr>
      <vt:lpstr>Example: Estimating Defects Injected</vt:lpstr>
      <vt:lpstr>Estimating Defects Removed</vt:lpstr>
      <vt:lpstr>Examples: Phase Yield</vt:lpstr>
      <vt:lpstr>Example: Estimating Defects Removed</vt:lpstr>
      <vt:lpstr>Producing the Quality Plan</vt:lpstr>
      <vt:lpstr>Meeting 5 Exercise: Develop the Quality Plan</vt:lpstr>
      <vt:lpstr>Topics</vt:lpstr>
      <vt:lpstr>Meeting 6: Build Individual and Consolidated Plans</vt:lpstr>
      <vt:lpstr>Building Detailed Cycle Plans</vt:lpstr>
      <vt:lpstr>Building Individual Plans</vt:lpstr>
      <vt:lpstr>Consolidation of Personal Plans</vt:lpstr>
      <vt:lpstr>Team Review of Consolidated Plan</vt:lpstr>
      <vt:lpstr>Meeting 6 Exercise: Build Individual and Consolidated Plans</vt:lpstr>
      <vt:lpstr>Topics</vt:lpstr>
      <vt:lpstr>Meeting 7: Conducting Risk Assessment</vt:lpstr>
      <vt:lpstr>The Approach</vt:lpstr>
      <vt:lpstr>Describing a Risk</vt:lpstr>
      <vt:lpstr>Risk Tracking</vt:lpstr>
      <vt:lpstr>Meeting 7 Exercise: Conduct Risk Assessment</vt:lpstr>
      <vt:lpstr>Topics</vt:lpstr>
      <vt:lpstr>A Peek into a TSP Launch</vt:lpstr>
      <vt:lpstr>Meeting 8: Prepare Management Briefing</vt:lpstr>
      <vt:lpstr>Meeting 8: Prepare Management Briefing</vt:lpstr>
      <vt:lpstr>The Team’s Communication Objectives</vt:lpstr>
      <vt:lpstr>Preparing the Presentation</vt:lpstr>
      <vt:lpstr>Preparing the Meeting Agenda</vt:lpstr>
      <vt:lpstr>Meeting 9: Hold Management Review</vt:lpstr>
      <vt:lpstr>Topics</vt:lpstr>
      <vt:lpstr>The Launch Postmortem</vt:lpstr>
      <vt:lpstr>Summary: The Launch Process</vt:lpstr>
    </vt:vector>
  </TitlesOfParts>
  <Company>Software Engineering Institute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24 July 2001 / 3:30pm</dc:subject>
  <dc:creator>Daniel Burton</dc:creator>
  <cp:lastModifiedBy>wrn_loc_adm</cp:lastModifiedBy>
  <cp:revision>601</cp:revision>
  <cp:lastPrinted>2012-11-06T17:49:19Z</cp:lastPrinted>
  <dcterms:created xsi:type="dcterms:W3CDTF">2002-10-09T14:48:33Z</dcterms:created>
  <dcterms:modified xsi:type="dcterms:W3CDTF">2018-09-06T00:15:42Z</dcterms:modified>
</cp:coreProperties>
</file>