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notesMasterIdLst>
    <p:notesMasterId r:id="rId55"/>
  </p:notesMasterIdLst>
  <p:sldIdLst>
    <p:sldId id="256" r:id="rId3"/>
    <p:sldId id="307" r:id="rId4"/>
    <p:sldId id="258" r:id="rId5"/>
    <p:sldId id="259" r:id="rId6"/>
    <p:sldId id="260" r:id="rId7"/>
    <p:sldId id="261" r:id="rId8"/>
    <p:sldId id="262" r:id="rId9"/>
    <p:sldId id="263" r:id="rId10"/>
    <p:sldId id="265" r:id="rId11"/>
    <p:sldId id="270" r:id="rId12"/>
    <p:sldId id="267" r:id="rId13"/>
    <p:sldId id="268" r:id="rId14"/>
    <p:sldId id="269" r:id="rId15"/>
    <p:sldId id="277" r:id="rId16"/>
    <p:sldId id="305" r:id="rId17"/>
    <p:sldId id="306" r:id="rId18"/>
    <p:sldId id="264" r:id="rId19"/>
    <p:sldId id="266" r:id="rId20"/>
    <p:sldId id="271" r:id="rId21"/>
    <p:sldId id="272" r:id="rId22"/>
    <p:sldId id="273" r:id="rId23"/>
    <p:sldId id="274" r:id="rId24"/>
    <p:sldId id="276" r:id="rId25"/>
    <p:sldId id="308" r:id="rId26"/>
    <p:sldId id="275" r:id="rId27"/>
    <p:sldId id="283" r:id="rId28"/>
    <p:sldId id="278" r:id="rId29"/>
    <p:sldId id="284" r:id="rId30"/>
    <p:sldId id="279" r:id="rId31"/>
    <p:sldId id="285" r:id="rId32"/>
    <p:sldId id="280" r:id="rId33"/>
    <p:sldId id="281" r:id="rId34"/>
    <p:sldId id="286" r:id="rId35"/>
    <p:sldId id="282" r:id="rId36"/>
    <p:sldId id="287" r:id="rId37"/>
    <p:sldId id="295" r:id="rId38"/>
    <p:sldId id="288" r:id="rId39"/>
    <p:sldId id="289" r:id="rId40"/>
    <p:sldId id="290" r:id="rId41"/>
    <p:sldId id="309" r:id="rId42"/>
    <p:sldId id="296" r:id="rId43"/>
    <p:sldId id="291" r:id="rId44"/>
    <p:sldId id="292" r:id="rId45"/>
    <p:sldId id="293" r:id="rId46"/>
    <p:sldId id="294" r:id="rId47"/>
    <p:sldId id="302" r:id="rId48"/>
    <p:sldId id="303" r:id="rId49"/>
    <p:sldId id="297" r:id="rId50"/>
    <p:sldId id="298" r:id="rId51"/>
    <p:sldId id="304" r:id="rId52"/>
    <p:sldId id="299" r:id="rId53"/>
    <p:sldId id="30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0"/>
    <p:restoredTop sz="96402"/>
  </p:normalViewPr>
  <p:slideViewPr>
    <p:cSldViewPr snapToGrid="0" snapToObjects="1">
      <p:cViewPr varScale="1">
        <p:scale>
          <a:sx n="133" d="100"/>
          <a:sy n="133" d="100"/>
        </p:scale>
        <p:origin x="3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C192DF-AFA7-884C-A746-319012FC0018}" type="datetimeFigureOut">
              <a:rPr lang="en-US" smtClean="0"/>
              <a:t>3/29/21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550D1-B5D7-294A-AD9E-3C860FE0EEA2}" type="slidenum">
              <a:rPr lang="en-US" smtClean="0"/>
              <a:t>‹#›</a:t>
            </a:fld>
            <a:endParaRPr lang="en-US"/>
          </a:p>
        </p:txBody>
      </p:sp>
    </p:spTree>
    <p:extLst>
      <p:ext uri="{BB962C8B-B14F-4D97-AF65-F5344CB8AC3E}">
        <p14:creationId xmlns:p14="http://schemas.microsoft.com/office/powerpoint/2010/main" val="1601538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early days of the web?  It was neat.</a:t>
            </a:r>
          </a:p>
        </p:txBody>
      </p:sp>
      <p:sp>
        <p:nvSpPr>
          <p:cNvPr id="4" name="Slide Number Placeholder 3"/>
          <p:cNvSpPr>
            <a:spLocks noGrp="1"/>
          </p:cNvSpPr>
          <p:nvPr>
            <p:ph type="sldNum" sz="quarter" idx="5"/>
          </p:nvPr>
        </p:nvSpPr>
        <p:spPr/>
        <p:txBody>
          <a:bodyPr/>
          <a:lstStyle/>
          <a:p>
            <a:fld id="{390550D1-B5D7-294A-AD9E-3C860FE0EEA2}" type="slidenum">
              <a:rPr lang="en-US" smtClean="0"/>
              <a:t>4</a:t>
            </a:fld>
            <a:endParaRPr lang="en-US"/>
          </a:p>
        </p:txBody>
      </p:sp>
    </p:spTree>
    <p:extLst>
      <p:ext uri="{BB962C8B-B14F-4D97-AF65-F5344CB8AC3E}">
        <p14:creationId xmlns:p14="http://schemas.microsoft.com/office/powerpoint/2010/main" val="1552297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closed the case because they didn’t consider it a vulnerability.</a:t>
            </a:r>
          </a:p>
        </p:txBody>
      </p:sp>
      <p:sp>
        <p:nvSpPr>
          <p:cNvPr id="4" name="Slide Number Placeholder 3"/>
          <p:cNvSpPr>
            <a:spLocks noGrp="1"/>
          </p:cNvSpPr>
          <p:nvPr>
            <p:ph type="sldNum" sz="quarter" idx="5"/>
          </p:nvPr>
        </p:nvSpPr>
        <p:spPr/>
        <p:txBody>
          <a:bodyPr/>
          <a:lstStyle/>
          <a:p>
            <a:fld id="{390550D1-B5D7-294A-AD9E-3C860FE0EEA2}" type="slidenum">
              <a:rPr lang="en-US" smtClean="0"/>
              <a:t>13</a:t>
            </a:fld>
            <a:endParaRPr lang="en-US"/>
          </a:p>
        </p:txBody>
      </p:sp>
    </p:spTree>
    <p:extLst>
      <p:ext uri="{BB962C8B-B14F-4D97-AF65-F5344CB8AC3E}">
        <p14:creationId xmlns:p14="http://schemas.microsoft.com/office/powerpoint/2010/main" val="240044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Jonas L mentioned a path that crashes Windows when it’s opened.  I’m reminded of my RTF work, as a COM object in an RTF can be remote.  Specified by a path…</a:t>
            </a:r>
          </a:p>
        </p:txBody>
      </p:sp>
      <p:sp>
        <p:nvSpPr>
          <p:cNvPr id="4" name="Slide Number Placeholder 3"/>
          <p:cNvSpPr>
            <a:spLocks noGrp="1"/>
          </p:cNvSpPr>
          <p:nvPr>
            <p:ph type="sldNum" sz="quarter" idx="5"/>
          </p:nvPr>
        </p:nvSpPr>
        <p:spPr/>
        <p:txBody>
          <a:bodyPr/>
          <a:lstStyle/>
          <a:p>
            <a:fld id="{390550D1-B5D7-294A-AD9E-3C860FE0EEA2}" type="slidenum">
              <a:rPr lang="en-US" smtClean="0"/>
              <a:t>15</a:t>
            </a:fld>
            <a:endParaRPr lang="en-US"/>
          </a:p>
        </p:txBody>
      </p:sp>
    </p:spTree>
    <p:extLst>
      <p:ext uri="{BB962C8B-B14F-4D97-AF65-F5344CB8AC3E}">
        <p14:creationId xmlns:p14="http://schemas.microsoft.com/office/powerpoint/2010/main" val="3239270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previewing such an RTF in Microsoft Outlook.</a:t>
            </a:r>
          </a:p>
        </p:txBody>
      </p:sp>
      <p:sp>
        <p:nvSpPr>
          <p:cNvPr id="4" name="Slide Number Placeholder 3"/>
          <p:cNvSpPr>
            <a:spLocks noGrp="1"/>
          </p:cNvSpPr>
          <p:nvPr>
            <p:ph type="sldNum" sz="quarter" idx="5"/>
          </p:nvPr>
        </p:nvSpPr>
        <p:spPr/>
        <p:txBody>
          <a:bodyPr/>
          <a:lstStyle/>
          <a:p>
            <a:fld id="{390550D1-B5D7-294A-AD9E-3C860FE0EEA2}" type="slidenum">
              <a:rPr lang="en-US" smtClean="0"/>
              <a:t>16</a:t>
            </a:fld>
            <a:endParaRPr lang="en-US"/>
          </a:p>
        </p:txBody>
      </p:sp>
    </p:spTree>
    <p:extLst>
      <p:ext uri="{BB962C8B-B14F-4D97-AF65-F5344CB8AC3E}">
        <p14:creationId xmlns:p14="http://schemas.microsoft.com/office/powerpoint/2010/main" val="2766107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turns out, Google Project Zero had already reported this problem in passing in 2015.  But they also give us an RTF template!</a:t>
            </a:r>
          </a:p>
        </p:txBody>
      </p:sp>
      <p:sp>
        <p:nvSpPr>
          <p:cNvPr id="4" name="Slide Number Placeholder 3"/>
          <p:cNvSpPr>
            <a:spLocks noGrp="1"/>
          </p:cNvSpPr>
          <p:nvPr>
            <p:ph type="sldNum" sz="quarter" idx="5"/>
          </p:nvPr>
        </p:nvSpPr>
        <p:spPr/>
        <p:txBody>
          <a:bodyPr/>
          <a:lstStyle/>
          <a:p>
            <a:fld id="{390550D1-B5D7-294A-AD9E-3C860FE0EEA2}" type="slidenum">
              <a:rPr lang="en-US" smtClean="0"/>
              <a:t>18</a:t>
            </a:fld>
            <a:endParaRPr lang="en-US"/>
          </a:p>
        </p:txBody>
      </p:sp>
    </p:spTree>
    <p:extLst>
      <p:ext uri="{BB962C8B-B14F-4D97-AF65-F5344CB8AC3E}">
        <p14:creationId xmlns:p14="http://schemas.microsoft.com/office/powerpoint/2010/main" val="232554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some linefeeds to make it more readable.  All we have to do is change the CLSID and we can instantiate any COM object on a system.</a:t>
            </a:r>
          </a:p>
        </p:txBody>
      </p:sp>
      <p:sp>
        <p:nvSpPr>
          <p:cNvPr id="4" name="Slide Number Placeholder 3"/>
          <p:cNvSpPr>
            <a:spLocks noGrp="1"/>
          </p:cNvSpPr>
          <p:nvPr>
            <p:ph type="sldNum" sz="quarter" idx="5"/>
          </p:nvPr>
        </p:nvSpPr>
        <p:spPr/>
        <p:txBody>
          <a:bodyPr/>
          <a:lstStyle/>
          <a:p>
            <a:fld id="{390550D1-B5D7-294A-AD9E-3C860FE0EEA2}" type="slidenum">
              <a:rPr lang="en-US" smtClean="0"/>
              <a:t>19</a:t>
            </a:fld>
            <a:endParaRPr lang="en-US"/>
          </a:p>
        </p:txBody>
      </p:sp>
    </p:spTree>
    <p:extLst>
      <p:ext uri="{BB962C8B-B14F-4D97-AF65-F5344CB8AC3E}">
        <p14:creationId xmlns:p14="http://schemas.microsoft.com/office/powerpoint/2010/main" val="369567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trivial python script, we can make RTFs for each COM object present on a system.</a:t>
            </a:r>
          </a:p>
        </p:txBody>
      </p:sp>
      <p:sp>
        <p:nvSpPr>
          <p:cNvPr id="4" name="Slide Number Placeholder 3"/>
          <p:cNvSpPr>
            <a:spLocks noGrp="1"/>
          </p:cNvSpPr>
          <p:nvPr>
            <p:ph type="sldNum" sz="quarter" idx="5"/>
          </p:nvPr>
        </p:nvSpPr>
        <p:spPr/>
        <p:txBody>
          <a:bodyPr/>
          <a:lstStyle/>
          <a:p>
            <a:fld id="{390550D1-B5D7-294A-AD9E-3C860FE0EEA2}" type="slidenum">
              <a:rPr lang="en-US" smtClean="0"/>
              <a:t>21</a:t>
            </a:fld>
            <a:endParaRPr lang="en-US"/>
          </a:p>
        </p:txBody>
      </p:sp>
    </p:spTree>
    <p:extLst>
      <p:ext uri="{BB962C8B-B14F-4D97-AF65-F5344CB8AC3E}">
        <p14:creationId xmlns:p14="http://schemas.microsoft.com/office/powerpoint/2010/main" val="326938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thousands of RTFs, how do we open them all to see what they do?  </a:t>
            </a:r>
            <a:r>
              <a:rPr lang="en-US"/>
              <a:t>We can use CERT BFF!</a:t>
            </a:r>
          </a:p>
        </p:txBody>
      </p:sp>
      <p:sp>
        <p:nvSpPr>
          <p:cNvPr id="4" name="Slide Number Placeholder 3"/>
          <p:cNvSpPr>
            <a:spLocks noGrp="1"/>
          </p:cNvSpPr>
          <p:nvPr>
            <p:ph type="sldNum" sz="quarter" idx="5"/>
          </p:nvPr>
        </p:nvSpPr>
        <p:spPr/>
        <p:txBody>
          <a:bodyPr/>
          <a:lstStyle/>
          <a:p>
            <a:fld id="{390550D1-B5D7-294A-AD9E-3C860FE0EEA2}" type="slidenum">
              <a:rPr lang="en-US" smtClean="0"/>
              <a:t>22</a:t>
            </a:fld>
            <a:endParaRPr lang="en-US"/>
          </a:p>
        </p:txBody>
      </p:sp>
    </p:spTree>
    <p:extLst>
      <p:ext uri="{BB962C8B-B14F-4D97-AF65-F5344CB8AC3E}">
        <p14:creationId xmlns:p14="http://schemas.microsoft.com/office/powerpoint/2010/main" val="662540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with exploit mitigations and no obvious way to steer how the crashes happen, these cases are very uninteresting.</a:t>
            </a:r>
          </a:p>
        </p:txBody>
      </p:sp>
      <p:sp>
        <p:nvSpPr>
          <p:cNvPr id="4" name="Slide Number Placeholder 3"/>
          <p:cNvSpPr>
            <a:spLocks noGrp="1"/>
          </p:cNvSpPr>
          <p:nvPr>
            <p:ph type="sldNum" sz="quarter" idx="5"/>
          </p:nvPr>
        </p:nvSpPr>
        <p:spPr/>
        <p:txBody>
          <a:bodyPr/>
          <a:lstStyle/>
          <a:p>
            <a:fld id="{390550D1-B5D7-294A-AD9E-3C860FE0EEA2}" type="slidenum">
              <a:rPr lang="en-US" smtClean="0"/>
              <a:t>23</a:t>
            </a:fld>
            <a:endParaRPr lang="en-US"/>
          </a:p>
        </p:txBody>
      </p:sp>
    </p:spTree>
    <p:extLst>
      <p:ext uri="{BB962C8B-B14F-4D97-AF65-F5344CB8AC3E}">
        <p14:creationId xmlns:p14="http://schemas.microsoft.com/office/powerpoint/2010/main" val="1654949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 Tweet about security things.  Here I mention how Process Monitor can be used to find vulnerabilities.</a:t>
            </a:r>
          </a:p>
        </p:txBody>
      </p:sp>
      <p:sp>
        <p:nvSpPr>
          <p:cNvPr id="4" name="Slide Number Placeholder 3"/>
          <p:cNvSpPr>
            <a:spLocks noGrp="1"/>
          </p:cNvSpPr>
          <p:nvPr>
            <p:ph type="sldNum" sz="quarter" idx="5"/>
          </p:nvPr>
        </p:nvSpPr>
        <p:spPr/>
        <p:txBody>
          <a:bodyPr/>
          <a:lstStyle/>
          <a:p>
            <a:fld id="{390550D1-B5D7-294A-AD9E-3C860FE0EEA2}" type="slidenum">
              <a:rPr lang="en-US" smtClean="0"/>
              <a:t>24</a:t>
            </a:fld>
            <a:endParaRPr lang="en-US"/>
          </a:p>
        </p:txBody>
      </p:sp>
    </p:spTree>
    <p:extLst>
      <p:ext uri="{BB962C8B-B14F-4D97-AF65-F5344CB8AC3E}">
        <p14:creationId xmlns:p14="http://schemas.microsoft.com/office/powerpoint/2010/main" val="1031433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set up a filter to look for unexpected file loads.</a:t>
            </a:r>
          </a:p>
        </p:txBody>
      </p:sp>
      <p:sp>
        <p:nvSpPr>
          <p:cNvPr id="4" name="Slide Number Placeholder 3"/>
          <p:cNvSpPr>
            <a:spLocks noGrp="1"/>
          </p:cNvSpPr>
          <p:nvPr>
            <p:ph type="sldNum" sz="quarter" idx="5"/>
          </p:nvPr>
        </p:nvSpPr>
        <p:spPr/>
        <p:txBody>
          <a:bodyPr/>
          <a:lstStyle/>
          <a:p>
            <a:fld id="{390550D1-B5D7-294A-AD9E-3C860FE0EEA2}" type="slidenum">
              <a:rPr lang="en-US" smtClean="0"/>
              <a:t>25</a:t>
            </a:fld>
            <a:endParaRPr lang="en-US"/>
          </a:p>
        </p:txBody>
      </p:sp>
    </p:spTree>
    <p:extLst>
      <p:ext uri="{BB962C8B-B14F-4D97-AF65-F5344CB8AC3E}">
        <p14:creationId xmlns:p14="http://schemas.microsoft.com/office/powerpoint/2010/main" val="425459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want more!  Interactive web sites to run code on your computer… let’s call it ActiveX!</a:t>
            </a:r>
          </a:p>
        </p:txBody>
      </p:sp>
      <p:sp>
        <p:nvSpPr>
          <p:cNvPr id="4" name="Slide Number Placeholder 3"/>
          <p:cNvSpPr>
            <a:spLocks noGrp="1"/>
          </p:cNvSpPr>
          <p:nvPr>
            <p:ph type="sldNum" sz="quarter" idx="5"/>
          </p:nvPr>
        </p:nvSpPr>
        <p:spPr/>
        <p:txBody>
          <a:bodyPr/>
          <a:lstStyle/>
          <a:p>
            <a:fld id="{390550D1-B5D7-294A-AD9E-3C860FE0EEA2}" type="slidenum">
              <a:rPr lang="en-US" smtClean="0"/>
              <a:t>5</a:t>
            </a:fld>
            <a:endParaRPr lang="en-US"/>
          </a:p>
        </p:txBody>
      </p:sp>
    </p:spTree>
    <p:extLst>
      <p:ext uri="{BB962C8B-B14F-4D97-AF65-F5344CB8AC3E}">
        <p14:creationId xmlns:p14="http://schemas.microsoft.com/office/powerpoint/2010/main" val="2297541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COM object that you’ll have if you’re on a system that has IBM Lotus Notes installed.  It doesn’t matter if you don’t use Notes anymore.  You have the COM object if you have it installed.</a:t>
            </a:r>
          </a:p>
        </p:txBody>
      </p:sp>
      <p:sp>
        <p:nvSpPr>
          <p:cNvPr id="4" name="Slide Number Placeholder 3"/>
          <p:cNvSpPr>
            <a:spLocks noGrp="1"/>
          </p:cNvSpPr>
          <p:nvPr>
            <p:ph type="sldNum" sz="quarter" idx="5"/>
          </p:nvPr>
        </p:nvSpPr>
        <p:spPr/>
        <p:txBody>
          <a:bodyPr/>
          <a:lstStyle/>
          <a:p>
            <a:fld id="{390550D1-B5D7-294A-AD9E-3C860FE0EEA2}" type="slidenum">
              <a:rPr lang="en-US" smtClean="0"/>
              <a:t>27</a:t>
            </a:fld>
            <a:endParaRPr lang="en-US"/>
          </a:p>
        </p:txBody>
      </p:sp>
    </p:spTree>
    <p:extLst>
      <p:ext uri="{BB962C8B-B14F-4D97-AF65-F5344CB8AC3E}">
        <p14:creationId xmlns:p14="http://schemas.microsoft.com/office/powerpoint/2010/main" val="2221554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it’s trying to load ndb2key.dll from the current directory.  You don’t think…</a:t>
            </a:r>
          </a:p>
        </p:txBody>
      </p:sp>
      <p:sp>
        <p:nvSpPr>
          <p:cNvPr id="4" name="Slide Number Placeholder 3"/>
          <p:cNvSpPr>
            <a:spLocks noGrp="1"/>
          </p:cNvSpPr>
          <p:nvPr>
            <p:ph type="sldNum" sz="quarter" idx="5"/>
          </p:nvPr>
        </p:nvSpPr>
        <p:spPr/>
        <p:txBody>
          <a:bodyPr/>
          <a:lstStyle/>
          <a:p>
            <a:fld id="{390550D1-B5D7-294A-AD9E-3C860FE0EEA2}" type="slidenum">
              <a:rPr lang="en-US" smtClean="0"/>
              <a:t>28</a:t>
            </a:fld>
            <a:endParaRPr lang="en-US"/>
          </a:p>
        </p:txBody>
      </p:sp>
    </p:spTree>
    <p:extLst>
      <p:ext uri="{BB962C8B-B14F-4D97-AF65-F5344CB8AC3E}">
        <p14:creationId xmlns:p14="http://schemas.microsoft.com/office/powerpoint/2010/main" val="417935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Yep!  Not only does Word look for ndb2key.dll in the current directory, but it’ll load the DLL into the Word process.  Here I’ve planted a DLL that runs </a:t>
            </a:r>
            <a:r>
              <a:rPr lang="en-US" dirty="0" err="1"/>
              <a:t>calc.exe</a:t>
            </a:r>
            <a:endParaRPr lang="en-US" dirty="0"/>
          </a:p>
        </p:txBody>
      </p:sp>
      <p:sp>
        <p:nvSpPr>
          <p:cNvPr id="4" name="Slide Number Placeholder 3"/>
          <p:cNvSpPr>
            <a:spLocks noGrp="1"/>
          </p:cNvSpPr>
          <p:nvPr>
            <p:ph type="sldNum" sz="quarter" idx="5"/>
          </p:nvPr>
        </p:nvSpPr>
        <p:spPr/>
        <p:txBody>
          <a:bodyPr/>
          <a:lstStyle/>
          <a:p>
            <a:fld id="{390550D1-B5D7-294A-AD9E-3C860FE0EEA2}" type="slidenum">
              <a:rPr lang="en-US" smtClean="0"/>
              <a:t>29</a:t>
            </a:fld>
            <a:endParaRPr lang="en-US"/>
          </a:p>
        </p:txBody>
      </p:sp>
    </p:spTree>
    <p:extLst>
      <p:ext uri="{BB962C8B-B14F-4D97-AF65-F5344CB8AC3E}">
        <p14:creationId xmlns:p14="http://schemas.microsoft.com/office/powerpoint/2010/main" val="3890674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Pywin32 package for Python installs a COM object.  Let’s see what it does…</a:t>
            </a:r>
          </a:p>
        </p:txBody>
      </p:sp>
      <p:sp>
        <p:nvSpPr>
          <p:cNvPr id="4" name="Slide Number Placeholder 3"/>
          <p:cNvSpPr>
            <a:spLocks noGrp="1"/>
          </p:cNvSpPr>
          <p:nvPr>
            <p:ph type="sldNum" sz="quarter" idx="5"/>
          </p:nvPr>
        </p:nvSpPr>
        <p:spPr/>
        <p:txBody>
          <a:bodyPr/>
          <a:lstStyle/>
          <a:p>
            <a:fld id="{390550D1-B5D7-294A-AD9E-3C860FE0EEA2}" type="slidenum">
              <a:rPr lang="en-US" smtClean="0"/>
              <a:t>30</a:t>
            </a:fld>
            <a:endParaRPr lang="en-US"/>
          </a:p>
        </p:txBody>
      </p:sp>
    </p:spTree>
    <p:extLst>
      <p:ext uri="{BB962C8B-B14F-4D97-AF65-F5344CB8AC3E}">
        <p14:creationId xmlns:p14="http://schemas.microsoft.com/office/powerpoint/2010/main" val="3452067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it look for the /lib directory (which is C:\lib on Windows), but it also tries loading several python libraries.</a:t>
            </a:r>
          </a:p>
        </p:txBody>
      </p:sp>
      <p:sp>
        <p:nvSpPr>
          <p:cNvPr id="4" name="Slide Number Placeholder 3"/>
          <p:cNvSpPr>
            <a:spLocks noGrp="1"/>
          </p:cNvSpPr>
          <p:nvPr>
            <p:ph type="sldNum" sz="quarter" idx="5"/>
          </p:nvPr>
        </p:nvSpPr>
        <p:spPr/>
        <p:txBody>
          <a:bodyPr/>
          <a:lstStyle/>
          <a:p>
            <a:fld id="{390550D1-B5D7-294A-AD9E-3C860FE0EEA2}" type="slidenum">
              <a:rPr lang="en-US" smtClean="0"/>
              <a:t>31</a:t>
            </a:fld>
            <a:endParaRPr lang="en-US"/>
          </a:p>
        </p:txBody>
      </p:sp>
    </p:spTree>
    <p:extLst>
      <p:ext uri="{BB962C8B-B14F-4D97-AF65-F5344CB8AC3E}">
        <p14:creationId xmlns:p14="http://schemas.microsoft.com/office/powerpoint/2010/main" val="61119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a trivial python script to run </a:t>
            </a:r>
            <a:r>
              <a:rPr lang="en-US" dirty="0" err="1"/>
              <a:t>calc.exe</a:t>
            </a:r>
            <a:r>
              <a:rPr lang="en-US" dirty="0"/>
              <a:t>.  Easy.</a:t>
            </a:r>
          </a:p>
        </p:txBody>
      </p:sp>
      <p:sp>
        <p:nvSpPr>
          <p:cNvPr id="4" name="Slide Number Placeholder 3"/>
          <p:cNvSpPr>
            <a:spLocks noGrp="1"/>
          </p:cNvSpPr>
          <p:nvPr>
            <p:ph type="sldNum" sz="quarter" idx="5"/>
          </p:nvPr>
        </p:nvSpPr>
        <p:spPr/>
        <p:txBody>
          <a:bodyPr/>
          <a:lstStyle/>
          <a:p>
            <a:fld id="{390550D1-B5D7-294A-AD9E-3C860FE0EEA2}" type="slidenum">
              <a:rPr lang="en-US" smtClean="0"/>
              <a:t>32</a:t>
            </a:fld>
            <a:endParaRPr lang="en-US"/>
          </a:p>
        </p:txBody>
      </p:sp>
    </p:spTree>
    <p:extLst>
      <p:ext uri="{BB962C8B-B14F-4D97-AF65-F5344CB8AC3E}">
        <p14:creationId xmlns:p14="http://schemas.microsoft.com/office/powerpoint/2010/main" val="5946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Office Click-to-Run configures a COM object with a LocalServer32 EXE entry.</a:t>
            </a:r>
          </a:p>
        </p:txBody>
      </p:sp>
      <p:sp>
        <p:nvSpPr>
          <p:cNvPr id="4" name="Slide Number Placeholder 3"/>
          <p:cNvSpPr>
            <a:spLocks noGrp="1"/>
          </p:cNvSpPr>
          <p:nvPr>
            <p:ph type="sldNum" sz="quarter" idx="5"/>
          </p:nvPr>
        </p:nvSpPr>
        <p:spPr/>
        <p:txBody>
          <a:bodyPr/>
          <a:lstStyle/>
          <a:p>
            <a:fld id="{390550D1-B5D7-294A-AD9E-3C860FE0EEA2}" type="slidenum">
              <a:rPr lang="en-US" smtClean="0"/>
              <a:t>33</a:t>
            </a:fld>
            <a:endParaRPr lang="en-US"/>
          </a:p>
        </p:txBody>
      </p:sp>
    </p:spTree>
    <p:extLst>
      <p:ext uri="{BB962C8B-B14F-4D97-AF65-F5344CB8AC3E}">
        <p14:creationId xmlns:p14="http://schemas.microsoft.com/office/powerpoint/2010/main" val="644773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a minute… it’s looking for .EXE in the current directory.  You don’t think…</a:t>
            </a:r>
          </a:p>
        </p:txBody>
      </p:sp>
      <p:sp>
        <p:nvSpPr>
          <p:cNvPr id="4" name="Slide Number Placeholder 3"/>
          <p:cNvSpPr>
            <a:spLocks noGrp="1"/>
          </p:cNvSpPr>
          <p:nvPr>
            <p:ph type="sldNum" sz="quarter" idx="5"/>
          </p:nvPr>
        </p:nvSpPr>
        <p:spPr/>
        <p:txBody>
          <a:bodyPr/>
          <a:lstStyle/>
          <a:p>
            <a:fld id="{390550D1-B5D7-294A-AD9E-3C860FE0EEA2}" type="slidenum">
              <a:rPr lang="en-US" smtClean="0"/>
              <a:t>34</a:t>
            </a:fld>
            <a:endParaRPr lang="en-US"/>
          </a:p>
        </p:txBody>
      </p:sp>
    </p:spTree>
    <p:extLst>
      <p:ext uri="{BB962C8B-B14F-4D97-AF65-F5344CB8AC3E}">
        <p14:creationId xmlns:p14="http://schemas.microsoft.com/office/powerpoint/2010/main" val="3582216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Yep!  It’s running the file called .EXE from the directory where the RTF lives.</a:t>
            </a:r>
          </a:p>
        </p:txBody>
      </p:sp>
      <p:sp>
        <p:nvSpPr>
          <p:cNvPr id="4" name="Slide Number Placeholder 3"/>
          <p:cNvSpPr>
            <a:spLocks noGrp="1"/>
          </p:cNvSpPr>
          <p:nvPr>
            <p:ph type="sldNum" sz="quarter" idx="5"/>
          </p:nvPr>
        </p:nvSpPr>
        <p:spPr/>
        <p:txBody>
          <a:bodyPr/>
          <a:lstStyle/>
          <a:p>
            <a:fld id="{390550D1-B5D7-294A-AD9E-3C860FE0EEA2}" type="slidenum">
              <a:rPr lang="en-US" smtClean="0"/>
              <a:t>35</a:t>
            </a:fld>
            <a:endParaRPr lang="en-US"/>
          </a:p>
        </p:txBody>
      </p:sp>
    </p:spTree>
    <p:extLst>
      <p:ext uri="{BB962C8B-B14F-4D97-AF65-F5344CB8AC3E}">
        <p14:creationId xmlns:p14="http://schemas.microsoft.com/office/powerpoint/2010/main" val="3826622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that COM object server again.  Wait, there is no </a:t>
            </a:r>
            <a:r>
              <a:rPr lang="en-US" dirty="0" err="1"/>
              <a:t>vdsldr.exe</a:t>
            </a:r>
            <a:r>
              <a:rPr lang="en-US" dirty="0"/>
              <a:t> file!</a:t>
            </a:r>
          </a:p>
        </p:txBody>
      </p:sp>
      <p:sp>
        <p:nvSpPr>
          <p:cNvPr id="4" name="Slide Number Placeholder 3"/>
          <p:cNvSpPr>
            <a:spLocks noGrp="1"/>
          </p:cNvSpPr>
          <p:nvPr>
            <p:ph type="sldNum" sz="quarter" idx="5"/>
          </p:nvPr>
        </p:nvSpPr>
        <p:spPr/>
        <p:txBody>
          <a:bodyPr/>
          <a:lstStyle/>
          <a:p>
            <a:fld id="{390550D1-B5D7-294A-AD9E-3C860FE0EEA2}" type="slidenum">
              <a:rPr lang="en-US" smtClean="0"/>
              <a:t>36</a:t>
            </a:fld>
            <a:endParaRPr lang="en-US"/>
          </a:p>
        </p:txBody>
      </p:sp>
    </p:spTree>
    <p:extLst>
      <p:ext uri="{BB962C8B-B14F-4D97-AF65-F5344CB8AC3E}">
        <p14:creationId xmlns:p14="http://schemas.microsoft.com/office/powerpoint/2010/main" val="33278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websites can run code on your computer?  This seems… bad?</a:t>
            </a:r>
          </a:p>
        </p:txBody>
      </p:sp>
      <p:sp>
        <p:nvSpPr>
          <p:cNvPr id="4" name="Slide Number Placeholder 3"/>
          <p:cNvSpPr>
            <a:spLocks noGrp="1"/>
          </p:cNvSpPr>
          <p:nvPr>
            <p:ph type="sldNum" sz="quarter" idx="5"/>
          </p:nvPr>
        </p:nvSpPr>
        <p:spPr/>
        <p:txBody>
          <a:bodyPr/>
          <a:lstStyle/>
          <a:p>
            <a:fld id="{390550D1-B5D7-294A-AD9E-3C860FE0EEA2}" type="slidenum">
              <a:rPr lang="en-US" smtClean="0"/>
              <a:t>6</a:t>
            </a:fld>
            <a:endParaRPr lang="en-US"/>
          </a:p>
        </p:txBody>
      </p:sp>
    </p:spTree>
    <p:extLst>
      <p:ext uri="{BB962C8B-B14F-4D97-AF65-F5344CB8AC3E}">
        <p14:creationId xmlns:p14="http://schemas.microsoft.com/office/powerpoint/2010/main" val="659724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make our own COM object with an obviously non-existing LocalServer32</a:t>
            </a:r>
          </a:p>
        </p:txBody>
      </p:sp>
      <p:sp>
        <p:nvSpPr>
          <p:cNvPr id="4" name="Slide Number Placeholder 3"/>
          <p:cNvSpPr>
            <a:spLocks noGrp="1"/>
          </p:cNvSpPr>
          <p:nvPr>
            <p:ph type="sldNum" sz="quarter" idx="5"/>
          </p:nvPr>
        </p:nvSpPr>
        <p:spPr/>
        <p:txBody>
          <a:bodyPr/>
          <a:lstStyle/>
          <a:p>
            <a:fld id="{390550D1-B5D7-294A-AD9E-3C860FE0EEA2}" type="slidenum">
              <a:rPr lang="en-US" smtClean="0"/>
              <a:t>37</a:t>
            </a:fld>
            <a:endParaRPr lang="en-US"/>
          </a:p>
        </p:txBody>
      </p:sp>
    </p:spTree>
    <p:extLst>
      <p:ext uri="{BB962C8B-B14F-4D97-AF65-F5344CB8AC3E}">
        <p14:creationId xmlns:p14="http://schemas.microsoft.com/office/powerpoint/2010/main" val="371126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it look for C:\DOES_NOT_EXIST.EXE, but when that fails Word tries harder and checks for C:\DOES_NOT_EXIST.EXE -Embedding. Then it tries to run .EXE from the RTF’s directory.</a:t>
            </a:r>
          </a:p>
        </p:txBody>
      </p:sp>
      <p:sp>
        <p:nvSpPr>
          <p:cNvPr id="4" name="Slide Number Placeholder 3"/>
          <p:cNvSpPr>
            <a:spLocks noGrp="1"/>
          </p:cNvSpPr>
          <p:nvPr>
            <p:ph type="sldNum" sz="quarter" idx="5"/>
          </p:nvPr>
        </p:nvSpPr>
        <p:spPr/>
        <p:txBody>
          <a:bodyPr/>
          <a:lstStyle/>
          <a:p>
            <a:fld id="{390550D1-B5D7-294A-AD9E-3C860FE0EEA2}" type="slidenum">
              <a:rPr lang="en-US" smtClean="0"/>
              <a:t>38</a:t>
            </a:fld>
            <a:endParaRPr lang="en-US"/>
          </a:p>
        </p:txBody>
      </p:sp>
    </p:spTree>
    <p:extLst>
      <p:ext uri="{BB962C8B-B14F-4D97-AF65-F5344CB8AC3E}">
        <p14:creationId xmlns:p14="http://schemas.microsoft.com/office/powerpoint/2010/main" val="1878055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that it’s a component of </a:t>
            </a:r>
            <a:r>
              <a:rPr lang="en-US" dirty="0" err="1"/>
              <a:t>ClickToRun</a:t>
            </a:r>
            <a:r>
              <a:rPr lang="en-US" dirty="0"/>
              <a:t> that leads to the attempted execution of .EXE</a:t>
            </a:r>
          </a:p>
        </p:txBody>
      </p:sp>
      <p:sp>
        <p:nvSpPr>
          <p:cNvPr id="4" name="Slide Number Placeholder 3"/>
          <p:cNvSpPr>
            <a:spLocks noGrp="1"/>
          </p:cNvSpPr>
          <p:nvPr>
            <p:ph type="sldNum" sz="quarter" idx="5"/>
          </p:nvPr>
        </p:nvSpPr>
        <p:spPr/>
        <p:txBody>
          <a:bodyPr/>
          <a:lstStyle/>
          <a:p>
            <a:fld id="{390550D1-B5D7-294A-AD9E-3C860FE0EEA2}" type="slidenum">
              <a:rPr lang="en-US" smtClean="0"/>
              <a:t>39</a:t>
            </a:fld>
            <a:endParaRPr lang="en-US"/>
          </a:p>
        </p:txBody>
      </p:sp>
    </p:spTree>
    <p:extLst>
      <p:ext uri="{BB962C8B-B14F-4D97-AF65-F5344CB8AC3E}">
        <p14:creationId xmlns:p14="http://schemas.microsoft.com/office/powerpoint/2010/main" val="357841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fixed this one case in March.  But just this one.</a:t>
            </a:r>
          </a:p>
        </p:txBody>
      </p:sp>
      <p:sp>
        <p:nvSpPr>
          <p:cNvPr id="4" name="Slide Number Placeholder 3"/>
          <p:cNvSpPr>
            <a:spLocks noGrp="1"/>
          </p:cNvSpPr>
          <p:nvPr>
            <p:ph type="sldNum" sz="quarter" idx="5"/>
          </p:nvPr>
        </p:nvSpPr>
        <p:spPr/>
        <p:txBody>
          <a:bodyPr/>
          <a:lstStyle/>
          <a:p>
            <a:fld id="{390550D1-B5D7-294A-AD9E-3C860FE0EEA2}" type="slidenum">
              <a:rPr lang="en-US" smtClean="0"/>
              <a:t>40</a:t>
            </a:fld>
            <a:endParaRPr lang="en-US"/>
          </a:p>
        </p:txBody>
      </p:sp>
    </p:spTree>
    <p:extLst>
      <p:ext uri="{BB962C8B-B14F-4D97-AF65-F5344CB8AC3E}">
        <p14:creationId xmlns:p14="http://schemas.microsoft.com/office/powerpoint/2010/main" val="1265612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simplest way to place an RTF and a planted file in the same directory?  A network share.  But who really would fall victim to this?  Perhaps in a corporate environment with a shared directory…</a:t>
            </a:r>
          </a:p>
        </p:txBody>
      </p:sp>
      <p:sp>
        <p:nvSpPr>
          <p:cNvPr id="4" name="Slide Number Placeholder 3"/>
          <p:cNvSpPr>
            <a:spLocks noGrp="1"/>
          </p:cNvSpPr>
          <p:nvPr>
            <p:ph type="sldNum" sz="quarter" idx="5"/>
          </p:nvPr>
        </p:nvSpPr>
        <p:spPr/>
        <p:txBody>
          <a:bodyPr/>
          <a:lstStyle/>
          <a:p>
            <a:fld id="{390550D1-B5D7-294A-AD9E-3C860FE0EEA2}" type="slidenum">
              <a:rPr lang="en-US" smtClean="0"/>
              <a:t>42</a:t>
            </a:fld>
            <a:endParaRPr lang="en-US"/>
          </a:p>
        </p:txBody>
      </p:sp>
    </p:spTree>
    <p:extLst>
      <p:ext uri="{BB962C8B-B14F-4D97-AF65-F5344CB8AC3E}">
        <p14:creationId xmlns:p14="http://schemas.microsoft.com/office/powerpoint/2010/main" val="763960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suggested to Google long ago that automatically downloading files without asking the user is dangerous.  They don’t agree.</a:t>
            </a:r>
          </a:p>
        </p:txBody>
      </p:sp>
      <p:sp>
        <p:nvSpPr>
          <p:cNvPr id="4" name="Slide Number Placeholder 3"/>
          <p:cNvSpPr>
            <a:spLocks noGrp="1"/>
          </p:cNvSpPr>
          <p:nvPr>
            <p:ph type="sldNum" sz="quarter" idx="5"/>
          </p:nvPr>
        </p:nvSpPr>
        <p:spPr/>
        <p:txBody>
          <a:bodyPr/>
          <a:lstStyle/>
          <a:p>
            <a:fld id="{390550D1-B5D7-294A-AD9E-3C860FE0EEA2}" type="slidenum">
              <a:rPr lang="en-US" smtClean="0"/>
              <a:t>43</a:t>
            </a:fld>
            <a:endParaRPr lang="en-US"/>
          </a:p>
        </p:txBody>
      </p:sp>
    </p:spTree>
    <p:extLst>
      <p:ext uri="{BB962C8B-B14F-4D97-AF65-F5344CB8AC3E}">
        <p14:creationId xmlns:p14="http://schemas.microsoft.com/office/powerpoint/2010/main" val="2333169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Firefox and Office 2013 or earlier both use the %temp% directory directly, which can be exploitable.  But we still have Protected View.</a:t>
            </a:r>
          </a:p>
        </p:txBody>
      </p:sp>
      <p:sp>
        <p:nvSpPr>
          <p:cNvPr id="4" name="Slide Number Placeholder 3"/>
          <p:cNvSpPr>
            <a:spLocks noGrp="1"/>
          </p:cNvSpPr>
          <p:nvPr>
            <p:ph type="sldNum" sz="quarter" idx="5"/>
          </p:nvPr>
        </p:nvSpPr>
        <p:spPr/>
        <p:txBody>
          <a:bodyPr/>
          <a:lstStyle/>
          <a:p>
            <a:fld id="{390550D1-B5D7-294A-AD9E-3C860FE0EEA2}" type="slidenum">
              <a:rPr lang="en-US" smtClean="0"/>
              <a:t>44</a:t>
            </a:fld>
            <a:endParaRPr lang="en-US"/>
          </a:p>
        </p:txBody>
      </p:sp>
    </p:spTree>
    <p:extLst>
      <p:ext uri="{BB962C8B-B14F-4D97-AF65-F5344CB8AC3E}">
        <p14:creationId xmlns:p14="http://schemas.microsoft.com/office/powerpoint/2010/main" val="3804591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Office know that a document is to be opened in Protected view?  It’s just an RTF file.</a:t>
            </a:r>
          </a:p>
        </p:txBody>
      </p:sp>
      <p:sp>
        <p:nvSpPr>
          <p:cNvPr id="4" name="Slide Number Placeholder 3"/>
          <p:cNvSpPr>
            <a:spLocks noGrp="1"/>
          </p:cNvSpPr>
          <p:nvPr>
            <p:ph type="sldNum" sz="quarter" idx="5"/>
          </p:nvPr>
        </p:nvSpPr>
        <p:spPr/>
        <p:txBody>
          <a:bodyPr/>
          <a:lstStyle/>
          <a:p>
            <a:fld id="{390550D1-B5D7-294A-AD9E-3C860FE0EEA2}" type="slidenum">
              <a:rPr lang="en-US" smtClean="0"/>
              <a:t>45</a:t>
            </a:fld>
            <a:endParaRPr lang="en-US"/>
          </a:p>
        </p:txBody>
      </p:sp>
    </p:spTree>
    <p:extLst>
      <p:ext uri="{BB962C8B-B14F-4D97-AF65-F5344CB8AC3E}">
        <p14:creationId xmlns:p14="http://schemas.microsoft.com/office/powerpoint/2010/main" val="906698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wait… there’s more here.</a:t>
            </a:r>
          </a:p>
        </p:txBody>
      </p:sp>
      <p:sp>
        <p:nvSpPr>
          <p:cNvPr id="4" name="Slide Number Placeholder 3"/>
          <p:cNvSpPr>
            <a:spLocks noGrp="1"/>
          </p:cNvSpPr>
          <p:nvPr>
            <p:ph type="sldNum" sz="quarter" idx="5"/>
          </p:nvPr>
        </p:nvSpPr>
        <p:spPr/>
        <p:txBody>
          <a:bodyPr/>
          <a:lstStyle/>
          <a:p>
            <a:fld id="{390550D1-B5D7-294A-AD9E-3C860FE0EEA2}" type="slidenum">
              <a:rPr lang="en-US" smtClean="0"/>
              <a:t>46</a:t>
            </a:fld>
            <a:endParaRPr lang="en-US"/>
          </a:p>
        </p:txBody>
      </p:sp>
    </p:spTree>
    <p:extLst>
      <p:ext uri="{BB962C8B-B14F-4D97-AF65-F5344CB8AC3E}">
        <p14:creationId xmlns:p14="http://schemas.microsoft.com/office/powerpoint/2010/main" val="1951737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Zone.Identifier</a:t>
            </a:r>
            <a:r>
              <a:rPr lang="en-US" dirty="0"/>
              <a:t> ADS tells us that this file came from the information superhighway, and therefore may not be trusted.</a:t>
            </a:r>
          </a:p>
        </p:txBody>
      </p:sp>
      <p:sp>
        <p:nvSpPr>
          <p:cNvPr id="4" name="Slide Number Placeholder 3"/>
          <p:cNvSpPr>
            <a:spLocks noGrp="1"/>
          </p:cNvSpPr>
          <p:nvPr>
            <p:ph type="sldNum" sz="quarter" idx="5"/>
          </p:nvPr>
        </p:nvSpPr>
        <p:spPr/>
        <p:txBody>
          <a:bodyPr/>
          <a:lstStyle/>
          <a:p>
            <a:fld id="{390550D1-B5D7-294A-AD9E-3C860FE0EEA2}" type="slidenum">
              <a:rPr lang="en-US" smtClean="0"/>
              <a:t>47</a:t>
            </a:fld>
            <a:endParaRPr lang="en-US"/>
          </a:p>
        </p:txBody>
      </p:sp>
    </p:spTree>
    <p:extLst>
      <p:ext uri="{BB962C8B-B14F-4D97-AF65-F5344CB8AC3E}">
        <p14:creationId xmlns:p14="http://schemas.microsoft.com/office/powerpoint/2010/main" val="42599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exploiting one of the bugs that </a:t>
            </a:r>
            <a:r>
              <a:rPr lang="en-US" dirty="0" err="1"/>
              <a:t>Dranzer</a:t>
            </a:r>
            <a:r>
              <a:rPr lang="en-US" dirty="0"/>
              <a:t> found.  Yep, this is a problem.</a:t>
            </a:r>
          </a:p>
        </p:txBody>
      </p:sp>
      <p:sp>
        <p:nvSpPr>
          <p:cNvPr id="4" name="Slide Number Placeholder 3"/>
          <p:cNvSpPr>
            <a:spLocks noGrp="1"/>
          </p:cNvSpPr>
          <p:nvPr>
            <p:ph type="sldNum" sz="quarter" idx="5"/>
          </p:nvPr>
        </p:nvSpPr>
        <p:spPr/>
        <p:txBody>
          <a:bodyPr/>
          <a:lstStyle/>
          <a:p>
            <a:fld id="{390550D1-B5D7-294A-AD9E-3C860FE0EEA2}" type="slidenum">
              <a:rPr lang="en-US" smtClean="0"/>
              <a:t>7</a:t>
            </a:fld>
            <a:endParaRPr lang="en-US"/>
          </a:p>
        </p:txBody>
      </p:sp>
    </p:spTree>
    <p:extLst>
      <p:ext uri="{BB962C8B-B14F-4D97-AF65-F5344CB8AC3E}">
        <p14:creationId xmlns:p14="http://schemas.microsoft.com/office/powerpoint/2010/main" val="328965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for attackers, there are several ways to simply avoid MOTW being applied, and thus making Office Protected View irrelevant.</a:t>
            </a:r>
          </a:p>
        </p:txBody>
      </p:sp>
      <p:sp>
        <p:nvSpPr>
          <p:cNvPr id="4" name="Slide Number Placeholder 3"/>
          <p:cNvSpPr>
            <a:spLocks noGrp="1"/>
          </p:cNvSpPr>
          <p:nvPr>
            <p:ph type="sldNum" sz="quarter" idx="5"/>
          </p:nvPr>
        </p:nvSpPr>
        <p:spPr/>
        <p:txBody>
          <a:bodyPr/>
          <a:lstStyle/>
          <a:p>
            <a:fld id="{390550D1-B5D7-294A-AD9E-3C860FE0EEA2}" type="slidenum">
              <a:rPr lang="en-US" smtClean="0"/>
              <a:t>48</a:t>
            </a:fld>
            <a:endParaRPr lang="en-US"/>
          </a:p>
        </p:txBody>
      </p:sp>
    </p:spTree>
    <p:extLst>
      <p:ext uri="{BB962C8B-B14F-4D97-AF65-F5344CB8AC3E}">
        <p14:creationId xmlns:p14="http://schemas.microsoft.com/office/powerpoint/2010/main" val="2631488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an ISO container is the perfect vehicle for an attacker.</a:t>
            </a:r>
          </a:p>
        </p:txBody>
      </p:sp>
      <p:sp>
        <p:nvSpPr>
          <p:cNvPr id="4" name="Slide Number Placeholder 3"/>
          <p:cNvSpPr>
            <a:spLocks noGrp="1"/>
          </p:cNvSpPr>
          <p:nvPr>
            <p:ph type="sldNum" sz="quarter" idx="5"/>
          </p:nvPr>
        </p:nvSpPr>
        <p:spPr/>
        <p:txBody>
          <a:bodyPr/>
          <a:lstStyle/>
          <a:p>
            <a:fld id="{390550D1-B5D7-294A-AD9E-3C860FE0EEA2}" type="slidenum">
              <a:rPr lang="en-US" smtClean="0"/>
              <a:t>49</a:t>
            </a:fld>
            <a:endParaRPr lang="en-US"/>
          </a:p>
        </p:txBody>
      </p:sp>
    </p:spTree>
    <p:extLst>
      <p:ext uri="{BB962C8B-B14F-4D97-AF65-F5344CB8AC3E}">
        <p14:creationId xmlns:p14="http://schemas.microsoft.com/office/powerpoint/2010/main" val="3559515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lose all hope.  There are some defenses to help avoid exploitation of COM by way of RTF.  Several of these will help protect against other vulnerabilities as well.</a:t>
            </a:r>
          </a:p>
        </p:txBody>
      </p:sp>
      <p:sp>
        <p:nvSpPr>
          <p:cNvPr id="4" name="Slide Number Placeholder 3"/>
          <p:cNvSpPr>
            <a:spLocks noGrp="1"/>
          </p:cNvSpPr>
          <p:nvPr>
            <p:ph type="sldNum" sz="quarter" idx="5"/>
          </p:nvPr>
        </p:nvSpPr>
        <p:spPr/>
        <p:txBody>
          <a:bodyPr/>
          <a:lstStyle/>
          <a:p>
            <a:fld id="{390550D1-B5D7-294A-AD9E-3C860FE0EEA2}" type="slidenum">
              <a:rPr lang="en-US" smtClean="0"/>
              <a:t>51</a:t>
            </a:fld>
            <a:endParaRPr lang="en-US"/>
          </a:p>
        </p:txBody>
      </p:sp>
    </p:spTree>
    <p:extLst>
      <p:ext uri="{BB962C8B-B14F-4D97-AF65-F5344CB8AC3E}">
        <p14:creationId xmlns:p14="http://schemas.microsoft.com/office/powerpoint/2010/main" val="235447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is it that Internet Explorer knows if a COM object is a “safe” ActiveX control?  It runs some code in the control.  Wait, what?</a:t>
            </a:r>
          </a:p>
        </p:txBody>
      </p:sp>
      <p:sp>
        <p:nvSpPr>
          <p:cNvPr id="4" name="Slide Number Placeholder 3"/>
          <p:cNvSpPr>
            <a:spLocks noGrp="1"/>
          </p:cNvSpPr>
          <p:nvPr>
            <p:ph type="sldNum" sz="quarter" idx="5"/>
          </p:nvPr>
        </p:nvSpPr>
        <p:spPr/>
        <p:txBody>
          <a:bodyPr/>
          <a:lstStyle/>
          <a:p>
            <a:fld id="{390550D1-B5D7-294A-AD9E-3C860FE0EEA2}" type="slidenum">
              <a:rPr lang="en-US" smtClean="0"/>
              <a:t>8</a:t>
            </a:fld>
            <a:endParaRPr lang="en-US"/>
          </a:p>
        </p:txBody>
      </p:sp>
    </p:spTree>
    <p:extLst>
      <p:ext uri="{BB962C8B-B14F-4D97-AF65-F5344CB8AC3E}">
        <p14:creationId xmlns:p14="http://schemas.microsoft.com/office/powerpoint/2010/main" val="36858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control that crashes in an exploitable matter when it’s instantiated. Microsoft blocked that one control with a kill bit.  Remember when you could bypass a kill bit with curly brackets?</a:t>
            </a:r>
          </a:p>
        </p:txBody>
      </p:sp>
      <p:sp>
        <p:nvSpPr>
          <p:cNvPr id="4" name="Slide Number Placeholder 3"/>
          <p:cNvSpPr>
            <a:spLocks noGrp="1"/>
          </p:cNvSpPr>
          <p:nvPr>
            <p:ph type="sldNum" sz="quarter" idx="5"/>
          </p:nvPr>
        </p:nvSpPr>
        <p:spPr/>
        <p:txBody>
          <a:bodyPr/>
          <a:lstStyle/>
          <a:p>
            <a:fld id="{390550D1-B5D7-294A-AD9E-3C860FE0EEA2}" type="slidenum">
              <a:rPr lang="en-US" smtClean="0"/>
              <a:t>9</a:t>
            </a:fld>
            <a:endParaRPr lang="en-US"/>
          </a:p>
        </p:txBody>
      </p:sp>
    </p:spTree>
    <p:extLst>
      <p:ext uri="{BB962C8B-B14F-4D97-AF65-F5344CB8AC3E}">
        <p14:creationId xmlns:p14="http://schemas.microsoft.com/office/powerpoint/2010/main" val="223397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we’ve learned our lessons from the mistakes made 15+ years ago, right?</a:t>
            </a:r>
          </a:p>
        </p:txBody>
      </p:sp>
      <p:sp>
        <p:nvSpPr>
          <p:cNvPr id="4" name="Slide Number Placeholder 3"/>
          <p:cNvSpPr>
            <a:spLocks noGrp="1"/>
          </p:cNvSpPr>
          <p:nvPr>
            <p:ph type="sldNum" sz="quarter" idx="5"/>
          </p:nvPr>
        </p:nvSpPr>
        <p:spPr/>
        <p:txBody>
          <a:bodyPr/>
          <a:lstStyle/>
          <a:p>
            <a:fld id="{390550D1-B5D7-294A-AD9E-3C860FE0EEA2}" type="slidenum">
              <a:rPr lang="en-US" smtClean="0"/>
              <a:t>10</a:t>
            </a:fld>
            <a:endParaRPr lang="en-US"/>
          </a:p>
        </p:txBody>
      </p:sp>
    </p:spTree>
    <p:extLst>
      <p:ext uri="{BB962C8B-B14F-4D97-AF65-F5344CB8AC3E}">
        <p14:creationId xmlns:p14="http://schemas.microsoft.com/office/powerpoint/2010/main" val="157564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I reported an issue to Microsoft where Word viewing RTF content is much more relaxed with COM vs. Word viewing DOC content.</a:t>
            </a:r>
          </a:p>
        </p:txBody>
      </p:sp>
      <p:sp>
        <p:nvSpPr>
          <p:cNvPr id="4" name="Slide Number Placeholder 3"/>
          <p:cNvSpPr>
            <a:spLocks noGrp="1"/>
          </p:cNvSpPr>
          <p:nvPr>
            <p:ph type="sldNum" sz="quarter" idx="5"/>
          </p:nvPr>
        </p:nvSpPr>
        <p:spPr/>
        <p:txBody>
          <a:bodyPr/>
          <a:lstStyle/>
          <a:p>
            <a:fld id="{390550D1-B5D7-294A-AD9E-3C860FE0EEA2}" type="slidenum">
              <a:rPr lang="en-US" smtClean="0"/>
              <a:t>11</a:t>
            </a:fld>
            <a:endParaRPr lang="en-US"/>
          </a:p>
        </p:txBody>
      </p:sp>
    </p:spTree>
    <p:extLst>
      <p:ext uri="{BB962C8B-B14F-4D97-AF65-F5344CB8AC3E}">
        <p14:creationId xmlns:p14="http://schemas.microsoft.com/office/powerpoint/2010/main" val="22601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suggested some specific problems with instantiating COM without prompting.</a:t>
            </a:r>
          </a:p>
        </p:txBody>
      </p:sp>
      <p:sp>
        <p:nvSpPr>
          <p:cNvPr id="4" name="Slide Number Placeholder 3"/>
          <p:cNvSpPr>
            <a:spLocks noGrp="1"/>
          </p:cNvSpPr>
          <p:nvPr>
            <p:ph type="sldNum" sz="quarter" idx="5"/>
          </p:nvPr>
        </p:nvSpPr>
        <p:spPr/>
        <p:txBody>
          <a:bodyPr/>
          <a:lstStyle/>
          <a:p>
            <a:fld id="{390550D1-B5D7-294A-AD9E-3C860FE0EEA2}" type="slidenum">
              <a:rPr lang="en-US" smtClean="0"/>
              <a:t>12</a:t>
            </a:fld>
            <a:endParaRPr lang="en-US"/>
          </a:p>
        </p:txBody>
      </p:sp>
    </p:spTree>
    <p:extLst>
      <p:ext uri="{BB962C8B-B14F-4D97-AF65-F5344CB8AC3E}">
        <p14:creationId xmlns:p14="http://schemas.microsoft.com/office/powerpoint/2010/main" val="613235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428412" y="640226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
        <p:nvSpPr>
          <p:cNvPr id="10" name="Title 1">
            <a:extLst>
              <a:ext uri="{FF2B5EF4-FFF2-40B4-BE49-F238E27FC236}">
                <a16:creationId xmlns:a16="http://schemas.microsoft.com/office/drawing/2014/main" id="{9B2DEA16-E016-9444-BF42-CB27DA825502}"/>
              </a:ext>
            </a:extLst>
          </p:cNvPr>
          <p:cNvSpPr txBox="1">
            <a:spLocks/>
          </p:cNvSpPr>
          <p:nvPr userDrawn="1"/>
        </p:nvSpPr>
        <p:spPr>
          <a:xfrm>
            <a:off x="381000" y="3159705"/>
            <a:ext cx="8387862" cy="116611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kern="1200" cap="all">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Attacking COM via Word RTF</a:t>
            </a:r>
          </a:p>
        </p:txBody>
      </p:sp>
      <p:pic>
        <p:nvPicPr>
          <p:cNvPr id="11" name="Picture 10">
            <a:extLst>
              <a:ext uri="{FF2B5EF4-FFF2-40B4-BE49-F238E27FC236}">
                <a16:creationId xmlns:a16="http://schemas.microsoft.com/office/drawing/2014/main" id="{8BEDCA9F-7A34-8B41-B310-D872B5AF72D8}"/>
              </a:ext>
            </a:extLst>
          </p:cNvPr>
          <p:cNvPicPr>
            <a:picLocks noChangeAspect="1"/>
          </p:cNvPicPr>
          <p:nvPr userDrawn="1"/>
        </p:nvPicPr>
        <p:blipFill>
          <a:blip r:embed="rId2"/>
          <a:stretch>
            <a:fillRect/>
          </a:stretch>
        </p:blipFill>
        <p:spPr>
          <a:xfrm>
            <a:off x="381000" y="998131"/>
            <a:ext cx="1371600" cy="1371600"/>
          </a:xfrm>
          <a:prstGeom prst="rect">
            <a:avLst/>
          </a:prstGeom>
        </p:spPr>
      </p:pic>
      <p:sp>
        <p:nvSpPr>
          <p:cNvPr id="12" name="TextBox 11">
            <a:extLst>
              <a:ext uri="{FF2B5EF4-FFF2-40B4-BE49-F238E27FC236}">
                <a16:creationId xmlns:a16="http://schemas.microsoft.com/office/drawing/2014/main" id="{77BF9D82-2D58-AD42-BD6D-67DB9D53934B}"/>
              </a:ext>
            </a:extLst>
          </p:cNvPr>
          <p:cNvSpPr txBox="1"/>
          <p:nvPr userDrawn="1"/>
        </p:nvSpPr>
        <p:spPr>
          <a:xfrm>
            <a:off x="381000" y="5793189"/>
            <a:ext cx="2620107" cy="553998"/>
          </a:xfrm>
          <a:prstGeom prst="rect">
            <a:avLst/>
          </a:prstGeom>
          <a:noFill/>
        </p:spPr>
        <p:txBody>
          <a:bodyPr wrap="square" lIns="0" tIns="0" rIns="0" bIns="0" rtlCol="0">
            <a:spAutoFit/>
          </a:bodyPr>
          <a:lstStyle/>
          <a:p>
            <a:r>
              <a:rPr lang="en-US" sz="1200" dirty="0">
                <a:solidFill>
                  <a:schemeClr val="tx1">
                    <a:lumMod val="95000"/>
                  </a:schemeClr>
                </a:solidFill>
                <a:latin typeface="Arial" panose="020B0604020202020204" pitchFamily="34" charset="0"/>
                <a:cs typeface="Arial" panose="020B0604020202020204" pitchFamily="34" charset="0"/>
              </a:rPr>
              <a:t>Software Engineering Institute</a:t>
            </a:r>
          </a:p>
          <a:p>
            <a:r>
              <a:rPr lang="en-US" sz="1200" dirty="0">
                <a:solidFill>
                  <a:schemeClr val="tx1">
                    <a:lumMod val="95000"/>
                  </a:schemeClr>
                </a:solidFill>
                <a:latin typeface="Arial" panose="020B0604020202020204" pitchFamily="34" charset="0"/>
                <a:cs typeface="Arial" panose="020B0604020202020204" pitchFamily="34" charset="0"/>
              </a:rPr>
              <a:t>Carnegie Mellon University</a:t>
            </a:r>
          </a:p>
          <a:p>
            <a:r>
              <a:rPr lang="en-US" sz="1200" dirty="0">
                <a:solidFill>
                  <a:schemeClr val="tx1">
                    <a:lumMod val="95000"/>
                  </a:schemeClr>
                </a:solidFill>
                <a:latin typeface="Arial" panose="020B0604020202020204" pitchFamily="34" charset="0"/>
                <a:cs typeface="Arial" panose="020B0604020202020204" pitchFamily="34" charset="0"/>
              </a:rPr>
              <a:t>Pittsburgh, PA  15213</a:t>
            </a:r>
          </a:p>
        </p:txBody>
      </p:sp>
      <p:sp>
        <p:nvSpPr>
          <p:cNvPr id="13" name="Title 1">
            <a:extLst>
              <a:ext uri="{FF2B5EF4-FFF2-40B4-BE49-F238E27FC236}">
                <a16:creationId xmlns:a16="http://schemas.microsoft.com/office/drawing/2014/main" id="{B8112961-53E8-FB4B-B4DE-A8651FD3A8FC}"/>
              </a:ext>
            </a:extLst>
          </p:cNvPr>
          <p:cNvSpPr txBox="1">
            <a:spLocks/>
          </p:cNvSpPr>
          <p:nvPr userDrawn="1"/>
        </p:nvSpPr>
        <p:spPr>
          <a:xfrm>
            <a:off x="381000" y="4496134"/>
            <a:ext cx="4800601" cy="81442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kern="1200" cap="all">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dirty="0"/>
              <a:t>Will Dormann</a:t>
            </a:r>
          </a:p>
          <a:p>
            <a:r>
              <a:rPr lang="en-US" sz="1600" dirty="0"/>
              <a:t>Cert/cc</a:t>
            </a:r>
          </a:p>
        </p:txBody>
      </p:sp>
      <p:pic>
        <p:nvPicPr>
          <p:cNvPr id="29" name="Picture 28">
            <a:extLst>
              <a:ext uri="{FF2B5EF4-FFF2-40B4-BE49-F238E27FC236}">
                <a16:creationId xmlns:a16="http://schemas.microsoft.com/office/drawing/2014/main" id="{7D8E754A-C3BA-0F40-8A07-F983DBB7B10D}"/>
              </a:ext>
            </a:extLst>
          </p:cNvPr>
          <p:cNvPicPr>
            <a:picLocks noChangeAspect="1"/>
          </p:cNvPicPr>
          <p:nvPr userDrawn="1"/>
        </p:nvPicPr>
        <p:blipFill>
          <a:blip r:embed="rId3"/>
          <a:stretch>
            <a:fillRect/>
          </a:stretch>
        </p:blipFill>
        <p:spPr>
          <a:xfrm>
            <a:off x="969565" y="691662"/>
            <a:ext cx="11222435" cy="616633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515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0131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a:prstGeom prst="rect">
            <a:avLst/>
          </a:prstGeo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1430000" y="6400800"/>
            <a:ext cx="452610" cy="393957"/>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45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1413" y="4732865"/>
            <a:ext cx="9906000" cy="566738"/>
          </a:xfrm>
          <a:prstGeom prst="rect">
            <a:avLst/>
          </a:prstGeom>
        </p:spPr>
        <p:txBody>
          <a:bodyPr anchor="b">
            <a:normAutofit/>
          </a:bodyPr>
          <a:lstStyle>
            <a:lvl1pPr algn="l">
              <a:defRPr sz="2400" b="0"/>
            </a:lvl1pPr>
          </a:lstStyle>
          <a:p>
            <a:r>
              <a:rPr lang="en-US" dirty="0"/>
              <a:t>Attacking COM via Word RTF</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2271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a:prstGeom prst="rect">
            <a:avLst/>
          </a:prstGeo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5269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a:prstGeom prst="rect">
            <a:avLst/>
          </a:prstGeo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a:prstGeom prst="rect">
            <a:avLst/>
          </a:prstGeo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656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a:prstGeom prst="rect">
            <a:avLst/>
          </a:prstGeo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9090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a:prstGeom prst="rect">
            <a:avLst/>
          </a:prstGeo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7613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5350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366C-CC2C-244D-94CB-6CBF53FFA0FE}"/>
              </a:ext>
            </a:extLst>
          </p:cNvPr>
          <p:cNvSpPr>
            <a:spLocks noGrp="1"/>
          </p:cNvSpPr>
          <p:nvPr>
            <p:ph type="title"/>
          </p:nvPr>
        </p:nvSpPr>
        <p:spPr>
          <a:xfrm>
            <a:off x="1141413" y="609600"/>
            <a:ext cx="9905998" cy="1905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43623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885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a:prstGeom prst="rect">
            <a:avLst/>
          </a:prstGeo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1428412" y="640226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149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366C-CC2C-244D-94CB-6CBF53FFA0FE}"/>
              </a:ext>
            </a:extLst>
          </p:cNvPr>
          <p:cNvSpPr>
            <a:spLocks noGrp="1"/>
          </p:cNvSpPr>
          <p:nvPr>
            <p:ph type="title"/>
          </p:nvPr>
        </p:nvSpPr>
        <p:spPr>
          <a:xfrm>
            <a:off x="1141413" y="609600"/>
            <a:ext cx="9905998" cy="1905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613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905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979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a:prstGeom prst="rect">
            <a:avLst/>
          </a:prstGeo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1428412" y="6402259"/>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017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90500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756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9050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228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rmal 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0000" y="6400800"/>
            <a:ext cx="551167" cy="365125"/>
          </a:xfrm>
          <a:prstGeom prst="rect">
            <a:avLst/>
          </a:prstGeom>
        </p:spPr>
        <p:txBody>
          <a:bodyPr/>
          <a:lstStyle>
            <a:lvl1pPr>
              <a:defRPr sz="1600"/>
            </a:lvl1pPr>
          </a:lstStyle>
          <a:p>
            <a:fld id="{D57F1E4F-1CFF-5643-939E-217C01CDF565}" type="slidenum">
              <a:rPr lang="en-US" smtClean="0"/>
              <a:pPr/>
              <a:t>‹#›</a:t>
            </a:fld>
            <a:endParaRPr lang="en-US" dirty="0"/>
          </a:p>
        </p:txBody>
      </p:sp>
      <p:sp>
        <p:nvSpPr>
          <p:cNvPr id="4" name="Title 1">
            <a:extLst>
              <a:ext uri="{FF2B5EF4-FFF2-40B4-BE49-F238E27FC236}">
                <a16:creationId xmlns:a16="http://schemas.microsoft.com/office/drawing/2014/main" id="{61204C02-BD4F-1B4E-B2E5-6A7C38906463}"/>
              </a:ext>
            </a:extLst>
          </p:cNvPr>
          <p:cNvSpPr>
            <a:spLocks noGrp="1"/>
          </p:cNvSpPr>
          <p:nvPr>
            <p:ph type="title"/>
          </p:nvPr>
        </p:nvSpPr>
        <p:spPr>
          <a:xfrm>
            <a:off x="380999" y="171740"/>
            <a:ext cx="11430000" cy="639577"/>
          </a:xfrm>
        </p:spPr>
        <p:txBody>
          <a:bodyPr>
            <a:normAutofit/>
          </a:bodyPr>
          <a:lstStyle>
            <a:lvl1pPr>
              <a:defRPr sz="2000" b="1"/>
            </a:lvl1pPr>
          </a:lstStyle>
          <a:p>
            <a:r>
              <a:rPr lang="en-US" dirty="0"/>
              <a:t>Click to edit Master title style</a:t>
            </a:r>
          </a:p>
        </p:txBody>
      </p:sp>
      <p:sp>
        <p:nvSpPr>
          <p:cNvPr id="6" name="Content Placeholder 2">
            <a:extLst>
              <a:ext uri="{FF2B5EF4-FFF2-40B4-BE49-F238E27FC236}">
                <a16:creationId xmlns:a16="http://schemas.microsoft.com/office/drawing/2014/main" id="{8A17F050-83CB-B74C-B79C-51B29F7D6F2C}"/>
              </a:ext>
            </a:extLst>
          </p:cNvPr>
          <p:cNvSpPr>
            <a:spLocks noGrp="1"/>
          </p:cNvSpPr>
          <p:nvPr>
            <p:ph idx="1"/>
          </p:nvPr>
        </p:nvSpPr>
        <p:spPr>
          <a:xfrm>
            <a:off x="381000" y="924503"/>
            <a:ext cx="11429999" cy="5194943"/>
          </a:xfrm>
        </p:spPr>
        <p:txBody>
          <a:bodyPr anchor="t">
            <a:normAutofit/>
          </a:bodyPr>
          <a:lstStyle>
            <a:lvl1pPr marL="0" indent="0">
              <a:buNone/>
              <a:defRPr sz="2800"/>
            </a:lvl1pPr>
          </a:lstStyle>
          <a:p>
            <a:pPr lvl="0"/>
            <a:endParaRPr lang="en-US" dirty="0"/>
          </a:p>
        </p:txBody>
      </p:sp>
    </p:spTree>
    <p:extLst>
      <p:ext uri="{BB962C8B-B14F-4D97-AF65-F5344CB8AC3E}">
        <p14:creationId xmlns:p14="http://schemas.microsoft.com/office/powerpoint/2010/main" val="3455316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D64A511-845E-2E48-BF2F-F20E78063E47}"/>
              </a:ext>
            </a:extLst>
          </p:cNvPr>
          <p:cNvSpPr txBox="1"/>
          <p:nvPr userDrawn="1"/>
        </p:nvSpPr>
        <p:spPr>
          <a:xfrm>
            <a:off x="7421078" y="146304"/>
            <a:ext cx="4639377" cy="138499"/>
          </a:xfrm>
          <a:prstGeom prst="rect">
            <a:avLst/>
          </a:prstGeom>
          <a:noFill/>
        </p:spPr>
        <p:txBody>
          <a:bodyPr wrap="square" lIns="0" tIns="0" rIns="0" bIns="0" rtlCol="0">
            <a:spAutoFit/>
          </a:bodyPr>
          <a:lstStyle/>
          <a:p>
            <a:r>
              <a:rPr lang="en-US" sz="900" b="1" i="0" kern="1200" dirty="0">
                <a:solidFill>
                  <a:schemeClr val="tx1"/>
                </a:solidFill>
                <a:effectLst/>
                <a:latin typeface="+mn-lt"/>
                <a:ea typeface="+mn-ea"/>
                <a:cs typeface="+mn-cs"/>
              </a:rPr>
              <a:t>[Distribution Statement A] Approved for public release and unlimited distribution.</a:t>
            </a:r>
            <a:endParaRPr lang="en-US" sz="900" dirty="0">
              <a:solidFill>
                <a:schemeClr val="tx1"/>
              </a:solidFill>
              <a:latin typeface="Arial"/>
              <a:cs typeface="Arial"/>
            </a:endParaRPr>
          </a:p>
        </p:txBody>
      </p:sp>
      <p:pic>
        <p:nvPicPr>
          <p:cNvPr id="20" name="Picture 19">
            <a:extLst>
              <a:ext uri="{FF2B5EF4-FFF2-40B4-BE49-F238E27FC236}">
                <a16:creationId xmlns:a16="http://schemas.microsoft.com/office/drawing/2014/main" id="{4CFFE18A-C992-A641-A4F6-BA78454B247D}"/>
              </a:ext>
            </a:extLst>
          </p:cNvPr>
          <p:cNvPicPr>
            <a:picLocks noChangeAspect="1"/>
          </p:cNvPicPr>
          <p:nvPr userDrawn="1"/>
        </p:nvPicPr>
        <p:blipFill>
          <a:blip r:embed="rId4"/>
          <a:stretch>
            <a:fillRect/>
          </a:stretch>
        </p:blipFill>
        <p:spPr>
          <a:xfrm>
            <a:off x="384048" y="146304"/>
            <a:ext cx="2148840" cy="365278"/>
          </a:xfrm>
          <a:prstGeom prst="rect">
            <a:avLst/>
          </a:prstGeom>
        </p:spPr>
      </p:pic>
      <p:cxnSp>
        <p:nvCxnSpPr>
          <p:cNvPr id="15" name="Straight Connector 14">
            <a:extLst>
              <a:ext uri="{FF2B5EF4-FFF2-40B4-BE49-F238E27FC236}">
                <a16:creationId xmlns:a16="http://schemas.microsoft.com/office/drawing/2014/main" id="{567E55F4-69FA-6146-819E-941B03D21FD9}"/>
              </a:ext>
            </a:extLst>
          </p:cNvPr>
          <p:cNvCxnSpPr>
            <a:cxnSpLocks/>
          </p:cNvCxnSpPr>
          <p:nvPr userDrawn="1"/>
        </p:nvCxnSpPr>
        <p:spPr>
          <a:xfrm>
            <a:off x="0" y="679939"/>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68" r:id="rId2"/>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73">
            <a:extLst>
              <a:ext uri="{FF2B5EF4-FFF2-40B4-BE49-F238E27FC236}">
                <a16:creationId xmlns:a16="http://schemas.microsoft.com/office/drawing/2014/main" id="{51D94862-8B49-E84B-BF2D-F30472FAC70B}"/>
              </a:ext>
            </a:extLst>
          </p:cNvPr>
          <p:cNvSpPr>
            <a:spLocks noChangeArrowheads="1"/>
          </p:cNvSpPr>
          <p:nvPr userDrawn="1"/>
        </p:nvSpPr>
        <p:spPr bwMode="white">
          <a:xfrm>
            <a:off x="4828359" y="6400800"/>
            <a:ext cx="2532105" cy="215444"/>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700" b="1" dirty="0">
                <a:solidFill>
                  <a:schemeClr val="tx1">
                    <a:lumMod val="50000"/>
                    <a:lumOff val="50000"/>
                  </a:schemeClr>
                </a:solidFill>
                <a:latin typeface="Arial" panose="020B0604020202020204" pitchFamily="34" charset="0"/>
                <a:cs typeface="Arial" panose="020B0604020202020204" pitchFamily="34" charset="0"/>
              </a:rPr>
              <a:t>Attacking COM via Word RTF</a:t>
            </a:r>
          </a:p>
          <a:p>
            <a:pPr eaLnBrk="0" hangingPunct="0">
              <a:spcBef>
                <a:spcPct val="0"/>
              </a:spcBef>
            </a:pPr>
            <a:r>
              <a:rPr lang="en-US" sz="700" dirty="0">
                <a:solidFill>
                  <a:schemeClr val="tx1">
                    <a:lumMod val="50000"/>
                    <a:lumOff val="50000"/>
                  </a:schemeClr>
                </a:solidFill>
                <a:latin typeface="Arial" panose="020B0604020202020204" pitchFamily="34" charset="0"/>
                <a:cs typeface="Arial" panose="020B0604020202020204" pitchFamily="34" charset="0"/>
              </a:rPr>
              <a:t>© 2021 Carnegie Mellon University</a:t>
            </a:r>
          </a:p>
        </p:txBody>
      </p:sp>
      <p:sp>
        <p:nvSpPr>
          <p:cNvPr id="12" name="TextBox 11">
            <a:extLst>
              <a:ext uri="{FF2B5EF4-FFF2-40B4-BE49-F238E27FC236}">
                <a16:creationId xmlns:a16="http://schemas.microsoft.com/office/drawing/2014/main" id="{6D64A511-845E-2E48-BF2F-F20E78063E47}"/>
              </a:ext>
            </a:extLst>
          </p:cNvPr>
          <p:cNvSpPr txBox="1"/>
          <p:nvPr userDrawn="1"/>
        </p:nvSpPr>
        <p:spPr>
          <a:xfrm>
            <a:off x="7813030" y="6400800"/>
            <a:ext cx="4103046" cy="123111"/>
          </a:xfrm>
          <a:prstGeom prst="rect">
            <a:avLst/>
          </a:prstGeom>
          <a:noFill/>
        </p:spPr>
        <p:txBody>
          <a:bodyPr wrap="square" lIns="0" tIns="0" rIns="0" bIns="0" rtlCol="0">
            <a:spAutoFit/>
          </a:bodyPr>
          <a:lstStyle/>
          <a:p>
            <a:r>
              <a:rPr lang="en-US" sz="800" b="1" i="0" kern="1200" dirty="0">
                <a:solidFill>
                  <a:schemeClr val="tx1"/>
                </a:solidFill>
                <a:effectLst/>
                <a:latin typeface="+mn-lt"/>
                <a:ea typeface="+mn-ea"/>
                <a:cs typeface="+mn-cs"/>
              </a:rPr>
              <a:t>[Distribution Statement A] Approved for public release and unlimited distribution.</a:t>
            </a:r>
            <a:endParaRPr lang="en-US" sz="800" dirty="0">
              <a:solidFill>
                <a:schemeClr val="tx1"/>
              </a:solidFill>
              <a:latin typeface="Arial"/>
              <a:cs typeface="Arial"/>
            </a:endParaRPr>
          </a:p>
        </p:txBody>
      </p:sp>
      <p:pic>
        <p:nvPicPr>
          <p:cNvPr id="20" name="Picture 19">
            <a:extLst>
              <a:ext uri="{FF2B5EF4-FFF2-40B4-BE49-F238E27FC236}">
                <a16:creationId xmlns:a16="http://schemas.microsoft.com/office/drawing/2014/main" id="{4CFFE18A-C992-A641-A4F6-BA78454B247D}"/>
              </a:ext>
            </a:extLst>
          </p:cNvPr>
          <p:cNvPicPr>
            <a:picLocks noChangeAspect="1"/>
          </p:cNvPicPr>
          <p:nvPr userDrawn="1"/>
        </p:nvPicPr>
        <p:blipFill>
          <a:blip r:embed="rId20"/>
          <a:stretch>
            <a:fillRect/>
          </a:stretch>
        </p:blipFill>
        <p:spPr>
          <a:xfrm>
            <a:off x="530352" y="6400800"/>
            <a:ext cx="2148840" cy="365278"/>
          </a:xfrm>
          <a:prstGeom prst="rect">
            <a:avLst/>
          </a:prstGeom>
        </p:spPr>
      </p:pic>
      <p:sp>
        <p:nvSpPr>
          <p:cNvPr id="4" name="Title Placeholder 3">
            <a:extLst>
              <a:ext uri="{FF2B5EF4-FFF2-40B4-BE49-F238E27FC236}">
                <a16:creationId xmlns:a16="http://schemas.microsoft.com/office/drawing/2014/main" id="{F0798F3B-6744-C44F-86CA-FF6FE6B3D1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Attacking COM via Word RTF</a:t>
            </a:r>
          </a:p>
        </p:txBody>
      </p:sp>
    </p:spTree>
    <p:extLst>
      <p:ext uri="{BB962C8B-B14F-4D97-AF65-F5344CB8AC3E}">
        <p14:creationId xmlns:p14="http://schemas.microsoft.com/office/powerpoint/2010/main" val="49253722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5.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36.png"/><Relationship Id="rId4"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hyperlink" Target="https://insights.sei.cmu.edu/cert/2019/09/the-dangers-of-vhd-and-vhdx-files.html"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wd@cert.org"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4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Microsoft Office and RTF</a:t>
            </a:r>
            <a:br>
              <a:rPr lang="en-US" dirty="0"/>
            </a:br>
            <a:br>
              <a:rPr lang="en-US" dirty="0"/>
            </a:br>
            <a:r>
              <a:rPr lang="en-US" dirty="0"/>
              <a:t>Have we learned our lessons?</a:t>
            </a:r>
          </a:p>
        </p:txBody>
      </p:sp>
    </p:spTree>
    <p:extLst>
      <p:ext uri="{BB962C8B-B14F-4D97-AF65-F5344CB8AC3E}">
        <p14:creationId xmlns:p14="http://schemas.microsoft.com/office/powerpoint/2010/main" val="1943749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A28676-E12B-C942-9C15-F35086909A7E}"/>
              </a:ext>
            </a:extLst>
          </p:cNvPr>
          <p:cNvSpPr/>
          <p:nvPr/>
        </p:nvSpPr>
        <p:spPr>
          <a:xfrm>
            <a:off x="380999" y="871728"/>
            <a:ext cx="9768841" cy="5169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B80FF-11D6-1946-A55F-8D2708022397}"/>
              </a:ext>
            </a:extLst>
          </p:cNvPr>
          <p:cNvSpPr>
            <a:spLocks noGrp="1"/>
          </p:cNvSpPr>
          <p:nvPr>
            <p:ph type="title"/>
          </p:nvPr>
        </p:nvSpPr>
        <p:spPr/>
        <p:txBody>
          <a:bodyPr/>
          <a:lstStyle/>
          <a:p>
            <a:r>
              <a:rPr lang="en-US" dirty="0"/>
              <a:t>CERT/CC Reports a vulnerability to Microsoft</a:t>
            </a:r>
          </a:p>
        </p:txBody>
      </p:sp>
      <p:sp>
        <p:nvSpPr>
          <p:cNvPr id="3" name="Content Placeholder 2">
            <a:extLst>
              <a:ext uri="{FF2B5EF4-FFF2-40B4-BE49-F238E27FC236}">
                <a16:creationId xmlns:a16="http://schemas.microsoft.com/office/drawing/2014/main" id="{737CE5F2-8869-7A42-95B8-D7DB2024D85D}"/>
              </a:ext>
            </a:extLst>
          </p:cNvPr>
          <p:cNvSpPr>
            <a:spLocks noGrp="1"/>
          </p:cNvSpPr>
          <p:nvPr>
            <p:ph idx="1"/>
          </p:nvPr>
        </p:nvSpPr>
        <p:spPr/>
        <p:txBody>
          <a:bodyPr>
            <a:normAutofit fontScale="77500" lnSpcReduction="20000"/>
          </a:bodyPr>
          <a:lstStyle/>
          <a:p>
            <a:r>
              <a:rPr lang="en-US" dirty="0">
                <a:latin typeface="Consolas" panose="020B0609020204030204" pitchFamily="49" charset="0"/>
                <a:cs typeface="Consolas" panose="020B0609020204030204" pitchFamily="49" charset="0"/>
              </a:rPr>
              <a:t>When opening a DOC with an embedded OLE object, Office will warn you</a:t>
            </a:r>
          </a:p>
          <a:p>
            <a:r>
              <a:rPr lang="en-US" dirty="0">
                <a:latin typeface="Consolas" panose="020B0609020204030204" pitchFamily="49" charset="0"/>
                <a:cs typeface="Consolas" panose="020B0609020204030204" pitchFamily="49" charset="0"/>
              </a:rPr>
              <a:t>before activating it (and subsequently loading into memory space the</a:t>
            </a:r>
          </a:p>
          <a:p>
            <a:r>
              <a:rPr lang="en-US" dirty="0">
                <a:latin typeface="Consolas" panose="020B0609020204030204" pitchFamily="49" charset="0"/>
                <a:cs typeface="Consolas" panose="020B0609020204030204" pitchFamily="49" charset="0"/>
              </a:rPr>
              <a:t>library that provides the object).  For </a:t>
            </a:r>
            <a:r>
              <a:rPr lang="en-US" dirty="0" err="1">
                <a:latin typeface="Consolas" panose="020B0609020204030204" pitchFamily="49" charset="0"/>
                <a:cs typeface="Consolas" panose="020B0609020204030204" pitchFamily="49" charset="0"/>
              </a:rPr>
              <a:t>example:Office</a:t>
            </a:r>
            <a:r>
              <a:rPr lang="en-US" dirty="0">
                <a:latin typeface="Consolas" panose="020B0609020204030204" pitchFamily="49" charset="0"/>
                <a:cs typeface="Consolas" panose="020B0609020204030204" pitchFamily="49" charset="0"/>
              </a:rPr>
              <a:t> 2016 opening DOC</a:t>
            </a:r>
          </a:p>
          <a:p>
            <a:r>
              <a:rPr lang="en-US" dirty="0">
                <a:latin typeface="Consolas" panose="020B0609020204030204" pitchFamily="49" charset="0"/>
                <a:cs typeface="Consolas" panose="020B0609020204030204" pitchFamily="49" charset="0"/>
              </a:rPr>
              <a:t>with OLE</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Presumably at some point, Microsoft realized the potential security</a:t>
            </a:r>
          </a:p>
          <a:p>
            <a:r>
              <a:rPr lang="en-US" dirty="0">
                <a:latin typeface="Consolas" panose="020B0609020204030204" pitchFamily="49" charset="0"/>
                <a:cs typeface="Consolas" panose="020B0609020204030204" pitchFamily="49" charset="0"/>
              </a:rPr>
              <a:t>impact of running embedded objects without prompting.  Now, let's take</a:t>
            </a:r>
          </a:p>
          <a:p>
            <a:r>
              <a:rPr lang="en-US" dirty="0">
                <a:latin typeface="Consolas" panose="020B0609020204030204" pitchFamily="49" charset="0"/>
                <a:cs typeface="Consolas" panose="020B0609020204030204" pitchFamily="49" charset="0"/>
              </a:rPr>
              <a:t>that exact same DOC file and save it as an RTF (both were generated with</a:t>
            </a:r>
          </a:p>
          <a:p>
            <a:r>
              <a:rPr lang="en-US" dirty="0">
                <a:latin typeface="Consolas" panose="020B0609020204030204" pitchFamily="49" charset="0"/>
                <a:cs typeface="Consolas" panose="020B0609020204030204" pitchFamily="49" charset="0"/>
              </a:rPr>
              <a:t>Office 2003):Office 2016 RTF with OLE object</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There is no prompt.  The very thing that the DOC parser takes action to</a:t>
            </a:r>
          </a:p>
          <a:p>
            <a:r>
              <a:rPr lang="en-US" dirty="0">
                <a:latin typeface="Consolas" panose="020B0609020204030204" pitchFamily="49" charset="0"/>
                <a:cs typeface="Consolas" panose="020B0609020204030204" pitchFamily="49" charset="0"/>
              </a:rPr>
              <a:t>protect users from is allowed w/o any user interaction with the RTF parser.</a:t>
            </a:r>
          </a:p>
        </p:txBody>
      </p:sp>
      <p:sp>
        <p:nvSpPr>
          <p:cNvPr id="5" name="TextBox 4">
            <a:extLst>
              <a:ext uri="{FF2B5EF4-FFF2-40B4-BE49-F238E27FC236}">
                <a16:creationId xmlns:a16="http://schemas.microsoft.com/office/drawing/2014/main" id="{F9616862-BE28-BF46-973D-6EB5E6CC6032}"/>
              </a:ext>
            </a:extLst>
          </p:cNvPr>
          <p:cNvSpPr txBox="1"/>
          <p:nvPr/>
        </p:nvSpPr>
        <p:spPr>
          <a:xfrm>
            <a:off x="3731986" y="2255520"/>
            <a:ext cx="3066865" cy="523220"/>
          </a:xfrm>
          <a:prstGeom prst="rect">
            <a:avLst/>
          </a:prstGeom>
          <a:noFill/>
        </p:spPr>
        <p:txBody>
          <a:bodyPr wrap="none" rtlCol="0">
            <a:spAutoFit/>
          </a:bodyPr>
          <a:lstStyle/>
          <a:p>
            <a:r>
              <a:rPr lang="en-US" sz="2800" b="1" dirty="0">
                <a:solidFill>
                  <a:srgbClr val="FFFF00"/>
                </a:solidFill>
              </a:rPr>
              <a:t>Thu, 10 Nov 2016</a:t>
            </a:r>
          </a:p>
        </p:txBody>
      </p:sp>
      <p:sp>
        <p:nvSpPr>
          <p:cNvPr id="6" name="Rectangle 5">
            <a:extLst>
              <a:ext uri="{FF2B5EF4-FFF2-40B4-BE49-F238E27FC236}">
                <a16:creationId xmlns:a16="http://schemas.microsoft.com/office/drawing/2014/main" id="{21C68627-3E1D-2649-B9CD-243D70CCBA87}"/>
              </a:ext>
            </a:extLst>
          </p:cNvPr>
          <p:cNvSpPr/>
          <p:nvPr/>
        </p:nvSpPr>
        <p:spPr>
          <a:xfrm>
            <a:off x="380999" y="2919470"/>
            <a:ext cx="9677401" cy="1872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7F12885-ADD5-C34C-8692-F678EA06636F}"/>
              </a:ext>
            </a:extLst>
          </p:cNvPr>
          <p:cNvSpPr/>
          <p:nvPr/>
        </p:nvSpPr>
        <p:spPr>
          <a:xfrm>
            <a:off x="472439" y="4933067"/>
            <a:ext cx="9677401" cy="848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9698F79-3BDE-F742-84F3-86D087050A60}"/>
              </a:ext>
            </a:extLst>
          </p:cNvPr>
          <p:cNvPicPr>
            <a:picLocks noChangeAspect="1"/>
          </p:cNvPicPr>
          <p:nvPr/>
        </p:nvPicPr>
        <p:blipFill>
          <a:blip r:embed="rId3"/>
          <a:stretch>
            <a:fillRect/>
          </a:stretch>
        </p:blipFill>
        <p:spPr>
          <a:xfrm>
            <a:off x="1865853" y="848900"/>
            <a:ext cx="6969675" cy="5216159"/>
          </a:xfrm>
          <a:prstGeom prst="rect">
            <a:avLst/>
          </a:prstGeom>
        </p:spPr>
      </p:pic>
      <p:pic>
        <p:nvPicPr>
          <p:cNvPr id="12" name="Picture 11">
            <a:extLst>
              <a:ext uri="{FF2B5EF4-FFF2-40B4-BE49-F238E27FC236}">
                <a16:creationId xmlns:a16="http://schemas.microsoft.com/office/drawing/2014/main" id="{9727FB99-B448-804F-8319-4BECEF89156A}"/>
              </a:ext>
            </a:extLst>
          </p:cNvPr>
          <p:cNvPicPr>
            <a:picLocks noChangeAspect="1"/>
          </p:cNvPicPr>
          <p:nvPr/>
        </p:nvPicPr>
        <p:blipFill>
          <a:blip r:embed="rId4"/>
          <a:stretch>
            <a:fillRect/>
          </a:stretch>
        </p:blipFill>
        <p:spPr>
          <a:xfrm>
            <a:off x="1865853" y="847805"/>
            <a:ext cx="6969675" cy="5216159"/>
          </a:xfrm>
          <a:prstGeom prst="rect">
            <a:avLst/>
          </a:prstGeom>
        </p:spPr>
      </p:pic>
      <p:sp>
        <p:nvSpPr>
          <p:cNvPr id="10" name="Frame 9">
            <a:extLst>
              <a:ext uri="{FF2B5EF4-FFF2-40B4-BE49-F238E27FC236}">
                <a16:creationId xmlns:a16="http://schemas.microsoft.com/office/drawing/2014/main" id="{E6A7AD27-0900-5043-B97E-CE4C5575ACEC}"/>
              </a:ext>
            </a:extLst>
          </p:cNvPr>
          <p:cNvSpPr/>
          <p:nvPr/>
        </p:nvSpPr>
        <p:spPr>
          <a:xfrm>
            <a:off x="4788830" y="864092"/>
            <a:ext cx="561860" cy="28504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95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3"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0" grpId="1" animBg="1"/>
      <p:bldP spid="10" grpId="2" animBg="1"/>
      <p:bldP spid="10"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7D0C-EC77-9649-8191-A17D6CC144E1}"/>
              </a:ext>
            </a:extLst>
          </p:cNvPr>
          <p:cNvSpPr>
            <a:spLocks noGrp="1"/>
          </p:cNvSpPr>
          <p:nvPr>
            <p:ph type="title"/>
          </p:nvPr>
        </p:nvSpPr>
        <p:spPr/>
        <p:txBody>
          <a:bodyPr/>
          <a:lstStyle/>
          <a:p>
            <a:r>
              <a:rPr lang="en-US" dirty="0"/>
              <a:t>CERT/CC Reports the vulnerability to Microsoft</a:t>
            </a:r>
          </a:p>
        </p:txBody>
      </p:sp>
      <p:sp>
        <p:nvSpPr>
          <p:cNvPr id="3" name="Content Placeholder 2">
            <a:extLst>
              <a:ext uri="{FF2B5EF4-FFF2-40B4-BE49-F238E27FC236}">
                <a16:creationId xmlns:a16="http://schemas.microsoft.com/office/drawing/2014/main" id="{15DB52F7-FA44-C144-93B8-1736782FA6F8}"/>
              </a:ext>
            </a:extLst>
          </p:cNvPr>
          <p:cNvSpPr>
            <a:spLocks noGrp="1"/>
          </p:cNvSpPr>
          <p:nvPr>
            <p:ph idx="1"/>
          </p:nvPr>
        </p:nvSpPr>
        <p:spPr/>
        <p:txBody>
          <a:bodyPr/>
          <a:lstStyle/>
          <a:p>
            <a:r>
              <a:rPr lang="en-US" dirty="0"/>
              <a:t>10 days later…</a:t>
            </a:r>
          </a:p>
          <a:p>
            <a:endParaRPr lang="en-US" dirty="0"/>
          </a:p>
          <a:p>
            <a:r>
              <a:rPr lang="en-US" dirty="0"/>
              <a:t>I mention specific attacks possible with Word not prompting before instantiating COM objects in an RTF document:</a:t>
            </a:r>
          </a:p>
          <a:p>
            <a:endParaRPr lang="en-US" dirty="0"/>
          </a:p>
          <a:p>
            <a:pPr marL="514350" indent="-514350">
              <a:buFont typeface="+mj-lt"/>
              <a:buAutoNum type="arabicPeriod"/>
            </a:pPr>
            <a:r>
              <a:rPr lang="en-US" dirty="0"/>
              <a:t>ASLR bypass</a:t>
            </a:r>
          </a:p>
          <a:p>
            <a:pPr marL="514350" indent="-514350">
              <a:buFont typeface="+mj-lt"/>
              <a:buAutoNum type="arabicPeriod"/>
            </a:pPr>
            <a:r>
              <a:rPr lang="en-US" dirty="0"/>
              <a:t>Crashes (like IE6 days)</a:t>
            </a:r>
          </a:p>
          <a:p>
            <a:pPr marL="514350" indent="-514350">
              <a:buFont typeface="+mj-lt"/>
              <a:buAutoNum type="arabicPeriod"/>
            </a:pPr>
            <a:r>
              <a:rPr lang="en-US" dirty="0"/>
              <a:t>Evil COM objects</a:t>
            </a:r>
          </a:p>
        </p:txBody>
      </p:sp>
    </p:spTree>
    <p:extLst>
      <p:ext uri="{BB962C8B-B14F-4D97-AF65-F5344CB8AC3E}">
        <p14:creationId xmlns:p14="http://schemas.microsoft.com/office/powerpoint/2010/main" val="258805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74428B-C328-C944-A6D8-F2B4E7701459}"/>
              </a:ext>
            </a:extLst>
          </p:cNvPr>
          <p:cNvSpPr/>
          <p:nvPr/>
        </p:nvSpPr>
        <p:spPr>
          <a:xfrm>
            <a:off x="310895" y="1379696"/>
            <a:ext cx="11015472" cy="2481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64663-F16F-F14D-90F0-F24374210883}"/>
              </a:ext>
            </a:extLst>
          </p:cNvPr>
          <p:cNvSpPr>
            <a:spLocks noGrp="1"/>
          </p:cNvSpPr>
          <p:nvPr>
            <p:ph type="title"/>
          </p:nvPr>
        </p:nvSpPr>
        <p:spPr/>
        <p:txBody>
          <a:bodyPr/>
          <a:lstStyle/>
          <a:p>
            <a:r>
              <a:rPr lang="en-US" dirty="0"/>
              <a:t>Microsoft’s Response</a:t>
            </a:r>
          </a:p>
        </p:txBody>
      </p:sp>
      <p:sp>
        <p:nvSpPr>
          <p:cNvPr id="3" name="Content Placeholder 2">
            <a:extLst>
              <a:ext uri="{FF2B5EF4-FFF2-40B4-BE49-F238E27FC236}">
                <a16:creationId xmlns:a16="http://schemas.microsoft.com/office/drawing/2014/main" id="{C951F844-998C-0944-B4E2-4D8C9093190C}"/>
              </a:ext>
            </a:extLst>
          </p:cNvPr>
          <p:cNvSpPr>
            <a:spLocks noGrp="1"/>
          </p:cNvSpPr>
          <p:nvPr>
            <p:ph idx="1"/>
          </p:nvPr>
        </p:nvSpPr>
        <p:spPr>
          <a:xfrm>
            <a:off x="381000" y="1460837"/>
            <a:ext cx="11429999" cy="5194943"/>
          </a:xfrm>
        </p:spPr>
        <p:txBody>
          <a:bodyPr/>
          <a:lstStyle/>
          <a:p>
            <a:r>
              <a:rPr lang="en-US" dirty="0">
                <a:latin typeface="Consolas" panose="020B0609020204030204" pitchFamily="49" charset="0"/>
                <a:cs typeface="Consolas" panose="020B0609020204030204" pitchFamily="49" charset="0"/>
              </a:rPr>
              <a:t>The UI difference here is not an indicator of a difference with</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how Word handles the control.</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We will proceed with closing this case.</a:t>
            </a:r>
          </a:p>
        </p:txBody>
      </p:sp>
      <p:sp>
        <p:nvSpPr>
          <p:cNvPr id="6" name="Rectangle 5">
            <a:extLst>
              <a:ext uri="{FF2B5EF4-FFF2-40B4-BE49-F238E27FC236}">
                <a16:creationId xmlns:a16="http://schemas.microsoft.com/office/drawing/2014/main" id="{0D007397-E5D7-924C-97FF-803EA01B535C}"/>
              </a:ext>
            </a:extLst>
          </p:cNvPr>
          <p:cNvSpPr/>
          <p:nvPr/>
        </p:nvSpPr>
        <p:spPr>
          <a:xfrm>
            <a:off x="4468790" y="2479389"/>
            <a:ext cx="3254417" cy="523220"/>
          </a:xfrm>
          <a:prstGeom prst="rect">
            <a:avLst/>
          </a:prstGeom>
        </p:spPr>
        <p:txBody>
          <a:bodyPr wrap="none">
            <a:spAutoFit/>
          </a:bodyPr>
          <a:lstStyle/>
          <a:p>
            <a:r>
              <a:rPr lang="en-US" sz="2800" b="1" dirty="0">
                <a:solidFill>
                  <a:srgbClr val="FFFF00"/>
                </a:solidFill>
              </a:rPr>
              <a:t>Mon, 28 Nov 2016</a:t>
            </a:r>
          </a:p>
        </p:txBody>
      </p:sp>
      <p:sp>
        <p:nvSpPr>
          <p:cNvPr id="4" name="Rectangle 3">
            <a:extLst>
              <a:ext uri="{FF2B5EF4-FFF2-40B4-BE49-F238E27FC236}">
                <a16:creationId xmlns:a16="http://schemas.microsoft.com/office/drawing/2014/main" id="{10834BDB-522F-A946-BB27-7FC20BDB3D58}"/>
              </a:ext>
            </a:extLst>
          </p:cNvPr>
          <p:cNvSpPr/>
          <p:nvPr/>
        </p:nvSpPr>
        <p:spPr>
          <a:xfrm>
            <a:off x="380999" y="3002609"/>
            <a:ext cx="7077420" cy="610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6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6" grpId="0"/>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8CA043-7DBC-3E44-A13E-AB72242662E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2BD6A09-A695-6D44-A091-F1F6CCDADC61}"/>
              </a:ext>
            </a:extLst>
          </p:cNvPr>
          <p:cNvSpPr/>
          <p:nvPr/>
        </p:nvSpPr>
        <p:spPr>
          <a:xfrm>
            <a:off x="10841950" y="6639806"/>
            <a:ext cx="1350050" cy="153888"/>
          </a:xfrm>
          <a:prstGeom prst="rect">
            <a:avLst/>
          </a:prstGeom>
        </p:spPr>
        <p:txBody>
          <a:bodyPr wrap="none">
            <a:spAutoFit/>
          </a:bodyPr>
          <a:lstStyle/>
          <a:p>
            <a:r>
              <a:rPr lang="en-US" sz="400" dirty="0"/>
              <a:t>SpongeBob SquarePants, courtesy </a:t>
            </a:r>
            <a:r>
              <a:rPr lang="en-US" sz="400" dirty="0" err="1"/>
              <a:t>ViacomCBS</a:t>
            </a:r>
            <a:endParaRPr lang="en-US" sz="400" dirty="0"/>
          </a:p>
        </p:txBody>
      </p:sp>
    </p:spTree>
    <p:extLst>
      <p:ext uri="{BB962C8B-B14F-4D97-AF65-F5344CB8AC3E}">
        <p14:creationId xmlns:p14="http://schemas.microsoft.com/office/powerpoint/2010/main" val="38307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610A-89F0-564E-96B1-B9F3859CDB1E}"/>
              </a:ext>
            </a:extLst>
          </p:cNvPr>
          <p:cNvSpPr>
            <a:spLocks noGrp="1"/>
          </p:cNvSpPr>
          <p:nvPr>
            <p:ph type="title"/>
          </p:nvPr>
        </p:nvSpPr>
        <p:spPr/>
        <p:txBody>
          <a:bodyPr/>
          <a:lstStyle/>
          <a:p>
            <a:r>
              <a:rPr lang="en-US" dirty="0"/>
              <a:t>I’m reminded of RTFs</a:t>
            </a:r>
          </a:p>
        </p:txBody>
      </p:sp>
      <p:pic>
        <p:nvPicPr>
          <p:cNvPr id="5" name="Content Placeholder 4">
            <a:extLst>
              <a:ext uri="{FF2B5EF4-FFF2-40B4-BE49-F238E27FC236}">
                <a16:creationId xmlns:a16="http://schemas.microsoft.com/office/drawing/2014/main" id="{C212DF91-7BF6-8447-830F-A329BC76428A}"/>
              </a:ext>
            </a:extLst>
          </p:cNvPr>
          <p:cNvPicPr>
            <a:picLocks noGrp="1" noChangeAspect="1"/>
          </p:cNvPicPr>
          <p:nvPr>
            <p:ph idx="1"/>
          </p:nvPr>
        </p:nvPicPr>
        <p:blipFill>
          <a:blip r:embed="rId3"/>
          <a:stretch>
            <a:fillRect/>
          </a:stretch>
        </p:blipFill>
        <p:spPr>
          <a:xfrm>
            <a:off x="635000" y="1064419"/>
            <a:ext cx="10922000" cy="4914900"/>
          </a:xfrm>
        </p:spPr>
      </p:pic>
      <p:sp>
        <p:nvSpPr>
          <p:cNvPr id="6" name="Rectangle 5">
            <a:extLst>
              <a:ext uri="{FF2B5EF4-FFF2-40B4-BE49-F238E27FC236}">
                <a16:creationId xmlns:a16="http://schemas.microsoft.com/office/drawing/2014/main" id="{46955E7B-6B6F-624E-862D-FB459C2FEF62}"/>
              </a:ext>
            </a:extLst>
          </p:cNvPr>
          <p:cNvSpPr/>
          <p:nvPr/>
        </p:nvSpPr>
        <p:spPr>
          <a:xfrm>
            <a:off x="7717277" y="6080186"/>
            <a:ext cx="6096000" cy="923330"/>
          </a:xfrm>
          <a:prstGeom prst="rect">
            <a:avLst/>
          </a:prstGeom>
        </p:spPr>
        <p:txBody>
          <a:bodyPr>
            <a:spAutoFit/>
          </a:bodyPr>
          <a:lstStyle/>
          <a:p>
            <a:r>
              <a:rPr lang="en-US" sz="500" dirty="0"/>
              <a:t>https://</a:t>
            </a:r>
            <a:r>
              <a:rPr lang="en-US" sz="500" dirty="0" err="1"/>
              <a:t>www.bleepingcomputer.com</a:t>
            </a:r>
            <a:r>
              <a:rPr lang="en-US" sz="500" dirty="0"/>
              <a:t>/news/security/windows-10-bug-crashes-your-pc-when-you-access-this-location/</a:t>
            </a:r>
          </a:p>
        </p:txBody>
      </p:sp>
    </p:spTree>
    <p:extLst>
      <p:ext uri="{BB962C8B-B14F-4D97-AF65-F5344CB8AC3E}">
        <p14:creationId xmlns:p14="http://schemas.microsoft.com/office/powerpoint/2010/main" val="20121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EAFF-1CB3-1647-B128-A2A974BD461E}"/>
              </a:ext>
            </a:extLst>
          </p:cNvPr>
          <p:cNvSpPr>
            <a:spLocks noGrp="1"/>
          </p:cNvSpPr>
          <p:nvPr>
            <p:ph type="title"/>
          </p:nvPr>
        </p:nvSpPr>
        <p:spPr/>
        <p:txBody>
          <a:bodyPr/>
          <a:lstStyle/>
          <a:p>
            <a:r>
              <a:rPr lang="en-US" dirty="0"/>
              <a:t>RTF and the windows-crashing path</a:t>
            </a:r>
          </a:p>
        </p:txBody>
      </p:sp>
      <p:pic>
        <p:nvPicPr>
          <p:cNvPr id="4" name="Outlook BSOD - final - cropped.mp4" descr="Outlook BSOD - final - cropped.mp4">
            <a:hlinkClick r:id="" action="ppaction://media"/>
            <a:extLst>
              <a:ext uri="{FF2B5EF4-FFF2-40B4-BE49-F238E27FC236}">
                <a16:creationId xmlns:a16="http://schemas.microsoft.com/office/drawing/2014/main" id="{4279FE7C-5B51-DA4A-B8E3-A1F6D7F60F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09850" y="923925"/>
            <a:ext cx="6970713" cy="5195888"/>
          </a:xfrm>
        </p:spPr>
      </p:pic>
      <p:sp>
        <p:nvSpPr>
          <p:cNvPr id="5" name="Rectangle 4">
            <a:extLst>
              <a:ext uri="{FF2B5EF4-FFF2-40B4-BE49-F238E27FC236}">
                <a16:creationId xmlns:a16="http://schemas.microsoft.com/office/drawing/2014/main" id="{7ABD46D8-D182-3741-8DF8-58ACA7AE7D23}"/>
              </a:ext>
            </a:extLst>
          </p:cNvPr>
          <p:cNvSpPr/>
          <p:nvPr/>
        </p:nvSpPr>
        <p:spPr>
          <a:xfrm>
            <a:off x="3949430" y="923925"/>
            <a:ext cx="3472774" cy="340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7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Revisiting what can happen with COM and Word</a:t>
            </a:r>
          </a:p>
        </p:txBody>
      </p:sp>
    </p:spTree>
    <p:extLst>
      <p:ext uri="{BB962C8B-B14F-4D97-AF65-F5344CB8AC3E}">
        <p14:creationId xmlns:p14="http://schemas.microsoft.com/office/powerpoint/2010/main" val="4972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BC3695-ADDC-A943-903C-434B76D46B26}"/>
              </a:ext>
            </a:extLst>
          </p:cNvPr>
          <p:cNvSpPr/>
          <p:nvPr/>
        </p:nvSpPr>
        <p:spPr>
          <a:xfrm>
            <a:off x="380999" y="924503"/>
            <a:ext cx="11296881" cy="10585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F3CA29-FDC2-6D4D-BCF4-EFBA7A2060F8}"/>
              </a:ext>
            </a:extLst>
          </p:cNvPr>
          <p:cNvSpPr>
            <a:spLocks noGrp="1"/>
          </p:cNvSpPr>
          <p:nvPr>
            <p:ph type="title"/>
          </p:nvPr>
        </p:nvSpPr>
        <p:spPr/>
        <p:txBody>
          <a:bodyPr/>
          <a:lstStyle/>
          <a:p>
            <a:r>
              <a:rPr lang="en-US" dirty="0"/>
              <a:t>Google reports the vulnerability to Microsoft</a:t>
            </a:r>
          </a:p>
        </p:txBody>
      </p:sp>
      <p:sp>
        <p:nvSpPr>
          <p:cNvPr id="3" name="Content Placeholder 2">
            <a:extLst>
              <a:ext uri="{FF2B5EF4-FFF2-40B4-BE49-F238E27FC236}">
                <a16:creationId xmlns:a16="http://schemas.microsoft.com/office/drawing/2014/main" id="{F3EDD05E-3ABB-C34D-AA93-36446FAD186E}"/>
              </a:ext>
            </a:extLst>
          </p:cNvPr>
          <p:cNvSpPr>
            <a:spLocks noGrp="1"/>
          </p:cNvSpPr>
          <p:nvPr>
            <p:ph idx="1"/>
          </p:nvPr>
        </p:nvSpPr>
        <p:spPr/>
        <p:txBody>
          <a:bodyPr/>
          <a:lstStyle/>
          <a:p>
            <a:r>
              <a:rPr lang="en-US" dirty="0">
                <a:latin typeface="Consolas" panose="020B0609020204030204" pitchFamily="49" charset="0"/>
                <a:cs typeface="Consolas" panose="020B0609020204030204" pitchFamily="49" charset="0"/>
              </a:rPr>
              <a:t>It is possible for an attacker to execute a DLL planting attack in Microsoft Office with a specially crafted OLE object.</a:t>
            </a:r>
          </a:p>
        </p:txBody>
      </p:sp>
      <p:pic>
        <p:nvPicPr>
          <p:cNvPr id="5" name="Picture 4">
            <a:extLst>
              <a:ext uri="{FF2B5EF4-FFF2-40B4-BE49-F238E27FC236}">
                <a16:creationId xmlns:a16="http://schemas.microsoft.com/office/drawing/2014/main" id="{7FBA1828-BE42-5640-92E0-CB626F4F3F2A}"/>
              </a:ext>
            </a:extLst>
          </p:cNvPr>
          <p:cNvPicPr>
            <a:picLocks noChangeAspect="1"/>
          </p:cNvPicPr>
          <p:nvPr/>
        </p:nvPicPr>
        <p:blipFill>
          <a:blip r:embed="rId3"/>
          <a:stretch>
            <a:fillRect/>
          </a:stretch>
        </p:blipFill>
        <p:spPr>
          <a:xfrm>
            <a:off x="644398" y="2194052"/>
            <a:ext cx="8623300" cy="1701800"/>
          </a:xfrm>
          <a:prstGeom prst="rect">
            <a:avLst/>
          </a:prstGeom>
        </p:spPr>
      </p:pic>
      <p:pic>
        <p:nvPicPr>
          <p:cNvPr id="9" name="Picture 8">
            <a:extLst>
              <a:ext uri="{FF2B5EF4-FFF2-40B4-BE49-F238E27FC236}">
                <a16:creationId xmlns:a16="http://schemas.microsoft.com/office/drawing/2014/main" id="{C4275CBF-6765-764E-9B25-D7C52C4A145D}"/>
              </a:ext>
            </a:extLst>
          </p:cNvPr>
          <p:cNvPicPr>
            <a:picLocks noChangeAspect="1"/>
          </p:cNvPicPr>
          <p:nvPr/>
        </p:nvPicPr>
        <p:blipFill>
          <a:blip r:embed="rId4"/>
          <a:stretch>
            <a:fillRect/>
          </a:stretch>
        </p:blipFill>
        <p:spPr>
          <a:xfrm>
            <a:off x="644398" y="4320325"/>
            <a:ext cx="5613400" cy="1295400"/>
          </a:xfrm>
          <a:prstGeom prst="rect">
            <a:avLst/>
          </a:prstGeom>
        </p:spPr>
      </p:pic>
      <p:sp>
        <p:nvSpPr>
          <p:cNvPr id="11" name="Frame 10">
            <a:extLst>
              <a:ext uri="{FF2B5EF4-FFF2-40B4-BE49-F238E27FC236}">
                <a16:creationId xmlns:a16="http://schemas.microsoft.com/office/drawing/2014/main" id="{46159D95-BFE2-A247-AF43-CC405229FF6B}"/>
              </a:ext>
            </a:extLst>
          </p:cNvPr>
          <p:cNvSpPr/>
          <p:nvPr/>
        </p:nvSpPr>
        <p:spPr>
          <a:xfrm>
            <a:off x="3451098" y="2194052"/>
            <a:ext cx="1657350" cy="51866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1C901B6B-4000-4E42-8CA7-BBD2E35D27BA}"/>
              </a:ext>
            </a:extLst>
          </p:cNvPr>
          <p:cNvSpPr/>
          <p:nvPr/>
        </p:nvSpPr>
        <p:spPr>
          <a:xfrm>
            <a:off x="3407664" y="4320325"/>
            <a:ext cx="1597152" cy="49551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ECBAE229-6FAA-9742-AF49-DE48153C5A8F}"/>
              </a:ext>
            </a:extLst>
          </p:cNvPr>
          <p:cNvSpPr/>
          <p:nvPr/>
        </p:nvSpPr>
        <p:spPr>
          <a:xfrm>
            <a:off x="9912096" y="6034807"/>
            <a:ext cx="6096000" cy="169277"/>
          </a:xfrm>
          <a:prstGeom prst="rect">
            <a:avLst/>
          </a:prstGeom>
        </p:spPr>
        <p:txBody>
          <a:bodyPr>
            <a:spAutoFit/>
          </a:bodyPr>
          <a:lstStyle/>
          <a:p>
            <a:r>
              <a:rPr lang="en-US" sz="500" dirty="0"/>
              <a:t>https://</a:t>
            </a:r>
            <a:r>
              <a:rPr lang="en-US" sz="500" dirty="0" err="1"/>
              <a:t>bugs.chromium.org</a:t>
            </a:r>
            <a:r>
              <a:rPr lang="en-US" sz="500" dirty="0"/>
              <a:t>/p/project-zero/issues/</a:t>
            </a:r>
            <a:r>
              <a:rPr lang="en-US" sz="500" dirty="0" err="1"/>
              <a:t>detail?id</a:t>
            </a:r>
            <a:r>
              <a:rPr lang="en-US" sz="500" dirty="0"/>
              <a:t>=514</a:t>
            </a:r>
          </a:p>
        </p:txBody>
      </p:sp>
      <p:sp>
        <p:nvSpPr>
          <p:cNvPr id="13" name="Frame 12">
            <a:extLst>
              <a:ext uri="{FF2B5EF4-FFF2-40B4-BE49-F238E27FC236}">
                <a16:creationId xmlns:a16="http://schemas.microsoft.com/office/drawing/2014/main" id="{C93EB5A9-0264-254E-A6C9-9B1767914F20}"/>
              </a:ext>
            </a:extLst>
          </p:cNvPr>
          <p:cNvSpPr/>
          <p:nvPr/>
        </p:nvSpPr>
        <p:spPr>
          <a:xfrm>
            <a:off x="3637280" y="2644162"/>
            <a:ext cx="1554480" cy="38608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09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CCB6DA-1304-084A-A095-0FF845A12426}"/>
              </a:ext>
            </a:extLst>
          </p:cNvPr>
          <p:cNvSpPr/>
          <p:nvPr/>
        </p:nvSpPr>
        <p:spPr>
          <a:xfrm>
            <a:off x="926592" y="1431318"/>
            <a:ext cx="9089136" cy="4579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0123BB4-5E2F-B740-9827-D92489A04A84}"/>
              </a:ext>
            </a:extLst>
          </p:cNvPr>
          <p:cNvSpPr>
            <a:spLocks noGrp="1"/>
          </p:cNvSpPr>
          <p:nvPr>
            <p:ph type="title"/>
          </p:nvPr>
        </p:nvSpPr>
        <p:spPr/>
        <p:txBody>
          <a:bodyPr/>
          <a:lstStyle/>
          <a:p>
            <a:r>
              <a:rPr lang="en-US" dirty="0"/>
              <a:t>Let’s enumerate those objects</a:t>
            </a:r>
          </a:p>
        </p:txBody>
      </p:sp>
      <p:sp>
        <p:nvSpPr>
          <p:cNvPr id="4" name="Content Placeholder 3">
            <a:extLst>
              <a:ext uri="{FF2B5EF4-FFF2-40B4-BE49-F238E27FC236}">
                <a16:creationId xmlns:a16="http://schemas.microsoft.com/office/drawing/2014/main" id="{CC2CCBE7-3BF9-5143-9CE3-D86A7484DA71}"/>
              </a:ext>
            </a:extLst>
          </p:cNvPr>
          <p:cNvSpPr>
            <a:spLocks noGrp="1"/>
          </p:cNvSpPr>
          <p:nvPr>
            <p:ph idx="1"/>
          </p:nvPr>
        </p:nvSpPr>
        <p:spPr/>
        <p:txBody>
          <a:bodyPr/>
          <a:lstStyle/>
          <a:p>
            <a:r>
              <a:rPr lang="en-US" dirty="0"/>
              <a:t>We have a template for RTFs, courtesy of Google:</a:t>
            </a:r>
          </a:p>
        </p:txBody>
      </p:sp>
      <p:sp>
        <p:nvSpPr>
          <p:cNvPr id="5" name="Rectangle 4">
            <a:extLst>
              <a:ext uri="{FF2B5EF4-FFF2-40B4-BE49-F238E27FC236}">
                <a16:creationId xmlns:a16="http://schemas.microsoft.com/office/drawing/2014/main" id="{8EACAEE5-5743-0243-A05A-1FC3C0DAA7BB}"/>
              </a:ext>
            </a:extLst>
          </p:cNvPr>
          <p:cNvSpPr/>
          <p:nvPr/>
        </p:nvSpPr>
        <p:spPr>
          <a:xfrm>
            <a:off x="926592" y="1431318"/>
            <a:ext cx="8918448" cy="4524315"/>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{\rtf1</a:t>
            </a:r>
          </a:p>
          <a:p>
            <a:r>
              <a:rPr lang="en-US" dirty="0">
                <a:latin typeface="Consolas" panose="020B0609020204030204" pitchFamily="49" charset="0"/>
                <a:cs typeface="Consolas" panose="020B0609020204030204" pitchFamily="49" charset="0"/>
              </a:rPr>
              <a:t>{\object\</a:t>
            </a:r>
            <a:r>
              <a:rPr lang="en-US" dirty="0" err="1">
                <a:latin typeface="Consolas" panose="020B0609020204030204" pitchFamily="49" charset="0"/>
                <a:cs typeface="Consolas" panose="020B0609020204030204" pitchFamily="49" charset="0"/>
              </a:rPr>
              <a:t>objemb</a:t>
            </a:r>
            <a:r>
              <a:rPr lang="en-US" dirty="0">
                <a:latin typeface="Consolas" panose="020B0609020204030204" pitchFamily="49" charset="0"/>
                <a:cs typeface="Consolas" panose="020B0609020204030204" pitchFamily="49" charset="0"/>
              </a:rPr>
              <a:t>{\*\</a:t>
            </a:r>
            <a:r>
              <a:rPr lang="en-US" dirty="0" err="1">
                <a:latin typeface="Consolas" panose="020B0609020204030204" pitchFamily="49" charset="0"/>
                <a:cs typeface="Consolas" panose="020B0609020204030204" pitchFamily="49" charset="0"/>
              </a:rPr>
              <a:t>objclass</a:t>
            </a:r>
            <a:r>
              <a:rPr lang="en-US" dirty="0">
                <a:latin typeface="Consolas" panose="020B0609020204030204" pitchFamily="49" charset="0"/>
                <a:cs typeface="Consolas" panose="020B0609020204030204" pitchFamily="49" charset="0"/>
              </a:rPr>
              <a:t> None}{\*\</a:t>
            </a:r>
            <a:r>
              <a:rPr lang="en-US" dirty="0" err="1">
                <a:latin typeface="Consolas" panose="020B0609020204030204" pitchFamily="49" charset="0"/>
                <a:cs typeface="Consolas" panose="020B0609020204030204" pitchFamily="49" charset="0"/>
              </a:rPr>
              <a:t>oleclsid</a:t>
            </a:r>
            <a:r>
              <a:rPr lang="en-US" dirty="0">
                <a:latin typeface="Consolas" panose="020B0609020204030204" pitchFamily="49" charset="0"/>
                <a:cs typeface="Consolas" panose="020B0609020204030204" pitchFamily="49" charset="0"/>
              </a:rPr>
              <a:t> \’7b</a:t>
            </a:r>
            <a:r>
              <a:rPr lang="en-US" b="1" dirty="0">
                <a:solidFill>
                  <a:srgbClr val="FFFF00"/>
                </a:solidFill>
                <a:latin typeface="Consolas" panose="020B0609020204030204" pitchFamily="49" charset="0"/>
                <a:cs typeface="Consolas" panose="020B0609020204030204" pitchFamily="49" charset="0"/>
              </a:rPr>
              <a:t>00000000-0000-0000-0000-000000000000</a:t>
            </a:r>
            <a:r>
              <a:rPr lang="en-US" dirty="0">
                <a:latin typeface="Consolas" panose="020B0609020204030204" pitchFamily="49" charset="0"/>
                <a:cs typeface="Consolas" panose="020B0609020204030204" pitchFamily="49" charset="0"/>
              </a:rPr>
              <a:t>\'7d}{\*\</a:t>
            </a:r>
            <a:r>
              <a:rPr lang="en-US" dirty="0" err="1">
                <a:latin typeface="Consolas" panose="020B0609020204030204" pitchFamily="49" charset="0"/>
                <a:cs typeface="Consolas" panose="020B0609020204030204" pitchFamily="49" charset="0"/>
              </a:rPr>
              <a:t>objdata</a:t>
            </a:r>
            <a:r>
              <a:rPr lang="en-US" dirty="0">
                <a:latin typeface="Consolas" panose="020B0609020204030204" pitchFamily="49" charset="0"/>
                <a:cs typeface="Consolas" panose="020B0609020204030204" pitchFamily="49" charset="0"/>
              </a:rPr>
              <a:t> </a:t>
            </a:r>
          </a:p>
          <a:p>
            <a:r>
              <a:rPr lang="en-US" dirty="0">
                <a:latin typeface="Consolas" panose="020B0609020204030204" pitchFamily="49" charset="0"/>
                <a:cs typeface="Consolas" panose="020B0609020204030204" pitchFamily="49" charset="0"/>
              </a:rPr>
              <a:t>01050000</a:t>
            </a:r>
          </a:p>
          <a:p>
            <a:r>
              <a:rPr lang="en-US" dirty="0">
                <a:latin typeface="Consolas" panose="020B0609020204030204" pitchFamily="49" charset="0"/>
                <a:cs typeface="Consolas" panose="020B0609020204030204" pitchFamily="49" charset="0"/>
              </a:rPr>
              <a:t>01000000</a:t>
            </a:r>
          </a:p>
          <a:p>
            <a:r>
              <a:rPr lang="en-US" dirty="0">
                <a:latin typeface="Consolas" panose="020B0609020204030204" pitchFamily="49" charset="0"/>
                <a:cs typeface="Consolas" panose="020B0609020204030204" pitchFamily="49" charset="0"/>
              </a:rPr>
              <a:t>01000000</a:t>
            </a:r>
          </a:p>
          <a:p>
            <a:r>
              <a:rPr lang="en-US" dirty="0">
                <a:latin typeface="Consolas" panose="020B0609020204030204" pitchFamily="49" charset="0"/>
                <a:cs typeface="Consolas" panose="020B0609020204030204" pitchFamily="49" charset="0"/>
              </a:rPr>
              <a:t>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00000000</a:t>
            </a:r>
          </a:p>
          <a:p>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022057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F82688-62D9-8840-92DD-F3EF85D85892}"/>
              </a:ext>
            </a:extLst>
          </p:cNvPr>
          <p:cNvSpPr>
            <a:spLocks noGrp="1"/>
          </p:cNvSpPr>
          <p:nvPr>
            <p:ph idx="1"/>
          </p:nvPr>
        </p:nvSpPr>
        <p:spPr>
          <a:xfrm>
            <a:off x="381000" y="731521"/>
            <a:ext cx="11429999" cy="5079999"/>
          </a:xfrm>
        </p:spPr>
        <p:txBody>
          <a:bodyPr>
            <a:normAutofit fontScale="55000" lnSpcReduction="20000"/>
          </a:bodyPr>
          <a:lstStyle/>
          <a:p>
            <a:r>
              <a:rPr lang="en-US" dirty="0">
                <a:effectLst/>
              </a:rPr>
              <a:t>Copyright 2021 Carnegie Mellon University.</a:t>
            </a:r>
          </a:p>
          <a:p>
            <a:r>
              <a:rPr lang="en-US" dirty="0">
                <a:effectLst/>
              </a:rPr>
              <a:t>This material is based upon work funded and supported by the Department of Homeland Security under Contract No. FA8702-15-D-0002 with Carnegie Mellon University for the operation of the Software Engineering Institute, a federally funded research and development center sponsored by the United States Department of Defense.</a:t>
            </a:r>
          </a:p>
          <a:p>
            <a:r>
              <a:rPr lang="en-US" dirty="0">
                <a:effectLst/>
              </a:rPr>
              <a:t>The view, opinions, and/or findings contained in this material are those of the author(s) and should not be construed as an official Government position, policy, or decision, unless designated by other documentation.</a:t>
            </a:r>
          </a:p>
          <a:p>
            <a:r>
              <a:rPr lang="en-US" dirty="0">
                <a:effectLst/>
              </a:rPr>
              <a:t>References herein to any specific commercial product, process, or service by trade name, trade mark, manufacturer, or otherwise, does not necessarily constitute or imply its endorsement, recommendation, or favoring by Carnegie Mellon University or its Software Engineering Institute.</a:t>
            </a:r>
          </a:p>
          <a:p>
            <a:r>
              <a:rPr lang="en-US" dirty="0">
                <a:effectLst/>
              </a:rPr>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dirty="0">
                <a:effectLst/>
              </a:rPr>
              <a:t>[DISTRIBUTION STATEMENT A] This material has been approved for public release and unlimited distribution.  Please see Copyright notice for non-US Government use and distribution.</a:t>
            </a:r>
          </a:p>
          <a:p>
            <a:r>
              <a:rPr lang="en-US" dirty="0">
                <a:effectLst/>
              </a:rPr>
              <a:t>This material may be reproduced in its entirety, without modification, and freely distributed in written or electronic form without requesting formal permission. Permission is required for any other use.  Requests for permission should be directed to the Software Engineering Institute at permission@sei.cmu.edu.</a:t>
            </a:r>
          </a:p>
          <a:p>
            <a:r>
              <a:rPr lang="en-US" dirty="0">
                <a:effectLst/>
              </a:rPr>
              <a:t>CERT</a:t>
            </a:r>
            <a:r>
              <a:rPr lang="en-US" baseline="30000" dirty="0">
                <a:effectLst/>
              </a:rPr>
              <a:t>®</a:t>
            </a:r>
            <a:r>
              <a:rPr lang="en-US" dirty="0">
                <a:effectLst/>
              </a:rPr>
              <a:t> and CERT Coordination Center</a:t>
            </a:r>
            <a:r>
              <a:rPr lang="en-US" baseline="30000" dirty="0">
                <a:effectLst/>
              </a:rPr>
              <a:t>®</a:t>
            </a:r>
            <a:r>
              <a:rPr lang="en-US" dirty="0">
                <a:effectLst/>
              </a:rPr>
              <a:t> are registered in the U.S. Patent and Trademark Office by Carnegie Mellon University.</a:t>
            </a:r>
          </a:p>
          <a:p>
            <a:r>
              <a:rPr lang="en-US" dirty="0">
                <a:effectLst/>
              </a:rPr>
              <a:t>DM21-0153</a:t>
            </a:r>
          </a:p>
          <a:p>
            <a:endParaRPr lang="en-US" dirty="0"/>
          </a:p>
        </p:txBody>
      </p:sp>
    </p:spTree>
    <p:extLst>
      <p:ext uri="{BB962C8B-B14F-4D97-AF65-F5344CB8AC3E}">
        <p14:creationId xmlns:p14="http://schemas.microsoft.com/office/powerpoint/2010/main" val="1327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EC9C-CB15-8448-B30F-99BA716E7F97}"/>
              </a:ext>
            </a:extLst>
          </p:cNvPr>
          <p:cNvSpPr>
            <a:spLocks noGrp="1"/>
          </p:cNvSpPr>
          <p:nvPr>
            <p:ph type="title"/>
          </p:nvPr>
        </p:nvSpPr>
        <p:spPr/>
        <p:txBody>
          <a:bodyPr/>
          <a:lstStyle/>
          <a:p>
            <a:r>
              <a:rPr lang="en-US" dirty="0"/>
              <a:t>Automation Part 1</a:t>
            </a:r>
          </a:p>
        </p:txBody>
      </p:sp>
      <p:pic>
        <p:nvPicPr>
          <p:cNvPr id="5" name="Content Placeholder 4">
            <a:extLst>
              <a:ext uri="{FF2B5EF4-FFF2-40B4-BE49-F238E27FC236}">
                <a16:creationId xmlns:a16="http://schemas.microsoft.com/office/drawing/2014/main" id="{3C4173B5-0CA6-F141-8A30-5D50D7F3A602}"/>
              </a:ext>
            </a:extLst>
          </p:cNvPr>
          <p:cNvPicPr>
            <a:picLocks noGrp="1" noChangeAspect="1"/>
          </p:cNvPicPr>
          <p:nvPr>
            <p:ph idx="1"/>
          </p:nvPr>
        </p:nvPicPr>
        <p:blipFill>
          <a:blip r:embed="rId2"/>
          <a:stretch>
            <a:fillRect/>
          </a:stretch>
        </p:blipFill>
        <p:spPr>
          <a:xfrm>
            <a:off x="2104309" y="923925"/>
            <a:ext cx="7983381" cy="5195888"/>
          </a:xfrm>
        </p:spPr>
      </p:pic>
      <p:sp>
        <p:nvSpPr>
          <p:cNvPr id="6" name="Rectangle 5">
            <a:extLst>
              <a:ext uri="{FF2B5EF4-FFF2-40B4-BE49-F238E27FC236}">
                <a16:creationId xmlns:a16="http://schemas.microsoft.com/office/drawing/2014/main" id="{3164AC34-D556-4243-BCE7-238E9FE40055}"/>
              </a:ext>
            </a:extLst>
          </p:cNvPr>
          <p:cNvSpPr/>
          <p:nvPr/>
        </p:nvSpPr>
        <p:spPr>
          <a:xfrm>
            <a:off x="2166236" y="1243584"/>
            <a:ext cx="7859525" cy="923330"/>
          </a:xfrm>
          <a:prstGeom prst="rect">
            <a:avLst/>
          </a:prstGeom>
          <a:noFill/>
        </p:spPr>
        <p:txBody>
          <a:bodyPr wrap="square" lIns="91440" tIns="45720" rIns="91440" bIns="45720">
            <a:spAutoFit/>
          </a:bodyPr>
          <a:lstStyle/>
          <a:p>
            <a:pPr algn="ctr"/>
            <a:r>
              <a:rPr lang="en-US" sz="5400" b="0" cap="none" spc="0" dirty="0">
                <a:ln w="0"/>
                <a:solidFill>
                  <a:sysClr val="windowText" lastClr="000000"/>
                </a:solidFill>
                <a:effectLst>
                  <a:outerShdw blurRad="38100" dist="19050" dir="2700000" algn="tl" rotWithShape="0">
                    <a:schemeClr val="dk1">
                      <a:alpha val="40000"/>
                    </a:schemeClr>
                  </a:outerShdw>
                </a:effectLst>
                <a:latin typeface="Bradley Hand" pitchFamily="2" charset="77"/>
              </a:rPr>
              <a:t>MAKE ALL THE RTFS!</a:t>
            </a:r>
          </a:p>
        </p:txBody>
      </p:sp>
      <p:sp>
        <p:nvSpPr>
          <p:cNvPr id="3" name="TextBox 2">
            <a:extLst>
              <a:ext uri="{FF2B5EF4-FFF2-40B4-BE49-F238E27FC236}">
                <a16:creationId xmlns:a16="http://schemas.microsoft.com/office/drawing/2014/main" id="{73FA39E9-7757-D844-8C5A-97E439FD531B}"/>
              </a:ext>
            </a:extLst>
          </p:cNvPr>
          <p:cNvSpPr txBox="1"/>
          <p:nvPr/>
        </p:nvSpPr>
        <p:spPr>
          <a:xfrm>
            <a:off x="10933889" y="6196519"/>
            <a:ext cx="1189749" cy="169277"/>
          </a:xfrm>
          <a:prstGeom prst="rect">
            <a:avLst/>
          </a:prstGeom>
          <a:noFill/>
        </p:spPr>
        <p:txBody>
          <a:bodyPr wrap="none" rtlCol="0">
            <a:spAutoFit/>
          </a:bodyPr>
          <a:lstStyle/>
          <a:p>
            <a:r>
              <a:rPr lang="en-US" sz="500" dirty="0"/>
              <a:t>Allie </a:t>
            </a:r>
            <a:r>
              <a:rPr lang="en-US" sz="500" dirty="0" err="1"/>
              <a:t>Brosh</a:t>
            </a:r>
            <a:r>
              <a:rPr lang="en-US" sz="500" dirty="0"/>
              <a:t>, Hyperbole and a Half</a:t>
            </a:r>
          </a:p>
        </p:txBody>
      </p:sp>
    </p:spTree>
    <p:extLst>
      <p:ext uri="{BB962C8B-B14F-4D97-AF65-F5344CB8AC3E}">
        <p14:creationId xmlns:p14="http://schemas.microsoft.com/office/powerpoint/2010/main" val="365084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DDB1D9-87E2-B142-9A2A-7D992D9F1E59}"/>
              </a:ext>
            </a:extLst>
          </p:cNvPr>
          <p:cNvSpPr/>
          <p:nvPr/>
        </p:nvSpPr>
        <p:spPr>
          <a:xfrm>
            <a:off x="380999" y="924503"/>
            <a:ext cx="5593081" cy="4671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0E2C8-11D9-E44D-9681-D9D1BA6D334E}"/>
              </a:ext>
            </a:extLst>
          </p:cNvPr>
          <p:cNvSpPr>
            <a:spLocks noGrp="1"/>
          </p:cNvSpPr>
          <p:nvPr>
            <p:ph type="title"/>
          </p:nvPr>
        </p:nvSpPr>
        <p:spPr/>
        <p:txBody>
          <a:bodyPr/>
          <a:lstStyle/>
          <a:p>
            <a:r>
              <a:rPr lang="en-US" dirty="0"/>
              <a:t>Make RTFs with Python</a:t>
            </a:r>
          </a:p>
        </p:txBody>
      </p:sp>
      <p:sp>
        <p:nvSpPr>
          <p:cNvPr id="3" name="Content Placeholder 2">
            <a:extLst>
              <a:ext uri="{FF2B5EF4-FFF2-40B4-BE49-F238E27FC236}">
                <a16:creationId xmlns:a16="http://schemas.microsoft.com/office/drawing/2014/main" id="{D7227B12-8540-5E41-A275-360DE821476C}"/>
              </a:ext>
            </a:extLst>
          </p:cNvPr>
          <p:cNvSpPr>
            <a:spLocks noGrp="1"/>
          </p:cNvSpPr>
          <p:nvPr>
            <p:ph idx="1"/>
          </p:nvPr>
        </p:nvSpPr>
        <p:spPr/>
        <p:txBody>
          <a:bodyPr>
            <a:normAutofit fontScale="55000" lnSpcReduction="20000"/>
          </a:bodyPr>
          <a:lstStyle/>
          <a:p>
            <a:r>
              <a:rPr lang="en-US" b="1" dirty="0">
                <a:latin typeface="Consolas" panose="020B0609020204030204" pitchFamily="49" charset="0"/>
                <a:cs typeface="Consolas" panose="020B0609020204030204" pitchFamily="49" charset="0"/>
              </a:rPr>
              <a:t>def </a:t>
            </a:r>
            <a:r>
              <a:rPr lang="en-US" b="1" dirty="0" err="1">
                <a:latin typeface="Consolas" panose="020B0609020204030204" pitchFamily="49" charset="0"/>
                <a:cs typeface="Consolas" panose="020B0609020204030204" pitchFamily="49" charset="0"/>
              </a:rPr>
              <a:t>make_rtf</a:t>
            </a:r>
            <a:r>
              <a:rPr lang="en-US" b="1" dirty="0">
                <a:latin typeface="Consolas" panose="020B0609020204030204" pitchFamily="49" charset="0"/>
                <a:cs typeface="Consolas" panose="020B0609020204030204" pitchFamily="49" charset="0"/>
              </a:rPr>
              <a:t>(key):</a:t>
            </a:r>
          </a:p>
          <a:p>
            <a:r>
              <a:rPr lang="en-US" b="1" dirty="0">
                <a:latin typeface="Consolas" panose="020B0609020204030204" pitchFamily="49" charset="0"/>
                <a:cs typeface="Consolas" panose="020B0609020204030204" pitchFamily="49" charset="0"/>
              </a:rPr>
              <a:t>    print(key)</a:t>
            </a:r>
          </a:p>
          <a:p>
            <a:endParaRPr lang="en-US" b="1" dirty="0">
              <a:latin typeface="Consolas" panose="020B0609020204030204" pitchFamily="49" charset="0"/>
              <a:cs typeface="Consolas" panose="020B0609020204030204" pitchFamily="49" charset="0"/>
            </a:endParaRPr>
          </a:p>
          <a:p>
            <a:r>
              <a:rPr lang="en-US" b="1" dirty="0">
                <a:latin typeface="Consolas" panose="020B0609020204030204" pitchFamily="49" charset="0"/>
                <a:cs typeface="Consolas" panose="020B0609020204030204" pitchFamily="49" charset="0"/>
              </a:rPr>
              <a:t>    with open('%</a:t>
            </a:r>
            <a:r>
              <a:rPr lang="en-US" b="1" dirty="0" err="1">
                <a:latin typeface="Consolas" panose="020B0609020204030204" pitchFamily="49" charset="0"/>
                <a:cs typeface="Consolas" panose="020B0609020204030204" pitchFamily="49" charset="0"/>
              </a:rPr>
              <a:t>s.rtf</a:t>
            </a:r>
            <a:r>
              <a:rPr lang="en-US" b="1" dirty="0">
                <a:latin typeface="Consolas" panose="020B0609020204030204" pitchFamily="49" charset="0"/>
                <a:cs typeface="Consolas" panose="020B0609020204030204" pitchFamily="49" charset="0"/>
              </a:rPr>
              <a:t>' % key, 'w') as </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oleserver</a:t>
            </a:r>
            <a:r>
              <a:rPr lang="en-US" b="1" dirty="0">
                <a:latin typeface="Consolas" panose="020B0609020204030204" pitchFamily="49" charset="0"/>
                <a:cs typeface="Consolas" panose="020B0609020204030204" pitchFamily="49" charset="0"/>
              </a:rPr>
              <a:t> =  </a:t>
            </a:r>
            <a:r>
              <a:rPr lang="en-US" b="1" dirty="0" err="1">
                <a:latin typeface="Consolas" panose="020B0609020204030204" pitchFamily="49" charset="0"/>
                <a:cs typeface="Consolas" panose="020B0609020204030204" pitchFamily="49" charset="0"/>
              </a:rPr>
              <a:t>get_server</a:t>
            </a:r>
            <a:r>
              <a:rPr lang="en-US" b="1" dirty="0">
                <a:latin typeface="Consolas" panose="020B0609020204030204" pitchFamily="49" charset="0"/>
                <a:cs typeface="Consolas" panose="020B0609020204030204" pitchFamily="49" charset="0"/>
              </a:rPr>
              <a:t>(key)</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clsid</a:t>
            </a:r>
            <a:r>
              <a:rPr lang="en-US" b="1" dirty="0">
                <a:latin typeface="Consolas" panose="020B0609020204030204" pitchFamily="49" charset="0"/>
                <a:cs typeface="Consolas" panose="020B0609020204030204" pitchFamily="49" charset="0"/>
              </a:rPr>
              <a:t> = </a:t>
            </a:r>
            <a:r>
              <a:rPr lang="en-US" b="1" dirty="0" err="1">
                <a:latin typeface="Consolas" panose="020B0609020204030204" pitchFamily="49" charset="0"/>
                <a:cs typeface="Consolas" panose="020B0609020204030204" pitchFamily="49" charset="0"/>
              </a:rPr>
              <a:t>key.replace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clsid</a:t>
            </a:r>
            <a:r>
              <a:rPr lang="en-US" b="1" dirty="0">
                <a:latin typeface="Consolas" panose="020B0609020204030204" pitchFamily="49" charset="0"/>
                <a:cs typeface="Consolas" panose="020B0609020204030204" pitchFamily="49" charset="0"/>
              </a:rPr>
              <a:t> = </a:t>
            </a:r>
            <a:r>
              <a:rPr lang="en-US" b="1" dirty="0" err="1">
                <a:latin typeface="Consolas" panose="020B0609020204030204" pitchFamily="49" charset="0"/>
                <a:cs typeface="Consolas" panose="020B0609020204030204" pitchFamily="49" charset="0"/>
              </a:rPr>
              <a:t>clsid.replace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print(header, file=</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print_text</a:t>
            </a:r>
            <a:r>
              <a:rPr lang="en-US" b="1" dirty="0">
                <a:latin typeface="Consolas" panose="020B0609020204030204" pitchFamily="49" charset="0"/>
                <a:cs typeface="Consolas" panose="020B0609020204030204" pitchFamily="49" charset="0"/>
              </a:rPr>
              <a:t>('CLSID: %s' % </a:t>
            </a:r>
            <a:r>
              <a:rPr lang="en-US" b="1" dirty="0" err="1">
                <a:latin typeface="Consolas" panose="020B0609020204030204" pitchFamily="49" charset="0"/>
                <a:cs typeface="Consolas" panose="020B0609020204030204" pitchFamily="49" charset="0"/>
              </a:rPr>
              <a:t>clsid</a:t>
            </a:r>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print_text</a:t>
            </a:r>
            <a:r>
              <a:rPr lang="en-US" b="1" dirty="0">
                <a:latin typeface="Consolas" panose="020B0609020204030204" pitchFamily="49" charset="0"/>
                <a:cs typeface="Consolas" panose="020B0609020204030204" pitchFamily="49" charset="0"/>
              </a:rPr>
              <a:t>('Server: %s' % </a:t>
            </a:r>
            <a:r>
              <a:rPr lang="en-US" b="1" dirty="0" err="1">
                <a:latin typeface="Consolas" panose="020B0609020204030204" pitchFamily="49" charset="0"/>
                <a:cs typeface="Consolas" panose="020B0609020204030204" pitchFamily="49" charset="0"/>
              </a:rPr>
              <a:t>oleserver</a:t>
            </a:r>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print_text</a:t>
            </a:r>
            <a:r>
              <a:rPr lang="en-US" b="1" dirty="0">
                <a:latin typeface="Consolas" panose="020B0609020204030204" pitchFamily="49" charset="0"/>
                <a:cs typeface="Consolas" panose="020B0609020204030204" pitchFamily="49" charset="0"/>
              </a:rPr>
              <a:t>('', </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a:p>
            <a:r>
              <a:rPr lang="en-US" b="1" dirty="0">
                <a:latin typeface="Consolas" panose="020B0609020204030204" pitchFamily="49" charset="0"/>
                <a:cs typeface="Consolas" panose="020B0609020204030204" pitchFamily="49" charset="0"/>
              </a:rPr>
              <a:t>        print(object, file=</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 end='')</a:t>
            </a:r>
          </a:p>
          <a:p>
            <a:r>
              <a:rPr lang="en-US" b="1" dirty="0">
                <a:latin typeface="Consolas" panose="020B0609020204030204" pitchFamily="49" charset="0"/>
                <a:cs typeface="Consolas" panose="020B0609020204030204" pitchFamily="49" charset="0"/>
              </a:rPr>
              <a:t>        print(</a:t>
            </a:r>
            <a:r>
              <a:rPr lang="en-US" b="1" dirty="0" err="1">
                <a:latin typeface="Consolas" panose="020B0609020204030204" pitchFamily="49" charset="0"/>
                <a:cs typeface="Consolas" panose="020B0609020204030204" pitchFamily="49" charset="0"/>
              </a:rPr>
              <a:t>clsid</a:t>
            </a:r>
            <a:r>
              <a:rPr lang="en-US" b="1" dirty="0">
                <a:latin typeface="Consolas" panose="020B0609020204030204" pitchFamily="49" charset="0"/>
                <a:cs typeface="Consolas" panose="020B0609020204030204" pitchFamily="49" charset="0"/>
              </a:rPr>
              <a:t>, file=</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 end='')</a:t>
            </a:r>
          </a:p>
          <a:p>
            <a:r>
              <a:rPr lang="en-US" b="1" dirty="0">
                <a:latin typeface="Consolas" panose="020B0609020204030204" pitchFamily="49" charset="0"/>
                <a:cs typeface="Consolas" panose="020B0609020204030204" pitchFamily="49" charset="0"/>
              </a:rPr>
              <a:t>        print(footer, file=</a:t>
            </a:r>
            <a:r>
              <a:rPr lang="en-US" b="1" dirty="0" err="1">
                <a:latin typeface="Consolas" panose="020B0609020204030204" pitchFamily="49" charset="0"/>
                <a:cs typeface="Consolas" panose="020B0609020204030204" pitchFamily="49" charset="0"/>
              </a:rPr>
              <a:t>outfile</a:t>
            </a:r>
            <a:r>
              <a:rPr lang="en-US" b="1" dirty="0">
                <a:latin typeface="Consolas" panose="020B0609020204030204" pitchFamily="49" charset="0"/>
                <a:cs typeface="Consolas" panose="020B0609020204030204" pitchFamily="49" charset="0"/>
              </a:rPr>
              <a:t>)</a:t>
            </a:r>
          </a:p>
        </p:txBody>
      </p:sp>
      <p:pic>
        <p:nvPicPr>
          <p:cNvPr id="6" name="Picture 5">
            <a:extLst>
              <a:ext uri="{FF2B5EF4-FFF2-40B4-BE49-F238E27FC236}">
                <a16:creationId xmlns:a16="http://schemas.microsoft.com/office/drawing/2014/main" id="{FFBAF586-6781-414A-9433-694C3FEA3E44}"/>
              </a:ext>
            </a:extLst>
          </p:cNvPr>
          <p:cNvPicPr>
            <a:picLocks noChangeAspect="1"/>
          </p:cNvPicPr>
          <p:nvPr/>
        </p:nvPicPr>
        <p:blipFill>
          <a:blip r:embed="rId3"/>
          <a:stretch>
            <a:fillRect/>
          </a:stretch>
        </p:blipFill>
        <p:spPr>
          <a:xfrm>
            <a:off x="6344412" y="1820672"/>
            <a:ext cx="5612736" cy="3216656"/>
          </a:xfrm>
          <a:prstGeom prst="rect">
            <a:avLst/>
          </a:prstGeom>
        </p:spPr>
      </p:pic>
    </p:spTree>
    <p:extLst>
      <p:ext uri="{BB962C8B-B14F-4D97-AF65-F5344CB8AC3E}">
        <p14:creationId xmlns:p14="http://schemas.microsoft.com/office/powerpoint/2010/main" val="38016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85C736-BC69-5441-8157-2112384D8331}"/>
              </a:ext>
            </a:extLst>
          </p:cNvPr>
          <p:cNvSpPr/>
          <p:nvPr/>
        </p:nvSpPr>
        <p:spPr>
          <a:xfrm>
            <a:off x="316992" y="2054352"/>
            <a:ext cx="8223504" cy="2487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F90047-36F1-9744-9A10-E273C644A1CC}"/>
              </a:ext>
            </a:extLst>
          </p:cNvPr>
          <p:cNvSpPr>
            <a:spLocks noGrp="1"/>
          </p:cNvSpPr>
          <p:nvPr>
            <p:ph type="title"/>
          </p:nvPr>
        </p:nvSpPr>
        <p:spPr/>
        <p:txBody>
          <a:bodyPr/>
          <a:lstStyle/>
          <a:p>
            <a:r>
              <a:rPr lang="en-US" dirty="0"/>
              <a:t>CERT BFF to open RTFs</a:t>
            </a:r>
          </a:p>
        </p:txBody>
      </p:sp>
      <p:sp>
        <p:nvSpPr>
          <p:cNvPr id="3" name="Content Placeholder 2">
            <a:extLst>
              <a:ext uri="{FF2B5EF4-FFF2-40B4-BE49-F238E27FC236}">
                <a16:creationId xmlns:a16="http://schemas.microsoft.com/office/drawing/2014/main" id="{4469FD33-994F-3147-96B1-82D5B8E3A54B}"/>
              </a:ext>
            </a:extLst>
          </p:cNvPr>
          <p:cNvSpPr>
            <a:spLocks noGrp="1"/>
          </p:cNvSpPr>
          <p:nvPr>
            <p:ph idx="1"/>
          </p:nvPr>
        </p:nvSpPr>
        <p:spPr/>
        <p:txBody>
          <a:bodyPr>
            <a:normAutofit/>
          </a:bodyPr>
          <a:lstStyle/>
          <a:p>
            <a:r>
              <a:rPr lang="en-US" dirty="0"/>
              <a:t>We’ve got over 6000 RTFs.  Let’s open them using BFF:</a:t>
            </a:r>
          </a:p>
          <a:p>
            <a:endParaRPr lang="en-US" dirty="0"/>
          </a:p>
          <a:p>
            <a:r>
              <a:rPr lang="en-US" sz="1600" b="1" dirty="0">
                <a:latin typeface="Consolas" panose="020B0609020204030204" pitchFamily="49" charset="0"/>
                <a:cs typeface="Consolas" panose="020B0609020204030204" pitchFamily="49" charset="0"/>
              </a:rPr>
              <a:t>target:</a:t>
            </a:r>
          </a:p>
          <a:p>
            <a:r>
              <a:rPr lang="en-US" sz="1600" b="1" dirty="0">
                <a:latin typeface="Consolas" panose="020B0609020204030204" pitchFamily="49" charset="0"/>
                <a:cs typeface="Consolas" panose="020B0609020204030204" pitchFamily="49" charset="0"/>
              </a:rPr>
              <a:t>    program: C:\Program Files (x86)\Microsoft Office\root\Office16\WINWORD.EXE</a:t>
            </a:r>
          </a:p>
          <a:p>
            <a:r>
              <a:rPr lang="en-US" sz="1600" b="1" dirty="0">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cmdline_template</a:t>
            </a:r>
            <a:r>
              <a:rPr lang="en-US" sz="1600" b="1" dirty="0">
                <a:latin typeface="Consolas" panose="020B0609020204030204" pitchFamily="49" charset="0"/>
                <a:cs typeface="Consolas" panose="020B0609020204030204" pitchFamily="49" charset="0"/>
              </a:rPr>
              <a:t>: $PROGRAM $SEEDFILE</a:t>
            </a:r>
          </a:p>
          <a:p>
            <a:r>
              <a:rPr lang="en-US" sz="1600" b="1" dirty="0">
                <a:latin typeface="Consolas" panose="020B0609020204030204" pitchFamily="49" charset="0"/>
                <a:cs typeface="Consolas" panose="020B0609020204030204" pitchFamily="49" charset="0"/>
              </a:rPr>
              <a:t>&lt;snip&gt;</a:t>
            </a:r>
          </a:p>
          <a:p>
            <a:r>
              <a:rPr lang="en-US" sz="1600" b="1" dirty="0" err="1">
                <a:latin typeface="Consolas" panose="020B0609020204030204" pitchFamily="49" charset="0"/>
                <a:cs typeface="Consolas" panose="020B0609020204030204" pitchFamily="49" charset="0"/>
              </a:rPr>
              <a:t>fuzzer</a:t>
            </a:r>
            <a:r>
              <a:rPr lang="en-US" sz="1600" b="1" dirty="0">
                <a:latin typeface="Consolas" panose="020B0609020204030204" pitchFamily="49" charset="0"/>
                <a:cs typeface="Consolas" panose="020B0609020204030204" pitchFamily="49" charset="0"/>
              </a:rPr>
              <a:t>:</a:t>
            </a:r>
          </a:p>
          <a:p>
            <a:r>
              <a:rPr lang="en-US" sz="1600" b="1" dirty="0">
                <a:latin typeface="Consolas" panose="020B0609020204030204" pitchFamily="49" charset="0"/>
                <a:cs typeface="Consolas" panose="020B0609020204030204" pitchFamily="49" charset="0"/>
              </a:rPr>
              <a:t>	</a:t>
            </a:r>
            <a:r>
              <a:rPr lang="en-US" sz="1600" b="1" dirty="0" err="1">
                <a:latin typeface="Consolas" panose="020B0609020204030204" pitchFamily="49" charset="0"/>
                <a:cs typeface="Consolas" panose="020B0609020204030204" pitchFamily="49" charset="0"/>
              </a:rPr>
              <a:t>fuzzer</a:t>
            </a:r>
            <a:r>
              <a:rPr lang="en-US" sz="1600" b="1" dirty="0">
                <a:latin typeface="Consolas" panose="020B0609020204030204" pitchFamily="49" charset="0"/>
                <a:cs typeface="Consolas" panose="020B0609020204030204" pitchFamily="49" charset="0"/>
              </a:rPr>
              <a:t>: verify</a:t>
            </a:r>
          </a:p>
        </p:txBody>
      </p:sp>
      <p:sp>
        <p:nvSpPr>
          <p:cNvPr id="5" name="Rectangle 4">
            <a:extLst>
              <a:ext uri="{FF2B5EF4-FFF2-40B4-BE49-F238E27FC236}">
                <a16:creationId xmlns:a16="http://schemas.microsoft.com/office/drawing/2014/main" id="{21B7E83F-BE07-8E44-B259-E0013E02B3D0}"/>
              </a:ext>
            </a:extLst>
          </p:cNvPr>
          <p:cNvSpPr/>
          <p:nvPr/>
        </p:nvSpPr>
        <p:spPr>
          <a:xfrm>
            <a:off x="7736731" y="5933497"/>
            <a:ext cx="6096000" cy="646331"/>
          </a:xfrm>
          <a:prstGeom prst="rect">
            <a:avLst/>
          </a:prstGeom>
        </p:spPr>
        <p:txBody>
          <a:bodyPr>
            <a:spAutoFit/>
          </a:bodyPr>
          <a:lstStyle/>
          <a:p>
            <a:r>
              <a:rPr lang="en-US" sz="800" dirty="0"/>
              <a:t>https://</a:t>
            </a:r>
            <a:r>
              <a:rPr lang="en-US" sz="800" dirty="0" err="1"/>
              <a:t>vuls.cert.org</a:t>
            </a:r>
            <a:r>
              <a:rPr lang="en-US" sz="800" dirty="0"/>
              <a:t>/confluence/display/tools/CERT+BFF+-+</a:t>
            </a:r>
            <a:r>
              <a:rPr lang="en-US" sz="800" dirty="0" err="1"/>
              <a:t>Basic+Fuzzing+Framework</a:t>
            </a:r>
            <a:endParaRPr lang="en-US" sz="800" dirty="0"/>
          </a:p>
        </p:txBody>
      </p:sp>
      <p:sp>
        <p:nvSpPr>
          <p:cNvPr id="6" name="Frame 5">
            <a:extLst>
              <a:ext uri="{FF2B5EF4-FFF2-40B4-BE49-F238E27FC236}">
                <a16:creationId xmlns:a16="http://schemas.microsoft.com/office/drawing/2014/main" id="{956667A2-BEA5-4E4B-812F-2CA3794DAAD6}"/>
              </a:ext>
            </a:extLst>
          </p:cNvPr>
          <p:cNvSpPr/>
          <p:nvPr/>
        </p:nvSpPr>
        <p:spPr>
          <a:xfrm>
            <a:off x="793214" y="2434728"/>
            <a:ext cx="7612656" cy="34152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B54A1090-AD34-3C44-A6A7-A9700AF3E1CA}"/>
              </a:ext>
            </a:extLst>
          </p:cNvPr>
          <p:cNvSpPr/>
          <p:nvPr/>
        </p:nvSpPr>
        <p:spPr>
          <a:xfrm>
            <a:off x="793214" y="3906100"/>
            <a:ext cx="1564396" cy="34152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98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D7B19A-417E-5C4C-9D9A-E2F2DABD8140}"/>
              </a:ext>
            </a:extLst>
          </p:cNvPr>
          <p:cNvSpPr/>
          <p:nvPr/>
        </p:nvSpPr>
        <p:spPr>
          <a:xfrm>
            <a:off x="5114544" y="1828800"/>
            <a:ext cx="6248400" cy="3444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E74D8-9834-A047-B238-A33C926ECCFC}"/>
              </a:ext>
            </a:extLst>
          </p:cNvPr>
          <p:cNvSpPr>
            <a:spLocks noGrp="1"/>
          </p:cNvSpPr>
          <p:nvPr>
            <p:ph type="title"/>
          </p:nvPr>
        </p:nvSpPr>
        <p:spPr/>
        <p:txBody>
          <a:bodyPr/>
          <a:lstStyle/>
          <a:p>
            <a:r>
              <a:rPr lang="en-US" dirty="0"/>
              <a:t>Crashes</a:t>
            </a:r>
          </a:p>
        </p:txBody>
      </p:sp>
      <p:sp>
        <p:nvSpPr>
          <p:cNvPr id="3" name="Content Placeholder 2">
            <a:extLst>
              <a:ext uri="{FF2B5EF4-FFF2-40B4-BE49-F238E27FC236}">
                <a16:creationId xmlns:a16="http://schemas.microsoft.com/office/drawing/2014/main" id="{27439D25-FFEA-EE41-A82C-EC2CEC2BA591}"/>
              </a:ext>
            </a:extLst>
          </p:cNvPr>
          <p:cNvSpPr>
            <a:spLocks noGrp="1"/>
          </p:cNvSpPr>
          <p:nvPr>
            <p:ph idx="1"/>
          </p:nvPr>
        </p:nvSpPr>
        <p:spPr/>
        <p:txBody>
          <a:bodyPr/>
          <a:lstStyle/>
          <a:p>
            <a:r>
              <a:rPr lang="en-US" dirty="0"/>
              <a:t>Some of the RTFs do indeed crash.</a:t>
            </a:r>
          </a:p>
          <a:p>
            <a:r>
              <a:rPr lang="en-US" dirty="0"/>
              <a:t>But not interestingly…</a:t>
            </a:r>
          </a:p>
        </p:txBody>
      </p:sp>
      <p:pic>
        <p:nvPicPr>
          <p:cNvPr id="7" name="Picture 6">
            <a:extLst>
              <a:ext uri="{FF2B5EF4-FFF2-40B4-BE49-F238E27FC236}">
                <a16:creationId xmlns:a16="http://schemas.microsoft.com/office/drawing/2014/main" id="{B2C55102-0889-D644-9E6C-3BAF69C5C9CE}"/>
              </a:ext>
            </a:extLst>
          </p:cNvPr>
          <p:cNvPicPr>
            <a:picLocks noChangeAspect="1"/>
          </p:cNvPicPr>
          <p:nvPr/>
        </p:nvPicPr>
        <p:blipFill>
          <a:blip r:embed="rId3"/>
          <a:stretch>
            <a:fillRect/>
          </a:stretch>
        </p:blipFill>
        <p:spPr>
          <a:xfrm>
            <a:off x="259813" y="2923744"/>
            <a:ext cx="4699132" cy="1196458"/>
          </a:xfrm>
          <a:prstGeom prst="rect">
            <a:avLst/>
          </a:prstGeom>
        </p:spPr>
      </p:pic>
      <p:sp>
        <p:nvSpPr>
          <p:cNvPr id="8" name="Rectangle 7">
            <a:extLst>
              <a:ext uri="{FF2B5EF4-FFF2-40B4-BE49-F238E27FC236}">
                <a16:creationId xmlns:a16="http://schemas.microsoft.com/office/drawing/2014/main" id="{2CA190AC-A546-3A44-9D68-018AF9A61380}"/>
              </a:ext>
            </a:extLst>
          </p:cNvPr>
          <p:cNvSpPr/>
          <p:nvPr/>
        </p:nvSpPr>
        <p:spPr>
          <a:xfrm>
            <a:off x="5230368" y="1952313"/>
            <a:ext cx="6096000" cy="3139321"/>
          </a:xfrm>
          <a:prstGeom prst="rect">
            <a:avLst/>
          </a:prstGeom>
        </p:spPr>
        <p:txBody>
          <a:bodyPr>
            <a:spAutoFit/>
          </a:bodyPr>
          <a:lstStyle/>
          <a:p>
            <a:r>
              <a:rPr lang="en-US" dirty="0">
                <a:latin typeface="Consolas" panose="020B0609020204030204" pitchFamily="49" charset="0"/>
                <a:cs typeface="Consolas" panose="020B0609020204030204" pitchFamily="49" charset="0"/>
              </a:rPr>
              <a:t>Description: Read Access Violation near NULL</a:t>
            </a:r>
          </a:p>
          <a:p>
            <a:r>
              <a:rPr lang="en-US" dirty="0">
                <a:latin typeface="Consolas" panose="020B0609020204030204" pitchFamily="49" charset="0"/>
                <a:cs typeface="Consolas" panose="020B0609020204030204" pitchFamily="49" charset="0"/>
              </a:rPr>
              <a:t>Short Description: </a:t>
            </a:r>
            <a:r>
              <a:rPr lang="en-US" dirty="0" err="1">
                <a:latin typeface="Consolas" panose="020B0609020204030204" pitchFamily="49" charset="0"/>
                <a:cs typeface="Consolas" panose="020B0609020204030204" pitchFamily="49" charset="0"/>
              </a:rPr>
              <a:t>ReadAVNearNull</a:t>
            </a:r>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Exploitability Classification: PROBABLY_NOT_EXPLOITABLE</a:t>
            </a:r>
          </a:p>
          <a:p>
            <a:r>
              <a:rPr lang="en-US" dirty="0">
                <a:latin typeface="Consolas" panose="020B0609020204030204" pitchFamily="49" charset="0"/>
                <a:cs typeface="Consolas" panose="020B0609020204030204" pitchFamily="49" charset="0"/>
              </a:rPr>
              <a:t>Recommended Bug Title: Read Access Violation near NULL starting at combase!DllGetClassObject+0x0000000000002557 (Hash=0x2d077824.0xf33453e1)</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This is a user mode read access violation near null, and is probably not exploitable.</a:t>
            </a:r>
          </a:p>
        </p:txBody>
      </p:sp>
      <p:sp>
        <p:nvSpPr>
          <p:cNvPr id="4" name="Frame 3">
            <a:extLst>
              <a:ext uri="{FF2B5EF4-FFF2-40B4-BE49-F238E27FC236}">
                <a16:creationId xmlns:a16="http://schemas.microsoft.com/office/drawing/2014/main" id="{4BCC9318-A1CB-DB40-AAC0-6D232A9500C9}"/>
              </a:ext>
            </a:extLst>
          </p:cNvPr>
          <p:cNvSpPr/>
          <p:nvPr/>
        </p:nvSpPr>
        <p:spPr>
          <a:xfrm>
            <a:off x="6841475" y="1828800"/>
            <a:ext cx="4340645" cy="56186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865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D507-3004-7842-9489-086F9C11B2C2}"/>
              </a:ext>
            </a:extLst>
          </p:cNvPr>
          <p:cNvSpPr>
            <a:spLocks noGrp="1"/>
          </p:cNvSpPr>
          <p:nvPr>
            <p:ph type="title"/>
          </p:nvPr>
        </p:nvSpPr>
        <p:spPr/>
        <p:txBody>
          <a:bodyPr/>
          <a:lstStyle/>
          <a:p>
            <a:r>
              <a:rPr lang="en-US" dirty="0"/>
              <a:t>Finding vulnerabilities with Process Monitor</a:t>
            </a:r>
          </a:p>
        </p:txBody>
      </p:sp>
      <p:pic>
        <p:nvPicPr>
          <p:cNvPr id="5" name="Content Placeholder 4">
            <a:extLst>
              <a:ext uri="{FF2B5EF4-FFF2-40B4-BE49-F238E27FC236}">
                <a16:creationId xmlns:a16="http://schemas.microsoft.com/office/drawing/2014/main" id="{AFA5ADAD-4175-5044-9593-5EC4D34F28B2}"/>
              </a:ext>
            </a:extLst>
          </p:cNvPr>
          <p:cNvPicPr>
            <a:picLocks noGrp="1" noChangeAspect="1"/>
          </p:cNvPicPr>
          <p:nvPr>
            <p:ph idx="1"/>
          </p:nvPr>
        </p:nvPicPr>
        <p:blipFill>
          <a:blip r:embed="rId3"/>
          <a:stretch>
            <a:fillRect/>
          </a:stretch>
        </p:blipFill>
        <p:spPr>
          <a:xfrm>
            <a:off x="749299" y="1327872"/>
            <a:ext cx="10693401" cy="4202256"/>
          </a:xfrm>
        </p:spPr>
      </p:pic>
    </p:spTree>
    <p:extLst>
      <p:ext uri="{BB962C8B-B14F-4D97-AF65-F5344CB8AC3E}">
        <p14:creationId xmlns:p14="http://schemas.microsoft.com/office/powerpoint/2010/main" val="2647397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2D48-E1A6-9D44-8B70-F91234BDC916}"/>
              </a:ext>
            </a:extLst>
          </p:cNvPr>
          <p:cNvSpPr>
            <a:spLocks noGrp="1"/>
          </p:cNvSpPr>
          <p:nvPr>
            <p:ph type="title"/>
          </p:nvPr>
        </p:nvSpPr>
        <p:spPr/>
        <p:txBody>
          <a:bodyPr/>
          <a:lstStyle/>
          <a:p>
            <a:r>
              <a:rPr lang="en-US" dirty="0"/>
              <a:t>Monitor activity with </a:t>
            </a:r>
            <a:r>
              <a:rPr lang="en-US" dirty="0" err="1"/>
              <a:t>Procmon</a:t>
            </a:r>
            <a:endParaRPr lang="en-US" dirty="0"/>
          </a:p>
        </p:txBody>
      </p:sp>
      <p:pic>
        <p:nvPicPr>
          <p:cNvPr id="5" name="Content Placeholder 4">
            <a:extLst>
              <a:ext uri="{FF2B5EF4-FFF2-40B4-BE49-F238E27FC236}">
                <a16:creationId xmlns:a16="http://schemas.microsoft.com/office/drawing/2014/main" id="{E28F73C5-CCAE-4942-95F1-894D32C13CD9}"/>
              </a:ext>
            </a:extLst>
          </p:cNvPr>
          <p:cNvPicPr>
            <a:picLocks noGrp="1" noChangeAspect="1"/>
          </p:cNvPicPr>
          <p:nvPr>
            <p:ph idx="1"/>
          </p:nvPr>
        </p:nvPicPr>
        <p:blipFill>
          <a:blip r:embed="rId3"/>
          <a:stretch>
            <a:fillRect/>
          </a:stretch>
        </p:blipFill>
        <p:spPr>
          <a:xfrm>
            <a:off x="2016759" y="879475"/>
            <a:ext cx="8158480" cy="5099050"/>
          </a:xfrm>
        </p:spPr>
      </p:pic>
      <p:sp>
        <p:nvSpPr>
          <p:cNvPr id="3" name="Frame 2">
            <a:extLst>
              <a:ext uri="{FF2B5EF4-FFF2-40B4-BE49-F238E27FC236}">
                <a16:creationId xmlns:a16="http://schemas.microsoft.com/office/drawing/2014/main" id="{1FA7EBCD-AFE6-B24A-A54D-30AF07446BA2}"/>
              </a:ext>
            </a:extLst>
          </p:cNvPr>
          <p:cNvSpPr/>
          <p:nvPr/>
        </p:nvSpPr>
        <p:spPr>
          <a:xfrm>
            <a:off x="2123440" y="3576320"/>
            <a:ext cx="6207760" cy="88392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649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Analyzing Unexpected File Loads</a:t>
            </a:r>
          </a:p>
        </p:txBody>
      </p:sp>
    </p:spTree>
    <p:extLst>
      <p:ext uri="{BB962C8B-B14F-4D97-AF65-F5344CB8AC3E}">
        <p14:creationId xmlns:p14="http://schemas.microsoft.com/office/powerpoint/2010/main" val="4111257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A73FA1-1B36-7448-BB5C-43F54F90330F}"/>
              </a:ext>
            </a:extLst>
          </p:cNvPr>
          <p:cNvSpPr/>
          <p:nvPr/>
        </p:nvSpPr>
        <p:spPr>
          <a:xfrm>
            <a:off x="380999" y="871728"/>
            <a:ext cx="8842249" cy="530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87346-84E4-5C4B-957F-C0328058364F}"/>
              </a:ext>
            </a:extLst>
          </p:cNvPr>
          <p:cNvSpPr>
            <a:spLocks noGrp="1"/>
          </p:cNvSpPr>
          <p:nvPr>
            <p:ph type="title"/>
          </p:nvPr>
        </p:nvSpPr>
        <p:spPr/>
        <p:txBody>
          <a:bodyPr/>
          <a:lstStyle/>
          <a:p>
            <a:r>
              <a:rPr lang="en-US" dirty="0"/>
              <a:t>IBM Lotus Notes Client</a:t>
            </a:r>
          </a:p>
        </p:txBody>
      </p:sp>
      <p:sp>
        <p:nvSpPr>
          <p:cNvPr id="3" name="Content Placeholder 2">
            <a:extLst>
              <a:ext uri="{FF2B5EF4-FFF2-40B4-BE49-F238E27FC236}">
                <a16:creationId xmlns:a16="http://schemas.microsoft.com/office/drawing/2014/main" id="{26ADEC3F-13D7-E44A-ADCF-7F174147747C}"/>
              </a:ext>
            </a:extLst>
          </p:cNvPr>
          <p:cNvSpPr>
            <a:spLocks noGrp="1"/>
          </p:cNvSpPr>
          <p:nvPr>
            <p:ph idx="1"/>
          </p:nvPr>
        </p:nvSpPr>
        <p:spPr/>
        <p:txBody>
          <a:bodyPr>
            <a:normAutofit fontScale="47500" lnSpcReduction="20000"/>
          </a:bodyPr>
          <a:lstStyle/>
          <a:p>
            <a:r>
              <a:rPr lang="en-US" b="1" dirty="0">
                <a:latin typeface="Consolas" panose="020B0609020204030204" pitchFamily="49" charset="0"/>
                <a:cs typeface="Consolas" panose="020B0609020204030204" pitchFamily="49" charset="0"/>
              </a:rPr>
              <a:t>{\rtf1</a:t>
            </a:r>
          </a:p>
          <a:p>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fonttbl</a:t>
            </a:r>
            <a:r>
              <a:rPr lang="en-US" b="1" dirty="0">
                <a:latin typeface="Consolas" panose="020B0609020204030204" pitchFamily="49" charset="0"/>
                <a:cs typeface="Consolas" panose="020B0609020204030204" pitchFamily="49" charset="0"/>
              </a:rPr>
              <a:t> {\f0 Courier;}}</a:t>
            </a:r>
          </a:p>
          <a:p>
            <a:r>
              <a:rPr lang="en-US" b="1" dirty="0">
                <a:latin typeface="Consolas" panose="020B0609020204030204" pitchFamily="49" charset="0"/>
                <a:cs typeface="Consolas" panose="020B0609020204030204" pitchFamily="49" charset="0"/>
              </a:rPr>
              <a:t>\f0\fs20 CLSID: 29131539-2EED-1069-BF5D-00DD011186B7\line</a:t>
            </a:r>
          </a:p>
          <a:p>
            <a:r>
              <a:rPr lang="en-US" b="1" dirty="0">
                <a:latin typeface="Consolas" panose="020B0609020204030204" pitchFamily="49" charset="0"/>
                <a:cs typeface="Consolas" panose="020B0609020204030204" pitchFamily="49" charset="0"/>
              </a:rPr>
              <a:t>\f0\fs20 InProcServer32: C:\\Program Files (x86)\\IBM\\Lotus\\Notes\\</a:t>
            </a:r>
            <a:r>
              <a:rPr lang="en-US" b="1" dirty="0" err="1">
                <a:latin typeface="Consolas" panose="020B0609020204030204" pitchFamily="49" charset="0"/>
                <a:cs typeface="Consolas" panose="020B0609020204030204" pitchFamily="49" charset="0"/>
              </a:rPr>
              <a:t>nlsxbe.dll</a:t>
            </a:r>
            <a:r>
              <a:rPr lang="en-US" b="1" dirty="0">
                <a:latin typeface="Consolas" panose="020B0609020204030204" pitchFamily="49" charset="0"/>
                <a:cs typeface="Consolas" panose="020B0609020204030204" pitchFamily="49" charset="0"/>
              </a:rPr>
              <a:t>\line</a:t>
            </a:r>
          </a:p>
          <a:p>
            <a:r>
              <a:rPr lang="en-US" b="1" dirty="0">
                <a:latin typeface="Consolas" panose="020B0609020204030204" pitchFamily="49" charset="0"/>
                <a:cs typeface="Consolas" panose="020B0609020204030204" pitchFamily="49" charset="0"/>
              </a:rPr>
              <a:t>\f0\fs20 \line</a:t>
            </a:r>
          </a:p>
          <a:p>
            <a:r>
              <a:rPr lang="en-US" b="1" dirty="0">
                <a:latin typeface="Consolas" panose="020B0609020204030204" pitchFamily="49" charset="0"/>
                <a:cs typeface="Consolas" panose="020B0609020204030204" pitchFamily="49" charset="0"/>
              </a:rPr>
              <a:t>{\object\</a:t>
            </a:r>
            <a:r>
              <a:rPr lang="en-US" b="1" dirty="0" err="1">
                <a:latin typeface="Consolas" panose="020B0609020204030204" pitchFamily="49" charset="0"/>
                <a:cs typeface="Consolas" panose="020B0609020204030204" pitchFamily="49" charset="0"/>
              </a:rPr>
              <a:t>objemb</a:t>
            </a:r>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objclass</a:t>
            </a:r>
            <a:r>
              <a:rPr lang="en-US" b="1" dirty="0">
                <a:latin typeface="Consolas" panose="020B0609020204030204" pitchFamily="49" charset="0"/>
                <a:cs typeface="Consolas" panose="020B0609020204030204" pitchFamily="49" charset="0"/>
              </a:rPr>
              <a:t> None}{\*\</a:t>
            </a:r>
            <a:r>
              <a:rPr lang="en-US" b="1" dirty="0" err="1">
                <a:latin typeface="Consolas" panose="020B0609020204030204" pitchFamily="49" charset="0"/>
                <a:cs typeface="Consolas" panose="020B0609020204030204" pitchFamily="49" charset="0"/>
              </a:rPr>
              <a:t>oleclsid</a:t>
            </a:r>
            <a:r>
              <a:rPr lang="en-US" b="1" dirty="0">
                <a:latin typeface="Consolas" panose="020B0609020204030204" pitchFamily="49" charset="0"/>
                <a:cs typeface="Consolas" panose="020B0609020204030204" pitchFamily="49" charset="0"/>
              </a:rPr>
              <a:t> \'7b</a:t>
            </a:r>
            <a:r>
              <a:rPr lang="en-US" b="1" dirty="0">
                <a:solidFill>
                  <a:srgbClr val="FFFF00"/>
                </a:solidFill>
                <a:latin typeface="Consolas" panose="020B0609020204030204" pitchFamily="49" charset="0"/>
                <a:cs typeface="Consolas" panose="020B0609020204030204" pitchFamily="49" charset="0"/>
              </a:rPr>
              <a:t>29131539-2EED-1069-BF5D-00DD011186B7</a:t>
            </a:r>
            <a:r>
              <a:rPr lang="en-US" b="1" dirty="0">
                <a:latin typeface="Consolas" panose="020B0609020204030204" pitchFamily="49" charset="0"/>
                <a:cs typeface="Consolas" panose="020B0609020204030204" pitchFamily="49" charset="0"/>
              </a:rPr>
              <a:t>\'7d}{\*\</a:t>
            </a:r>
            <a:r>
              <a:rPr lang="en-US" b="1" dirty="0" err="1">
                <a:latin typeface="Consolas" panose="020B0609020204030204" pitchFamily="49" charset="0"/>
                <a:cs typeface="Consolas" panose="020B0609020204030204" pitchFamily="49" charset="0"/>
              </a:rPr>
              <a:t>objdata</a:t>
            </a:r>
            <a:r>
              <a:rPr lang="en-US" b="1" dirty="0">
                <a:latin typeface="Consolas" panose="020B0609020204030204" pitchFamily="49" charset="0"/>
                <a:cs typeface="Consolas" panose="020B0609020204030204" pitchFamily="49" charset="0"/>
              </a:rPr>
              <a:t> </a:t>
            </a:r>
          </a:p>
          <a:p>
            <a:r>
              <a:rPr lang="en-US" b="1" dirty="0">
                <a:latin typeface="Consolas" panose="020B0609020204030204" pitchFamily="49" charset="0"/>
                <a:cs typeface="Consolas" panose="020B0609020204030204" pitchFamily="49" charset="0"/>
              </a:rPr>
              <a:t>01050000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a:t>
            </a:r>
          </a:p>
        </p:txBody>
      </p:sp>
      <p:sp>
        <p:nvSpPr>
          <p:cNvPr id="4" name="Frame 3">
            <a:extLst>
              <a:ext uri="{FF2B5EF4-FFF2-40B4-BE49-F238E27FC236}">
                <a16:creationId xmlns:a16="http://schemas.microsoft.com/office/drawing/2014/main" id="{BF000528-0C7A-A642-872A-241F66FA00DE}"/>
              </a:ext>
            </a:extLst>
          </p:cNvPr>
          <p:cNvSpPr/>
          <p:nvPr/>
        </p:nvSpPr>
        <p:spPr>
          <a:xfrm>
            <a:off x="2445745" y="1619480"/>
            <a:ext cx="4549966" cy="451691"/>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07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7346-84E4-5C4B-957F-C0328058364F}"/>
              </a:ext>
            </a:extLst>
          </p:cNvPr>
          <p:cNvSpPr>
            <a:spLocks noGrp="1"/>
          </p:cNvSpPr>
          <p:nvPr>
            <p:ph type="title"/>
          </p:nvPr>
        </p:nvSpPr>
        <p:spPr/>
        <p:txBody>
          <a:bodyPr/>
          <a:lstStyle/>
          <a:p>
            <a:r>
              <a:rPr lang="en-US" dirty="0"/>
              <a:t>IBM Lotus Notes Client</a:t>
            </a:r>
          </a:p>
        </p:txBody>
      </p:sp>
      <p:sp>
        <p:nvSpPr>
          <p:cNvPr id="3" name="Content Placeholder 2">
            <a:extLst>
              <a:ext uri="{FF2B5EF4-FFF2-40B4-BE49-F238E27FC236}">
                <a16:creationId xmlns:a16="http://schemas.microsoft.com/office/drawing/2014/main" id="{26ADEC3F-13D7-E44A-ADCF-7F174147747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5F0BCC4-D305-904D-99C6-E444C462D56F}"/>
              </a:ext>
            </a:extLst>
          </p:cNvPr>
          <p:cNvPicPr>
            <a:picLocks noChangeAspect="1"/>
          </p:cNvPicPr>
          <p:nvPr/>
        </p:nvPicPr>
        <p:blipFill>
          <a:blip r:embed="rId3"/>
          <a:stretch>
            <a:fillRect/>
          </a:stretch>
        </p:blipFill>
        <p:spPr>
          <a:xfrm>
            <a:off x="2224814" y="1202915"/>
            <a:ext cx="7742370" cy="4638118"/>
          </a:xfrm>
          <a:prstGeom prst="rect">
            <a:avLst/>
          </a:prstGeom>
        </p:spPr>
      </p:pic>
      <p:sp>
        <p:nvSpPr>
          <p:cNvPr id="4" name="Frame 3">
            <a:extLst>
              <a:ext uri="{FF2B5EF4-FFF2-40B4-BE49-F238E27FC236}">
                <a16:creationId xmlns:a16="http://schemas.microsoft.com/office/drawing/2014/main" id="{F3D1718F-44BF-5A49-8D45-5C33459A1408}"/>
              </a:ext>
            </a:extLst>
          </p:cNvPr>
          <p:cNvSpPr/>
          <p:nvPr/>
        </p:nvSpPr>
        <p:spPr>
          <a:xfrm>
            <a:off x="4726236" y="4869455"/>
            <a:ext cx="1266940" cy="37457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5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D8CE-FC7C-7949-BCB8-111373BDF7A7}"/>
              </a:ext>
            </a:extLst>
          </p:cNvPr>
          <p:cNvSpPr>
            <a:spLocks noGrp="1"/>
          </p:cNvSpPr>
          <p:nvPr>
            <p:ph type="title"/>
          </p:nvPr>
        </p:nvSpPr>
        <p:spPr/>
        <p:txBody>
          <a:bodyPr/>
          <a:lstStyle/>
          <a:p>
            <a:r>
              <a:rPr lang="en-US" dirty="0"/>
              <a:t>Confirming Notes COM Object DLL Loading</a:t>
            </a:r>
          </a:p>
        </p:txBody>
      </p:sp>
      <p:pic>
        <p:nvPicPr>
          <p:cNvPr id="5" name="Content Placeholder 4">
            <a:extLst>
              <a:ext uri="{FF2B5EF4-FFF2-40B4-BE49-F238E27FC236}">
                <a16:creationId xmlns:a16="http://schemas.microsoft.com/office/drawing/2014/main" id="{683A9160-BC70-044B-9441-9B4DAB7435BE}"/>
              </a:ext>
            </a:extLst>
          </p:cNvPr>
          <p:cNvPicPr>
            <a:picLocks noGrp="1" noChangeAspect="1"/>
          </p:cNvPicPr>
          <p:nvPr>
            <p:ph idx="1"/>
          </p:nvPr>
        </p:nvPicPr>
        <p:blipFill>
          <a:blip r:embed="rId3"/>
          <a:stretch>
            <a:fillRect/>
          </a:stretch>
        </p:blipFill>
        <p:spPr>
          <a:xfrm>
            <a:off x="2199084" y="923925"/>
            <a:ext cx="7793832" cy="5195888"/>
          </a:xfrm>
        </p:spPr>
      </p:pic>
      <p:pic>
        <p:nvPicPr>
          <p:cNvPr id="6" name="Content Placeholder 4">
            <a:extLst>
              <a:ext uri="{FF2B5EF4-FFF2-40B4-BE49-F238E27FC236}">
                <a16:creationId xmlns:a16="http://schemas.microsoft.com/office/drawing/2014/main" id="{2498A094-64A3-9048-AB90-B25908326756}"/>
              </a:ext>
            </a:extLst>
          </p:cNvPr>
          <p:cNvPicPr>
            <a:picLocks noChangeAspect="1"/>
          </p:cNvPicPr>
          <p:nvPr/>
        </p:nvPicPr>
        <p:blipFill>
          <a:blip r:embed="rId3"/>
          <a:stretch>
            <a:fillRect/>
          </a:stretch>
        </p:blipFill>
        <p:spPr>
          <a:xfrm>
            <a:off x="2199083" y="930021"/>
            <a:ext cx="7793832" cy="5195888"/>
          </a:xfrm>
          <a:prstGeom prst="rect">
            <a:avLst/>
          </a:prstGeom>
        </p:spPr>
      </p:pic>
      <p:sp>
        <p:nvSpPr>
          <p:cNvPr id="7" name="Frame 6">
            <a:extLst>
              <a:ext uri="{FF2B5EF4-FFF2-40B4-BE49-F238E27FC236}">
                <a16:creationId xmlns:a16="http://schemas.microsoft.com/office/drawing/2014/main" id="{06AB4E97-FC87-E04C-9C67-6B7F172D791B}"/>
              </a:ext>
            </a:extLst>
          </p:cNvPr>
          <p:cNvSpPr/>
          <p:nvPr/>
        </p:nvSpPr>
        <p:spPr>
          <a:xfrm>
            <a:off x="3224784" y="1853184"/>
            <a:ext cx="871728" cy="23164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31576CE1-BB81-7F4E-8372-1136782D539C}"/>
              </a:ext>
            </a:extLst>
          </p:cNvPr>
          <p:cNvSpPr/>
          <p:nvPr/>
        </p:nvSpPr>
        <p:spPr>
          <a:xfrm>
            <a:off x="3224784" y="5775389"/>
            <a:ext cx="871728" cy="23164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29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A trip down memory lane…</a:t>
            </a:r>
          </a:p>
        </p:txBody>
      </p:sp>
    </p:spTree>
    <p:extLst>
      <p:ext uri="{BB962C8B-B14F-4D97-AF65-F5344CB8AC3E}">
        <p14:creationId xmlns:p14="http://schemas.microsoft.com/office/powerpoint/2010/main" val="3198478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A73FA1-1B36-7448-BB5C-43F54F90330F}"/>
              </a:ext>
            </a:extLst>
          </p:cNvPr>
          <p:cNvSpPr/>
          <p:nvPr/>
        </p:nvSpPr>
        <p:spPr>
          <a:xfrm>
            <a:off x="380999" y="871728"/>
            <a:ext cx="8842249" cy="530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87346-84E4-5C4B-957F-C0328058364F}"/>
              </a:ext>
            </a:extLst>
          </p:cNvPr>
          <p:cNvSpPr>
            <a:spLocks noGrp="1"/>
          </p:cNvSpPr>
          <p:nvPr>
            <p:ph type="title"/>
          </p:nvPr>
        </p:nvSpPr>
        <p:spPr/>
        <p:txBody>
          <a:bodyPr/>
          <a:lstStyle/>
          <a:p>
            <a:r>
              <a:rPr lang="en-US" dirty="0"/>
              <a:t>Python pywin32</a:t>
            </a:r>
          </a:p>
        </p:txBody>
      </p:sp>
      <p:sp>
        <p:nvSpPr>
          <p:cNvPr id="3" name="Content Placeholder 2">
            <a:extLst>
              <a:ext uri="{FF2B5EF4-FFF2-40B4-BE49-F238E27FC236}">
                <a16:creationId xmlns:a16="http://schemas.microsoft.com/office/drawing/2014/main" id="{26ADEC3F-13D7-E44A-ADCF-7F174147747C}"/>
              </a:ext>
            </a:extLst>
          </p:cNvPr>
          <p:cNvSpPr>
            <a:spLocks noGrp="1"/>
          </p:cNvSpPr>
          <p:nvPr>
            <p:ph idx="1"/>
          </p:nvPr>
        </p:nvSpPr>
        <p:spPr/>
        <p:txBody>
          <a:bodyPr>
            <a:normAutofit fontScale="47500" lnSpcReduction="20000"/>
          </a:bodyPr>
          <a:lstStyle/>
          <a:p>
            <a:r>
              <a:rPr lang="en-US" b="1" dirty="0">
                <a:latin typeface="Consolas" panose="020B0609020204030204" pitchFamily="49" charset="0"/>
                <a:cs typeface="Consolas" panose="020B0609020204030204" pitchFamily="49" charset="0"/>
              </a:rPr>
              <a:t>{\rtf1</a:t>
            </a:r>
          </a:p>
          <a:p>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fonttbl</a:t>
            </a:r>
            <a:r>
              <a:rPr lang="en-US" b="1" dirty="0">
                <a:latin typeface="Consolas" panose="020B0609020204030204" pitchFamily="49" charset="0"/>
                <a:cs typeface="Consolas" panose="020B0609020204030204" pitchFamily="49" charset="0"/>
              </a:rPr>
              <a:t> {\f0 Courier;}}</a:t>
            </a:r>
          </a:p>
          <a:p>
            <a:r>
              <a:rPr lang="en-US" b="1" dirty="0">
                <a:latin typeface="Consolas" panose="020B0609020204030204" pitchFamily="49" charset="0"/>
                <a:cs typeface="Consolas" panose="020B0609020204030204" pitchFamily="49" charset="0"/>
              </a:rPr>
              <a:t>\f0\fs20 CLSID: DF630910-1C1D-11d0-AE36-8C0F5E000000\line</a:t>
            </a:r>
          </a:p>
          <a:p>
            <a:r>
              <a:rPr lang="en-US" b="1" dirty="0">
                <a:latin typeface="Consolas" panose="020B0609020204030204" pitchFamily="49" charset="0"/>
                <a:cs typeface="Consolas" panose="020B0609020204030204" pitchFamily="49" charset="0"/>
              </a:rPr>
              <a:t>\f0\fs20 InProcServer32: pythoncomloader27.dll\line</a:t>
            </a:r>
          </a:p>
          <a:p>
            <a:r>
              <a:rPr lang="en-US" b="1" dirty="0">
                <a:latin typeface="Consolas" panose="020B0609020204030204" pitchFamily="49" charset="0"/>
                <a:cs typeface="Consolas" panose="020B0609020204030204" pitchFamily="49" charset="0"/>
              </a:rPr>
              <a:t>\f0\fs20 \line</a:t>
            </a:r>
          </a:p>
          <a:p>
            <a:r>
              <a:rPr lang="en-US" b="1" dirty="0">
                <a:latin typeface="Consolas" panose="020B0609020204030204" pitchFamily="49" charset="0"/>
                <a:cs typeface="Consolas" panose="020B0609020204030204" pitchFamily="49" charset="0"/>
              </a:rPr>
              <a:t>{\object\</a:t>
            </a:r>
            <a:r>
              <a:rPr lang="en-US" b="1" dirty="0" err="1">
                <a:latin typeface="Consolas" panose="020B0609020204030204" pitchFamily="49" charset="0"/>
                <a:cs typeface="Consolas" panose="020B0609020204030204" pitchFamily="49" charset="0"/>
              </a:rPr>
              <a:t>objemb</a:t>
            </a:r>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objclass</a:t>
            </a:r>
            <a:r>
              <a:rPr lang="en-US" b="1" dirty="0">
                <a:latin typeface="Consolas" panose="020B0609020204030204" pitchFamily="49" charset="0"/>
                <a:cs typeface="Consolas" panose="020B0609020204030204" pitchFamily="49" charset="0"/>
              </a:rPr>
              <a:t> None}{\*\</a:t>
            </a:r>
            <a:r>
              <a:rPr lang="en-US" b="1" dirty="0" err="1">
                <a:latin typeface="Consolas" panose="020B0609020204030204" pitchFamily="49" charset="0"/>
                <a:cs typeface="Consolas" panose="020B0609020204030204" pitchFamily="49" charset="0"/>
              </a:rPr>
              <a:t>oleclsid</a:t>
            </a:r>
            <a:r>
              <a:rPr lang="en-US" b="1" dirty="0">
                <a:latin typeface="Consolas" panose="020B0609020204030204" pitchFamily="49" charset="0"/>
                <a:cs typeface="Consolas" panose="020B0609020204030204" pitchFamily="49" charset="0"/>
              </a:rPr>
              <a:t> \'7b</a:t>
            </a:r>
            <a:r>
              <a:rPr lang="en-US" b="1" dirty="0">
                <a:solidFill>
                  <a:srgbClr val="FFFF00"/>
                </a:solidFill>
                <a:latin typeface="Consolas" panose="020B0609020204030204" pitchFamily="49" charset="0"/>
                <a:cs typeface="Consolas" panose="020B0609020204030204" pitchFamily="49" charset="0"/>
              </a:rPr>
              <a:t>DF630910-1C1D-11d0-AE36-8C0F5E000000</a:t>
            </a:r>
            <a:r>
              <a:rPr lang="en-US" b="1" dirty="0">
                <a:latin typeface="Consolas" panose="020B0609020204030204" pitchFamily="49" charset="0"/>
                <a:cs typeface="Consolas" panose="020B0609020204030204" pitchFamily="49" charset="0"/>
              </a:rPr>
              <a:t>\'7d}{\*\</a:t>
            </a:r>
            <a:r>
              <a:rPr lang="en-US" b="1" dirty="0" err="1">
                <a:latin typeface="Consolas" panose="020B0609020204030204" pitchFamily="49" charset="0"/>
                <a:cs typeface="Consolas" panose="020B0609020204030204" pitchFamily="49" charset="0"/>
              </a:rPr>
              <a:t>objdata</a:t>
            </a:r>
            <a:r>
              <a:rPr lang="en-US" b="1" dirty="0">
                <a:latin typeface="Consolas" panose="020B0609020204030204" pitchFamily="49" charset="0"/>
                <a:cs typeface="Consolas" panose="020B0609020204030204" pitchFamily="49" charset="0"/>
              </a:rPr>
              <a:t> </a:t>
            </a:r>
          </a:p>
          <a:p>
            <a:r>
              <a:rPr lang="en-US" b="1" dirty="0">
                <a:latin typeface="Consolas" panose="020B0609020204030204" pitchFamily="49" charset="0"/>
                <a:cs typeface="Consolas" panose="020B0609020204030204" pitchFamily="49" charset="0"/>
              </a:rPr>
              <a:t>01050000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a:t>
            </a:r>
          </a:p>
        </p:txBody>
      </p:sp>
      <p:sp>
        <p:nvSpPr>
          <p:cNvPr id="4" name="Frame 3">
            <a:extLst>
              <a:ext uri="{FF2B5EF4-FFF2-40B4-BE49-F238E27FC236}">
                <a16:creationId xmlns:a16="http://schemas.microsoft.com/office/drawing/2014/main" id="{A8B68D8E-285E-D74F-BE21-683CE25C4FCE}"/>
              </a:ext>
            </a:extLst>
          </p:cNvPr>
          <p:cNvSpPr/>
          <p:nvPr/>
        </p:nvSpPr>
        <p:spPr>
          <a:xfrm>
            <a:off x="2390660" y="1674564"/>
            <a:ext cx="1795750" cy="37457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0523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44A34-4569-E741-BC0E-65F4AE35A331}"/>
              </a:ext>
            </a:extLst>
          </p:cNvPr>
          <p:cNvSpPr>
            <a:spLocks noGrp="1"/>
          </p:cNvSpPr>
          <p:nvPr>
            <p:ph type="title"/>
          </p:nvPr>
        </p:nvSpPr>
        <p:spPr/>
        <p:txBody>
          <a:bodyPr/>
          <a:lstStyle/>
          <a:p>
            <a:r>
              <a:rPr lang="en-US" dirty="0"/>
              <a:t>Python pywin32</a:t>
            </a:r>
          </a:p>
        </p:txBody>
      </p:sp>
      <p:pic>
        <p:nvPicPr>
          <p:cNvPr id="5" name="Content Placeholder 4">
            <a:extLst>
              <a:ext uri="{FF2B5EF4-FFF2-40B4-BE49-F238E27FC236}">
                <a16:creationId xmlns:a16="http://schemas.microsoft.com/office/drawing/2014/main" id="{D6F7A78E-5AC2-444F-B95A-1B52FA502F7C}"/>
              </a:ext>
            </a:extLst>
          </p:cNvPr>
          <p:cNvPicPr>
            <a:picLocks noGrp="1" noChangeAspect="1"/>
          </p:cNvPicPr>
          <p:nvPr>
            <p:ph idx="1"/>
          </p:nvPr>
        </p:nvPicPr>
        <p:blipFill>
          <a:blip r:embed="rId3"/>
          <a:stretch>
            <a:fillRect/>
          </a:stretch>
        </p:blipFill>
        <p:spPr>
          <a:xfrm>
            <a:off x="1581150" y="1591469"/>
            <a:ext cx="9029700" cy="3860800"/>
          </a:xfrm>
        </p:spPr>
      </p:pic>
      <p:sp>
        <p:nvSpPr>
          <p:cNvPr id="3" name="Frame 2">
            <a:extLst>
              <a:ext uri="{FF2B5EF4-FFF2-40B4-BE49-F238E27FC236}">
                <a16:creationId xmlns:a16="http://schemas.microsoft.com/office/drawing/2014/main" id="{F81E5191-54EE-4B40-8209-6324921E3E1A}"/>
              </a:ext>
            </a:extLst>
          </p:cNvPr>
          <p:cNvSpPr/>
          <p:nvPr/>
        </p:nvSpPr>
        <p:spPr>
          <a:xfrm>
            <a:off x="4219460" y="3558448"/>
            <a:ext cx="1876540" cy="42965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55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EC1EAB-DDCD-D14C-BC0D-14CEF167194C}"/>
              </a:ext>
            </a:extLst>
          </p:cNvPr>
          <p:cNvSpPr/>
          <p:nvPr/>
        </p:nvSpPr>
        <p:spPr>
          <a:xfrm>
            <a:off x="310896" y="924503"/>
            <a:ext cx="4072128" cy="1257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0B5BD4-0E1D-2349-AEB9-0484EC44F6AA}"/>
              </a:ext>
            </a:extLst>
          </p:cNvPr>
          <p:cNvSpPr>
            <a:spLocks noGrp="1"/>
          </p:cNvSpPr>
          <p:nvPr>
            <p:ph type="title"/>
          </p:nvPr>
        </p:nvSpPr>
        <p:spPr/>
        <p:txBody>
          <a:bodyPr/>
          <a:lstStyle/>
          <a:p>
            <a:r>
              <a:rPr lang="en-US" dirty="0"/>
              <a:t>Planting a python file</a:t>
            </a:r>
          </a:p>
        </p:txBody>
      </p:sp>
      <p:sp>
        <p:nvSpPr>
          <p:cNvPr id="3" name="Content Placeholder 2">
            <a:extLst>
              <a:ext uri="{FF2B5EF4-FFF2-40B4-BE49-F238E27FC236}">
                <a16:creationId xmlns:a16="http://schemas.microsoft.com/office/drawing/2014/main" id="{DD14B4C3-AF2A-6F4D-B2E4-298CB70B682C}"/>
              </a:ext>
            </a:extLst>
          </p:cNvPr>
          <p:cNvSpPr>
            <a:spLocks noGrp="1"/>
          </p:cNvSpPr>
          <p:nvPr>
            <p:ph idx="1"/>
          </p:nvPr>
        </p:nvSpPr>
        <p:spPr/>
        <p:txBody>
          <a:bodyPr/>
          <a:lstStyle/>
          <a:p>
            <a:r>
              <a:rPr lang="en-US" b="1" dirty="0">
                <a:latin typeface="Consolas" panose="020B0609020204030204" pitchFamily="49" charset="0"/>
                <a:cs typeface="Consolas" panose="020B0609020204030204" pitchFamily="49" charset="0"/>
              </a:rPr>
              <a:t>import </a:t>
            </a:r>
            <a:r>
              <a:rPr lang="en-US" b="1" dirty="0" err="1">
                <a:latin typeface="Consolas" panose="020B0609020204030204" pitchFamily="49" charset="0"/>
                <a:cs typeface="Consolas" panose="020B0609020204030204" pitchFamily="49" charset="0"/>
              </a:rPr>
              <a:t>os</a:t>
            </a:r>
            <a:endParaRPr lang="en-US" b="1" dirty="0">
              <a:latin typeface="Consolas" panose="020B0609020204030204" pitchFamily="49" charset="0"/>
              <a:cs typeface="Consolas" panose="020B0609020204030204" pitchFamily="49" charset="0"/>
            </a:endParaRPr>
          </a:p>
          <a:p>
            <a:r>
              <a:rPr lang="en-US" b="1" dirty="0" err="1">
                <a:latin typeface="Consolas" panose="020B0609020204030204" pitchFamily="49" charset="0"/>
                <a:cs typeface="Consolas" panose="020B0609020204030204" pitchFamily="49" charset="0"/>
              </a:rPr>
              <a:t>os.system</a:t>
            </a:r>
            <a:r>
              <a:rPr lang="en-US" b="1" dirty="0">
                <a:latin typeface="Consolas" panose="020B0609020204030204" pitchFamily="49" charset="0"/>
                <a:cs typeface="Consolas" panose="020B0609020204030204" pitchFamily="49" charset="0"/>
              </a:rPr>
              <a:t>("calc")</a:t>
            </a:r>
          </a:p>
        </p:txBody>
      </p:sp>
      <p:pic>
        <p:nvPicPr>
          <p:cNvPr id="6" name="Picture 5">
            <a:extLst>
              <a:ext uri="{FF2B5EF4-FFF2-40B4-BE49-F238E27FC236}">
                <a16:creationId xmlns:a16="http://schemas.microsoft.com/office/drawing/2014/main" id="{A5DB334A-1364-DF49-ACA1-08C582BCDCB3}"/>
              </a:ext>
            </a:extLst>
          </p:cNvPr>
          <p:cNvPicPr>
            <a:picLocks noChangeAspect="1"/>
          </p:cNvPicPr>
          <p:nvPr/>
        </p:nvPicPr>
        <p:blipFill>
          <a:blip r:embed="rId3"/>
          <a:stretch>
            <a:fillRect/>
          </a:stretch>
        </p:blipFill>
        <p:spPr>
          <a:xfrm>
            <a:off x="1581149" y="2072697"/>
            <a:ext cx="9029700" cy="3860800"/>
          </a:xfrm>
          <a:prstGeom prst="rect">
            <a:avLst/>
          </a:prstGeom>
        </p:spPr>
      </p:pic>
      <p:sp>
        <p:nvSpPr>
          <p:cNvPr id="5" name="Frame 4">
            <a:extLst>
              <a:ext uri="{FF2B5EF4-FFF2-40B4-BE49-F238E27FC236}">
                <a16:creationId xmlns:a16="http://schemas.microsoft.com/office/drawing/2014/main" id="{8740B905-CE60-4443-943D-48502C57DF59}"/>
              </a:ext>
            </a:extLst>
          </p:cNvPr>
          <p:cNvSpPr/>
          <p:nvPr/>
        </p:nvSpPr>
        <p:spPr>
          <a:xfrm>
            <a:off x="1916935" y="4869455"/>
            <a:ext cx="1608463" cy="40762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20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A73FA1-1B36-7448-BB5C-43F54F90330F}"/>
              </a:ext>
            </a:extLst>
          </p:cNvPr>
          <p:cNvSpPr/>
          <p:nvPr/>
        </p:nvSpPr>
        <p:spPr>
          <a:xfrm>
            <a:off x="380999" y="871728"/>
            <a:ext cx="8842249" cy="530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87346-84E4-5C4B-957F-C0328058364F}"/>
              </a:ext>
            </a:extLst>
          </p:cNvPr>
          <p:cNvSpPr>
            <a:spLocks noGrp="1"/>
          </p:cNvSpPr>
          <p:nvPr>
            <p:ph type="title"/>
          </p:nvPr>
        </p:nvSpPr>
        <p:spPr/>
        <p:txBody>
          <a:bodyPr/>
          <a:lstStyle/>
          <a:p>
            <a:r>
              <a:rPr lang="en-US" dirty="0"/>
              <a:t>Microsoft Office Click-to-run (2016,2019)</a:t>
            </a:r>
          </a:p>
        </p:txBody>
      </p:sp>
      <p:sp>
        <p:nvSpPr>
          <p:cNvPr id="3" name="Content Placeholder 2">
            <a:extLst>
              <a:ext uri="{FF2B5EF4-FFF2-40B4-BE49-F238E27FC236}">
                <a16:creationId xmlns:a16="http://schemas.microsoft.com/office/drawing/2014/main" id="{26ADEC3F-13D7-E44A-ADCF-7F174147747C}"/>
              </a:ext>
            </a:extLst>
          </p:cNvPr>
          <p:cNvSpPr>
            <a:spLocks noGrp="1"/>
          </p:cNvSpPr>
          <p:nvPr>
            <p:ph idx="1"/>
          </p:nvPr>
        </p:nvSpPr>
        <p:spPr/>
        <p:txBody>
          <a:bodyPr>
            <a:normAutofit fontScale="47500" lnSpcReduction="20000"/>
          </a:bodyPr>
          <a:lstStyle/>
          <a:p>
            <a:r>
              <a:rPr lang="en-US" b="1" dirty="0">
                <a:latin typeface="Consolas" panose="020B0609020204030204" pitchFamily="49" charset="0"/>
                <a:cs typeface="Consolas" panose="020B0609020204030204" pitchFamily="49" charset="0"/>
              </a:rPr>
              <a:t>{\rtf1</a:t>
            </a:r>
          </a:p>
          <a:p>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fonttbl</a:t>
            </a:r>
            <a:r>
              <a:rPr lang="en-US" b="1" dirty="0">
                <a:latin typeface="Consolas" panose="020B0609020204030204" pitchFamily="49" charset="0"/>
                <a:cs typeface="Consolas" panose="020B0609020204030204" pitchFamily="49" charset="0"/>
              </a:rPr>
              <a:t> {\f0 Courier;}}</a:t>
            </a:r>
          </a:p>
          <a:p>
            <a:r>
              <a:rPr lang="en-US" b="1" dirty="0">
                <a:latin typeface="Consolas" panose="020B0609020204030204" pitchFamily="49" charset="0"/>
                <a:cs typeface="Consolas" panose="020B0609020204030204" pitchFamily="49" charset="0"/>
              </a:rPr>
              <a:t>\f0\fs20 CLSID: 9C38ED61-D565-4728-AEEE-C80952F0ECDE\line</a:t>
            </a:r>
          </a:p>
          <a:p>
            <a:r>
              <a:rPr lang="en-US" b="1" dirty="0">
                <a:latin typeface="Consolas" panose="020B0609020204030204" pitchFamily="49" charset="0"/>
                <a:cs typeface="Consolas" panose="020B0609020204030204" pitchFamily="49" charset="0"/>
              </a:rPr>
              <a:t>\f0\fs20 LocalServer32: %</a:t>
            </a:r>
            <a:r>
              <a:rPr lang="en-US" b="1" dirty="0" err="1">
                <a:latin typeface="Consolas" panose="020B0609020204030204" pitchFamily="49" charset="0"/>
                <a:cs typeface="Consolas" panose="020B0609020204030204" pitchFamily="49" charset="0"/>
              </a:rPr>
              <a:t>SystemRoot</a:t>
            </a:r>
            <a:r>
              <a:rPr lang="en-US" b="1" dirty="0">
                <a:latin typeface="Consolas" panose="020B0609020204030204" pitchFamily="49" charset="0"/>
                <a:cs typeface="Consolas" panose="020B0609020204030204" pitchFamily="49" charset="0"/>
              </a:rPr>
              <a:t>%\\System32\\</a:t>
            </a:r>
            <a:r>
              <a:rPr lang="en-US" b="1" dirty="0" err="1">
                <a:latin typeface="Consolas" panose="020B0609020204030204" pitchFamily="49" charset="0"/>
                <a:cs typeface="Consolas" panose="020B0609020204030204" pitchFamily="49" charset="0"/>
              </a:rPr>
              <a:t>vdsldr.exe</a:t>
            </a:r>
            <a:r>
              <a:rPr lang="en-US" b="1" dirty="0">
                <a:latin typeface="Consolas" panose="020B0609020204030204" pitchFamily="49" charset="0"/>
                <a:cs typeface="Consolas" panose="020B0609020204030204" pitchFamily="49" charset="0"/>
              </a:rPr>
              <a:t>\line</a:t>
            </a:r>
          </a:p>
          <a:p>
            <a:r>
              <a:rPr lang="en-US" b="1" dirty="0">
                <a:latin typeface="Consolas" panose="020B0609020204030204" pitchFamily="49" charset="0"/>
                <a:cs typeface="Consolas" panose="020B0609020204030204" pitchFamily="49" charset="0"/>
              </a:rPr>
              <a:t>\f0\fs20 \line</a:t>
            </a:r>
          </a:p>
          <a:p>
            <a:r>
              <a:rPr lang="en-US" b="1" dirty="0">
                <a:latin typeface="Consolas" panose="020B0609020204030204" pitchFamily="49" charset="0"/>
                <a:cs typeface="Consolas" panose="020B0609020204030204" pitchFamily="49" charset="0"/>
              </a:rPr>
              <a:t>{\object\</a:t>
            </a:r>
            <a:r>
              <a:rPr lang="en-US" b="1" dirty="0" err="1">
                <a:latin typeface="Consolas" panose="020B0609020204030204" pitchFamily="49" charset="0"/>
                <a:cs typeface="Consolas" panose="020B0609020204030204" pitchFamily="49" charset="0"/>
              </a:rPr>
              <a:t>objemb</a:t>
            </a:r>
            <a:r>
              <a:rPr lang="en-US" b="1" dirty="0">
                <a:latin typeface="Consolas" panose="020B0609020204030204" pitchFamily="49" charset="0"/>
                <a:cs typeface="Consolas" panose="020B0609020204030204" pitchFamily="49" charset="0"/>
              </a:rPr>
              <a:t>{\*\</a:t>
            </a:r>
            <a:r>
              <a:rPr lang="en-US" b="1" dirty="0" err="1">
                <a:latin typeface="Consolas" panose="020B0609020204030204" pitchFamily="49" charset="0"/>
                <a:cs typeface="Consolas" panose="020B0609020204030204" pitchFamily="49" charset="0"/>
              </a:rPr>
              <a:t>objclass</a:t>
            </a:r>
            <a:r>
              <a:rPr lang="en-US" b="1" dirty="0">
                <a:latin typeface="Consolas" panose="020B0609020204030204" pitchFamily="49" charset="0"/>
                <a:cs typeface="Consolas" panose="020B0609020204030204" pitchFamily="49" charset="0"/>
              </a:rPr>
              <a:t> None}{\*\</a:t>
            </a:r>
            <a:r>
              <a:rPr lang="en-US" b="1" dirty="0" err="1">
                <a:latin typeface="Consolas" panose="020B0609020204030204" pitchFamily="49" charset="0"/>
                <a:cs typeface="Consolas" panose="020B0609020204030204" pitchFamily="49" charset="0"/>
              </a:rPr>
              <a:t>oleclsid</a:t>
            </a:r>
            <a:r>
              <a:rPr lang="en-US" b="1" dirty="0">
                <a:latin typeface="Consolas" panose="020B0609020204030204" pitchFamily="49" charset="0"/>
                <a:cs typeface="Consolas" panose="020B0609020204030204" pitchFamily="49" charset="0"/>
              </a:rPr>
              <a:t> \'7b</a:t>
            </a:r>
            <a:r>
              <a:rPr lang="en-US" b="1" dirty="0">
                <a:solidFill>
                  <a:srgbClr val="FFFF00"/>
                </a:solidFill>
                <a:latin typeface="Consolas" panose="020B0609020204030204" pitchFamily="49" charset="0"/>
                <a:cs typeface="Consolas" panose="020B0609020204030204" pitchFamily="49" charset="0"/>
              </a:rPr>
              <a:t>9C38ED61-D565-4728-AEEE-C80952F0ECDE</a:t>
            </a:r>
            <a:r>
              <a:rPr lang="en-US" b="1" dirty="0">
                <a:latin typeface="Consolas" panose="020B0609020204030204" pitchFamily="49" charset="0"/>
                <a:cs typeface="Consolas" panose="020B0609020204030204" pitchFamily="49" charset="0"/>
              </a:rPr>
              <a:t>\'7d}{\*\</a:t>
            </a:r>
            <a:r>
              <a:rPr lang="en-US" b="1" dirty="0" err="1">
                <a:latin typeface="Consolas" panose="020B0609020204030204" pitchFamily="49" charset="0"/>
                <a:cs typeface="Consolas" panose="020B0609020204030204" pitchFamily="49" charset="0"/>
              </a:rPr>
              <a:t>objdata</a:t>
            </a:r>
            <a:r>
              <a:rPr lang="en-US" b="1" dirty="0">
                <a:latin typeface="Consolas" panose="020B0609020204030204" pitchFamily="49" charset="0"/>
                <a:cs typeface="Consolas" panose="020B0609020204030204" pitchFamily="49" charset="0"/>
              </a:rPr>
              <a:t> </a:t>
            </a:r>
          </a:p>
          <a:p>
            <a:r>
              <a:rPr lang="en-US" b="1" dirty="0">
                <a:latin typeface="Consolas" panose="020B0609020204030204" pitchFamily="49" charset="0"/>
                <a:cs typeface="Consolas" panose="020B0609020204030204" pitchFamily="49" charset="0"/>
              </a:rPr>
              <a:t>01050000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01000000</a:t>
            </a:r>
          </a:p>
          <a:p>
            <a:r>
              <a:rPr lang="en-US" b="1" dirty="0">
                <a:latin typeface="Consolas" panose="020B0609020204030204" pitchFamily="49" charset="0"/>
                <a:cs typeface="Consolas" panose="020B0609020204030204" pitchFamily="49" charset="0"/>
              </a:rPr>
              <a:t>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00000000</a:t>
            </a:r>
          </a:p>
          <a:p>
            <a:r>
              <a:rPr lang="en-US" b="1" dirty="0">
                <a:latin typeface="Consolas" panose="020B0609020204030204" pitchFamily="49" charset="0"/>
                <a:cs typeface="Consolas" panose="020B0609020204030204" pitchFamily="49" charset="0"/>
              </a:rPr>
              <a:t>}}}</a:t>
            </a:r>
          </a:p>
        </p:txBody>
      </p:sp>
      <p:sp>
        <p:nvSpPr>
          <p:cNvPr id="4" name="Frame 3">
            <a:extLst>
              <a:ext uri="{FF2B5EF4-FFF2-40B4-BE49-F238E27FC236}">
                <a16:creationId xmlns:a16="http://schemas.microsoft.com/office/drawing/2014/main" id="{72BBEA37-99D7-374A-90B2-6F75FB3868FA}"/>
              </a:ext>
            </a:extLst>
          </p:cNvPr>
          <p:cNvSpPr/>
          <p:nvPr/>
        </p:nvSpPr>
        <p:spPr>
          <a:xfrm>
            <a:off x="2302523" y="1663547"/>
            <a:ext cx="2897437" cy="39660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21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008B5-D9F5-A642-AA30-8F34FB7F2300}"/>
              </a:ext>
            </a:extLst>
          </p:cNvPr>
          <p:cNvSpPr>
            <a:spLocks noGrp="1"/>
          </p:cNvSpPr>
          <p:nvPr>
            <p:ph type="title"/>
          </p:nvPr>
        </p:nvSpPr>
        <p:spPr/>
        <p:txBody>
          <a:bodyPr/>
          <a:lstStyle/>
          <a:p>
            <a:r>
              <a:rPr lang="en-US" dirty="0"/>
              <a:t>Microsoft Office Click-to-run (2016,2019)</a:t>
            </a:r>
          </a:p>
        </p:txBody>
      </p:sp>
      <p:pic>
        <p:nvPicPr>
          <p:cNvPr id="5" name="Content Placeholder 4">
            <a:extLst>
              <a:ext uri="{FF2B5EF4-FFF2-40B4-BE49-F238E27FC236}">
                <a16:creationId xmlns:a16="http://schemas.microsoft.com/office/drawing/2014/main" id="{FD13C1A0-B065-1844-B658-D2B0A6BBFA68}"/>
              </a:ext>
            </a:extLst>
          </p:cNvPr>
          <p:cNvPicPr>
            <a:picLocks noGrp="1" noChangeAspect="1"/>
          </p:cNvPicPr>
          <p:nvPr>
            <p:ph idx="1"/>
          </p:nvPr>
        </p:nvPicPr>
        <p:blipFill>
          <a:blip r:embed="rId3"/>
          <a:stretch>
            <a:fillRect/>
          </a:stretch>
        </p:blipFill>
        <p:spPr>
          <a:xfrm>
            <a:off x="1619250" y="2543969"/>
            <a:ext cx="8953500" cy="1955800"/>
          </a:xfrm>
        </p:spPr>
      </p:pic>
      <p:sp>
        <p:nvSpPr>
          <p:cNvPr id="3" name="Frame 2">
            <a:extLst>
              <a:ext uri="{FF2B5EF4-FFF2-40B4-BE49-F238E27FC236}">
                <a16:creationId xmlns:a16="http://schemas.microsoft.com/office/drawing/2014/main" id="{1A540549-3499-484E-822F-37CCCA77CC9A}"/>
              </a:ext>
            </a:extLst>
          </p:cNvPr>
          <p:cNvSpPr/>
          <p:nvPr/>
        </p:nvSpPr>
        <p:spPr>
          <a:xfrm>
            <a:off x="4252511" y="3429000"/>
            <a:ext cx="903383" cy="30571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56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3F59-A676-514A-9240-27D4247F20BE}"/>
              </a:ext>
            </a:extLst>
          </p:cNvPr>
          <p:cNvSpPr>
            <a:spLocks noGrp="1"/>
          </p:cNvSpPr>
          <p:nvPr>
            <p:ph type="title"/>
          </p:nvPr>
        </p:nvSpPr>
        <p:spPr/>
        <p:txBody>
          <a:bodyPr/>
          <a:lstStyle/>
          <a:p>
            <a:r>
              <a:rPr lang="en-US" dirty="0"/>
              <a:t>Microsoft Office Click-to-run (2016,2019)</a:t>
            </a:r>
          </a:p>
        </p:txBody>
      </p:sp>
      <p:pic>
        <p:nvPicPr>
          <p:cNvPr id="5" name="Content Placeholder 4">
            <a:extLst>
              <a:ext uri="{FF2B5EF4-FFF2-40B4-BE49-F238E27FC236}">
                <a16:creationId xmlns:a16="http://schemas.microsoft.com/office/drawing/2014/main" id="{0CC8CD2A-DE01-1C49-8A50-9409851BED72}"/>
              </a:ext>
            </a:extLst>
          </p:cNvPr>
          <p:cNvPicPr>
            <a:picLocks noGrp="1" noChangeAspect="1"/>
          </p:cNvPicPr>
          <p:nvPr>
            <p:ph idx="1"/>
          </p:nvPr>
        </p:nvPicPr>
        <p:blipFill>
          <a:blip r:embed="rId3"/>
          <a:stretch>
            <a:fillRect/>
          </a:stretch>
        </p:blipFill>
        <p:spPr>
          <a:xfrm>
            <a:off x="762000" y="1064419"/>
            <a:ext cx="10668000" cy="4914900"/>
          </a:xfrm>
        </p:spPr>
      </p:pic>
      <p:sp>
        <p:nvSpPr>
          <p:cNvPr id="6" name="Frame 5">
            <a:extLst>
              <a:ext uri="{FF2B5EF4-FFF2-40B4-BE49-F238E27FC236}">
                <a16:creationId xmlns:a16="http://schemas.microsoft.com/office/drawing/2014/main" id="{0E07B708-495F-D54A-959F-CA8615ABDB10}"/>
              </a:ext>
            </a:extLst>
          </p:cNvPr>
          <p:cNvSpPr/>
          <p:nvPr/>
        </p:nvSpPr>
        <p:spPr>
          <a:xfrm>
            <a:off x="2468880" y="3657600"/>
            <a:ext cx="1804416" cy="32918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E7C77345-E915-EF41-ABCB-71D674CD0758}"/>
              </a:ext>
            </a:extLst>
          </p:cNvPr>
          <p:cNvSpPr/>
          <p:nvPr/>
        </p:nvSpPr>
        <p:spPr>
          <a:xfrm>
            <a:off x="1045868" y="4818459"/>
            <a:ext cx="926151" cy="27133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82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A73FA1-1B36-7448-BB5C-43F54F90330F}"/>
              </a:ext>
            </a:extLst>
          </p:cNvPr>
          <p:cNvSpPr/>
          <p:nvPr/>
        </p:nvSpPr>
        <p:spPr>
          <a:xfrm>
            <a:off x="380999" y="871728"/>
            <a:ext cx="8842249" cy="1904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C87346-84E4-5C4B-957F-C0328058364F}"/>
              </a:ext>
            </a:extLst>
          </p:cNvPr>
          <p:cNvSpPr>
            <a:spLocks noGrp="1"/>
          </p:cNvSpPr>
          <p:nvPr>
            <p:ph type="title"/>
          </p:nvPr>
        </p:nvSpPr>
        <p:spPr/>
        <p:txBody>
          <a:bodyPr/>
          <a:lstStyle/>
          <a:p>
            <a:r>
              <a:rPr lang="en-US" dirty="0"/>
              <a:t>Microsoft Office Click-to-run (2016,2019)</a:t>
            </a:r>
          </a:p>
        </p:txBody>
      </p:sp>
      <p:sp>
        <p:nvSpPr>
          <p:cNvPr id="3" name="Content Placeholder 2">
            <a:extLst>
              <a:ext uri="{FF2B5EF4-FFF2-40B4-BE49-F238E27FC236}">
                <a16:creationId xmlns:a16="http://schemas.microsoft.com/office/drawing/2014/main" id="{26ADEC3F-13D7-E44A-ADCF-7F174147747C}"/>
              </a:ext>
            </a:extLst>
          </p:cNvPr>
          <p:cNvSpPr>
            <a:spLocks noGrp="1"/>
          </p:cNvSpPr>
          <p:nvPr>
            <p:ph idx="1"/>
          </p:nvPr>
        </p:nvSpPr>
        <p:spPr>
          <a:xfrm>
            <a:off x="381000" y="924504"/>
            <a:ext cx="11429999" cy="1851648"/>
          </a:xfrm>
        </p:spPr>
        <p:txBody>
          <a:bodyPr>
            <a:normAutofit/>
          </a:bodyPr>
          <a:lstStyle/>
          <a:p>
            <a:r>
              <a:rPr lang="en-US" sz="2000" b="1" dirty="0">
                <a:latin typeface="Consolas" panose="020B0609020204030204" pitchFamily="49" charset="0"/>
                <a:cs typeface="Consolas" panose="020B0609020204030204" pitchFamily="49" charset="0"/>
              </a:rPr>
              <a:t>{\rtf1</a:t>
            </a:r>
          </a:p>
          <a:p>
            <a:r>
              <a:rPr lang="en-US" sz="2000" b="1" dirty="0">
                <a:latin typeface="Consolas" panose="020B0609020204030204" pitchFamily="49" charset="0"/>
                <a:cs typeface="Consolas" panose="020B0609020204030204" pitchFamily="49" charset="0"/>
              </a:rPr>
              <a:t>{\</a:t>
            </a:r>
            <a:r>
              <a:rPr lang="en-US" sz="2000" b="1" dirty="0" err="1">
                <a:latin typeface="Consolas" panose="020B0609020204030204" pitchFamily="49" charset="0"/>
                <a:cs typeface="Consolas" panose="020B0609020204030204" pitchFamily="49" charset="0"/>
              </a:rPr>
              <a:t>fonttbl</a:t>
            </a:r>
            <a:r>
              <a:rPr lang="en-US" sz="2000" b="1" dirty="0">
                <a:latin typeface="Consolas" panose="020B0609020204030204" pitchFamily="49" charset="0"/>
                <a:cs typeface="Consolas" panose="020B0609020204030204" pitchFamily="49" charset="0"/>
              </a:rPr>
              <a:t> {\f0 Courier;}}</a:t>
            </a:r>
          </a:p>
          <a:p>
            <a:r>
              <a:rPr lang="en-US" sz="2000" b="1" dirty="0">
                <a:latin typeface="Consolas" panose="020B0609020204030204" pitchFamily="49" charset="0"/>
                <a:cs typeface="Consolas" panose="020B0609020204030204" pitchFamily="49" charset="0"/>
              </a:rPr>
              <a:t>\f0\fs20 CLSID: 9C38ED61-D565-4728-AEEE-C80952F0ECDE\line</a:t>
            </a:r>
          </a:p>
          <a:p>
            <a:r>
              <a:rPr lang="en-US" sz="2000" b="1" dirty="0">
                <a:latin typeface="Consolas" panose="020B0609020204030204" pitchFamily="49" charset="0"/>
                <a:cs typeface="Consolas" panose="020B0609020204030204" pitchFamily="49" charset="0"/>
              </a:rPr>
              <a:t>\f0\fs20 LocalServer32: %</a:t>
            </a:r>
            <a:r>
              <a:rPr lang="en-US" sz="2000" b="1" dirty="0" err="1">
                <a:latin typeface="Consolas" panose="020B0609020204030204" pitchFamily="49" charset="0"/>
                <a:cs typeface="Consolas" panose="020B0609020204030204" pitchFamily="49" charset="0"/>
              </a:rPr>
              <a:t>SystemRoot</a:t>
            </a:r>
            <a:r>
              <a:rPr lang="en-US" sz="2000" b="1" dirty="0">
                <a:latin typeface="Consolas" panose="020B0609020204030204" pitchFamily="49" charset="0"/>
                <a:cs typeface="Consolas" panose="020B0609020204030204" pitchFamily="49" charset="0"/>
              </a:rPr>
              <a:t>%\\System32\\</a:t>
            </a:r>
            <a:r>
              <a:rPr lang="en-US" sz="2000" b="1" dirty="0" err="1">
                <a:latin typeface="Consolas" panose="020B0609020204030204" pitchFamily="49" charset="0"/>
                <a:cs typeface="Consolas" panose="020B0609020204030204" pitchFamily="49" charset="0"/>
              </a:rPr>
              <a:t>vdsldr.exe</a:t>
            </a:r>
            <a:r>
              <a:rPr lang="en-US" sz="2000" b="1" dirty="0">
                <a:latin typeface="Consolas" panose="020B0609020204030204" pitchFamily="49" charset="0"/>
                <a:cs typeface="Consolas" panose="020B0609020204030204" pitchFamily="49" charset="0"/>
              </a:rPr>
              <a:t>\line</a:t>
            </a:r>
          </a:p>
          <a:p>
            <a:endParaRPr lang="en-US" b="1" dirty="0">
              <a:latin typeface="Consolas" panose="020B0609020204030204" pitchFamily="49" charset="0"/>
              <a:cs typeface="Consolas" panose="020B0609020204030204" pitchFamily="49" charset="0"/>
            </a:endParaRPr>
          </a:p>
        </p:txBody>
      </p:sp>
      <p:pic>
        <p:nvPicPr>
          <p:cNvPr id="5" name="Picture 4">
            <a:extLst>
              <a:ext uri="{FF2B5EF4-FFF2-40B4-BE49-F238E27FC236}">
                <a16:creationId xmlns:a16="http://schemas.microsoft.com/office/drawing/2014/main" id="{91C3A4F6-F1D8-6949-A842-89690A01D43E}"/>
              </a:ext>
            </a:extLst>
          </p:cNvPr>
          <p:cNvPicPr>
            <a:picLocks noChangeAspect="1"/>
          </p:cNvPicPr>
          <p:nvPr/>
        </p:nvPicPr>
        <p:blipFill>
          <a:blip r:embed="rId3"/>
          <a:stretch>
            <a:fillRect/>
          </a:stretch>
        </p:blipFill>
        <p:spPr>
          <a:xfrm>
            <a:off x="380999" y="2889339"/>
            <a:ext cx="8559800" cy="1790700"/>
          </a:xfrm>
          <a:prstGeom prst="rect">
            <a:avLst/>
          </a:prstGeom>
        </p:spPr>
      </p:pic>
      <p:pic>
        <p:nvPicPr>
          <p:cNvPr id="8" name="Picture 7">
            <a:extLst>
              <a:ext uri="{FF2B5EF4-FFF2-40B4-BE49-F238E27FC236}">
                <a16:creationId xmlns:a16="http://schemas.microsoft.com/office/drawing/2014/main" id="{A1E27880-D653-4643-95E4-6D994DAAD1B9}"/>
              </a:ext>
            </a:extLst>
          </p:cNvPr>
          <p:cNvPicPr>
            <a:picLocks noChangeAspect="1"/>
          </p:cNvPicPr>
          <p:nvPr/>
        </p:nvPicPr>
        <p:blipFill>
          <a:blip r:embed="rId4"/>
          <a:stretch>
            <a:fillRect/>
          </a:stretch>
        </p:blipFill>
        <p:spPr>
          <a:xfrm>
            <a:off x="3790949" y="4048382"/>
            <a:ext cx="4610100" cy="2171700"/>
          </a:xfrm>
          <a:prstGeom prst="rect">
            <a:avLst/>
          </a:prstGeom>
        </p:spPr>
      </p:pic>
      <p:sp>
        <p:nvSpPr>
          <p:cNvPr id="4" name="Frame 3">
            <a:extLst>
              <a:ext uri="{FF2B5EF4-FFF2-40B4-BE49-F238E27FC236}">
                <a16:creationId xmlns:a16="http://schemas.microsoft.com/office/drawing/2014/main" id="{5A3CFA1B-104E-5741-9E67-E049404EEE99}"/>
              </a:ext>
            </a:extLst>
          </p:cNvPr>
          <p:cNvSpPr/>
          <p:nvPr/>
        </p:nvSpPr>
        <p:spPr>
          <a:xfrm>
            <a:off x="3349126" y="2115239"/>
            <a:ext cx="4362680" cy="66091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664ADCC9-5B11-6C48-BDC0-FA4E6D4999F4}"/>
              </a:ext>
            </a:extLst>
          </p:cNvPr>
          <p:cNvSpPr/>
          <p:nvPr/>
        </p:nvSpPr>
        <p:spPr>
          <a:xfrm>
            <a:off x="3633730" y="5277080"/>
            <a:ext cx="1676400" cy="36355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E3F3E3F3-972F-A54D-8400-85EE81763109}"/>
              </a:ext>
            </a:extLst>
          </p:cNvPr>
          <p:cNvSpPr/>
          <p:nvPr/>
        </p:nvSpPr>
        <p:spPr>
          <a:xfrm>
            <a:off x="3790949" y="4680039"/>
            <a:ext cx="2982384" cy="1359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742DF-CB90-0244-96C4-5455462B0F7E}"/>
              </a:ext>
            </a:extLst>
          </p:cNvPr>
          <p:cNvSpPr/>
          <p:nvPr/>
        </p:nvSpPr>
        <p:spPr>
          <a:xfrm>
            <a:off x="380999" y="924503"/>
            <a:ext cx="10914889" cy="3690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32223-8D46-394A-B4F5-1924B8FFF3D7}"/>
              </a:ext>
            </a:extLst>
          </p:cNvPr>
          <p:cNvSpPr>
            <a:spLocks noGrp="1"/>
          </p:cNvSpPr>
          <p:nvPr>
            <p:ph type="title"/>
          </p:nvPr>
        </p:nvSpPr>
        <p:spPr/>
        <p:txBody>
          <a:bodyPr/>
          <a:lstStyle/>
          <a:p>
            <a:r>
              <a:rPr lang="en-US" dirty="0"/>
              <a:t>Any COM Object with Missing LocalServer32 </a:t>
            </a:r>
          </a:p>
        </p:txBody>
      </p:sp>
      <p:sp>
        <p:nvSpPr>
          <p:cNvPr id="3" name="Content Placeholder 2">
            <a:extLst>
              <a:ext uri="{FF2B5EF4-FFF2-40B4-BE49-F238E27FC236}">
                <a16:creationId xmlns:a16="http://schemas.microsoft.com/office/drawing/2014/main" id="{06C6B70E-7984-E04D-9E43-896B42FD1429}"/>
              </a:ext>
            </a:extLst>
          </p:cNvPr>
          <p:cNvSpPr>
            <a:spLocks noGrp="1"/>
          </p:cNvSpPr>
          <p:nvPr>
            <p:ph idx="1"/>
          </p:nvPr>
        </p:nvSpPr>
        <p:spPr/>
        <p:txBody>
          <a:bodyPr/>
          <a:lstStyle/>
          <a:p>
            <a:r>
              <a:rPr lang="en-US" sz="2000" b="1" dirty="0">
                <a:latin typeface="Consolas" panose="020B0609020204030204" pitchFamily="49" charset="0"/>
                <a:cs typeface="Consolas" panose="020B0609020204030204" pitchFamily="49" charset="0"/>
              </a:rPr>
              <a:t>Windows Registry Editor Version 5.00</a:t>
            </a:r>
          </a:p>
          <a:p>
            <a:endParaRPr lang="en-US" sz="2000" b="1" dirty="0">
              <a:latin typeface="Consolas" panose="020B0609020204030204" pitchFamily="49" charset="0"/>
              <a:cs typeface="Consolas" panose="020B0609020204030204" pitchFamily="49" charset="0"/>
            </a:endParaRPr>
          </a:p>
          <a:p>
            <a:r>
              <a:rPr lang="en-US" sz="2000" b="1" dirty="0">
                <a:latin typeface="Consolas" panose="020B0609020204030204" pitchFamily="49" charset="0"/>
                <a:cs typeface="Consolas" panose="020B0609020204030204" pitchFamily="49" charset="0"/>
              </a:rPr>
              <a:t>[HKEY_CLASSES_ROOT\Wow6432Node\CLSID\</a:t>
            </a:r>
            <a:r>
              <a:rPr lang="en-US" sz="2000" b="1" dirty="0">
                <a:solidFill>
                  <a:srgbClr val="FFFF00"/>
                </a:solidFill>
                <a:latin typeface="Consolas" panose="020B0609020204030204" pitchFamily="49" charset="0"/>
                <a:cs typeface="Consolas" panose="020B0609020204030204" pitchFamily="49" charset="0"/>
              </a:rPr>
              <a:t>{DEADBEEF-0000-0000-0000-DEADBEEF1010}</a:t>
            </a:r>
            <a:r>
              <a:rPr lang="en-US" sz="2000" b="1" dirty="0">
                <a:latin typeface="Consolas" panose="020B0609020204030204" pitchFamily="49" charset="0"/>
                <a:cs typeface="Consolas" panose="020B0609020204030204" pitchFamily="49" charset="0"/>
              </a:rPr>
              <a:t>]</a:t>
            </a:r>
          </a:p>
          <a:p>
            <a:r>
              <a:rPr lang="en-US" sz="2000" b="1" dirty="0">
                <a:latin typeface="Consolas" panose="020B0609020204030204" pitchFamily="49" charset="0"/>
                <a:cs typeface="Consolas" panose="020B0609020204030204" pitchFamily="49" charset="0"/>
              </a:rPr>
              <a:t>@="Whatevs"</a:t>
            </a:r>
          </a:p>
          <a:p>
            <a:endParaRPr lang="en-US" sz="2000" b="1" dirty="0">
              <a:latin typeface="Consolas" panose="020B0609020204030204" pitchFamily="49" charset="0"/>
              <a:cs typeface="Consolas" panose="020B0609020204030204" pitchFamily="49" charset="0"/>
            </a:endParaRPr>
          </a:p>
          <a:p>
            <a:r>
              <a:rPr lang="en-US" sz="2000" b="1" dirty="0">
                <a:latin typeface="Consolas" panose="020B0609020204030204" pitchFamily="49" charset="0"/>
                <a:cs typeface="Consolas" panose="020B0609020204030204" pitchFamily="49" charset="0"/>
              </a:rPr>
              <a:t>[HKEY_CLASSES_ROOT\Wow6432Node\CLSID\{DEADBEEF-0000-0000-0000-DEADBEEF1010}\</a:t>
            </a:r>
            <a:r>
              <a:rPr lang="en-US" sz="2000" b="1" dirty="0">
                <a:solidFill>
                  <a:srgbClr val="FFFF00"/>
                </a:solidFill>
                <a:latin typeface="Consolas" panose="020B0609020204030204" pitchFamily="49" charset="0"/>
                <a:cs typeface="Consolas" panose="020B0609020204030204" pitchFamily="49" charset="0"/>
              </a:rPr>
              <a:t>LocalServer32</a:t>
            </a:r>
            <a:r>
              <a:rPr lang="en-US" sz="2000" b="1" dirty="0">
                <a:latin typeface="Consolas" panose="020B0609020204030204" pitchFamily="49" charset="0"/>
                <a:cs typeface="Consolas" panose="020B0609020204030204" pitchFamily="49" charset="0"/>
              </a:rPr>
              <a:t>]</a:t>
            </a:r>
          </a:p>
          <a:p>
            <a:r>
              <a:rPr lang="en-US" sz="2000" b="1" dirty="0">
                <a:latin typeface="Consolas" panose="020B0609020204030204" pitchFamily="49" charset="0"/>
                <a:cs typeface="Consolas" panose="020B0609020204030204" pitchFamily="49" charset="0"/>
              </a:rPr>
              <a:t>@="</a:t>
            </a:r>
            <a:r>
              <a:rPr lang="en-US" sz="2000" b="1" dirty="0">
                <a:solidFill>
                  <a:srgbClr val="FFFF00"/>
                </a:solidFill>
                <a:latin typeface="Consolas" panose="020B0609020204030204" pitchFamily="49" charset="0"/>
                <a:cs typeface="Consolas" panose="020B0609020204030204" pitchFamily="49" charset="0"/>
              </a:rPr>
              <a:t>C:\\DOES_NOT_EXIST.EXE</a:t>
            </a:r>
            <a:r>
              <a:rPr lang="en-US" sz="2000" b="1" dirty="0">
                <a:latin typeface="Consolas" panose="020B0609020204030204" pitchFamily="49" charset="0"/>
                <a:cs typeface="Consolas" panose="020B0609020204030204" pitchFamily="49" charset="0"/>
              </a:rPr>
              <a:t>"</a:t>
            </a:r>
          </a:p>
          <a:p>
            <a:endParaRPr lang="en-US" dirty="0"/>
          </a:p>
          <a:p>
            <a:endParaRPr lang="en-US" dirty="0"/>
          </a:p>
        </p:txBody>
      </p:sp>
      <p:sp>
        <p:nvSpPr>
          <p:cNvPr id="5" name="Rectangle 4">
            <a:extLst>
              <a:ext uri="{FF2B5EF4-FFF2-40B4-BE49-F238E27FC236}">
                <a16:creationId xmlns:a16="http://schemas.microsoft.com/office/drawing/2014/main" id="{DBF06301-7A87-AF4A-A9EA-87ED6B4C3178}"/>
              </a:ext>
            </a:extLst>
          </p:cNvPr>
          <p:cNvSpPr/>
          <p:nvPr/>
        </p:nvSpPr>
        <p:spPr>
          <a:xfrm>
            <a:off x="469133" y="3017227"/>
            <a:ext cx="9236726" cy="1443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65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6CBF-3124-ED41-9703-A65920582A87}"/>
              </a:ext>
            </a:extLst>
          </p:cNvPr>
          <p:cNvSpPr>
            <a:spLocks noGrp="1"/>
          </p:cNvSpPr>
          <p:nvPr>
            <p:ph type="title"/>
          </p:nvPr>
        </p:nvSpPr>
        <p:spPr/>
        <p:txBody>
          <a:bodyPr/>
          <a:lstStyle/>
          <a:p>
            <a:r>
              <a:rPr lang="en-US" dirty="0"/>
              <a:t>Any COM Object with Missing LocalServer32 </a:t>
            </a:r>
          </a:p>
        </p:txBody>
      </p:sp>
      <p:pic>
        <p:nvPicPr>
          <p:cNvPr id="5" name="Content Placeholder 4">
            <a:extLst>
              <a:ext uri="{FF2B5EF4-FFF2-40B4-BE49-F238E27FC236}">
                <a16:creationId xmlns:a16="http://schemas.microsoft.com/office/drawing/2014/main" id="{5C9F77E3-C0A4-1B40-851F-733ACA048245}"/>
              </a:ext>
            </a:extLst>
          </p:cNvPr>
          <p:cNvPicPr>
            <a:picLocks noGrp="1" noChangeAspect="1"/>
          </p:cNvPicPr>
          <p:nvPr>
            <p:ph idx="1"/>
          </p:nvPr>
        </p:nvPicPr>
        <p:blipFill>
          <a:blip r:embed="rId3"/>
          <a:stretch>
            <a:fillRect/>
          </a:stretch>
        </p:blipFill>
        <p:spPr>
          <a:xfrm>
            <a:off x="495300" y="1654969"/>
            <a:ext cx="11201400" cy="3733800"/>
          </a:xfrm>
        </p:spPr>
      </p:pic>
      <p:sp>
        <p:nvSpPr>
          <p:cNvPr id="6" name="Frame 5">
            <a:extLst>
              <a:ext uri="{FF2B5EF4-FFF2-40B4-BE49-F238E27FC236}">
                <a16:creationId xmlns:a16="http://schemas.microsoft.com/office/drawing/2014/main" id="{9DAA816A-41E7-9A4C-8D93-CE8FB0758127}"/>
              </a:ext>
            </a:extLst>
          </p:cNvPr>
          <p:cNvSpPr/>
          <p:nvPr/>
        </p:nvSpPr>
        <p:spPr>
          <a:xfrm>
            <a:off x="3174715" y="2537717"/>
            <a:ext cx="1520575" cy="29795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56B096E9-C4A7-0A44-B9AF-13DDD32B616C}"/>
              </a:ext>
            </a:extLst>
          </p:cNvPr>
          <p:cNvSpPr/>
          <p:nvPr/>
        </p:nvSpPr>
        <p:spPr>
          <a:xfrm>
            <a:off x="3174714" y="2988068"/>
            <a:ext cx="2044558" cy="29795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DBE67DA5-CDF1-7E42-B438-9E40399AF710}"/>
              </a:ext>
            </a:extLst>
          </p:cNvPr>
          <p:cNvSpPr/>
          <p:nvPr/>
        </p:nvSpPr>
        <p:spPr>
          <a:xfrm>
            <a:off x="3174715" y="3980695"/>
            <a:ext cx="893852" cy="29795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95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54A3F-3C38-0F41-BE7C-B3AAC0CD74A3}"/>
              </a:ext>
            </a:extLst>
          </p:cNvPr>
          <p:cNvSpPr>
            <a:spLocks noGrp="1"/>
          </p:cNvSpPr>
          <p:nvPr>
            <p:ph type="title"/>
          </p:nvPr>
        </p:nvSpPr>
        <p:spPr/>
        <p:txBody>
          <a:bodyPr/>
          <a:lstStyle/>
          <a:p>
            <a:r>
              <a:rPr lang="en-US" dirty="0"/>
              <a:t>Any COM Object with Missing LocalServer32 </a:t>
            </a:r>
          </a:p>
        </p:txBody>
      </p:sp>
      <p:pic>
        <p:nvPicPr>
          <p:cNvPr id="6" name="Content Placeholder 5">
            <a:extLst>
              <a:ext uri="{FF2B5EF4-FFF2-40B4-BE49-F238E27FC236}">
                <a16:creationId xmlns:a16="http://schemas.microsoft.com/office/drawing/2014/main" id="{FAFC2E44-1C33-2549-B359-CDBA2AC00C78}"/>
              </a:ext>
            </a:extLst>
          </p:cNvPr>
          <p:cNvPicPr>
            <a:picLocks noGrp="1" noChangeAspect="1"/>
          </p:cNvPicPr>
          <p:nvPr>
            <p:ph idx="1"/>
          </p:nvPr>
        </p:nvPicPr>
        <p:blipFill>
          <a:blip r:embed="rId3"/>
          <a:stretch>
            <a:fillRect/>
          </a:stretch>
        </p:blipFill>
        <p:spPr>
          <a:xfrm>
            <a:off x="1339401" y="923925"/>
            <a:ext cx="9513198" cy="5195888"/>
          </a:xfrm>
        </p:spPr>
      </p:pic>
      <p:sp>
        <p:nvSpPr>
          <p:cNvPr id="3" name="Frame 2">
            <a:extLst>
              <a:ext uri="{FF2B5EF4-FFF2-40B4-BE49-F238E27FC236}">
                <a16:creationId xmlns:a16="http://schemas.microsoft.com/office/drawing/2014/main" id="{B635E040-3988-6B40-B715-EF9AFDBE6CF7}"/>
              </a:ext>
            </a:extLst>
          </p:cNvPr>
          <p:cNvSpPr/>
          <p:nvPr/>
        </p:nvSpPr>
        <p:spPr>
          <a:xfrm>
            <a:off x="6007865" y="3569464"/>
            <a:ext cx="3290371" cy="74914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CC5BD952-1704-4A47-B5EE-959FA960CC81}"/>
              </a:ext>
            </a:extLst>
          </p:cNvPr>
          <p:cNvSpPr/>
          <p:nvPr/>
        </p:nvSpPr>
        <p:spPr>
          <a:xfrm>
            <a:off x="2717495" y="3442771"/>
            <a:ext cx="885022" cy="34060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623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E4527A-ECF5-0C47-A20A-5E14651218F8}"/>
              </a:ext>
            </a:extLst>
          </p:cNvPr>
          <p:cNvSpPr>
            <a:spLocks noGrp="1"/>
          </p:cNvSpPr>
          <p:nvPr>
            <p:ph type="title"/>
          </p:nvPr>
        </p:nvSpPr>
        <p:spPr/>
        <p:txBody>
          <a:bodyPr/>
          <a:lstStyle/>
          <a:p>
            <a:r>
              <a:rPr lang="en-US" dirty="0"/>
              <a:t>The Early Days of the web…</a:t>
            </a:r>
          </a:p>
        </p:txBody>
      </p:sp>
      <p:sp>
        <p:nvSpPr>
          <p:cNvPr id="9" name="TextBox 8">
            <a:extLst>
              <a:ext uri="{FF2B5EF4-FFF2-40B4-BE49-F238E27FC236}">
                <a16:creationId xmlns:a16="http://schemas.microsoft.com/office/drawing/2014/main" id="{0E510A10-4542-6444-AFEA-9EBF5D6346F3}"/>
              </a:ext>
            </a:extLst>
          </p:cNvPr>
          <p:cNvSpPr txBox="1"/>
          <p:nvPr/>
        </p:nvSpPr>
        <p:spPr>
          <a:xfrm>
            <a:off x="8991600" y="5942305"/>
            <a:ext cx="2953053" cy="169277"/>
          </a:xfrm>
          <a:prstGeom prst="rect">
            <a:avLst/>
          </a:prstGeom>
          <a:noFill/>
        </p:spPr>
        <p:txBody>
          <a:bodyPr wrap="none" rtlCol="0">
            <a:spAutoFit/>
          </a:bodyPr>
          <a:lstStyle/>
          <a:p>
            <a:r>
              <a:rPr lang="en-US" sz="500" dirty="0"/>
              <a:t>https://</a:t>
            </a:r>
            <a:r>
              <a:rPr lang="en-US" sz="500" dirty="0" err="1"/>
              <a:t>www.thewindowsclub.com</a:t>
            </a:r>
            <a:r>
              <a:rPr lang="en-US" sz="500" dirty="0"/>
              <a:t>/internet-explorer-turns-15-screenshots-history-highlights</a:t>
            </a:r>
          </a:p>
        </p:txBody>
      </p:sp>
      <p:sp>
        <p:nvSpPr>
          <p:cNvPr id="10" name="TextBox 9">
            <a:extLst>
              <a:ext uri="{FF2B5EF4-FFF2-40B4-BE49-F238E27FC236}">
                <a16:creationId xmlns:a16="http://schemas.microsoft.com/office/drawing/2014/main" id="{B1F3A9C6-E951-6943-8BFD-E029ED128A8E}"/>
              </a:ext>
            </a:extLst>
          </p:cNvPr>
          <p:cNvSpPr txBox="1"/>
          <p:nvPr/>
        </p:nvSpPr>
        <p:spPr>
          <a:xfrm>
            <a:off x="7881357" y="953062"/>
            <a:ext cx="3289683" cy="2677656"/>
          </a:xfrm>
          <a:prstGeom prst="rect">
            <a:avLst/>
          </a:prstGeom>
          <a:noFill/>
        </p:spPr>
        <p:txBody>
          <a:bodyPr wrap="none" rtlCol="0">
            <a:spAutoFit/>
          </a:bodyPr>
          <a:lstStyle/>
          <a:p>
            <a:r>
              <a:rPr lang="en-US" sz="2800" dirty="0"/>
              <a:t>Internet Explorer 6</a:t>
            </a:r>
          </a:p>
          <a:p>
            <a:endParaRPr lang="en-US" sz="2800" dirty="0"/>
          </a:p>
          <a:p>
            <a:pPr marL="457200" indent="-457200">
              <a:buFont typeface="Arial" panose="020B0604020202020204" pitchFamily="34" charset="0"/>
              <a:buChar char="•"/>
            </a:pPr>
            <a:r>
              <a:rPr lang="en-US" sz="2800" dirty="0"/>
              <a:t>Text</a:t>
            </a:r>
          </a:p>
          <a:p>
            <a:pPr marL="457200" indent="-457200">
              <a:buFont typeface="Arial" panose="020B0604020202020204" pitchFamily="34" charset="0"/>
              <a:buChar char="•"/>
            </a:pPr>
            <a:r>
              <a:rPr lang="en-US" sz="2800" dirty="0"/>
              <a:t>Links</a:t>
            </a:r>
          </a:p>
          <a:p>
            <a:pPr marL="457200" indent="-457200">
              <a:buFont typeface="Arial" panose="020B0604020202020204" pitchFamily="34" charset="0"/>
              <a:buChar char="•"/>
            </a:pPr>
            <a:r>
              <a:rPr lang="en-US" sz="2800" dirty="0"/>
              <a:t>Pictures</a:t>
            </a:r>
          </a:p>
          <a:p>
            <a:pPr marL="457200" indent="-457200">
              <a:buFont typeface="Arial" panose="020B0604020202020204" pitchFamily="34" charset="0"/>
              <a:buChar char="•"/>
            </a:pPr>
            <a:r>
              <a:rPr lang="en-US" sz="2800" dirty="0"/>
              <a:t>Tables</a:t>
            </a:r>
          </a:p>
        </p:txBody>
      </p:sp>
      <p:pic>
        <p:nvPicPr>
          <p:cNvPr id="6" name="Content Placeholder 5">
            <a:extLst>
              <a:ext uri="{FF2B5EF4-FFF2-40B4-BE49-F238E27FC236}">
                <a16:creationId xmlns:a16="http://schemas.microsoft.com/office/drawing/2014/main" id="{FA19F83C-990C-8C46-B2CE-885A51FDA6AB}"/>
              </a:ext>
            </a:extLst>
          </p:cNvPr>
          <p:cNvPicPr>
            <a:picLocks noGrp="1" noChangeAspect="1"/>
          </p:cNvPicPr>
          <p:nvPr>
            <p:ph idx="1"/>
          </p:nvPr>
        </p:nvPicPr>
        <p:blipFill>
          <a:blip r:embed="rId3"/>
          <a:stretch>
            <a:fillRect/>
          </a:stretch>
        </p:blipFill>
        <p:spPr>
          <a:xfrm>
            <a:off x="380999" y="917282"/>
            <a:ext cx="6604000" cy="5194300"/>
          </a:xfrm>
        </p:spPr>
      </p:pic>
    </p:spTree>
    <p:extLst>
      <p:ext uri="{BB962C8B-B14F-4D97-AF65-F5344CB8AC3E}">
        <p14:creationId xmlns:p14="http://schemas.microsoft.com/office/powerpoint/2010/main" val="35387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494A-5C30-284B-92C3-C77B1731AC03}"/>
              </a:ext>
            </a:extLst>
          </p:cNvPr>
          <p:cNvSpPr>
            <a:spLocks noGrp="1"/>
          </p:cNvSpPr>
          <p:nvPr>
            <p:ph type="title"/>
          </p:nvPr>
        </p:nvSpPr>
        <p:spPr/>
        <p:txBody>
          <a:bodyPr/>
          <a:lstStyle/>
          <a:p>
            <a:r>
              <a:rPr lang="en-US" dirty="0"/>
              <a:t>Fixed Only Click-To-Run as CVE-2021-27058</a:t>
            </a:r>
          </a:p>
        </p:txBody>
      </p:sp>
      <p:pic>
        <p:nvPicPr>
          <p:cNvPr id="5" name="Content Placeholder 4">
            <a:extLst>
              <a:ext uri="{FF2B5EF4-FFF2-40B4-BE49-F238E27FC236}">
                <a16:creationId xmlns:a16="http://schemas.microsoft.com/office/drawing/2014/main" id="{51817273-DF4E-A841-940B-04592F0957BA}"/>
              </a:ext>
            </a:extLst>
          </p:cNvPr>
          <p:cNvPicPr>
            <a:picLocks noGrp="1" noChangeAspect="1"/>
          </p:cNvPicPr>
          <p:nvPr>
            <p:ph idx="1"/>
          </p:nvPr>
        </p:nvPicPr>
        <p:blipFill>
          <a:blip r:embed="rId3"/>
          <a:stretch>
            <a:fillRect/>
          </a:stretch>
        </p:blipFill>
        <p:spPr>
          <a:xfrm>
            <a:off x="309879" y="1690950"/>
            <a:ext cx="8001000" cy="4076700"/>
          </a:xfrm>
        </p:spPr>
      </p:pic>
      <p:pic>
        <p:nvPicPr>
          <p:cNvPr id="7" name="Picture 6">
            <a:extLst>
              <a:ext uri="{FF2B5EF4-FFF2-40B4-BE49-F238E27FC236}">
                <a16:creationId xmlns:a16="http://schemas.microsoft.com/office/drawing/2014/main" id="{A4BABAB8-8110-094E-AC57-26CF113ECEF7}"/>
              </a:ext>
            </a:extLst>
          </p:cNvPr>
          <p:cNvPicPr>
            <a:picLocks noChangeAspect="1"/>
          </p:cNvPicPr>
          <p:nvPr/>
        </p:nvPicPr>
        <p:blipFill>
          <a:blip r:embed="rId4"/>
          <a:stretch>
            <a:fillRect/>
          </a:stretch>
        </p:blipFill>
        <p:spPr>
          <a:xfrm>
            <a:off x="5956299" y="3429000"/>
            <a:ext cx="5854700" cy="2667000"/>
          </a:xfrm>
          <a:prstGeom prst="rect">
            <a:avLst/>
          </a:prstGeom>
        </p:spPr>
      </p:pic>
      <p:sp>
        <p:nvSpPr>
          <p:cNvPr id="8" name="TextBox 7">
            <a:extLst>
              <a:ext uri="{FF2B5EF4-FFF2-40B4-BE49-F238E27FC236}">
                <a16:creationId xmlns:a16="http://schemas.microsoft.com/office/drawing/2014/main" id="{5CEE122A-A0EC-6D4E-A7B3-4041AE985049}"/>
              </a:ext>
            </a:extLst>
          </p:cNvPr>
          <p:cNvSpPr txBox="1"/>
          <p:nvPr/>
        </p:nvSpPr>
        <p:spPr>
          <a:xfrm>
            <a:off x="3514754" y="2951946"/>
            <a:ext cx="3079689" cy="954107"/>
          </a:xfrm>
          <a:prstGeom prst="rect">
            <a:avLst/>
          </a:prstGeom>
          <a:noFill/>
        </p:spPr>
        <p:txBody>
          <a:bodyPr wrap="none" rtlCol="0">
            <a:spAutoFit/>
          </a:bodyPr>
          <a:lstStyle/>
          <a:p>
            <a:r>
              <a:rPr lang="en-US" sz="2800" b="1" dirty="0">
                <a:solidFill>
                  <a:srgbClr val="FFFF00"/>
                </a:solidFill>
              </a:rPr>
              <a:t>All other variants</a:t>
            </a:r>
          </a:p>
          <a:p>
            <a:r>
              <a:rPr lang="en-US" sz="2800" b="1" dirty="0">
                <a:solidFill>
                  <a:srgbClr val="FFFF00"/>
                </a:solidFill>
              </a:rPr>
              <a:t>Still work!</a:t>
            </a:r>
          </a:p>
        </p:txBody>
      </p:sp>
      <p:sp>
        <p:nvSpPr>
          <p:cNvPr id="9" name="Rectangle 8">
            <a:extLst>
              <a:ext uri="{FF2B5EF4-FFF2-40B4-BE49-F238E27FC236}">
                <a16:creationId xmlns:a16="http://schemas.microsoft.com/office/drawing/2014/main" id="{D05ACD51-EF70-134D-A975-1647768CAAA6}"/>
              </a:ext>
            </a:extLst>
          </p:cNvPr>
          <p:cNvSpPr/>
          <p:nvPr/>
        </p:nvSpPr>
        <p:spPr>
          <a:xfrm>
            <a:off x="309879" y="1054162"/>
            <a:ext cx="9489440" cy="369332"/>
          </a:xfrm>
          <a:prstGeom prst="rect">
            <a:avLst/>
          </a:prstGeom>
        </p:spPr>
        <p:txBody>
          <a:bodyPr wrap="square">
            <a:spAutoFit/>
          </a:bodyPr>
          <a:lstStyle/>
          <a:p>
            <a:r>
              <a:rPr lang="en-US" dirty="0"/>
              <a:t>https://</a:t>
            </a:r>
            <a:r>
              <a:rPr lang="en-US" dirty="0" err="1"/>
              <a:t>msrc.microsoft.com</a:t>
            </a:r>
            <a:r>
              <a:rPr lang="en-US" dirty="0"/>
              <a:t>/update-guide/</a:t>
            </a:r>
            <a:r>
              <a:rPr lang="en-US" dirty="0" err="1"/>
              <a:t>en</a:t>
            </a:r>
            <a:r>
              <a:rPr lang="en-US" dirty="0"/>
              <a:t>-US/vulnerability/CVE-2021-27058</a:t>
            </a:r>
          </a:p>
        </p:txBody>
      </p:sp>
    </p:spTree>
    <p:extLst>
      <p:ext uri="{BB962C8B-B14F-4D97-AF65-F5344CB8AC3E}">
        <p14:creationId xmlns:p14="http://schemas.microsoft.com/office/powerpoint/2010/main" val="409415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Attack Vectors</a:t>
            </a:r>
          </a:p>
        </p:txBody>
      </p:sp>
    </p:spTree>
    <p:extLst>
      <p:ext uri="{BB962C8B-B14F-4D97-AF65-F5344CB8AC3E}">
        <p14:creationId xmlns:p14="http://schemas.microsoft.com/office/powerpoint/2010/main" val="3468277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3587-9D86-B24A-B7DD-AAB306E7925E}"/>
              </a:ext>
            </a:extLst>
          </p:cNvPr>
          <p:cNvSpPr>
            <a:spLocks noGrp="1"/>
          </p:cNvSpPr>
          <p:nvPr>
            <p:ph type="title"/>
          </p:nvPr>
        </p:nvSpPr>
        <p:spPr/>
        <p:txBody>
          <a:bodyPr/>
          <a:lstStyle/>
          <a:p>
            <a:r>
              <a:rPr lang="en-US" dirty="0"/>
              <a:t>SMB or WebDAV link</a:t>
            </a:r>
          </a:p>
        </p:txBody>
      </p:sp>
      <p:sp>
        <p:nvSpPr>
          <p:cNvPr id="3" name="Content Placeholder 2">
            <a:extLst>
              <a:ext uri="{FF2B5EF4-FFF2-40B4-BE49-F238E27FC236}">
                <a16:creationId xmlns:a16="http://schemas.microsoft.com/office/drawing/2014/main" id="{77621AB8-EAEF-9644-A053-298126D2A682}"/>
              </a:ext>
            </a:extLst>
          </p:cNvPr>
          <p:cNvSpPr>
            <a:spLocks noGrp="1"/>
          </p:cNvSpPr>
          <p:nvPr>
            <p:ph idx="1"/>
          </p:nvPr>
        </p:nvSpPr>
        <p:spPr/>
        <p:txBody>
          <a:bodyPr/>
          <a:lstStyle/>
          <a:p>
            <a:pPr marL="457200" indent="-457200">
              <a:buFont typeface="Arial" panose="020B0604020202020204" pitchFamily="34" charset="0"/>
              <a:buChar char="•"/>
            </a:pPr>
            <a:r>
              <a:rPr lang="en-US" dirty="0"/>
              <a:t>Simple</a:t>
            </a:r>
          </a:p>
          <a:p>
            <a:pPr marL="457200" indent="-457200">
              <a:buFont typeface="Arial" panose="020B0604020202020204" pitchFamily="34" charset="0"/>
              <a:buChar char="•"/>
            </a:pPr>
            <a:r>
              <a:rPr lang="en-US" dirty="0"/>
              <a:t>Not very practical</a:t>
            </a:r>
          </a:p>
        </p:txBody>
      </p:sp>
      <p:pic>
        <p:nvPicPr>
          <p:cNvPr id="4" name="smb_link.mov" descr="smb_link.mov">
            <a:hlinkClick r:id="" action="ppaction://media"/>
            <a:extLst>
              <a:ext uri="{FF2B5EF4-FFF2-40B4-BE49-F238E27FC236}">
                <a16:creationId xmlns:a16="http://schemas.microsoft.com/office/drawing/2014/main" id="{D5BFA79D-1961-7643-B849-912329F94D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9676" y="808919"/>
            <a:ext cx="7332324" cy="5499243"/>
          </a:xfrm>
          <a:prstGeom prst="rect">
            <a:avLst/>
          </a:prstGeom>
        </p:spPr>
      </p:pic>
    </p:spTree>
    <p:extLst>
      <p:ext uri="{BB962C8B-B14F-4D97-AF65-F5344CB8AC3E}">
        <p14:creationId xmlns:p14="http://schemas.microsoft.com/office/powerpoint/2010/main" val="355993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F58-E6EC-FA4A-A506-DADFBEE77995}"/>
              </a:ext>
            </a:extLst>
          </p:cNvPr>
          <p:cNvSpPr>
            <a:spLocks noGrp="1"/>
          </p:cNvSpPr>
          <p:nvPr>
            <p:ph type="title"/>
          </p:nvPr>
        </p:nvSpPr>
        <p:spPr/>
        <p:txBody>
          <a:bodyPr/>
          <a:lstStyle/>
          <a:p>
            <a:r>
              <a:rPr lang="en-US" dirty="0"/>
              <a:t>Chromium auto-download</a:t>
            </a:r>
          </a:p>
        </p:txBody>
      </p:sp>
      <p:sp>
        <p:nvSpPr>
          <p:cNvPr id="3" name="Content Placeholder 2">
            <a:extLst>
              <a:ext uri="{FF2B5EF4-FFF2-40B4-BE49-F238E27FC236}">
                <a16:creationId xmlns:a16="http://schemas.microsoft.com/office/drawing/2014/main" id="{A84A3019-DA6A-7B47-A11F-4D56C6CA0C3E}"/>
              </a:ext>
            </a:extLst>
          </p:cNvPr>
          <p:cNvSpPr>
            <a:spLocks noGrp="1"/>
          </p:cNvSpPr>
          <p:nvPr>
            <p:ph idx="1"/>
          </p:nvPr>
        </p:nvSpPr>
        <p:spPr/>
        <p:txBody>
          <a:bodyPr/>
          <a:lstStyle/>
          <a:p>
            <a:pPr marL="457200" indent="-457200">
              <a:buFont typeface="Arial" panose="020B0604020202020204" pitchFamily="34" charset="0"/>
              <a:buChar char="•"/>
            </a:pPr>
            <a:r>
              <a:rPr lang="en-US" dirty="0"/>
              <a:t>Files downloaded</a:t>
            </a:r>
            <a:br>
              <a:rPr lang="en-US" dirty="0"/>
            </a:br>
            <a:r>
              <a:rPr lang="en-US" dirty="0"/>
              <a:t>without asking</a:t>
            </a:r>
          </a:p>
          <a:p>
            <a:pPr marL="457200" indent="-457200">
              <a:buFont typeface="Arial" panose="020B0604020202020204" pitchFamily="34" charset="0"/>
              <a:buChar char="•"/>
            </a:pPr>
            <a:r>
              <a:rPr lang="en-US" dirty="0"/>
              <a:t>Requires clicking out</a:t>
            </a:r>
            <a:br>
              <a:rPr lang="en-US" dirty="0"/>
            </a:br>
            <a:r>
              <a:rPr lang="en-US" dirty="0"/>
              <a:t>of Office</a:t>
            </a:r>
            <a:br>
              <a:rPr lang="en-US" dirty="0"/>
            </a:br>
            <a:r>
              <a:rPr lang="en-US" dirty="0"/>
              <a:t>Protected View</a:t>
            </a:r>
          </a:p>
          <a:p>
            <a:pPr marL="457200" indent="-457200">
              <a:buFont typeface="Arial" panose="020B0604020202020204" pitchFamily="34" charset="0"/>
              <a:buChar char="•"/>
            </a:pPr>
            <a:r>
              <a:rPr lang="en-US" dirty="0"/>
              <a:t>Hijack file must be</a:t>
            </a:r>
            <a:br>
              <a:rPr lang="en-US" dirty="0"/>
            </a:br>
            <a:r>
              <a:rPr lang="en-US" dirty="0"/>
              <a:t>considered “safe”</a:t>
            </a:r>
          </a:p>
        </p:txBody>
      </p:sp>
      <p:pic>
        <p:nvPicPr>
          <p:cNvPr id="8" name="chromium_word_hijack.mp4" descr="chromium_word_hijack.mp4">
            <a:hlinkClick r:id="" action="ppaction://media"/>
            <a:extLst>
              <a:ext uri="{FF2B5EF4-FFF2-40B4-BE49-F238E27FC236}">
                <a16:creationId xmlns:a16="http://schemas.microsoft.com/office/drawing/2014/main" id="{85815855-6170-C044-921D-2CBC4239E3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31596" y="809934"/>
            <a:ext cx="7085494" cy="5309512"/>
          </a:xfrm>
          <a:prstGeom prst="rect">
            <a:avLst/>
          </a:prstGeom>
        </p:spPr>
      </p:pic>
    </p:spTree>
    <p:extLst>
      <p:ext uri="{BB962C8B-B14F-4D97-AF65-F5344CB8AC3E}">
        <p14:creationId xmlns:p14="http://schemas.microsoft.com/office/powerpoint/2010/main" val="38645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EC47-1038-0B4A-BA5D-068C4BDD36C2}"/>
              </a:ext>
            </a:extLst>
          </p:cNvPr>
          <p:cNvSpPr>
            <a:spLocks noGrp="1"/>
          </p:cNvSpPr>
          <p:nvPr>
            <p:ph type="title"/>
          </p:nvPr>
        </p:nvSpPr>
        <p:spPr/>
        <p:txBody>
          <a:bodyPr/>
          <a:lstStyle/>
          <a:p>
            <a:r>
              <a:rPr lang="en-US" dirty="0"/>
              <a:t>Firefox + Office 2013 or earlier</a:t>
            </a:r>
          </a:p>
        </p:txBody>
      </p:sp>
      <p:sp>
        <p:nvSpPr>
          <p:cNvPr id="3" name="Content Placeholder 2">
            <a:extLst>
              <a:ext uri="{FF2B5EF4-FFF2-40B4-BE49-F238E27FC236}">
                <a16:creationId xmlns:a16="http://schemas.microsoft.com/office/drawing/2014/main" id="{DE8FE0C0-D7E1-A34F-BF4C-BCBA4AB3CEF0}"/>
              </a:ext>
            </a:extLst>
          </p:cNvPr>
          <p:cNvSpPr>
            <a:spLocks noGrp="1"/>
          </p:cNvSpPr>
          <p:nvPr>
            <p:ph idx="1"/>
          </p:nvPr>
        </p:nvSpPr>
        <p:spPr/>
        <p:txBody>
          <a:bodyPr/>
          <a:lstStyle/>
          <a:p>
            <a:pPr marL="457200" indent="-457200">
              <a:buFont typeface="Arial" panose="020B0604020202020204" pitchFamily="34" charset="0"/>
              <a:buChar char="•"/>
            </a:pPr>
            <a:r>
              <a:rPr lang="en-US" dirty="0"/>
              <a:t>Office 2013 or earlier:</a:t>
            </a:r>
            <a:br>
              <a:rPr lang="en-US" dirty="0"/>
            </a:br>
            <a:r>
              <a:rPr lang="en-US" dirty="0"/>
              <a:t>Package objects open</a:t>
            </a:r>
            <a:br>
              <a:rPr lang="en-US" dirty="0"/>
            </a:br>
            <a:r>
              <a:rPr lang="en-US" dirty="0"/>
              <a:t>in %temp%</a:t>
            </a:r>
          </a:p>
          <a:p>
            <a:pPr marL="457200" indent="-457200">
              <a:buFont typeface="Arial" panose="020B0604020202020204" pitchFamily="34" charset="0"/>
              <a:buChar char="•"/>
            </a:pPr>
            <a:r>
              <a:rPr lang="en-US" dirty="0"/>
              <a:t>Firefox:</a:t>
            </a:r>
            <a:br>
              <a:rPr lang="en-US" dirty="0"/>
            </a:br>
            <a:r>
              <a:rPr lang="en-US" dirty="0"/>
              <a:t>Downloaded files</a:t>
            </a:r>
            <a:br>
              <a:rPr lang="en-US" dirty="0"/>
            </a:br>
            <a:r>
              <a:rPr lang="en-US" dirty="0"/>
              <a:t>open in %temp%</a:t>
            </a:r>
          </a:p>
          <a:p>
            <a:pPr marL="457200" indent="-457200">
              <a:buFont typeface="Arial" panose="020B0604020202020204" pitchFamily="34" charset="0"/>
              <a:buChar char="•"/>
            </a:pPr>
            <a:r>
              <a:rPr lang="en-US" dirty="0"/>
              <a:t>Combine these two…</a:t>
            </a:r>
          </a:p>
          <a:p>
            <a:pPr marL="457200" indent="-457200">
              <a:buFont typeface="Arial" panose="020B0604020202020204" pitchFamily="34" charset="0"/>
              <a:buChar char="•"/>
            </a:pPr>
            <a:r>
              <a:rPr lang="en-US" dirty="0"/>
              <a:t>Requires exit of</a:t>
            </a:r>
            <a:br>
              <a:rPr lang="en-US" dirty="0"/>
            </a:br>
            <a:r>
              <a:rPr lang="en-US" dirty="0"/>
              <a:t>Protected View</a:t>
            </a:r>
          </a:p>
        </p:txBody>
      </p:sp>
      <p:sp>
        <p:nvSpPr>
          <p:cNvPr id="4" name="Rectangle 3">
            <a:extLst>
              <a:ext uri="{FF2B5EF4-FFF2-40B4-BE49-F238E27FC236}">
                <a16:creationId xmlns:a16="http://schemas.microsoft.com/office/drawing/2014/main" id="{1A174F38-E44D-954B-A141-7BB3C1BAB2B8}"/>
              </a:ext>
            </a:extLst>
          </p:cNvPr>
          <p:cNvSpPr/>
          <p:nvPr/>
        </p:nvSpPr>
        <p:spPr>
          <a:xfrm>
            <a:off x="380999" y="5933497"/>
            <a:ext cx="6096000" cy="923330"/>
          </a:xfrm>
          <a:prstGeom prst="rect">
            <a:avLst/>
          </a:prstGeom>
        </p:spPr>
        <p:txBody>
          <a:bodyPr>
            <a:spAutoFit/>
          </a:bodyPr>
          <a:lstStyle/>
          <a:p>
            <a:r>
              <a:rPr lang="en-US" sz="500" dirty="0"/>
              <a:t>https://</a:t>
            </a:r>
            <a:r>
              <a:rPr lang="en-US" sz="500" dirty="0" err="1"/>
              <a:t>research.nccgroup.com</a:t>
            </a:r>
            <a:r>
              <a:rPr lang="en-US" sz="500" dirty="0"/>
              <a:t>/2016/01/05/remote-exploitation-of-microsoft-office-dll-hijacking-ms15-132-via-browsers/</a:t>
            </a:r>
          </a:p>
        </p:txBody>
      </p:sp>
      <p:pic>
        <p:nvPicPr>
          <p:cNvPr id="6" name="Word_hijacking.mov" descr="Word_hijacking.mov">
            <a:hlinkClick r:id="" action="ppaction://media"/>
            <a:extLst>
              <a:ext uri="{FF2B5EF4-FFF2-40B4-BE49-F238E27FC236}">
                <a16:creationId xmlns:a16="http://schemas.microsoft.com/office/drawing/2014/main" id="{A2688672-758B-A245-A5A9-C28878E697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84689" y="704286"/>
            <a:ext cx="7507311" cy="5635375"/>
          </a:xfrm>
          <a:prstGeom prst="rect">
            <a:avLst/>
          </a:prstGeom>
        </p:spPr>
      </p:pic>
    </p:spTree>
    <p:extLst>
      <p:ext uri="{BB962C8B-B14F-4D97-AF65-F5344CB8AC3E}">
        <p14:creationId xmlns:p14="http://schemas.microsoft.com/office/powerpoint/2010/main" val="409515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90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FF9B-C4F9-5448-B05B-A087226129C0}"/>
              </a:ext>
            </a:extLst>
          </p:cNvPr>
          <p:cNvSpPr>
            <a:spLocks noGrp="1"/>
          </p:cNvSpPr>
          <p:nvPr>
            <p:ph type="title"/>
          </p:nvPr>
        </p:nvSpPr>
        <p:spPr/>
        <p:txBody>
          <a:bodyPr/>
          <a:lstStyle/>
          <a:p>
            <a:r>
              <a:rPr lang="en-US" dirty="0"/>
              <a:t>About Protected View</a:t>
            </a:r>
          </a:p>
        </p:txBody>
      </p:sp>
      <p:sp>
        <p:nvSpPr>
          <p:cNvPr id="3" name="Content Placeholder 2">
            <a:extLst>
              <a:ext uri="{FF2B5EF4-FFF2-40B4-BE49-F238E27FC236}">
                <a16:creationId xmlns:a16="http://schemas.microsoft.com/office/drawing/2014/main" id="{04DA7DB8-4855-DC41-B781-FAC30DE57D3D}"/>
              </a:ext>
            </a:extLst>
          </p:cNvPr>
          <p:cNvSpPr>
            <a:spLocks noGrp="1"/>
          </p:cNvSpPr>
          <p:nvPr>
            <p:ph idx="1"/>
          </p:nvPr>
        </p:nvSpPr>
        <p:spPr/>
        <p:txBody>
          <a:bodyPr/>
          <a:lstStyle/>
          <a:p>
            <a:r>
              <a:rPr lang="en-US" dirty="0"/>
              <a:t>Office knows to apply Protected View if Mark of the Web (MOTW) is present.</a:t>
            </a:r>
          </a:p>
        </p:txBody>
      </p:sp>
      <p:pic>
        <p:nvPicPr>
          <p:cNvPr id="5" name="Picture 4">
            <a:extLst>
              <a:ext uri="{FF2B5EF4-FFF2-40B4-BE49-F238E27FC236}">
                <a16:creationId xmlns:a16="http://schemas.microsoft.com/office/drawing/2014/main" id="{270E4CCD-BAC8-414B-81DB-0B3D30D76B30}"/>
              </a:ext>
            </a:extLst>
          </p:cNvPr>
          <p:cNvPicPr>
            <a:picLocks noChangeAspect="1"/>
          </p:cNvPicPr>
          <p:nvPr/>
        </p:nvPicPr>
        <p:blipFill>
          <a:blip r:embed="rId3"/>
          <a:stretch>
            <a:fillRect/>
          </a:stretch>
        </p:blipFill>
        <p:spPr>
          <a:xfrm>
            <a:off x="2355850" y="2076450"/>
            <a:ext cx="7480300" cy="2705100"/>
          </a:xfrm>
          <a:prstGeom prst="rect">
            <a:avLst/>
          </a:prstGeom>
        </p:spPr>
      </p:pic>
      <p:sp>
        <p:nvSpPr>
          <p:cNvPr id="4" name="Rectangle 3">
            <a:extLst>
              <a:ext uri="{FF2B5EF4-FFF2-40B4-BE49-F238E27FC236}">
                <a16:creationId xmlns:a16="http://schemas.microsoft.com/office/drawing/2014/main" id="{C446A958-F277-A044-8F33-0060564D2F03}"/>
              </a:ext>
            </a:extLst>
          </p:cNvPr>
          <p:cNvSpPr/>
          <p:nvPr/>
        </p:nvSpPr>
        <p:spPr>
          <a:xfrm>
            <a:off x="2377884" y="2699133"/>
            <a:ext cx="4463591" cy="1949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8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FF9B-C4F9-5448-B05B-A087226129C0}"/>
              </a:ext>
            </a:extLst>
          </p:cNvPr>
          <p:cNvSpPr>
            <a:spLocks noGrp="1"/>
          </p:cNvSpPr>
          <p:nvPr>
            <p:ph type="title"/>
          </p:nvPr>
        </p:nvSpPr>
        <p:spPr/>
        <p:txBody>
          <a:bodyPr/>
          <a:lstStyle/>
          <a:p>
            <a:r>
              <a:rPr lang="en-US" dirty="0"/>
              <a:t>About Protected View</a:t>
            </a:r>
          </a:p>
        </p:txBody>
      </p:sp>
      <p:sp>
        <p:nvSpPr>
          <p:cNvPr id="3" name="Content Placeholder 2">
            <a:extLst>
              <a:ext uri="{FF2B5EF4-FFF2-40B4-BE49-F238E27FC236}">
                <a16:creationId xmlns:a16="http://schemas.microsoft.com/office/drawing/2014/main" id="{04DA7DB8-4855-DC41-B781-FAC30DE57D3D}"/>
              </a:ext>
            </a:extLst>
          </p:cNvPr>
          <p:cNvSpPr>
            <a:spLocks noGrp="1"/>
          </p:cNvSpPr>
          <p:nvPr>
            <p:ph idx="1"/>
          </p:nvPr>
        </p:nvSpPr>
        <p:spPr/>
        <p:txBody>
          <a:bodyPr/>
          <a:lstStyle/>
          <a:p>
            <a:r>
              <a:rPr lang="en-US" dirty="0"/>
              <a:t>Office knows to apply Protected View if Mark of the Web (MOTW) is present.</a:t>
            </a:r>
          </a:p>
        </p:txBody>
      </p:sp>
      <p:pic>
        <p:nvPicPr>
          <p:cNvPr id="6" name="Picture 5">
            <a:extLst>
              <a:ext uri="{FF2B5EF4-FFF2-40B4-BE49-F238E27FC236}">
                <a16:creationId xmlns:a16="http://schemas.microsoft.com/office/drawing/2014/main" id="{CAE81467-C4D0-284B-89D8-D183ABA7BA2A}"/>
              </a:ext>
            </a:extLst>
          </p:cNvPr>
          <p:cNvPicPr>
            <a:picLocks noChangeAspect="1"/>
          </p:cNvPicPr>
          <p:nvPr/>
        </p:nvPicPr>
        <p:blipFill>
          <a:blip r:embed="rId3"/>
          <a:stretch>
            <a:fillRect/>
          </a:stretch>
        </p:blipFill>
        <p:spPr>
          <a:xfrm>
            <a:off x="2355850" y="2076450"/>
            <a:ext cx="7480300" cy="2705100"/>
          </a:xfrm>
          <a:prstGeom prst="rect">
            <a:avLst/>
          </a:prstGeom>
        </p:spPr>
      </p:pic>
      <p:sp>
        <p:nvSpPr>
          <p:cNvPr id="5" name="Rectangle 4">
            <a:extLst>
              <a:ext uri="{FF2B5EF4-FFF2-40B4-BE49-F238E27FC236}">
                <a16:creationId xmlns:a16="http://schemas.microsoft.com/office/drawing/2014/main" id="{845A0707-D221-B946-A3DF-A41AA53C2EF3}"/>
              </a:ext>
            </a:extLst>
          </p:cNvPr>
          <p:cNvSpPr/>
          <p:nvPr/>
        </p:nvSpPr>
        <p:spPr>
          <a:xfrm>
            <a:off x="2377884" y="2688116"/>
            <a:ext cx="5554261" cy="1972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ame 6">
            <a:extLst>
              <a:ext uri="{FF2B5EF4-FFF2-40B4-BE49-F238E27FC236}">
                <a16:creationId xmlns:a16="http://schemas.microsoft.com/office/drawing/2014/main" id="{54D73B78-2CDF-CA40-9259-2AB50D076485}"/>
              </a:ext>
            </a:extLst>
          </p:cNvPr>
          <p:cNvSpPr/>
          <p:nvPr/>
        </p:nvSpPr>
        <p:spPr>
          <a:xfrm>
            <a:off x="5630753" y="3782294"/>
            <a:ext cx="2257324" cy="40411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949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FF9B-C4F9-5448-B05B-A087226129C0}"/>
              </a:ext>
            </a:extLst>
          </p:cNvPr>
          <p:cNvSpPr>
            <a:spLocks noGrp="1"/>
          </p:cNvSpPr>
          <p:nvPr>
            <p:ph type="title"/>
          </p:nvPr>
        </p:nvSpPr>
        <p:spPr/>
        <p:txBody>
          <a:bodyPr/>
          <a:lstStyle/>
          <a:p>
            <a:r>
              <a:rPr lang="en-US" dirty="0"/>
              <a:t>About Protected View</a:t>
            </a:r>
          </a:p>
        </p:txBody>
      </p:sp>
      <p:sp>
        <p:nvSpPr>
          <p:cNvPr id="3" name="Content Placeholder 2">
            <a:extLst>
              <a:ext uri="{FF2B5EF4-FFF2-40B4-BE49-F238E27FC236}">
                <a16:creationId xmlns:a16="http://schemas.microsoft.com/office/drawing/2014/main" id="{04DA7DB8-4855-DC41-B781-FAC30DE57D3D}"/>
              </a:ext>
            </a:extLst>
          </p:cNvPr>
          <p:cNvSpPr>
            <a:spLocks noGrp="1"/>
          </p:cNvSpPr>
          <p:nvPr>
            <p:ph idx="1"/>
          </p:nvPr>
        </p:nvSpPr>
        <p:spPr/>
        <p:txBody>
          <a:bodyPr/>
          <a:lstStyle/>
          <a:p>
            <a:r>
              <a:rPr lang="en-US" dirty="0"/>
              <a:t>Office knows to apply Protected View if Mark of the Web (MOTW) is present.</a:t>
            </a:r>
          </a:p>
        </p:txBody>
      </p:sp>
      <p:pic>
        <p:nvPicPr>
          <p:cNvPr id="5" name="Picture 4">
            <a:extLst>
              <a:ext uri="{FF2B5EF4-FFF2-40B4-BE49-F238E27FC236}">
                <a16:creationId xmlns:a16="http://schemas.microsoft.com/office/drawing/2014/main" id="{7E1EF5E3-46E8-0148-8C42-BE18E5E05874}"/>
              </a:ext>
            </a:extLst>
          </p:cNvPr>
          <p:cNvPicPr>
            <a:picLocks noChangeAspect="1"/>
          </p:cNvPicPr>
          <p:nvPr/>
        </p:nvPicPr>
        <p:blipFill>
          <a:blip r:embed="rId3"/>
          <a:stretch>
            <a:fillRect/>
          </a:stretch>
        </p:blipFill>
        <p:spPr>
          <a:xfrm>
            <a:off x="2355850" y="2076450"/>
            <a:ext cx="7480300" cy="2705100"/>
          </a:xfrm>
          <a:prstGeom prst="rect">
            <a:avLst/>
          </a:prstGeom>
        </p:spPr>
      </p:pic>
      <p:pic>
        <p:nvPicPr>
          <p:cNvPr id="8" name="Picture 7">
            <a:extLst>
              <a:ext uri="{FF2B5EF4-FFF2-40B4-BE49-F238E27FC236}">
                <a16:creationId xmlns:a16="http://schemas.microsoft.com/office/drawing/2014/main" id="{A0D84C6F-9169-BA49-BB4D-9D4EFCE27F3C}"/>
              </a:ext>
            </a:extLst>
          </p:cNvPr>
          <p:cNvPicPr>
            <a:picLocks noChangeAspect="1"/>
          </p:cNvPicPr>
          <p:nvPr/>
        </p:nvPicPr>
        <p:blipFill>
          <a:blip r:embed="rId4"/>
          <a:stretch>
            <a:fillRect/>
          </a:stretch>
        </p:blipFill>
        <p:spPr>
          <a:xfrm>
            <a:off x="3803650" y="2362200"/>
            <a:ext cx="4584700" cy="2133600"/>
          </a:xfrm>
          <a:prstGeom prst="rect">
            <a:avLst/>
          </a:prstGeom>
        </p:spPr>
      </p:pic>
      <p:sp>
        <p:nvSpPr>
          <p:cNvPr id="9" name="Frame 8">
            <a:extLst>
              <a:ext uri="{FF2B5EF4-FFF2-40B4-BE49-F238E27FC236}">
                <a16:creationId xmlns:a16="http://schemas.microsoft.com/office/drawing/2014/main" id="{8D4E3EA3-0270-F540-ACEB-B1056A66F309}"/>
              </a:ext>
            </a:extLst>
          </p:cNvPr>
          <p:cNvSpPr/>
          <p:nvPr/>
        </p:nvSpPr>
        <p:spPr>
          <a:xfrm>
            <a:off x="3698697" y="2917861"/>
            <a:ext cx="996593" cy="339047"/>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EB8148A9-9B59-2044-BBBA-BFAEFE73A2CF}"/>
              </a:ext>
            </a:extLst>
          </p:cNvPr>
          <p:cNvSpPr/>
          <p:nvPr/>
        </p:nvSpPr>
        <p:spPr>
          <a:xfrm>
            <a:off x="4967337" y="4373680"/>
            <a:ext cx="2568200" cy="40411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502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B752-E7A0-6549-BB86-95C6D7F80239}"/>
              </a:ext>
            </a:extLst>
          </p:cNvPr>
          <p:cNvSpPr>
            <a:spLocks noGrp="1"/>
          </p:cNvSpPr>
          <p:nvPr>
            <p:ph type="title"/>
          </p:nvPr>
        </p:nvSpPr>
        <p:spPr/>
        <p:txBody>
          <a:bodyPr/>
          <a:lstStyle/>
          <a:p>
            <a:r>
              <a:rPr lang="en-US" dirty="0"/>
              <a:t>MOTW Bypasses</a:t>
            </a:r>
          </a:p>
        </p:txBody>
      </p:sp>
      <p:sp>
        <p:nvSpPr>
          <p:cNvPr id="3" name="Content Placeholder 2">
            <a:extLst>
              <a:ext uri="{FF2B5EF4-FFF2-40B4-BE49-F238E27FC236}">
                <a16:creationId xmlns:a16="http://schemas.microsoft.com/office/drawing/2014/main" id="{DF8F0E88-74FA-9445-ADCB-799220122D9C}"/>
              </a:ext>
            </a:extLst>
          </p:cNvPr>
          <p:cNvSpPr>
            <a:spLocks noGrp="1"/>
          </p:cNvSpPr>
          <p:nvPr>
            <p:ph idx="1"/>
          </p:nvPr>
        </p:nvSpPr>
        <p:spPr/>
        <p:txBody>
          <a:bodyPr/>
          <a:lstStyle/>
          <a:p>
            <a:r>
              <a:rPr lang="en-US" dirty="0"/>
              <a:t>MOTW can be bypassed in a number of ways:</a:t>
            </a:r>
          </a:p>
          <a:p>
            <a:pPr marL="457200" indent="-457200">
              <a:buFont typeface="Arial" panose="020B0604020202020204" pitchFamily="34" charset="0"/>
              <a:buChar char="•"/>
            </a:pPr>
            <a:r>
              <a:rPr lang="en-US" dirty="0"/>
              <a:t>Extract archive contents with 7-Zip</a:t>
            </a:r>
            <a:br>
              <a:rPr lang="en-US" dirty="0"/>
            </a:br>
            <a:r>
              <a:rPr lang="en-US" dirty="0"/>
              <a:t>(7-Zip doesn’t apply MOTW to extracted contents)</a:t>
            </a:r>
          </a:p>
          <a:p>
            <a:pPr marL="457200" indent="-457200">
              <a:buFont typeface="Arial" panose="020B0604020202020204" pitchFamily="34" charset="0"/>
              <a:buChar char="•"/>
            </a:pPr>
            <a:r>
              <a:rPr lang="en-US" dirty="0"/>
              <a:t>VHD or VHDX contents</a:t>
            </a:r>
          </a:p>
          <a:p>
            <a:pPr marL="1200150" lvl="1" indent="-457200">
              <a:buFont typeface="Arial" panose="020B0604020202020204" pitchFamily="34" charset="0"/>
              <a:buChar char="•"/>
            </a:pPr>
            <a:r>
              <a:rPr lang="en-US" dirty="0"/>
              <a:t>Requires current user to be an Admin, or UAC is presented</a:t>
            </a:r>
          </a:p>
          <a:p>
            <a:pPr marL="1200150" lvl="1" indent="-457200">
              <a:buFont typeface="Arial" panose="020B0604020202020204" pitchFamily="34" charset="0"/>
              <a:buChar char="•"/>
            </a:pPr>
            <a:r>
              <a:rPr lang="en-US" dirty="0">
                <a:hlinkClick r:id="rId3"/>
              </a:rPr>
              <a:t>https://insights.sei.cmu.edu/cert/2019/09/the-dangers-of-vhd-and-vhdx-files.html</a:t>
            </a:r>
            <a:endParaRPr lang="en-US" dirty="0"/>
          </a:p>
          <a:p>
            <a:pPr marL="457200" indent="-457200">
              <a:buFont typeface="Arial" panose="020B0604020202020204" pitchFamily="34" charset="0"/>
              <a:buChar char="•"/>
            </a:pPr>
            <a:r>
              <a:rPr lang="en-US" b="1" dirty="0">
                <a:solidFill>
                  <a:srgbClr val="FFFF00"/>
                </a:solidFill>
              </a:rPr>
              <a:t>ISO or IMG contents</a:t>
            </a:r>
          </a:p>
        </p:txBody>
      </p:sp>
    </p:spTree>
    <p:extLst>
      <p:ext uri="{BB962C8B-B14F-4D97-AF65-F5344CB8AC3E}">
        <p14:creationId xmlns:p14="http://schemas.microsoft.com/office/powerpoint/2010/main" val="415931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9D0C-732E-B248-B62C-B00E7A9B9A27}"/>
              </a:ext>
            </a:extLst>
          </p:cNvPr>
          <p:cNvSpPr>
            <a:spLocks noGrp="1"/>
          </p:cNvSpPr>
          <p:nvPr>
            <p:ph type="title"/>
          </p:nvPr>
        </p:nvSpPr>
        <p:spPr/>
        <p:txBody>
          <a:bodyPr/>
          <a:lstStyle/>
          <a:p>
            <a:r>
              <a:rPr lang="en-US" dirty="0"/>
              <a:t>RTF in an ISO</a:t>
            </a:r>
          </a:p>
        </p:txBody>
      </p:sp>
      <p:sp>
        <p:nvSpPr>
          <p:cNvPr id="3" name="Content Placeholder 2">
            <a:extLst>
              <a:ext uri="{FF2B5EF4-FFF2-40B4-BE49-F238E27FC236}">
                <a16:creationId xmlns:a16="http://schemas.microsoft.com/office/drawing/2014/main" id="{F105625D-A308-6747-A6FD-3BD3D9B57297}"/>
              </a:ext>
            </a:extLst>
          </p:cNvPr>
          <p:cNvSpPr>
            <a:spLocks noGrp="1"/>
          </p:cNvSpPr>
          <p:nvPr>
            <p:ph idx="1"/>
          </p:nvPr>
        </p:nvSpPr>
        <p:spPr/>
        <p:txBody>
          <a:bodyPr/>
          <a:lstStyle/>
          <a:p>
            <a:pPr marL="457200" indent="-457200">
              <a:buFont typeface="Arial" panose="020B0604020202020204" pitchFamily="34" charset="0"/>
              <a:buChar char="•"/>
            </a:pPr>
            <a:r>
              <a:rPr lang="en-US" dirty="0"/>
              <a:t>No MOTW for contents</a:t>
            </a:r>
          </a:p>
          <a:p>
            <a:pPr marL="457200" indent="-457200">
              <a:buFont typeface="Arial" panose="020B0604020202020204" pitchFamily="34" charset="0"/>
              <a:buChar char="•"/>
            </a:pPr>
            <a:r>
              <a:rPr lang="en-US" dirty="0"/>
              <a:t>No Admin </a:t>
            </a:r>
            <a:r>
              <a:rPr lang="en-US" dirty="0" err="1"/>
              <a:t>privs</a:t>
            </a:r>
            <a:r>
              <a:rPr lang="en-US" dirty="0"/>
              <a:t> needed</a:t>
            </a:r>
          </a:p>
          <a:p>
            <a:pPr marL="457200" indent="-457200">
              <a:buFont typeface="Arial" panose="020B0604020202020204" pitchFamily="34" charset="0"/>
              <a:buChar char="•"/>
            </a:pPr>
            <a:r>
              <a:rPr lang="en-US" dirty="0"/>
              <a:t>Hidden files aren’t</a:t>
            </a:r>
            <a:br>
              <a:rPr lang="en-US" dirty="0"/>
            </a:br>
            <a:r>
              <a:rPr lang="en-US" dirty="0"/>
              <a:t>displayed by default</a:t>
            </a:r>
          </a:p>
        </p:txBody>
      </p:sp>
      <p:pic>
        <p:nvPicPr>
          <p:cNvPr id="4" name="iso_word_hijack.mov" descr="iso_word_hijack.mov">
            <a:hlinkClick r:id="" action="ppaction://media"/>
            <a:extLst>
              <a:ext uri="{FF2B5EF4-FFF2-40B4-BE49-F238E27FC236}">
                <a16:creationId xmlns:a16="http://schemas.microsoft.com/office/drawing/2014/main" id="{68AAD1B9-A70D-8843-808D-E29F06127C1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20638" y="811316"/>
            <a:ext cx="7071362" cy="5308129"/>
          </a:xfrm>
          <a:prstGeom prst="rect">
            <a:avLst/>
          </a:prstGeom>
        </p:spPr>
      </p:pic>
    </p:spTree>
    <p:extLst>
      <p:ext uri="{BB962C8B-B14F-4D97-AF65-F5344CB8AC3E}">
        <p14:creationId xmlns:p14="http://schemas.microsoft.com/office/powerpoint/2010/main" val="56337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331FF3-748A-4349-AEF9-4B729AB6005F}"/>
              </a:ext>
            </a:extLst>
          </p:cNvPr>
          <p:cNvSpPr/>
          <p:nvPr/>
        </p:nvSpPr>
        <p:spPr>
          <a:xfrm>
            <a:off x="376677" y="2485899"/>
            <a:ext cx="4639056" cy="290570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E4527A-ECF5-0C47-A20A-5E14651218F8}"/>
              </a:ext>
            </a:extLst>
          </p:cNvPr>
          <p:cNvSpPr>
            <a:spLocks noGrp="1"/>
          </p:cNvSpPr>
          <p:nvPr>
            <p:ph type="title"/>
          </p:nvPr>
        </p:nvSpPr>
        <p:spPr/>
        <p:txBody>
          <a:bodyPr/>
          <a:lstStyle/>
          <a:p>
            <a:r>
              <a:rPr lang="en-US" dirty="0"/>
              <a:t>Remember </a:t>
            </a:r>
            <a:r>
              <a:rPr lang="en-US" dirty="0" err="1"/>
              <a:t>Activex</a:t>
            </a:r>
            <a:r>
              <a:rPr lang="en-US" dirty="0"/>
              <a:t>?</a:t>
            </a:r>
          </a:p>
        </p:txBody>
      </p:sp>
      <p:sp>
        <p:nvSpPr>
          <p:cNvPr id="4" name="TextBox 3">
            <a:extLst>
              <a:ext uri="{FF2B5EF4-FFF2-40B4-BE49-F238E27FC236}">
                <a16:creationId xmlns:a16="http://schemas.microsoft.com/office/drawing/2014/main" id="{2A32D3B0-B932-094D-BA0A-674BB097E3EF}"/>
              </a:ext>
            </a:extLst>
          </p:cNvPr>
          <p:cNvSpPr txBox="1"/>
          <p:nvPr/>
        </p:nvSpPr>
        <p:spPr>
          <a:xfrm>
            <a:off x="332242" y="1147017"/>
            <a:ext cx="5121915" cy="1815882"/>
          </a:xfrm>
          <a:prstGeom prst="rect">
            <a:avLst/>
          </a:prstGeom>
          <a:noFill/>
        </p:spPr>
        <p:txBody>
          <a:bodyPr wrap="none" rtlCol="0">
            <a:spAutoFit/>
          </a:bodyPr>
          <a:lstStyle/>
          <a:p>
            <a:r>
              <a:rPr lang="en-US" sz="2800" dirty="0"/>
              <a:t>ActiveX gives you an</a:t>
            </a:r>
          </a:p>
          <a:p>
            <a:r>
              <a:rPr lang="en-US" sz="2800" dirty="0"/>
              <a:t>interactive web experience!</a:t>
            </a:r>
          </a:p>
          <a:p>
            <a:endParaRPr lang="en-US" sz="2800" dirty="0"/>
          </a:p>
          <a:p>
            <a:endParaRPr lang="en-US" sz="2800" dirty="0"/>
          </a:p>
        </p:txBody>
      </p:sp>
      <p:sp>
        <p:nvSpPr>
          <p:cNvPr id="7" name="TextBox 6">
            <a:extLst>
              <a:ext uri="{FF2B5EF4-FFF2-40B4-BE49-F238E27FC236}">
                <a16:creationId xmlns:a16="http://schemas.microsoft.com/office/drawing/2014/main" id="{ABB2C799-1E2B-F44B-A783-039B076FEF28}"/>
              </a:ext>
            </a:extLst>
          </p:cNvPr>
          <p:cNvSpPr txBox="1"/>
          <p:nvPr/>
        </p:nvSpPr>
        <p:spPr>
          <a:xfrm>
            <a:off x="506616" y="2485899"/>
            <a:ext cx="4773168" cy="2800767"/>
          </a:xfrm>
          <a:prstGeom prst="rect">
            <a:avLst/>
          </a:prstGeom>
          <a:noFill/>
        </p:spPr>
        <p:txBody>
          <a:bodyPr wrap="square" rtlCol="0">
            <a:spAutoFit/>
          </a:bodyPr>
          <a:lstStyle/>
          <a:p>
            <a:r>
              <a:rPr lang="en-US" sz="1600" dirty="0">
                <a:latin typeface="Consolas" panose="020B0609020204030204" pitchFamily="49" charset="0"/>
                <a:cs typeface="Consolas" panose="020B0609020204030204" pitchFamily="49" charset="0"/>
              </a:rPr>
              <a:t>&lt;html&gt;</a:t>
            </a:r>
          </a:p>
          <a:p>
            <a:r>
              <a:rPr lang="en-US" sz="1600" dirty="0">
                <a:latin typeface="Consolas" panose="020B0609020204030204" pitchFamily="49" charset="0"/>
                <a:cs typeface="Consolas" panose="020B0609020204030204" pitchFamily="49" charset="0"/>
              </a:rPr>
              <a:t>&lt;head&gt;&lt;title&gt;ActiveX is cool!&lt;/title&gt;&lt;/head&gt;</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Here's an ActiveX Control!!!1&lt;</a:t>
            </a:r>
            <a:r>
              <a:rPr lang="en-US" sz="1600" dirty="0" err="1">
                <a:latin typeface="Consolas" panose="020B0609020204030204" pitchFamily="49" charset="0"/>
                <a:cs typeface="Consolas" panose="020B0609020204030204" pitchFamily="49" charset="0"/>
              </a:rPr>
              <a:t>br</a:t>
            </a:r>
            <a:r>
              <a:rPr lang="en-US" sz="1600" dirty="0">
                <a:latin typeface="Consolas" panose="020B0609020204030204" pitchFamily="49" charset="0"/>
                <a:cs typeface="Consolas" panose="020B0609020204030204" pitchFamily="49" charset="0"/>
              </a:rPr>
              <a:t>&gt;</a:t>
            </a:r>
          </a:p>
          <a:p>
            <a:r>
              <a:rPr lang="en-US" sz="1600" dirty="0">
                <a:latin typeface="Consolas" panose="020B0609020204030204" pitchFamily="49" charset="0"/>
                <a:cs typeface="Consolas" panose="020B0609020204030204" pitchFamily="49" charset="0"/>
              </a:rPr>
              <a:t>&lt;OBJECT ID=CTL CLASSID="clsid:CFCDAA03-8BE4-11cf-B84B-0020AFBBCCFA" WIDTH=220 HEIGHT=180&gt;</a:t>
            </a:r>
          </a:p>
          <a:p>
            <a:r>
              <a:rPr lang="en-US" sz="1600" dirty="0">
                <a:latin typeface="Consolas" panose="020B0609020204030204" pitchFamily="49" charset="0"/>
                <a:cs typeface="Consolas" panose="020B0609020204030204" pitchFamily="49" charset="0"/>
              </a:rPr>
              <a:t>&lt;/OBJECT&gt;</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&lt;/html&gt;</a:t>
            </a:r>
          </a:p>
        </p:txBody>
      </p:sp>
      <p:pic>
        <p:nvPicPr>
          <p:cNvPr id="10" name="Content Placeholder 9">
            <a:extLst>
              <a:ext uri="{FF2B5EF4-FFF2-40B4-BE49-F238E27FC236}">
                <a16:creationId xmlns:a16="http://schemas.microsoft.com/office/drawing/2014/main" id="{3896DD19-6926-404A-9FFC-7EFA594224B3}"/>
              </a:ext>
            </a:extLst>
          </p:cNvPr>
          <p:cNvPicPr>
            <a:picLocks noGrp="1" noChangeAspect="1"/>
          </p:cNvPicPr>
          <p:nvPr>
            <p:ph idx="1"/>
          </p:nvPr>
        </p:nvPicPr>
        <p:blipFill>
          <a:blip r:embed="rId3"/>
          <a:stretch>
            <a:fillRect/>
          </a:stretch>
        </p:blipFill>
        <p:spPr>
          <a:xfrm>
            <a:off x="5589170" y="1455075"/>
            <a:ext cx="6096214" cy="3947850"/>
          </a:xfrm>
        </p:spPr>
      </p:pic>
      <p:sp>
        <p:nvSpPr>
          <p:cNvPr id="2" name="Frame 1">
            <a:extLst>
              <a:ext uri="{FF2B5EF4-FFF2-40B4-BE49-F238E27FC236}">
                <a16:creationId xmlns:a16="http://schemas.microsoft.com/office/drawing/2014/main" id="{98F99EFC-4A6B-2B45-9277-E00BB5B7B14F}"/>
              </a:ext>
            </a:extLst>
          </p:cNvPr>
          <p:cNvSpPr/>
          <p:nvPr/>
        </p:nvSpPr>
        <p:spPr>
          <a:xfrm>
            <a:off x="3159760" y="3688080"/>
            <a:ext cx="762000" cy="34544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18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AB5C42-55F0-0A4F-A73E-FB61064D1C3C}"/>
              </a:ext>
            </a:extLst>
          </p:cNvPr>
          <p:cNvSpPr>
            <a:spLocks noGrp="1"/>
          </p:cNvSpPr>
          <p:nvPr>
            <p:ph type="ctrTitle"/>
          </p:nvPr>
        </p:nvSpPr>
        <p:spPr/>
        <p:txBody>
          <a:bodyPr/>
          <a:lstStyle/>
          <a:p>
            <a:r>
              <a:rPr lang="en-US" dirty="0"/>
              <a:t>Attacking COM Via</a:t>
            </a:r>
            <a:br>
              <a:rPr lang="en-US" dirty="0"/>
            </a:br>
            <a:r>
              <a:rPr lang="en-US" dirty="0"/>
              <a:t>Word RTF</a:t>
            </a:r>
          </a:p>
        </p:txBody>
      </p:sp>
      <p:sp>
        <p:nvSpPr>
          <p:cNvPr id="4" name="Subtitle 3">
            <a:extLst>
              <a:ext uri="{FF2B5EF4-FFF2-40B4-BE49-F238E27FC236}">
                <a16:creationId xmlns:a16="http://schemas.microsoft.com/office/drawing/2014/main" id="{3E8335D9-F49D-F94E-B838-6D735B8E4D0F}"/>
              </a:ext>
            </a:extLst>
          </p:cNvPr>
          <p:cNvSpPr>
            <a:spLocks noGrp="1"/>
          </p:cNvSpPr>
          <p:nvPr>
            <p:ph type="subTitle" idx="1"/>
          </p:nvPr>
        </p:nvSpPr>
        <p:spPr/>
        <p:txBody>
          <a:bodyPr/>
          <a:lstStyle/>
          <a:p>
            <a:endParaRPr lang="en-US" dirty="0"/>
          </a:p>
          <a:p>
            <a:r>
              <a:rPr lang="en-US" dirty="0"/>
              <a:t>Defenses</a:t>
            </a:r>
          </a:p>
        </p:txBody>
      </p:sp>
    </p:spTree>
    <p:extLst>
      <p:ext uri="{BB962C8B-B14F-4D97-AF65-F5344CB8AC3E}">
        <p14:creationId xmlns:p14="http://schemas.microsoft.com/office/powerpoint/2010/main" val="102522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9BCD-6EA1-4443-A547-8FE6B5696915}"/>
              </a:ext>
            </a:extLst>
          </p:cNvPr>
          <p:cNvSpPr>
            <a:spLocks noGrp="1"/>
          </p:cNvSpPr>
          <p:nvPr>
            <p:ph type="title"/>
          </p:nvPr>
        </p:nvSpPr>
        <p:spPr/>
        <p:txBody>
          <a:bodyPr/>
          <a:lstStyle/>
          <a:p>
            <a:r>
              <a:rPr lang="en-US" dirty="0"/>
              <a:t>Defenses against COM attacks via RTF</a:t>
            </a:r>
          </a:p>
        </p:txBody>
      </p:sp>
      <p:sp>
        <p:nvSpPr>
          <p:cNvPr id="3" name="Content Placeholder 2">
            <a:extLst>
              <a:ext uri="{FF2B5EF4-FFF2-40B4-BE49-F238E27FC236}">
                <a16:creationId xmlns:a16="http://schemas.microsoft.com/office/drawing/2014/main" id="{417A3F0F-9EC4-074D-984E-B7B656047FE3}"/>
              </a:ext>
            </a:extLst>
          </p:cNvPr>
          <p:cNvSpPr>
            <a:spLocks noGrp="1"/>
          </p:cNvSpPr>
          <p:nvPr>
            <p:ph idx="1"/>
          </p:nvPr>
        </p:nvSpPr>
        <p:spPr/>
        <p:txBody>
          <a:bodyPr/>
          <a:lstStyle/>
          <a:p>
            <a:pPr marL="457200" indent="-457200">
              <a:buFont typeface="Arial" panose="020B0604020202020204" pitchFamily="34" charset="0"/>
              <a:buChar char="•"/>
            </a:pPr>
            <a:r>
              <a:rPr lang="en-US" dirty="0"/>
              <a:t>Block RTF files</a:t>
            </a:r>
          </a:p>
          <a:p>
            <a:pPr marL="1200150" lvl="1" indent="-457200">
              <a:buFont typeface="Arial" panose="020B0604020202020204" pitchFamily="34" charset="0"/>
              <a:buChar char="•"/>
            </a:pPr>
            <a:r>
              <a:rPr lang="en-US" dirty="0"/>
              <a:t>Based on content, not just file extension</a:t>
            </a:r>
          </a:p>
          <a:p>
            <a:pPr marL="457200" indent="-457200">
              <a:buFont typeface="Arial" panose="020B0604020202020204" pitchFamily="34" charset="0"/>
              <a:buChar char="•"/>
            </a:pPr>
            <a:r>
              <a:rPr lang="en-US" dirty="0"/>
              <a:t>Block VHD, VHDX, ISO, and IMG files at email gateways</a:t>
            </a:r>
          </a:p>
          <a:p>
            <a:pPr marL="457200" indent="-457200">
              <a:buFont typeface="Arial" panose="020B0604020202020204" pitchFamily="34" charset="0"/>
              <a:buChar char="•"/>
            </a:pPr>
            <a:r>
              <a:rPr lang="en-US" dirty="0"/>
              <a:t>Disassociate VHD, VHDX, ISO, and IMG files with Windows</a:t>
            </a:r>
          </a:p>
          <a:p>
            <a:pPr marL="457200" indent="-457200">
              <a:buFont typeface="Arial" panose="020B0604020202020204" pitchFamily="34" charset="0"/>
              <a:buChar char="•"/>
            </a:pPr>
            <a:r>
              <a:rPr lang="en-US" dirty="0"/>
              <a:t>Use Microsoft Office 2016 or newer to avoid Package contents using %temp%</a:t>
            </a:r>
          </a:p>
          <a:p>
            <a:pPr marL="457200" indent="-457200">
              <a:buFont typeface="Arial" panose="020B0604020202020204" pitchFamily="34" charset="0"/>
              <a:buChar char="•"/>
            </a:pPr>
            <a:r>
              <a:rPr lang="en-US" dirty="0"/>
              <a:t>Disable auto-downloading in Chromium-based browsers</a:t>
            </a:r>
          </a:p>
          <a:p>
            <a:pPr marL="457200" indent="-457200">
              <a:buFont typeface="Arial" panose="020B0604020202020204" pitchFamily="34" charset="0"/>
              <a:buChar char="•"/>
            </a:pPr>
            <a:r>
              <a:rPr lang="en-US" dirty="0"/>
              <a:t>The more software is loaded on your Windows PC, the more you are at risk</a:t>
            </a:r>
          </a:p>
        </p:txBody>
      </p:sp>
    </p:spTree>
    <p:extLst>
      <p:ext uri="{BB962C8B-B14F-4D97-AF65-F5344CB8AC3E}">
        <p14:creationId xmlns:p14="http://schemas.microsoft.com/office/powerpoint/2010/main" val="3698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5150-22F4-CB4A-80A9-23502DC34EE0}"/>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2C51D610-60DA-EF44-928E-421F1057CEA7}"/>
              </a:ext>
            </a:extLst>
          </p:cNvPr>
          <p:cNvSpPr>
            <a:spLocks noGrp="1"/>
          </p:cNvSpPr>
          <p:nvPr>
            <p:ph idx="1"/>
          </p:nvPr>
        </p:nvSpPr>
        <p:spPr/>
        <p:txBody>
          <a:bodyPr/>
          <a:lstStyle/>
          <a:p>
            <a:r>
              <a:rPr lang="en-US" b="1" dirty="0"/>
              <a:t>Presenter</a:t>
            </a:r>
          </a:p>
          <a:p>
            <a:r>
              <a:rPr lang="en-US" dirty="0"/>
              <a:t>Will Dormann</a:t>
            </a:r>
            <a:br>
              <a:rPr lang="en-US" dirty="0"/>
            </a:br>
            <a:r>
              <a:rPr lang="en-US" dirty="0"/>
              <a:t>CERT/CC</a:t>
            </a:r>
          </a:p>
          <a:p>
            <a:endParaRPr lang="en-US" dirty="0"/>
          </a:p>
          <a:p>
            <a:r>
              <a:rPr lang="en-US" dirty="0"/>
              <a:t>Email: </a:t>
            </a:r>
            <a:r>
              <a:rPr lang="en-US" dirty="0">
                <a:hlinkClick r:id="rId2"/>
              </a:rPr>
              <a:t>wd@cert.org</a:t>
            </a:r>
            <a:endParaRPr lang="en-US" dirty="0"/>
          </a:p>
          <a:p>
            <a:r>
              <a:rPr lang="en-US" dirty="0"/>
              <a:t>Twitter: @</a:t>
            </a:r>
            <a:r>
              <a:rPr lang="en-US" dirty="0" err="1"/>
              <a:t>wdormann</a:t>
            </a:r>
            <a:endParaRPr lang="en-US" dirty="0"/>
          </a:p>
        </p:txBody>
      </p:sp>
      <p:pic>
        <p:nvPicPr>
          <p:cNvPr id="7" name="Picture 6">
            <a:extLst>
              <a:ext uri="{FF2B5EF4-FFF2-40B4-BE49-F238E27FC236}">
                <a16:creationId xmlns:a16="http://schemas.microsoft.com/office/drawing/2014/main" id="{36EB9F9B-A5AB-EF4B-A19C-0ECFFDD6BB4F}"/>
              </a:ext>
            </a:extLst>
          </p:cNvPr>
          <p:cNvPicPr>
            <a:picLocks noChangeAspect="1"/>
          </p:cNvPicPr>
          <p:nvPr/>
        </p:nvPicPr>
        <p:blipFill>
          <a:blip r:embed="rId3"/>
          <a:stretch>
            <a:fillRect/>
          </a:stretch>
        </p:blipFill>
        <p:spPr>
          <a:xfrm>
            <a:off x="6738776" y="1435278"/>
            <a:ext cx="3987443" cy="3987443"/>
          </a:xfrm>
          <a:prstGeom prst="rect">
            <a:avLst/>
          </a:prstGeom>
        </p:spPr>
      </p:pic>
    </p:spTree>
    <p:extLst>
      <p:ext uri="{BB962C8B-B14F-4D97-AF65-F5344CB8AC3E}">
        <p14:creationId xmlns:p14="http://schemas.microsoft.com/office/powerpoint/2010/main" val="275543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E4527A-ECF5-0C47-A20A-5E14651218F8}"/>
              </a:ext>
            </a:extLst>
          </p:cNvPr>
          <p:cNvSpPr>
            <a:spLocks noGrp="1"/>
          </p:cNvSpPr>
          <p:nvPr>
            <p:ph type="title"/>
          </p:nvPr>
        </p:nvSpPr>
        <p:spPr/>
        <p:txBody>
          <a:bodyPr/>
          <a:lstStyle/>
          <a:p>
            <a:r>
              <a:rPr lang="en-US" dirty="0"/>
              <a:t>Fuzz testing ActiveX with </a:t>
            </a:r>
            <a:r>
              <a:rPr lang="en-US" dirty="0" err="1"/>
              <a:t>Dranzer</a:t>
            </a:r>
            <a:endParaRPr lang="en-US" dirty="0"/>
          </a:p>
        </p:txBody>
      </p:sp>
      <p:pic>
        <p:nvPicPr>
          <p:cNvPr id="3" name="Content Placeholder 2">
            <a:extLst>
              <a:ext uri="{FF2B5EF4-FFF2-40B4-BE49-F238E27FC236}">
                <a16:creationId xmlns:a16="http://schemas.microsoft.com/office/drawing/2014/main" id="{BE0DD05B-EAF7-D046-8EAE-C04DFFBA3536}"/>
              </a:ext>
            </a:extLst>
          </p:cNvPr>
          <p:cNvPicPr>
            <a:picLocks noGrp="1" noChangeAspect="1"/>
          </p:cNvPicPr>
          <p:nvPr>
            <p:ph idx="1"/>
          </p:nvPr>
        </p:nvPicPr>
        <p:blipFill>
          <a:blip r:embed="rId3"/>
          <a:stretch>
            <a:fillRect/>
          </a:stretch>
        </p:blipFill>
        <p:spPr>
          <a:xfrm>
            <a:off x="6095999" y="1657359"/>
            <a:ext cx="5257800" cy="2527300"/>
          </a:xfrm>
        </p:spPr>
      </p:pic>
      <p:sp>
        <p:nvSpPr>
          <p:cNvPr id="7" name="TextBox 6">
            <a:extLst>
              <a:ext uri="{FF2B5EF4-FFF2-40B4-BE49-F238E27FC236}">
                <a16:creationId xmlns:a16="http://schemas.microsoft.com/office/drawing/2014/main" id="{6EE54768-287B-CA4E-9CBD-16ECB36CF28C}"/>
              </a:ext>
            </a:extLst>
          </p:cNvPr>
          <p:cNvSpPr txBox="1"/>
          <p:nvPr/>
        </p:nvSpPr>
        <p:spPr>
          <a:xfrm>
            <a:off x="414607" y="1019971"/>
            <a:ext cx="4753224" cy="5262979"/>
          </a:xfrm>
          <a:prstGeom prst="rect">
            <a:avLst/>
          </a:prstGeom>
          <a:noFill/>
        </p:spPr>
        <p:txBody>
          <a:bodyPr wrap="none" rtlCol="0">
            <a:spAutoFit/>
          </a:bodyPr>
          <a:lstStyle/>
          <a:p>
            <a:r>
              <a:rPr lang="en-US" sz="2800" dirty="0"/>
              <a:t>… and an attack surface</a:t>
            </a:r>
            <a:br>
              <a:rPr lang="en-US" sz="2800" dirty="0"/>
            </a:br>
            <a:r>
              <a:rPr lang="en-US" sz="2800" dirty="0"/>
              <a:t>second to none!</a:t>
            </a:r>
          </a:p>
          <a:p>
            <a:endParaRPr lang="en-US" sz="2800" dirty="0"/>
          </a:p>
          <a:p>
            <a:pPr marL="457200" indent="-457200">
              <a:buFont typeface="Arial" panose="020B0604020202020204" pitchFamily="34" charset="0"/>
              <a:buChar char="•"/>
            </a:pPr>
            <a:r>
              <a:rPr lang="en-US" sz="2800" dirty="0"/>
              <a:t>C/C++ code written by</a:t>
            </a:r>
            <a:br>
              <a:rPr lang="en-US" sz="2800" dirty="0"/>
            </a:br>
            <a:r>
              <a:rPr lang="en-US" sz="2800" dirty="0"/>
              <a:t>anyone</a:t>
            </a:r>
          </a:p>
          <a:p>
            <a:pPr marL="457200" indent="-457200">
              <a:buFont typeface="Arial" panose="020B0604020202020204" pitchFamily="34" charset="0"/>
              <a:buChar char="•"/>
            </a:pPr>
            <a:r>
              <a:rPr lang="en-US" sz="2800" dirty="0"/>
              <a:t>No DEP</a:t>
            </a:r>
          </a:p>
          <a:p>
            <a:pPr marL="457200" indent="-457200">
              <a:buFont typeface="Arial" panose="020B0604020202020204" pitchFamily="34" charset="0"/>
              <a:buChar char="•"/>
            </a:pPr>
            <a:r>
              <a:rPr lang="en-US" sz="2800" dirty="0"/>
              <a:t>No ASLR</a:t>
            </a:r>
          </a:p>
          <a:p>
            <a:pPr marL="457200" indent="-457200">
              <a:buFont typeface="Arial" panose="020B0604020202020204" pitchFamily="34" charset="0"/>
              <a:buChar char="•"/>
            </a:pPr>
            <a:r>
              <a:rPr lang="en-US" sz="2800" dirty="0"/>
              <a:t>All exposed to any web</a:t>
            </a:r>
            <a:br>
              <a:rPr lang="en-US" sz="2800" dirty="0"/>
            </a:br>
            <a:r>
              <a:rPr lang="en-US" sz="2800" dirty="0"/>
              <a:t>site, without prompting</a:t>
            </a:r>
          </a:p>
          <a:p>
            <a:pPr marL="457200" indent="-457200">
              <a:buFont typeface="Arial" panose="020B0604020202020204" pitchFamily="34" charset="0"/>
              <a:buChar char="•"/>
            </a:pPr>
            <a:endParaRPr lang="en-US" sz="2800" dirty="0"/>
          </a:p>
          <a:p>
            <a:endParaRPr lang="en-US" sz="2800" dirty="0"/>
          </a:p>
          <a:p>
            <a:endParaRPr lang="en-US" sz="2800" dirty="0"/>
          </a:p>
        </p:txBody>
      </p:sp>
      <p:sp>
        <p:nvSpPr>
          <p:cNvPr id="2" name="Rectangle 1">
            <a:extLst>
              <a:ext uri="{FF2B5EF4-FFF2-40B4-BE49-F238E27FC236}">
                <a16:creationId xmlns:a16="http://schemas.microsoft.com/office/drawing/2014/main" id="{DF9FC3A1-1669-C541-A403-B9355A56C055}"/>
              </a:ext>
            </a:extLst>
          </p:cNvPr>
          <p:cNvSpPr/>
          <p:nvPr/>
        </p:nvSpPr>
        <p:spPr>
          <a:xfrm>
            <a:off x="9835835" y="5913618"/>
            <a:ext cx="4264309" cy="369332"/>
          </a:xfrm>
          <a:prstGeom prst="rect">
            <a:avLst/>
          </a:prstGeom>
        </p:spPr>
        <p:txBody>
          <a:bodyPr wrap="none">
            <a:spAutoFit/>
          </a:bodyPr>
          <a:lstStyle/>
          <a:p>
            <a:r>
              <a:rPr lang="en-US" sz="900" dirty="0"/>
              <a:t>https://</a:t>
            </a:r>
            <a:r>
              <a:rPr lang="en-US" sz="900" dirty="0" err="1"/>
              <a:t>github.com</a:t>
            </a:r>
            <a:r>
              <a:rPr lang="en-US" sz="900" dirty="0"/>
              <a:t>/CERTCC/</a:t>
            </a:r>
            <a:r>
              <a:rPr lang="en-US" sz="900" dirty="0" err="1"/>
              <a:t>dranzer</a:t>
            </a:r>
            <a:endParaRPr lang="en-US" sz="900" dirty="0"/>
          </a:p>
        </p:txBody>
      </p:sp>
      <p:sp>
        <p:nvSpPr>
          <p:cNvPr id="4" name="Frame 3">
            <a:extLst>
              <a:ext uri="{FF2B5EF4-FFF2-40B4-BE49-F238E27FC236}">
                <a16:creationId xmlns:a16="http://schemas.microsoft.com/office/drawing/2014/main" id="{BF878EF1-8F78-3844-901D-402D76F4EB25}"/>
              </a:ext>
            </a:extLst>
          </p:cNvPr>
          <p:cNvSpPr/>
          <p:nvPr/>
        </p:nvSpPr>
        <p:spPr>
          <a:xfrm>
            <a:off x="5971142" y="3811836"/>
            <a:ext cx="5199962" cy="37282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951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070F06F4-14A7-C243-8BF8-478AC11F0F9C}"/>
              </a:ext>
            </a:extLst>
          </p:cNvPr>
          <p:cNvPicPr>
            <a:picLocks noGrp="1" noChangeAspect="1"/>
          </p:cNvPicPr>
          <p:nvPr>
            <p:ph idx="1"/>
          </p:nvPr>
        </p:nvPicPr>
        <p:blipFill>
          <a:blip r:embed="rId3"/>
          <a:stretch>
            <a:fillRect/>
          </a:stretch>
        </p:blipFill>
        <p:spPr>
          <a:xfrm>
            <a:off x="6751827" y="1574324"/>
            <a:ext cx="5054600" cy="3810000"/>
          </a:xfrm>
        </p:spPr>
      </p:pic>
      <p:sp>
        <p:nvSpPr>
          <p:cNvPr id="7" name="Rectangle 6">
            <a:extLst>
              <a:ext uri="{FF2B5EF4-FFF2-40B4-BE49-F238E27FC236}">
                <a16:creationId xmlns:a16="http://schemas.microsoft.com/office/drawing/2014/main" id="{57084F25-7995-374C-B69B-D0D87DBEA639}"/>
              </a:ext>
            </a:extLst>
          </p:cNvPr>
          <p:cNvSpPr/>
          <p:nvPr/>
        </p:nvSpPr>
        <p:spPr>
          <a:xfrm>
            <a:off x="163068" y="2011506"/>
            <a:ext cx="6425184" cy="39867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E4527A-ECF5-0C47-A20A-5E14651218F8}"/>
              </a:ext>
            </a:extLst>
          </p:cNvPr>
          <p:cNvSpPr>
            <a:spLocks noGrp="1"/>
          </p:cNvSpPr>
          <p:nvPr>
            <p:ph type="title"/>
          </p:nvPr>
        </p:nvSpPr>
        <p:spPr/>
        <p:txBody>
          <a:bodyPr/>
          <a:lstStyle/>
          <a:p>
            <a:r>
              <a:rPr lang="en-US" dirty="0"/>
              <a:t>Exploiting ActiveX Vulnerabilities</a:t>
            </a:r>
          </a:p>
        </p:txBody>
      </p:sp>
      <p:sp>
        <p:nvSpPr>
          <p:cNvPr id="4" name="TextBox 3">
            <a:extLst>
              <a:ext uri="{FF2B5EF4-FFF2-40B4-BE49-F238E27FC236}">
                <a16:creationId xmlns:a16="http://schemas.microsoft.com/office/drawing/2014/main" id="{96EA2253-4EBD-9F47-A67C-7DD66488D53C}"/>
              </a:ext>
            </a:extLst>
          </p:cNvPr>
          <p:cNvSpPr txBox="1"/>
          <p:nvPr/>
        </p:nvSpPr>
        <p:spPr>
          <a:xfrm>
            <a:off x="277875" y="2095882"/>
            <a:ext cx="6473952" cy="4016484"/>
          </a:xfrm>
          <a:prstGeom prst="rect">
            <a:avLst/>
          </a:prstGeom>
          <a:noFill/>
        </p:spPr>
        <p:txBody>
          <a:bodyPr wrap="square" rtlCol="0">
            <a:spAutoFit/>
          </a:bodyPr>
          <a:lstStyle/>
          <a:p>
            <a:r>
              <a:rPr lang="en-US" sz="1500" dirty="0">
                <a:latin typeface="Consolas" panose="020B0609020204030204" pitchFamily="49" charset="0"/>
                <a:cs typeface="Consolas" panose="020B0609020204030204" pitchFamily="49" charset="0"/>
              </a:rPr>
              <a:t>&lt;html&gt;</a:t>
            </a:r>
          </a:p>
          <a:p>
            <a:r>
              <a:rPr lang="en-US" sz="1500" dirty="0">
                <a:latin typeface="Consolas" panose="020B0609020204030204" pitchFamily="49" charset="0"/>
                <a:cs typeface="Consolas" panose="020B0609020204030204" pitchFamily="49" charset="0"/>
              </a:rPr>
              <a:t>&lt;head&gt;&lt;title&gt;ActiveX is cool!&lt;/title&gt;&lt;/head&gt;</a:t>
            </a:r>
          </a:p>
          <a:p>
            <a:endParaRPr lang="en-US" sz="1500" dirty="0">
              <a:latin typeface="Consolas" panose="020B0609020204030204" pitchFamily="49" charset="0"/>
              <a:cs typeface="Consolas" panose="020B0609020204030204" pitchFamily="49" charset="0"/>
            </a:endParaRPr>
          </a:p>
          <a:p>
            <a:r>
              <a:rPr lang="en-US" sz="1500" dirty="0">
                <a:latin typeface="Consolas" panose="020B0609020204030204" pitchFamily="49" charset="0"/>
                <a:cs typeface="Consolas" panose="020B0609020204030204" pitchFamily="49" charset="0"/>
              </a:rPr>
              <a:t>&lt;object id="obj" </a:t>
            </a:r>
            <a:r>
              <a:rPr lang="en-US" sz="1500" dirty="0" err="1">
                <a:latin typeface="Consolas" panose="020B0609020204030204" pitchFamily="49" charset="0"/>
                <a:cs typeface="Consolas" panose="020B0609020204030204" pitchFamily="49" charset="0"/>
              </a:rPr>
              <a:t>classid</a:t>
            </a:r>
            <a:r>
              <a:rPr lang="en-US" sz="1500" dirty="0">
                <a:latin typeface="Consolas" panose="020B0609020204030204" pitchFamily="49" charset="0"/>
                <a:cs typeface="Consolas" panose="020B0609020204030204" pitchFamily="49" charset="0"/>
              </a:rPr>
              <a:t>="clsid:fdc7a535-4070-4b92-a0ea-d9994bcc0dc5"&gt;</a:t>
            </a:r>
          </a:p>
          <a:p>
            <a:r>
              <a:rPr lang="en-US" sz="1500" dirty="0">
                <a:latin typeface="Consolas" panose="020B0609020204030204" pitchFamily="49" charset="0"/>
                <a:cs typeface="Consolas" panose="020B0609020204030204" pitchFamily="49" charset="0"/>
              </a:rPr>
              <a:t>&lt;/object&gt;</a:t>
            </a:r>
          </a:p>
          <a:p>
            <a:endParaRPr lang="en-US" sz="1500" dirty="0">
              <a:latin typeface="Consolas" panose="020B0609020204030204" pitchFamily="49" charset="0"/>
              <a:cs typeface="Consolas" panose="020B0609020204030204" pitchFamily="49" charset="0"/>
            </a:endParaRPr>
          </a:p>
          <a:p>
            <a:r>
              <a:rPr lang="en-US" sz="1500" dirty="0">
                <a:latin typeface="Consolas" panose="020B0609020204030204" pitchFamily="49" charset="0"/>
                <a:cs typeface="Consolas" panose="020B0609020204030204" pitchFamily="49" charset="0"/>
              </a:rPr>
              <a:t>&lt;script&gt;</a:t>
            </a:r>
          </a:p>
          <a:p>
            <a:r>
              <a:rPr lang="en-US" sz="1500" dirty="0">
                <a:latin typeface="Consolas" panose="020B0609020204030204" pitchFamily="49" charset="0"/>
                <a:cs typeface="Consolas" panose="020B0609020204030204" pitchFamily="49" charset="0"/>
              </a:rPr>
              <a:t>char = "x";</a:t>
            </a:r>
          </a:p>
          <a:p>
            <a:r>
              <a:rPr lang="en-US" sz="1500" dirty="0" err="1">
                <a:latin typeface="Consolas" panose="020B0609020204030204" pitchFamily="49" charset="0"/>
                <a:cs typeface="Consolas" panose="020B0609020204030204" pitchFamily="49" charset="0"/>
              </a:rPr>
              <a:t>bigstring</a:t>
            </a:r>
            <a:r>
              <a:rPr lang="en-US" sz="1500" dirty="0">
                <a:latin typeface="Consolas" panose="020B0609020204030204" pitchFamily="49" charset="0"/>
                <a:cs typeface="Consolas" panose="020B0609020204030204" pitchFamily="49" charset="0"/>
              </a:rPr>
              <a:t> = "";</a:t>
            </a:r>
          </a:p>
          <a:p>
            <a:r>
              <a:rPr lang="en-US" sz="1500" dirty="0">
                <a:latin typeface="Consolas" panose="020B0609020204030204" pitchFamily="49" charset="0"/>
                <a:cs typeface="Consolas" panose="020B0609020204030204" pitchFamily="49" charset="0"/>
              </a:rPr>
              <a:t>for (</a:t>
            </a:r>
            <a:r>
              <a:rPr lang="en-US" sz="1500" dirty="0" err="1">
                <a:latin typeface="Consolas" panose="020B0609020204030204" pitchFamily="49" charset="0"/>
                <a:cs typeface="Consolas" panose="020B0609020204030204" pitchFamily="49" charset="0"/>
              </a:rPr>
              <a:t>i</a:t>
            </a:r>
            <a:r>
              <a:rPr lang="en-US" sz="1500" dirty="0">
                <a:latin typeface="Consolas" panose="020B0609020204030204" pitchFamily="49" charset="0"/>
                <a:cs typeface="Consolas" panose="020B0609020204030204" pitchFamily="49" charset="0"/>
              </a:rPr>
              <a:t>=0;i&lt;10240;i++) </a:t>
            </a:r>
            <a:r>
              <a:rPr lang="en-US" sz="1500" dirty="0" err="1">
                <a:latin typeface="Consolas" panose="020B0609020204030204" pitchFamily="49" charset="0"/>
                <a:cs typeface="Consolas" panose="020B0609020204030204" pitchFamily="49" charset="0"/>
              </a:rPr>
              <a:t>bigstring</a:t>
            </a:r>
            <a:r>
              <a:rPr lang="en-US" sz="1500" dirty="0">
                <a:latin typeface="Consolas" panose="020B0609020204030204" pitchFamily="49" charset="0"/>
                <a:cs typeface="Consolas" panose="020B0609020204030204" pitchFamily="49" charset="0"/>
              </a:rPr>
              <a:t> = </a:t>
            </a:r>
            <a:r>
              <a:rPr lang="en-US" sz="1500" dirty="0" err="1">
                <a:latin typeface="Consolas" panose="020B0609020204030204" pitchFamily="49" charset="0"/>
                <a:cs typeface="Consolas" panose="020B0609020204030204" pitchFamily="49" charset="0"/>
              </a:rPr>
              <a:t>bigstring</a:t>
            </a:r>
            <a:r>
              <a:rPr lang="en-US" sz="1500" dirty="0">
                <a:latin typeface="Consolas" panose="020B0609020204030204" pitchFamily="49" charset="0"/>
                <a:cs typeface="Consolas" panose="020B0609020204030204" pitchFamily="49" charset="0"/>
              </a:rPr>
              <a:t> + char;</a:t>
            </a:r>
          </a:p>
          <a:p>
            <a:r>
              <a:rPr lang="en-US" sz="1500" dirty="0">
                <a:latin typeface="Consolas" panose="020B0609020204030204" pitchFamily="49" charset="0"/>
                <a:cs typeface="Consolas" panose="020B0609020204030204" pitchFamily="49" charset="0"/>
              </a:rPr>
              <a:t>res = </a:t>
            </a:r>
            <a:r>
              <a:rPr lang="en-US" sz="1500" dirty="0" err="1">
                <a:latin typeface="Consolas" panose="020B0609020204030204" pitchFamily="49" charset="0"/>
                <a:cs typeface="Consolas" panose="020B0609020204030204" pitchFamily="49" charset="0"/>
              </a:rPr>
              <a:t>document.getElementById</a:t>
            </a:r>
            <a:r>
              <a:rPr lang="en-US" sz="1500" dirty="0">
                <a:latin typeface="Consolas" panose="020B0609020204030204" pitchFamily="49" charset="0"/>
                <a:cs typeface="Consolas" panose="020B0609020204030204" pitchFamily="49" charset="0"/>
              </a:rPr>
              <a:t>("obj").</a:t>
            </a:r>
            <a:r>
              <a:rPr lang="en-US" sz="1500" dirty="0" err="1">
                <a:latin typeface="Consolas" panose="020B0609020204030204" pitchFamily="49" charset="0"/>
                <a:cs typeface="Consolas" panose="020B0609020204030204" pitchFamily="49" charset="0"/>
              </a:rPr>
              <a:t>ComponentVersion</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bigstring</a:t>
            </a:r>
            <a:r>
              <a:rPr lang="en-US" sz="1500" dirty="0">
                <a:latin typeface="Consolas" panose="020B0609020204030204" pitchFamily="49" charset="0"/>
                <a:cs typeface="Consolas" panose="020B0609020204030204" pitchFamily="49" charset="0"/>
              </a:rPr>
              <a:t>);</a:t>
            </a:r>
          </a:p>
          <a:p>
            <a:r>
              <a:rPr lang="en-US" sz="1500" dirty="0">
                <a:latin typeface="Consolas" panose="020B0609020204030204" pitchFamily="49" charset="0"/>
                <a:cs typeface="Consolas" panose="020B0609020204030204" pitchFamily="49" charset="0"/>
              </a:rPr>
              <a:t>&lt;/script&gt;</a:t>
            </a:r>
          </a:p>
          <a:p>
            <a:endParaRPr lang="en-US" sz="1500" dirty="0">
              <a:latin typeface="Consolas" panose="020B0609020204030204" pitchFamily="49" charset="0"/>
              <a:cs typeface="Consolas" panose="020B0609020204030204" pitchFamily="49" charset="0"/>
            </a:endParaRPr>
          </a:p>
          <a:p>
            <a:r>
              <a:rPr lang="en-US" sz="1500" dirty="0">
                <a:latin typeface="Consolas" panose="020B0609020204030204" pitchFamily="49" charset="0"/>
                <a:cs typeface="Consolas" panose="020B0609020204030204" pitchFamily="49" charset="0"/>
              </a:rPr>
              <a:t>&lt;/html&gt;</a:t>
            </a:r>
          </a:p>
          <a:p>
            <a:endParaRPr lang="en-US" sz="1500" dirty="0">
              <a:latin typeface="Consolas" panose="020B0609020204030204" pitchFamily="49" charset="0"/>
              <a:cs typeface="Consolas" panose="020B0609020204030204" pitchFamily="49" charset="0"/>
            </a:endParaRPr>
          </a:p>
        </p:txBody>
      </p:sp>
      <p:sp>
        <p:nvSpPr>
          <p:cNvPr id="16" name="TextBox 15">
            <a:extLst>
              <a:ext uri="{FF2B5EF4-FFF2-40B4-BE49-F238E27FC236}">
                <a16:creationId xmlns:a16="http://schemas.microsoft.com/office/drawing/2014/main" id="{77BE7B24-3B21-1E43-987A-B524F9001560}"/>
              </a:ext>
            </a:extLst>
          </p:cNvPr>
          <p:cNvSpPr txBox="1"/>
          <p:nvPr/>
        </p:nvSpPr>
        <p:spPr>
          <a:xfrm>
            <a:off x="380999" y="1051104"/>
            <a:ext cx="4596130" cy="523220"/>
          </a:xfrm>
          <a:prstGeom prst="rect">
            <a:avLst/>
          </a:prstGeom>
          <a:noFill/>
        </p:spPr>
        <p:txBody>
          <a:bodyPr wrap="none" rtlCol="0">
            <a:spAutoFit/>
          </a:bodyPr>
          <a:lstStyle/>
          <a:p>
            <a:r>
              <a:rPr lang="en-US" sz="2800" dirty="0"/>
              <a:t>Interactive is good, right?</a:t>
            </a:r>
          </a:p>
        </p:txBody>
      </p:sp>
      <p:sp>
        <p:nvSpPr>
          <p:cNvPr id="17" name="Frame 16">
            <a:extLst>
              <a:ext uri="{FF2B5EF4-FFF2-40B4-BE49-F238E27FC236}">
                <a16:creationId xmlns:a16="http://schemas.microsoft.com/office/drawing/2014/main" id="{3DA3D9EA-A7EE-C145-90B7-08A8D483EA6B}"/>
              </a:ext>
            </a:extLst>
          </p:cNvPr>
          <p:cNvSpPr/>
          <p:nvPr/>
        </p:nvSpPr>
        <p:spPr>
          <a:xfrm>
            <a:off x="8830534" y="5092827"/>
            <a:ext cx="1402080" cy="34137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3DA8E069-7B55-6047-A549-5DD75E40E737}"/>
              </a:ext>
            </a:extLst>
          </p:cNvPr>
          <p:cNvSpPr/>
          <p:nvPr/>
        </p:nvSpPr>
        <p:spPr>
          <a:xfrm>
            <a:off x="3514850" y="4769064"/>
            <a:ext cx="3073401" cy="44191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80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E4527A-ECF5-0C47-A20A-5E14651218F8}"/>
              </a:ext>
            </a:extLst>
          </p:cNvPr>
          <p:cNvSpPr>
            <a:spLocks noGrp="1"/>
          </p:cNvSpPr>
          <p:nvPr>
            <p:ph type="title"/>
          </p:nvPr>
        </p:nvSpPr>
        <p:spPr/>
        <p:txBody>
          <a:bodyPr/>
          <a:lstStyle/>
          <a:p>
            <a:r>
              <a:rPr lang="en-US" dirty="0"/>
              <a:t>Determining ActiveX Safety</a:t>
            </a:r>
          </a:p>
        </p:txBody>
      </p:sp>
      <p:sp>
        <p:nvSpPr>
          <p:cNvPr id="6" name="Content Placeholder 5">
            <a:extLst>
              <a:ext uri="{FF2B5EF4-FFF2-40B4-BE49-F238E27FC236}">
                <a16:creationId xmlns:a16="http://schemas.microsoft.com/office/drawing/2014/main" id="{BA52B6D4-66BA-2C4D-87FF-3EA9A265DC00}"/>
              </a:ext>
            </a:extLst>
          </p:cNvPr>
          <p:cNvSpPr>
            <a:spLocks noGrp="1"/>
          </p:cNvSpPr>
          <p:nvPr>
            <p:ph idx="1"/>
          </p:nvPr>
        </p:nvSpPr>
        <p:spPr/>
        <p:txBody>
          <a:bodyPr>
            <a:normAutofit/>
          </a:bodyPr>
          <a:lstStyle/>
          <a:p>
            <a:r>
              <a:rPr lang="en-US" dirty="0"/>
              <a:t>ActiveX controls are COM objects that are usually intended to be used by Internet Explorer.</a:t>
            </a:r>
          </a:p>
          <a:p>
            <a:r>
              <a:rPr lang="en-US" dirty="0"/>
              <a:t>ActiveX controls can be marked as safe to be used by IE in two ways:</a:t>
            </a:r>
          </a:p>
          <a:p>
            <a:pPr marL="514350" indent="-514350">
              <a:buFont typeface="+mj-lt"/>
              <a:buAutoNum type="arabicPeriod"/>
            </a:pPr>
            <a:r>
              <a:rPr lang="en-US" dirty="0"/>
              <a:t>Safe for Scripting (SFS)</a:t>
            </a:r>
          </a:p>
          <a:p>
            <a:pPr marL="514350" indent="-514350">
              <a:buFont typeface="+mj-lt"/>
              <a:buAutoNum type="arabicPeriod"/>
            </a:pPr>
            <a:r>
              <a:rPr lang="en-US" dirty="0"/>
              <a:t>Safe for initialization with persistent data (SFI)</a:t>
            </a:r>
          </a:p>
          <a:p>
            <a:r>
              <a:rPr lang="en-US" dirty="0"/>
              <a:t>How does IE know if an ActiveX object is safe to be used by the browser?</a:t>
            </a:r>
          </a:p>
          <a:p>
            <a:r>
              <a:rPr lang="en-US" dirty="0"/>
              <a:t>It </a:t>
            </a:r>
            <a:r>
              <a:rPr lang="en-US" b="1" dirty="0">
                <a:solidFill>
                  <a:srgbClr val="FFFF00"/>
                </a:solidFill>
              </a:rPr>
              <a:t>asks the object</a:t>
            </a:r>
            <a:r>
              <a:rPr lang="en-US" dirty="0"/>
              <a:t>.</a:t>
            </a:r>
            <a:br>
              <a:rPr lang="en-US" dirty="0"/>
            </a:br>
            <a:endParaRPr lang="en-US" dirty="0"/>
          </a:p>
          <a:p>
            <a:endParaRPr lang="en-US" dirty="0"/>
          </a:p>
        </p:txBody>
      </p:sp>
    </p:spTree>
    <p:extLst>
      <p:ext uri="{BB962C8B-B14F-4D97-AF65-F5344CB8AC3E}">
        <p14:creationId xmlns:p14="http://schemas.microsoft.com/office/powerpoint/2010/main" val="225710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BC4CE9-2DC6-074B-9F3E-7900AE8EC85D}"/>
              </a:ext>
            </a:extLst>
          </p:cNvPr>
          <p:cNvSpPr/>
          <p:nvPr/>
        </p:nvSpPr>
        <p:spPr>
          <a:xfrm>
            <a:off x="380999" y="924503"/>
            <a:ext cx="8366761" cy="1251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FC6551-4942-E54D-B3B6-6940E71715F5}"/>
              </a:ext>
            </a:extLst>
          </p:cNvPr>
          <p:cNvSpPr>
            <a:spLocks noGrp="1"/>
          </p:cNvSpPr>
          <p:nvPr>
            <p:ph type="title"/>
          </p:nvPr>
        </p:nvSpPr>
        <p:spPr/>
        <p:txBody>
          <a:bodyPr/>
          <a:lstStyle/>
          <a:p>
            <a:r>
              <a:rPr lang="en-US" dirty="0"/>
              <a:t>Misbehaving COM objects</a:t>
            </a:r>
          </a:p>
        </p:txBody>
      </p:sp>
      <p:sp>
        <p:nvSpPr>
          <p:cNvPr id="3" name="Content Placeholder 2">
            <a:extLst>
              <a:ext uri="{FF2B5EF4-FFF2-40B4-BE49-F238E27FC236}">
                <a16:creationId xmlns:a16="http://schemas.microsoft.com/office/drawing/2014/main" id="{2AB9A4A2-62D7-CB4A-B0F7-EAF68712F61F}"/>
              </a:ext>
            </a:extLst>
          </p:cNvPr>
          <p:cNvSpPr>
            <a:spLocks noGrp="1"/>
          </p:cNvSpPr>
          <p:nvPr>
            <p:ph idx="1"/>
          </p:nvPr>
        </p:nvSpPr>
        <p:spPr/>
        <p:txBody>
          <a:bodyPr/>
          <a:lstStyle/>
          <a:p>
            <a:r>
              <a:rPr lang="en-US" sz="1800" dirty="0">
                <a:latin typeface="Consolas" panose="020B0609020204030204" pitchFamily="49" charset="0"/>
                <a:cs typeface="Consolas" panose="020B0609020204030204" pitchFamily="49" charset="0"/>
              </a:rPr>
              <a:t>&lt;HTML&gt;</a:t>
            </a:r>
          </a:p>
          <a:p>
            <a:r>
              <a:rPr lang="en-US" sz="1800" dirty="0">
                <a:latin typeface="Consolas" panose="020B0609020204030204" pitchFamily="49" charset="0"/>
                <a:cs typeface="Consolas" panose="020B0609020204030204" pitchFamily="49" charset="0"/>
              </a:rPr>
              <a:t>&lt;object </a:t>
            </a:r>
            <a:r>
              <a:rPr lang="en-US" sz="1800" dirty="0" err="1">
                <a:latin typeface="Consolas" panose="020B0609020204030204" pitchFamily="49" charset="0"/>
                <a:cs typeface="Consolas" panose="020B0609020204030204" pitchFamily="49" charset="0"/>
              </a:rPr>
              <a:t>classid</a:t>
            </a:r>
            <a:r>
              <a:rPr lang="en-US" sz="1800" dirty="0">
                <a:latin typeface="Consolas" panose="020B0609020204030204" pitchFamily="49" charset="0"/>
                <a:cs typeface="Consolas" panose="020B0609020204030204" pitchFamily="49" charset="0"/>
              </a:rPr>
              <a:t>="clsid:F27CE930-4CA3-11D1-AFF2-006097C9A284"&gt;&lt;/object&gt;</a:t>
            </a:r>
          </a:p>
          <a:p>
            <a:r>
              <a:rPr lang="en-US" sz="1800" dirty="0">
                <a:latin typeface="Consolas" panose="020B0609020204030204" pitchFamily="49" charset="0"/>
                <a:cs typeface="Consolas" panose="020B0609020204030204" pitchFamily="49" charset="0"/>
              </a:rPr>
              <a:t>&lt;/HTML&gt;	</a:t>
            </a:r>
          </a:p>
          <a:p>
            <a:endParaRPr lang="en-US" dirty="0"/>
          </a:p>
        </p:txBody>
      </p:sp>
      <p:pic>
        <p:nvPicPr>
          <p:cNvPr id="8" name="Picture 7">
            <a:extLst>
              <a:ext uri="{FF2B5EF4-FFF2-40B4-BE49-F238E27FC236}">
                <a16:creationId xmlns:a16="http://schemas.microsoft.com/office/drawing/2014/main" id="{BEC39D83-7183-5646-9984-18209AA9578C}"/>
              </a:ext>
            </a:extLst>
          </p:cNvPr>
          <p:cNvPicPr>
            <a:picLocks noChangeAspect="1"/>
          </p:cNvPicPr>
          <p:nvPr/>
        </p:nvPicPr>
        <p:blipFill>
          <a:blip r:embed="rId3"/>
          <a:stretch>
            <a:fillRect/>
          </a:stretch>
        </p:blipFill>
        <p:spPr>
          <a:xfrm>
            <a:off x="3311142" y="1883663"/>
            <a:ext cx="5569713" cy="4177285"/>
          </a:xfrm>
          <a:prstGeom prst="rect">
            <a:avLst/>
          </a:prstGeom>
        </p:spPr>
      </p:pic>
      <p:sp>
        <p:nvSpPr>
          <p:cNvPr id="9" name="Frame 8">
            <a:extLst>
              <a:ext uri="{FF2B5EF4-FFF2-40B4-BE49-F238E27FC236}">
                <a16:creationId xmlns:a16="http://schemas.microsoft.com/office/drawing/2014/main" id="{F743A15B-0619-FD42-9E8C-458BBF9EB8CB}"/>
              </a:ext>
            </a:extLst>
          </p:cNvPr>
          <p:cNvSpPr/>
          <p:nvPr/>
        </p:nvSpPr>
        <p:spPr>
          <a:xfrm>
            <a:off x="5096256" y="5559552"/>
            <a:ext cx="1286256" cy="34747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4F973E31-1942-1941-B450-2A1FF23D26BA}"/>
              </a:ext>
            </a:extLst>
          </p:cNvPr>
          <p:cNvPicPr>
            <a:picLocks noChangeAspect="1"/>
          </p:cNvPicPr>
          <p:nvPr/>
        </p:nvPicPr>
        <p:blipFill>
          <a:blip r:embed="rId4"/>
          <a:stretch>
            <a:fillRect/>
          </a:stretch>
        </p:blipFill>
        <p:spPr>
          <a:xfrm>
            <a:off x="1496166" y="924503"/>
            <a:ext cx="7823302" cy="5326112"/>
          </a:xfrm>
          <a:prstGeom prst="rect">
            <a:avLst/>
          </a:prstGeom>
        </p:spPr>
      </p:pic>
      <p:sp>
        <p:nvSpPr>
          <p:cNvPr id="10" name="Rectangle 9">
            <a:extLst>
              <a:ext uri="{FF2B5EF4-FFF2-40B4-BE49-F238E27FC236}">
                <a16:creationId xmlns:a16="http://schemas.microsoft.com/office/drawing/2014/main" id="{EC86E1C6-5F26-3E48-ADA6-DFB1E6561337}"/>
              </a:ext>
            </a:extLst>
          </p:cNvPr>
          <p:cNvSpPr/>
          <p:nvPr/>
        </p:nvSpPr>
        <p:spPr>
          <a:xfrm>
            <a:off x="3444236" y="3972305"/>
            <a:ext cx="8674612" cy="12517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3FE76A7-1BCD-0B44-BF05-0346235BA18B}"/>
              </a:ext>
            </a:extLst>
          </p:cNvPr>
          <p:cNvSpPr txBox="1">
            <a:spLocks/>
          </p:cNvSpPr>
          <p:nvPr/>
        </p:nvSpPr>
        <p:spPr>
          <a:xfrm>
            <a:off x="3444237" y="3972305"/>
            <a:ext cx="8747764" cy="288569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100000"/>
              <a:buFont typeface="Arial"/>
              <a:buNone/>
              <a:defRPr sz="2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800" dirty="0">
                <a:latin typeface="Consolas" panose="020B0609020204030204" pitchFamily="49" charset="0"/>
                <a:cs typeface="Consolas" panose="020B0609020204030204" pitchFamily="49" charset="0"/>
              </a:rPr>
              <a:t>&lt;HTML&gt;</a:t>
            </a:r>
          </a:p>
          <a:p>
            <a:r>
              <a:rPr lang="en-US" sz="1800" dirty="0">
                <a:latin typeface="Consolas" panose="020B0609020204030204" pitchFamily="49" charset="0"/>
                <a:cs typeface="Consolas" panose="020B0609020204030204" pitchFamily="49" charset="0"/>
              </a:rPr>
              <a:t>&lt;object </a:t>
            </a:r>
            <a:r>
              <a:rPr lang="en-US" sz="1800" dirty="0" err="1">
                <a:latin typeface="Consolas" panose="020B0609020204030204" pitchFamily="49" charset="0"/>
                <a:cs typeface="Consolas" panose="020B0609020204030204" pitchFamily="49" charset="0"/>
              </a:rPr>
              <a:t>classid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clsid</a:t>
            </a:r>
            <a:r>
              <a:rPr lang="en-US" sz="1800" dirty="0">
                <a:latin typeface="Consolas" panose="020B0609020204030204" pitchFamily="49" charset="0"/>
                <a:cs typeface="Consolas" panose="020B0609020204030204" pitchFamily="49" charset="0"/>
              </a:rPr>
              <a:t>:</a:t>
            </a:r>
            <a:r>
              <a:rPr lang="en-US" sz="1800" b="1" dirty="0">
                <a:solidFill>
                  <a:srgbClr val="FFFF00"/>
                </a:solidFill>
                <a:latin typeface="Consolas" panose="020B0609020204030204" pitchFamily="49" charset="0"/>
                <a:cs typeface="Consolas" panose="020B0609020204030204" pitchFamily="49" charset="0"/>
              </a:rPr>
              <a:t>{</a:t>
            </a:r>
            <a:r>
              <a:rPr lang="en-US" sz="1800" dirty="0">
                <a:latin typeface="Consolas" panose="020B0609020204030204" pitchFamily="49" charset="0"/>
                <a:cs typeface="Consolas" panose="020B0609020204030204" pitchFamily="49" charset="0"/>
              </a:rPr>
              <a:t>F27CE930-4CA3-11D1-AFF2-006097C9A284</a:t>
            </a:r>
            <a:r>
              <a:rPr lang="en-US" sz="1800" b="1" dirty="0">
                <a:solidFill>
                  <a:srgbClr val="FFFF00"/>
                </a:solidFill>
                <a:latin typeface="Consolas" panose="020B0609020204030204" pitchFamily="49" charset="0"/>
                <a:cs typeface="Consolas" panose="020B0609020204030204" pitchFamily="49" charset="0"/>
              </a:rPr>
              <a:t>}</a:t>
            </a:r>
            <a:r>
              <a:rPr lang="en-US" sz="1800" dirty="0">
                <a:latin typeface="Consolas" panose="020B0609020204030204" pitchFamily="49" charset="0"/>
                <a:cs typeface="Consolas" panose="020B0609020204030204" pitchFamily="49" charset="0"/>
              </a:rPr>
              <a:t>"&gt;&lt;/object&gt;</a:t>
            </a:r>
          </a:p>
          <a:p>
            <a:r>
              <a:rPr lang="en-US" sz="1800" dirty="0">
                <a:latin typeface="Consolas" panose="020B0609020204030204" pitchFamily="49" charset="0"/>
                <a:cs typeface="Consolas" panose="020B0609020204030204" pitchFamily="49" charset="0"/>
              </a:rPr>
              <a:t>&lt;/HTML&gt;	</a:t>
            </a:r>
          </a:p>
          <a:p>
            <a:endParaRPr lang="en-US" dirty="0"/>
          </a:p>
        </p:txBody>
      </p:sp>
      <p:sp>
        <p:nvSpPr>
          <p:cNvPr id="7" name="Rectangle 6">
            <a:extLst>
              <a:ext uri="{FF2B5EF4-FFF2-40B4-BE49-F238E27FC236}">
                <a16:creationId xmlns:a16="http://schemas.microsoft.com/office/drawing/2014/main" id="{7F04DE61-C0B5-1548-8119-B791FEAAD3F1}"/>
              </a:ext>
            </a:extLst>
          </p:cNvPr>
          <p:cNvSpPr/>
          <p:nvPr/>
        </p:nvSpPr>
        <p:spPr>
          <a:xfrm>
            <a:off x="9847232" y="6060948"/>
            <a:ext cx="4543231" cy="369332"/>
          </a:xfrm>
          <a:prstGeom prst="rect">
            <a:avLst/>
          </a:prstGeom>
        </p:spPr>
        <p:txBody>
          <a:bodyPr wrap="none">
            <a:spAutoFit/>
          </a:bodyPr>
          <a:lstStyle/>
          <a:p>
            <a:r>
              <a:rPr lang="en-US" sz="800" dirty="0"/>
              <a:t>https://</a:t>
            </a:r>
            <a:r>
              <a:rPr lang="en-US" sz="800" dirty="0" err="1"/>
              <a:t>www.kb.cert.org</a:t>
            </a:r>
            <a:r>
              <a:rPr lang="en-US" sz="800" dirty="0"/>
              <a:t>/</a:t>
            </a:r>
            <a:r>
              <a:rPr lang="en-US" sz="800" dirty="0" err="1"/>
              <a:t>vuls</a:t>
            </a:r>
            <a:r>
              <a:rPr lang="en-US" sz="800" dirty="0"/>
              <a:t>/id/898241</a:t>
            </a:r>
          </a:p>
        </p:txBody>
      </p:sp>
      <p:sp>
        <p:nvSpPr>
          <p:cNvPr id="12" name="Frame 11">
            <a:extLst>
              <a:ext uri="{FF2B5EF4-FFF2-40B4-BE49-F238E27FC236}">
                <a16:creationId xmlns:a16="http://schemas.microsoft.com/office/drawing/2014/main" id="{C4C8E31B-4C5F-D14D-B731-214E99EF1A84}"/>
              </a:ext>
            </a:extLst>
          </p:cNvPr>
          <p:cNvSpPr/>
          <p:nvPr/>
        </p:nvSpPr>
        <p:spPr>
          <a:xfrm>
            <a:off x="1597446" y="5559552"/>
            <a:ext cx="782197" cy="50139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95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7" grpId="0"/>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1_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5974</TotalTime>
  <Words>3051</Words>
  <Application>Microsoft Macintosh PowerPoint</Application>
  <PresentationFormat>Widescreen</PresentationFormat>
  <Paragraphs>392</Paragraphs>
  <Slides>52</Slides>
  <Notes>42</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Arial</vt:lpstr>
      <vt:lpstr>Bradley Hand</vt:lpstr>
      <vt:lpstr>Calibri</vt:lpstr>
      <vt:lpstr>Century Gothic</vt:lpstr>
      <vt:lpstr>Consolas</vt:lpstr>
      <vt:lpstr>Mesh</vt:lpstr>
      <vt:lpstr>1_Mesh</vt:lpstr>
      <vt:lpstr>PowerPoint Presentation</vt:lpstr>
      <vt:lpstr>PowerPoint Presentation</vt:lpstr>
      <vt:lpstr>Attacking COM Via Word RTF</vt:lpstr>
      <vt:lpstr>The Early Days of the web…</vt:lpstr>
      <vt:lpstr>Remember Activex?</vt:lpstr>
      <vt:lpstr>Fuzz testing ActiveX with Dranzer</vt:lpstr>
      <vt:lpstr>Exploiting ActiveX Vulnerabilities</vt:lpstr>
      <vt:lpstr>Determining ActiveX Safety</vt:lpstr>
      <vt:lpstr>Misbehaving COM objects</vt:lpstr>
      <vt:lpstr>Attacking COM Via Word RTF</vt:lpstr>
      <vt:lpstr>CERT/CC Reports a vulnerability to Microsoft</vt:lpstr>
      <vt:lpstr>CERT/CC Reports the vulnerability to Microsoft</vt:lpstr>
      <vt:lpstr>Microsoft’s Response</vt:lpstr>
      <vt:lpstr>PowerPoint Presentation</vt:lpstr>
      <vt:lpstr>I’m reminded of RTFs</vt:lpstr>
      <vt:lpstr>RTF and the windows-crashing path</vt:lpstr>
      <vt:lpstr>Attacking COM Via Word RTF</vt:lpstr>
      <vt:lpstr>Google reports the vulnerability to Microsoft</vt:lpstr>
      <vt:lpstr>Let’s enumerate those objects</vt:lpstr>
      <vt:lpstr>Automation Part 1</vt:lpstr>
      <vt:lpstr>Make RTFs with Python</vt:lpstr>
      <vt:lpstr>CERT BFF to open RTFs</vt:lpstr>
      <vt:lpstr>Crashes</vt:lpstr>
      <vt:lpstr>Finding vulnerabilities with Process Monitor</vt:lpstr>
      <vt:lpstr>Monitor activity with Procmon</vt:lpstr>
      <vt:lpstr>Attacking COM Via Word RTF</vt:lpstr>
      <vt:lpstr>IBM Lotus Notes Client</vt:lpstr>
      <vt:lpstr>IBM Lotus Notes Client</vt:lpstr>
      <vt:lpstr>Confirming Notes COM Object DLL Loading</vt:lpstr>
      <vt:lpstr>Python pywin32</vt:lpstr>
      <vt:lpstr>Python pywin32</vt:lpstr>
      <vt:lpstr>Planting a python file</vt:lpstr>
      <vt:lpstr>Microsoft Office Click-to-run (2016,2019)</vt:lpstr>
      <vt:lpstr>Microsoft Office Click-to-run (2016,2019)</vt:lpstr>
      <vt:lpstr>Microsoft Office Click-to-run (2016,2019)</vt:lpstr>
      <vt:lpstr>Microsoft Office Click-to-run (2016,2019)</vt:lpstr>
      <vt:lpstr>Any COM Object with Missing LocalServer32 </vt:lpstr>
      <vt:lpstr>Any COM Object with Missing LocalServer32 </vt:lpstr>
      <vt:lpstr>Any COM Object with Missing LocalServer32 </vt:lpstr>
      <vt:lpstr>Fixed Only Click-To-Run as CVE-2021-27058</vt:lpstr>
      <vt:lpstr>Attacking COM Via Word RTF</vt:lpstr>
      <vt:lpstr>SMB or WebDAV link</vt:lpstr>
      <vt:lpstr>Chromium auto-download</vt:lpstr>
      <vt:lpstr>Firefox + Office 2013 or earlier</vt:lpstr>
      <vt:lpstr>About Protected View</vt:lpstr>
      <vt:lpstr>About Protected View</vt:lpstr>
      <vt:lpstr>About Protected View</vt:lpstr>
      <vt:lpstr>MOTW Bypasses</vt:lpstr>
      <vt:lpstr>RTF in an ISO</vt:lpstr>
      <vt:lpstr>Attacking COM Via Word RTF</vt:lpstr>
      <vt:lpstr>Defenses against COM attacks via RTF</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Dormann</dc:creator>
  <cp:lastModifiedBy>Will Dormann</cp:lastModifiedBy>
  <cp:revision>145</cp:revision>
  <cp:lastPrinted>2021-02-18T22:33:34Z</cp:lastPrinted>
  <dcterms:created xsi:type="dcterms:W3CDTF">2021-02-16T14:40:50Z</dcterms:created>
  <dcterms:modified xsi:type="dcterms:W3CDTF">2021-03-29T15:00:00Z</dcterms:modified>
</cp:coreProperties>
</file>