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256" r:id="rId5"/>
    <p:sldId id="258" r:id="rId6"/>
    <p:sldId id="310" r:id="rId7"/>
    <p:sldId id="308" r:id="rId8"/>
    <p:sldId id="328" r:id="rId9"/>
    <p:sldId id="329" r:id="rId10"/>
    <p:sldId id="326" r:id="rId11"/>
    <p:sldId id="327" r:id="rId12"/>
    <p:sldId id="317" r:id="rId13"/>
    <p:sldId id="306" r:id="rId14"/>
    <p:sldId id="314" r:id="rId15"/>
    <p:sldId id="322" r:id="rId16"/>
    <p:sldId id="323" r:id="rId17"/>
    <p:sldId id="318" r:id="rId18"/>
    <p:sldId id="319" r:id="rId19"/>
    <p:sldId id="320" r:id="rId20"/>
    <p:sldId id="321" r:id="rId2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92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0D1D"/>
    <a:srgbClr val="C02112"/>
    <a:srgbClr val="C02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22" autoAdjust="0"/>
    <p:restoredTop sz="90012" autoAdjust="0"/>
  </p:normalViewPr>
  <p:slideViewPr>
    <p:cSldViewPr snapToGrid="0" showGuides="1">
      <p:cViewPr varScale="1">
        <p:scale>
          <a:sx n="92" d="100"/>
          <a:sy n="92" d="100"/>
        </p:scale>
        <p:origin x="125" y="67"/>
      </p:cViewPr>
      <p:guideLst>
        <p:guide orient="horz" pos="2160"/>
        <p:guide pos="3920"/>
      </p:guideLst>
    </p:cSldViewPr>
  </p:slideViewPr>
  <p:notesTextViewPr>
    <p:cViewPr>
      <p:scale>
        <a:sx n="1" d="1"/>
        <a:sy n="1" d="1"/>
      </p:scale>
      <p:origin x="0" y="0"/>
    </p:cViewPr>
  </p:notesTextViewPr>
  <p:notesViewPr>
    <p:cSldViewPr snapToGrid="0" showGuides="1">
      <p:cViewPr>
        <p:scale>
          <a:sx n="148" d="100"/>
          <a:sy n="148" d="100"/>
        </p:scale>
        <p:origin x="-1584" y="11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i="0" baseline="0" dirty="0">
                <a:effectLst/>
              </a:rPr>
              <a:t>CERT C++ Coding Standard Rules</a:t>
            </a:r>
            <a:endParaRPr lang="en-US" sz="1600" b="1"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Sheet1!$B$7</c:f>
              <c:strCache>
                <c:ptCount val="1"/>
                <c:pt idx="0">
                  <c:v>Old</c:v>
                </c:pt>
              </c:strCache>
            </c:strRef>
          </c:tx>
          <c:spPr>
            <a:solidFill>
              <a:schemeClr val="accent1"/>
            </a:solidFill>
            <a:ln>
              <a:noFill/>
            </a:ln>
            <a:effectLst/>
          </c:spPr>
          <c:invertIfNegative val="0"/>
          <c:cat>
            <c:strRef>
              <c:f>Sheet1!$A$8:$A$9</c:f>
              <c:strCache>
                <c:ptCount val="2"/>
                <c:pt idx="0">
                  <c:v>C Rules</c:v>
                </c:pt>
                <c:pt idx="1">
                  <c:v>C++ Rules</c:v>
                </c:pt>
              </c:strCache>
            </c:strRef>
          </c:cat>
          <c:val>
            <c:numRef>
              <c:f>Sheet1!$B$8:$B$9</c:f>
              <c:numCache>
                <c:formatCode>General</c:formatCode>
                <c:ptCount val="2"/>
                <c:pt idx="0">
                  <c:v>77</c:v>
                </c:pt>
                <c:pt idx="1">
                  <c:v>69</c:v>
                </c:pt>
              </c:numCache>
            </c:numRef>
          </c:val>
        </c:ser>
        <c:ser>
          <c:idx val="1"/>
          <c:order val="1"/>
          <c:tx>
            <c:strRef>
              <c:f>Sheet1!$C$7</c:f>
              <c:strCache>
                <c:ptCount val="1"/>
                <c:pt idx="0">
                  <c:v>New (FY16)</c:v>
                </c:pt>
              </c:strCache>
            </c:strRef>
          </c:tx>
          <c:spPr>
            <a:solidFill>
              <a:schemeClr val="accent2"/>
            </a:solidFill>
            <a:ln>
              <a:noFill/>
            </a:ln>
            <a:effectLst/>
          </c:spPr>
          <c:invertIfNegative val="0"/>
          <c:cat>
            <c:strRef>
              <c:f>Sheet1!$A$8:$A$9</c:f>
              <c:strCache>
                <c:ptCount val="2"/>
                <c:pt idx="0">
                  <c:v>C Rules</c:v>
                </c:pt>
                <c:pt idx="1">
                  <c:v>C++ Rules</c:v>
                </c:pt>
              </c:strCache>
            </c:strRef>
          </c:cat>
          <c:val>
            <c:numRef>
              <c:f>Sheet1!$C$8:$C$9</c:f>
              <c:numCache>
                <c:formatCode>General</c:formatCode>
                <c:ptCount val="2"/>
                <c:pt idx="0">
                  <c:v>2</c:v>
                </c:pt>
                <c:pt idx="1">
                  <c:v>14</c:v>
                </c:pt>
              </c:numCache>
            </c:numRef>
          </c:val>
        </c:ser>
        <c:ser>
          <c:idx val="2"/>
          <c:order val="2"/>
          <c:tx>
            <c:strRef>
              <c:f>Sheet1!$D$7</c:f>
              <c:strCache>
                <c:ptCount val="1"/>
                <c:pt idx="0">
                  <c:v>Inapplicable to C++</c:v>
                </c:pt>
              </c:strCache>
            </c:strRef>
          </c:tx>
          <c:spPr>
            <a:solidFill>
              <a:schemeClr val="accent3"/>
            </a:solidFill>
            <a:ln>
              <a:noFill/>
            </a:ln>
            <a:effectLst/>
          </c:spPr>
          <c:invertIfNegative val="0"/>
          <c:cat>
            <c:strRef>
              <c:f>Sheet1!$A$8:$A$9</c:f>
              <c:strCache>
                <c:ptCount val="2"/>
                <c:pt idx="0">
                  <c:v>C Rules</c:v>
                </c:pt>
                <c:pt idx="1">
                  <c:v>C++ Rules</c:v>
                </c:pt>
              </c:strCache>
            </c:strRef>
          </c:cat>
          <c:val>
            <c:numRef>
              <c:f>Sheet1!$D$8:$D$9</c:f>
              <c:numCache>
                <c:formatCode>General</c:formatCode>
                <c:ptCount val="2"/>
                <c:pt idx="0">
                  <c:v>23</c:v>
                </c:pt>
                <c:pt idx="1">
                  <c:v>0</c:v>
                </c:pt>
              </c:numCache>
            </c:numRef>
          </c:val>
        </c:ser>
        <c:dLbls>
          <c:showLegendKey val="0"/>
          <c:showVal val="0"/>
          <c:showCatName val="0"/>
          <c:showSerName val="0"/>
          <c:showPercent val="0"/>
          <c:showBubbleSize val="0"/>
        </c:dLbls>
        <c:gapWidth val="150"/>
        <c:overlap val="100"/>
        <c:axId val="162877136"/>
        <c:axId val="163905088"/>
      </c:barChart>
      <c:catAx>
        <c:axId val="16287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3905088"/>
        <c:crosses val="autoZero"/>
        <c:auto val="1"/>
        <c:lblAlgn val="ctr"/>
        <c:lblOffset val="100"/>
        <c:noMultiLvlLbl val="0"/>
      </c:catAx>
      <c:valAx>
        <c:axId val="163905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2877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CERT C++ Coding Standard Wiki</a:t>
            </a:r>
            <a:r>
              <a:rPr lang="en-US" baseline="0" dirty="0" smtClean="0"/>
              <a:t> Engagement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Average Views</c:v>
                </c:pt>
              </c:strCache>
            </c:strRef>
          </c:tx>
          <c:spPr>
            <a:ln w="28575" cap="rnd">
              <a:solidFill>
                <a:schemeClr val="accent1"/>
              </a:solidFill>
              <a:round/>
            </a:ln>
            <a:effectLst/>
          </c:spPr>
          <c:marker>
            <c:symbol val="none"/>
          </c:marker>
          <c:cat>
            <c:numRef>
              <c:f>Sheet1!$A$2:$A$13</c:f>
              <c:numCache>
                <c:formatCode>mmm\-yy</c:formatCode>
                <c:ptCount val="12"/>
                <c:pt idx="0">
                  <c:v>42278</c:v>
                </c:pt>
                <c:pt idx="1">
                  <c:v>42309</c:v>
                </c:pt>
                <c:pt idx="2">
                  <c:v>42339</c:v>
                </c:pt>
                <c:pt idx="3">
                  <c:v>42370</c:v>
                </c:pt>
                <c:pt idx="4">
                  <c:v>42401</c:v>
                </c:pt>
                <c:pt idx="5">
                  <c:v>42430</c:v>
                </c:pt>
                <c:pt idx="6">
                  <c:v>42461</c:v>
                </c:pt>
                <c:pt idx="7">
                  <c:v>42491</c:v>
                </c:pt>
                <c:pt idx="8">
                  <c:v>42522</c:v>
                </c:pt>
                <c:pt idx="9">
                  <c:v>42552</c:v>
                </c:pt>
                <c:pt idx="10">
                  <c:v>42583</c:v>
                </c:pt>
                <c:pt idx="11">
                  <c:v>42614</c:v>
                </c:pt>
              </c:numCache>
            </c:numRef>
          </c:cat>
          <c:val>
            <c:numRef>
              <c:f>Sheet1!$B$2:$B$13</c:f>
              <c:numCache>
                <c:formatCode>General</c:formatCode>
                <c:ptCount val="12"/>
                <c:pt idx="0">
                  <c:v>1000</c:v>
                </c:pt>
                <c:pt idx="1">
                  <c:v>1000</c:v>
                </c:pt>
                <c:pt idx="2">
                  <c:v>1000</c:v>
                </c:pt>
                <c:pt idx="3">
                  <c:v>1000</c:v>
                </c:pt>
                <c:pt idx="4">
                  <c:v>1000</c:v>
                </c:pt>
                <c:pt idx="5">
                  <c:v>1500</c:v>
                </c:pt>
                <c:pt idx="6">
                  <c:v>1000</c:v>
                </c:pt>
                <c:pt idx="7">
                  <c:v>2000</c:v>
                </c:pt>
                <c:pt idx="8">
                  <c:v>1500</c:v>
                </c:pt>
                <c:pt idx="9">
                  <c:v>1500</c:v>
                </c:pt>
                <c:pt idx="10">
                  <c:v>1500</c:v>
                </c:pt>
                <c:pt idx="11">
                  <c:v>2000</c:v>
                </c:pt>
              </c:numCache>
            </c:numRef>
          </c:val>
          <c:smooth val="0"/>
        </c:ser>
        <c:ser>
          <c:idx val="1"/>
          <c:order val="1"/>
          <c:tx>
            <c:strRef>
              <c:f>Sheet1!$C$1</c:f>
              <c:strCache>
                <c:ptCount val="1"/>
                <c:pt idx="0">
                  <c:v>Peak Views</c:v>
                </c:pt>
              </c:strCache>
            </c:strRef>
          </c:tx>
          <c:spPr>
            <a:ln w="28575" cap="rnd">
              <a:solidFill>
                <a:schemeClr val="accent2"/>
              </a:solidFill>
              <a:round/>
            </a:ln>
            <a:effectLst/>
          </c:spPr>
          <c:marker>
            <c:symbol val="none"/>
          </c:marker>
          <c:cat>
            <c:numRef>
              <c:f>Sheet1!$A$2:$A$13</c:f>
              <c:numCache>
                <c:formatCode>mmm\-yy</c:formatCode>
                <c:ptCount val="12"/>
                <c:pt idx="0">
                  <c:v>42278</c:v>
                </c:pt>
                <c:pt idx="1">
                  <c:v>42309</c:v>
                </c:pt>
                <c:pt idx="2">
                  <c:v>42339</c:v>
                </c:pt>
                <c:pt idx="3">
                  <c:v>42370</c:v>
                </c:pt>
                <c:pt idx="4">
                  <c:v>42401</c:v>
                </c:pt>
                <c:pt idx="5">
                  <c:v>42430</c:v>
                </c:pt>
                <c:pt idx="6">
                  <c:v>42461</c:v>
                </c:pt>
                <c:pt idx="7">
                  <c:v>42491</c:v>
                </c:pt>
                <c:pt idx="8">
                  <c:v>42522</c:v>
                </c:pt>
                <c:pt idx="9">
                  <c:v>42552</c:v>
                </c:pt>
                <c:pt idx="10">
                  <c:v>42583</c:v>
                </c:pt>
                <c:pt idx="11">
                  <c:v>42614</c:v>
                </c:pt>
              </c:numCache>
            </c:numRef>
          </c:cat>
          <c:val>
            <c:numRef>
              <c:f>Sheet1!$C$2:$C$13</c:f>
              <c:numCache>
                <c:formatCode>General</c:formatCode>
                <c:ptCount val="12"/>
                <c:pt idx="0">
                  <c:v>1750</c:v>
                </c:pt>
                <c:pt idx="1">
                  <c:v>2750</c:v>
                </c:pt>
                <c:pt idx="2">
                  <c:v>4000</c:v>
                </c:pt>
                <c:pt idx="3">
                  <c:v>4000</c:v>
                </c:pt>
                <c:pt idx="4">
                  <c:v>2750</c:v>
                </c:pt>
                <c:pt idx="5">
                  <c:v>3500</c:v>
                </c:pt>
                <c:pt idx="6">
                  <c:v>4000</c:v>
                </c:pt>
                <c:pt idx="7">
                  <c:v>4000</c:v>
                </c:pt>
                <c:pt idx="8">
                  <c:v>5500</c:v>
                </c:pt>
                <c:pt idx="9">
                  <c:v>4000</c:v>
                </c:pt>
                <c:pt idx="10">
                  <c:v>4000</c:v>
                </c:pt>
                <c:pt idx="11">
                  <c:v>4000</c:v>
                </c:pt>
              </c:numCache>
            </c:numRef>
          </c:val>
          <c:smooth val="0"/>
        </c:ser>
        <c:dLbls>
          <c:showLegendKey val="0"/>
          <c:showVal val="0"/>
          <c:showCatName val="0"/>
          <c:showSerName val="0"/>
          <c:showPercent val="0"/>
          <c:showBubbleSize val="0"/>
        </c:dLbls>
        <c:smooth val="0"/>
        <c:axId val="296387408"/>
        <c:axId val="296387800"/>
      </c:lineChart>
      <c:dateAx>
        <c:axId val="2963874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6387800"/>
        <c:crosses val="autoZero"/>
        <c:auto val="1"/>
        <c:lblOffset val="100"/>
        <c:baseTimeUnit val="months"/>
      </c:dateAx>
      <c:valAx>
        <c:axId val="296387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638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827520" y="9119474"/>
            <a:ext cx="487680" cy="481726"/>
          </a:xfrm>
          <a:prstGeom prst="rect">
            <a:avLst/>
          </a:prstGeom>
        </p:spPr>
        <p:txBody>
          <a:bodyPr vert="horz" lIns="96661" tIns="48331" rIns="96661" bIns="48331" rtlCol="0" anchor="ctr"/>
          <a:lstStyle>
            <a:lvl1pPr algn="r">
              <a:defRPr sz="1300"/>
            </a:lvl1pPr>
          </a:lstStyle>
          <a:p>
            <a:pPr algn="l"/>
            <a:fld id="{697B12D4-4E44-48C5-B3AA-ECDAF4D2CE64}" type="slidenum">
              <a:rPr lang="en-US" b="1" smtClean="0"/>
              <a:pPr algn="l"/>
              <a:t>‹#›</a:t>
            </a:fld>
            <a:endParaRPr lang="en-US" b="1" dirty="0"/>
          </a:p>
        </p:txBody>
      </p:sp>
      <p:sp>
        <p:nvSpPr>
          <p:cNvPr id="7" name="Header Placeholder 6"/>
          <p:cNvSpPr>
            <a:spLocks noGrp="1"/>
          </p:cNvSpPr>
          <p:nvPr>
            <p:ph type="hdr" sz="quarter"/>
          </p:nvPr>
        </p:nvSpPr>
        <p:spPr>
          <a:xfrm>
            <a:off x="590711" y="108175"/>
            <a:ext cx="4801244" cy="481727"/>
          </a:xfrm>
          <a:prstGeom prst="rect">
            <a:avLst/>
          </a:prstGeom>
        </p:spPr>
        <p:txBody>
          <a:bodyPr vert="horz" lIns="0" tIns="96661" rIns="0" bIns="96661" rtlCol="0"/>
          <a:lstStyle>
            <a:lvl1pPr algn="l">
              <a:defRPr sz="1300"/>
            </a:lvl1pPr>
          </a:lstStyle>
          <a:p>
            <a:endParaRPr lang="en-US" dirty="0"/>
          </a:p>
        </p:txBody>
      </p:sp>
      <p:cxnSp>
        <p:nvCxnSpPr>
          <p:cNvPr id="10" name="Straight Connector 9"/>
          <p:cNvCxnSpPr/>
          <p:nvPr/>
        </p:nvCxnSpPr>
        <p:spPr>
          <a:xfrm>
            <a:off x="590712" y="9119474"/>
            <a:ext cx="61475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1866" y="9193289"/>
            <a:ext cx="4562856" cy="308380"/>
          </a:xfrm>
          <a:prstGeom prst="rect">
            <a:avLst/>
          </a:prstGeom>
        </p:spPr>
      </p:pic>
    </p:spTree>
    <p:extLst>
      <p:ext uri="{BB962C8B-B14F-4D97-AF65-F5344CB8AC3E}">
        <p14:creationId xmlns:p14="http://schemas.microsoft.com/office/powerpoint/2010/main" val="1859218430"/>
      </p:ext>
    </p:extLst>
  </p:cSld>
  <p:clrMap bg1="lt1" tx1="dk1" bg2="lt2" tx2="dk2" accent1="accent1" accent2="accent2" accent3="accent3" accent4="accent4" accent5="accent5" accent6="accent6" hlink="hlink" folHlink="folHlink"/>
  <p:extLst mod="1">
    <p:ext uri="{56416CCD-93CA-4268-BC5B-53C4BB910035}">
      <p15:sldGuideLst xmlns:p15="http://schemas.microsoft.com/office/powerpoint/2012/main">
        <p15:guide id="1" pos="35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6828076" y="9119474"/>
            <a:ext cx="487680" cy="481726"/>
          </a:xfrm>
          <a:prstGeom prst="rect">
            <a:avLst/>
          </a:prstGeom>
        </p:spPr>
        <p:txBody>
          <a:bodyPr vert="horz" lIns="96661" tIns="48331" rIns="96661" bIns="48331" rtlCol="0" anchor="ctr"/>
          <a:lstStyle>
            <a:lvl1pPr algn="l">
              <a:defRPr sz="1300" b="1"/>
            </a:lvl1pPr>
          </a:lstStyle>
          <a:p>
            <a:fld id="{30F18498-1159-498D-8DC7-E1A69C582DF5}" type="slidenum">
              <a:rPr lang="en-US" smtClean="0"/>
              <a:pPr/>
              <a:t>‹#›</a:t>
            </a:fld>
            <a:endParaRPr lang="en-US" dirty="0"/>
          </a:p>
        </p:txBody>
      </p:sp>
      <p:cxnSp>
        <p:nvCxnSpPr>
          <p:cNvPr id="13" name="Straight Connector 12"/>
          <p:cNvCxnSpPr/>
          <p:nvPr/>
        </p:nvCxnSpPr>
        <p:spPr>
          <a:xfrm>
            <a:off x="590712" y="9119474"/>
            <a:ext cx="614751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Header Placeholder 13"/>
          <p:cNvSpPr>
            <a:spLocks noGrp="1"/>
          </p:cNvSpPr>
          <p:nvPr>
            <p:ph type="hdr" sz="quarter"/>
          </p:nvPr>
        </p:nvSpPr>
        <p:spPr>
          <a:xfrm>
            <a:off x="568959" y="101414"/>
            <a:ext cx="5022188" cy="481727"/>
          </a:xfrm>
          <a:prstGeom prst="rect">
            <a:avLst/>
          </a:prstGeom>
        </p:spPr>
        <p:txBody>
          <a:bodyPr vert="horz" lIns="0" tIns="96661" rIns="0" bIns="96661" rtlCol="0"/>
          <a:lstStyle>
            <a:lvl1pPr algn="l">
              <a:defRPr sz="1300"/>
            </a:lvl1pPr>
          </a:lstStyle>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866" y="9193289"/>
            <a:ext cx="4562856" cy="308380"/>
          </a:xfrm>
          <a:prstGeom prst="rect">
            <a:avLst/>
          </a:prstGeom>
        </p:spPr>
      </p:pic>
    </p:spTree>
    <p:extLst>
      <p:ext uri="{BB962C8B-B14F-4D97-AF65-F5344CB8AC3E}">
        <p14:creationId xmlns:p14="http://schemas.microsoft.com/office/powerpoint/2010/main" val="395029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35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t>1</a:t>
            </a:fld>
            <a:endParaRPr lang="en-US"/>
          </a:p>
        </p:txBody>
      </p:sp>
    </p:spTree>
    <p:extLst>
      <p:ext uri="{BB962C8B-B14F-4D97-AF65-F5344CB8AC3E}">
        <p14:creationId xmlns:p14="http://schemas.microsoft.com/office/powerpoint/2010/main" val="618738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0F18498-1159-498D-8DC7-E1A69C582DF5}" type="slidenum">
              <a:rPr lang="en-US" smtClean="0"/>
              <a:pPr/>
              <a:t>13</a:t>
            </a:fld>
            <a:endParaRPr lang="en-US" dirty="0"/>
          </a:p>
        </p:txBody>
      </p:sp>
    </p:spTree>
    <p:extLst>
      <p:ext uri="{BB962C8B-B14F-4D97-AF65-F5344CB8AC3E}">
        <p14:creationId xmlns:p14="http://schemas.microsoft.com/office/powerpoint/2010/main" val="94488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0F18498-1159-498D-8DC7-E1A69C582DF5}" type="slidenum">
              <a:rPr lang="en-US" smtClean="0"/>
              <a:pPr/>
              <a:t>14</a:t>
            </a:fld>
            <a:endParaRPr lang="en-US" dirty="0"/>
          </a:p>
        </p:txBody>
      </p:sp>
    </p:spTree>
    <p:extLst>
      <p:ext uri="{BB962C8B-B14F-4D97-AF65-F5344CB8AC3E}">
        <p14:creationId xmlns:p14="http://schemas.microsoft.com/office/powerpoint/2010/main" val="1564336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15</a:t>
            </a:fld>
            <a:endParaRPr lang="en-US" dirty="0"/>
          </a:p>
        </p:txBody>
      </p:sp>
    </p:spTree>
    <p:extLst>
      <p:ext uri="{BB962C8B-B14F-4D97-AF65-F5344CB8AC3E}">
        <p14:creationId xmlns:p14="http://schemas.microsoft.com/office/powerpoint/2010/main" val="455576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16</a:t>
            </a:fld>
            <a:endParaRPr lang="en-US" dirty="0"/>
          </a:p>
        </p:txBody>
      </p:sp>
    </p:spTree>
    <p:extLst>
      <p:ext uri="{BB962C8B-B14F-4D97-AF65-F5344CB8AC3E}">
        <p14:creationId xmlns:p14="http://schemas.microsoft.com/office/powerpoint/2010/main" val="2566246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Google regularly pulls newly committed Clang checkers &amp; builds their entire source code. And hollers at</a:t>
            </a:r>
            <a:r>
              <a:rPr lang="en-US" baseline="0" dirty="0" smtClean="0"/>
              <a:t> f</a:t>
            </a:r>
            <a:r>
              <a:rPr lang="en-US" dirty="0" smtClean="0"/>
              <a:t>alse positives.</a:t>
            </a:r>
          </a:p>
        </p:txBody>
      </p:sp>
      <p:sp>
        <p:nvSpPr>
          <p:cNvPr id="4" name="Slide Number Placeholder 3"/>
          <p:cNvSpPr>
            <a:spLocks noGrp="1"/>
          </p:cNvSpPr>
          <p:nvPr>
            <p:ph type="sldNum" sz="quarter" idx="10"/>
          </p:nvPr>
        </p:nvSpPr>
        <p:spPr/>
        <p:txBody>
          <a:bodyPr/>
          <a:lstStyle/>
          <a:p>
            <a:fld id="{30F18498-1159-498D-8DC7-E1A69C582DF5}" type="slidenum">
              <a:rPr lang="en-US" smtClean="0"/>
              <a:pPr/>
              <a:t>17</a:t>
            </a:fld>
            <a:endParaRPr lang="en-US" dirty="0"/>
          </a:p>
        </p:txBody>
      </p:sp>
    </p:spTree>
    <p:extLst>
      <p:ext uri="{BB962C8B-B14F-4D97-AF65-F5344CB8AC3E}">
        <p14:creationId xmlns:p14="http://schemas.microsoft.com/office/powerpoint/2010/main" val="2651165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3</a:t>
            </a:fld>
            <a:endParaRPr lang="en-US" dirty="0"/>
          </a:p>
        </p:txBody>
      </p:sp>
    </p:spTree>
    <p:extLst>
      <p:ext uri="{BB962C8B-B14F-4D97-AF65-F5344CB8AC3E}">
        <p14:creationId xmlns:p14="http://schemas.microsoft.com/office/powerpoint/2010/main" val="2800842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new C rules, 79 total C rules applicable to C++</a:t>
            </a:r>
          </a:p>
          <a:p>
            <a:r>
              <a:rPr lang="en-US" baseline="0" dirty="0" smtClean="0"/>
              <a:t>14 new C++ rules, 83 total C++ rules</a:t>
            </a:r>
          </a:p>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4</a:t>
            </a:fld>
            <a:endParaRPr lang="en-US" dirty="0"/>
          </a:p>
        </p:txBody>
      </p:sp>
    </p:spTree>
    <p:extLst>
      <p:ext uri="{BB962C8B-B14F-4D97-AF65-F5344CB8AC3E}">
        <p14:creationId xmlns:p14="http://schemas.microsoft.com/office/powerpoint/2010/main" val="4262218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5</a:t>
            </a:fld>
            <a:endParaRPr lang="en-US" dirty="0"/>
          </a:p>
        </p:txBody>
      </p:sp>
    </p:spTree>
    <p:extLst>
      <p:ext uri="{BB962C8B-B14F-4D97-AF65-F5344CB8AC3E}">
        <p14:creationId xmlns:p14="http://schemas.microsoft.com/office/powerpoint/2010/main" val="311003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6</a:t>
            </a:fld>
            <a:endParaRPr lang="en-US" dirty="0"/>
          </a:p>
        </p:txBody>
      </p:sp>
    </p:spTree>
    <p:extLst>
      <p:ext uri="{BB962C8B-B14F-4D97-AF65-F5344CB8AC3E}">
        <p14:creationId xmlns:p14="http://schemas.microsoft.com/office/powerpoint/2010/main" val="1790167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7</a:t>
            </a:fld>
            <a:endParaRPr lang="en-US" dirty="0"/>
          </a:p>
        </p:txBody>
      </p:sp>
    </p:spTree>
    <p:extLst>
      <p:ext uri="{BB962C8B-B14F-4D97-AF65-F5344CB8AC3E}">
        <p14:creationId xmlns:p14="http://schemas.microsoft.com/office/powerpoint/2010/main" val="2954847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pPr/>
              <a:t>8</a:t>
            </a:fld>
            <a:endParaRPr lang="en-US" dirty="0"/>
          </a:p>
        </p:txBody>
      </p:sp>
    </p:spTree>
    <p:extLst>
      <p:ext uri="{BB962C8B-B14F-4D97-AF65-F5344CB8AC3E}">
        <p14:creationId xmlns:p14="http://schemas.microsoft.com/office/powerpoint/2010/main" val="2718612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4"/>
          <p:cNvSpPr>
            <a:spLocks noGrp="1" noChangeArrowheads="1"/>
          </p:cNvSpPr>
          <p:nvPr>
            <p:ph type="hdr" sz="quarter"/>
          </p:nvPr>
        </p:nvSpPr>
        <p:spPr>
          <a:ln/>
        </p:spPr>
        <p:txBody>
          <a:bodyPr/>
          <a:lstStyle/>
          <a:p>
            <a:r>
              <a:rPr lang="en-US" dirty="0" smtClean="0"/>
              <a:t>Author</a:t>
            </a:r>
            <a:endParaRPr lang="en-US" dirty="0"/>
          </a:p>
          <a:p>
            <a:r>
              <a:rPr lang="en-US" dirty="0" smtClean="0"/>
              <a:t>Software Engineering Institute</a:t>
            </a:r>
            <a:endParaRPr lang="en-US" dirty="0"/>
          </a:p>
        </p:txBody>
      </p:sp>
      <p:sp>
        <p:nvSpPr>
          <p:cNvPr id="5" name="Rectangle 25"/>
          <p:cNvSpPr>
            <a:spLocks noGrp="1" noChangeArrowheads="1"/>
          </p:cNvSpPr>
          <p:nvPr>
            <p:ph type="dt" idx="1"/>
          </p:nvPr>
        </p:nvSpPr>
        <p:spPr>
          <a:xfrm>
            <a:off x="3779961" y="299212"/>
            <a:ext cx="2736936" cy="470416"/>
          </a:xfrm>
          <a:prstGeom prst="rect">
            <a:avLst/>
          </a:prstGeom>
          <a:ln/>
        </p:spPr>
        <p:txBody>
          <a:bodyPr/>
          <a:lstStyle/>
          <a:p>
            <a:fld id="{D8F348F5-97A1-4309-ADC6-A00DD72A5AB8}" type="datetime1">
              <a:rPr lang="en-US"/>
              <a:pPr/>
              <a:t>12/7/2016</a:t>
            </a:fld>
            <a:endParaRPr lang="en-US" dirty="0"/>
          </a:p>
        </p:txBody>
      </p:sp>
      <p:sp>
        <p:nvSpPr>
          <p:cNvPr id="876546" name="Rectangle 2"/>
          <p:cNvSpPr>
            <a:spLocks noGrp="1" noRot="1" noChangeAspect="1" noChangeArrowheads="1" noTextEdit="1"/>
          </p:cNvSpPr>
          <p:nvPr>
            <p:ph type="sldImg"/>
          </p:nvPr>
        </p:nvSpPr>
        <p:spPr>
          <a:xfrm>
            <a:off x="777875" y="1200150"/>
            <a:ext cx="5759450" cy="3240088"/>
          </a:xfrm>
          <a:ln/>
        </p:spPr>
      </p:sp>
      <p:sp>
        <p:nvSpPr>
          <p:cNvPr id="876547" name="Rectangle 3"/>
          <p:cNvSpPr>
            <a:spLocks noGrp="1" noChangeArrowheads="1"/>
          </p:cNvSpPr>
          <p:nvPr>
            <p:ph type="body" idx="1"/>
          </p:nvPr>
        </p:nvSpPr>
        <p:spPr/>
        <p:txBody>
          <a:bodyPr/>
          <a:lstStyle/>
          <a:p>
            <a:pPr marL="231023" indent="-231023"/>
            <a:endParaRPr lang="en-US" dirty="0"/>
          </a:p>
        </p:txBody>
      </p:sp>
    </p:spTree>
    <p:extLst>
      <p:ext uri="{BB962C8B-B14F-4D97-AF65-F5344CB8AC3E}">
        <p14:creationId xmlns:p14="http://schemas.microsoft.com/office/powerpoint/2010/main" val="3718048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 checkers for CERT rules in Clang</a:t>
            </a:r>
            <a:r>
              <a:rPr lang="en-US" baseline="0" dirty="0" smtClean="0"/>
              <a:t> (created by others). Independent of our 15 new checkers.</a:t>
            </a:r>
            <a:endParaRPr lang="en-US" dirty="0" smtClean="0"/>
          </a:p>
          <a:p>
            <a:r>
              <a:rPr lang="en-US" dirty="0" smtClean="0"/>
              <a:t>The</a:t>
            </a:r>
            <a:r>
              <a:rPr lang="en-US" baseline="0" dirty="0" smtClean="0"/>
              <a:t> Clang </a:t>
            </a:r>
            <a:r>
              <a:rPr lang="en-US" dirty="0" smtClean="0"/>
              <a:t>community wants to build mapping for CERT guidelines (rather than C++ core guidelines or MISRA)</a:t>
            </a:r>
          </a:p>
          <a:p>
            <a:r>
              <a:rPr lang="en-US" dirty="0" smtClean="0"/>
              <a:t>There are 12 million registered users on Apple's app store</a:t>
            </a:r>
          </a:p>
        </p:txBody>
      </p:sp>
      <p:sp>
        <p:nvSpPr>
          <p:cNvPr id="4" name="Slide Number Placeholder 3"/>
          <p:cNvSpPr>
            <a:spLocks noGrp="1"/>
          </p:cNvSpPr>
          <p:nvPr>
            <p:ph type="sldNum" sz="quarter" idx="10"/>
          </p:nvPr>
        </p:nvSpPr>
        <p:spPr/>
        <p:txBody>
          <a:bodyPr/>
          <a:lstStyle/>
          <a:p>
            <a:fld id="{30F18498-1159-498D-8DC7-E1A69C582DF5}" type="slidenum">
              <a:rPr lang="en-US" smtClean="0"/>
              <a:pPr/>
              <a:t>11</a:t>
            </a:fld>
            <a:endParaRPr lang="en-US" dirty="0"/>
          </a:p>
        </p:txBody>
      </p:sp>
    </p:spTree>
    <p:extLst>
      <p:ext uri="{BB962C8B-B14F-4D97-AF65-F5344CB8AC3E}">
        <p14:creationId xmlns:p14="http://schemas.microsoft.com/office/powerpoint/2010/main" val="3860138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4189" y="0"/>
            <a:ext cx="5757811" cy="6383382"/>
          </a:xfrm>
          <a:prstGeom prst="rect">
            <a:avLst/>
          </a:prstGeom>
        </p:spPr>
      </p:pic>
      <p:sp>
        <p:nvSpPr>
          <p:cNvPr id="7" name="Rectangle 6"/>
          <p:cNvSpPr/>
          <p:nvPr userDrawn="1"/>
        </p:nvSpPr>
        <p:spPr bwMode="auto">
          <a:xfrm>
            <a:off x="3" y="-17418"/>
            <a:ext cx="8078872" cy="6400800"/>
          </a:xfrm>
          <a:prstGeom prst="rect">
            <a:avLst/>
          </a:prstGeom>
          <a:solidFill>
            <a:srgbClr val="005695"/>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fontAlgn="base">
              <a:spcBef>
                <a:spcPct val="50000"/>
              </a:spcBef>
              <a:spcAft>
                <a:spcPct val="0"/>
              </a:spcAft>
            </a:pPr>
            <a:endParaRPr lang="en-US" sz="2000" b="1" dirty="0" smtClean="0">
              <a:solidFill>
                <a:prstClr val="black"/>
              </a:solidFill>
              <a:latin typeface="Arial" charset="0"/>
              <a:ea typeface="ＭＳ Ｐゴシック" pitchFamily="1" charset="-128"/>
            </a:endParaRPr>
          </a:p>
        </p:txBody>
      </p:sp>
      <p:sp>
        <p:nvSpPr>
          <p:cNvPr id="2" name="Title 1"/>
          <p:cNvSpPr>
            <a:spLocks noGrp="1"/>
          </p:cNvSpPr>
          <p:nvPr>
            <p:ph type="ctrTitle" hasCustomPrompt="1"/>
          </p:nvPr>
        </p:nvSpPr>
        <p:spPr>
          <a:xfrm>
            <a:off x="522818" y="266700"/>
            <a:ext cx="6385983" cy="3657600"/>
          </a:xfrm>
        </p:spPr>
        <p:txBody>
          <a:bodyPr anchor="b">
            <a:normAutofit/>
          </a:bodyPr>
          <a:lstStyle>
            <a:lvl1pPr algn="l">
              <a:defRPr sz="36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522818" y="4076700"/>
            <a:ext cx="6385983" cy="12954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Box 10"/>
          <p:cNvSpPr txBox="1"/>
          <p:nvPr userDrawn="1"/>
        </p:nvSpPr>
        <p:spPr>
          <a:xfrm>
            <a:off x="508000" y="5493288"/>
            <a:ext cx="6385983" cy="646331"/>
          </a:xfrm>
          <a:prstGeom prst="rect">
            <a:avLst/>
          </a:prstGeom>
          <a:noFill/>
        </p:spPr>
        <p:txBody>
          <a:bodyPr wrap="square" lIns="0" tIns="0" rIns="0" bIns="0" rtlCol="0">
            <a:spAutoFit/>
          </a:bodyPr>
          <a:lstStyle/>
          <a:p>
            <a:r>
              <a:rPr lang="en-US" sz="1400" dirty="0" smtClean="0">
                <a:solidFill>
                  <a:schemeClr val="bg1"/>
                </a:solidFill>
                <a:latin typeface="Arial" panose="020B0604020202020204" pitchFamily="34" charset="0"/>
                <a:cs typeface="Arial" panose="020B0604020202020204" pitchFamily="34" charset="0"/>
              </a:rPr>
              <a:t>Software Engineering Institute</a:t>
            </a:r>
          </a:p>
          <a:p>
            <a:r>
              <a:rPr lang="en-US" sz="1400" dirty="0" smtClean="0">
                <a:solidFill>
                  <a:schemeClr val="bg1"/>
                </a:solidFill>
                <a:latin typeface="Arial" panose="020B0604020202020204" pitchFamily="34" charset="0"/>
                <a:cs typeface="Arial" panose="020B0604020202020204" pitchFamily="34" charset="0"/>
              </a:rPr>
              <a:t>Carnegie Mellon University</a:t>
            </a:r>
          </a:p>
          <a:p>
            <a:r>
              <a:rPr lang="en-US" sz="1400" dirty="0" smtClean="0">
                <a:solidFill>
                  <a:schemeClr val="bg1"/>
                </a:solidFill>
                <a:latin typeface="Arial" panose="020B0604020202020204" pitchFamily="34" charset="0"/>
                <a:cs typeface="Arial" panose="020B0604020202020204" pitchFamily="34" charset="0"/>
              </a:rPr>
              <a:t>Pittsburgh, PA  15213</a:t>
            </a:r>
          </a:p>
        </p:txBody>
      </p:sp>
      <p:sp>
        <p:nvSpPr>
          <p:cNvPr id="12" name="Rectangle 11"/>
          <p:cNvSpPr/>
          <p:nvPr userDrawn="1"/>
        </p:nvSpPr>
        <p:spPr>
          <a:xfrm>
            <a:off x="0" y="6340094"/>
            <a:ext cx="12192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76" y="6428712"/>
            <a:ext cx="5105400" cy="345048"/>
          </a:xfrm>
          <a:prstGeom prst="rect">
            <a:avLst/>
          </a:prstGeom>
        </p:spPr>
      </p:pic>
      <p:sp>
        <p:nvSpPr>
          <p:cNvPr id="16" name="Rectangle 73"/>
          <p:cNvSpPr>
            <a:spLocks noChangeArrowheads="1"/>
          </p:cNvSpPr>
          <p:nvPr userDrawn="1"/>
        </p:nvSpPr>
        <p:spPr bwMode="white">
          <a:xfrm>
            <a:off x="6096000" y="6411779"/>
            <a:ext cx="2445657" cy="184666"/>
          </a:xfrm>
          <a:prstGeom prst="rect">
            <a:avLst/>
          </a:prstGeom>
          <a:noFill/>
          <a:ln w="9525">
            <a:noFill/>
            <a:miter lim="800000"/>
            <a:headEnd/>
            <a:tailEnd/>
          </a:ln>
          <a:effectLst/>
        </p:spPr>
        <p:txBody>
          <a:bodyPr wrap="square" lIns="0" tIns="0" rIns="45714" bIns="0" anchor="t" anchorCtr="0">
            <a:spAutoFit/>
          </a:bodyPr>
          <a:lstStyle/>
          <a:p>
            <a:pPr eaLnBrk="0" hangingPunct="0">
              <a:spcBef>
                <a:spcPct val="0"/>
              </a:spcBef>
            </a:pPr>
            <a:r>
              <a:rPr lang="en-US" sz="600" b="1" dirty="0" smtClean="0">
                <a:solidFill>
                  <a:schemeClr val="bg1"/>
                </a:solidFill>
                <a:latin typeface="Arial" panose="020B0604020202020204" pitchFamily="34" charset="0"/>
                <a:cs typeface="Arial" panose="020B0604020202020204" pitchFamily="34" charset="0"/>
              </a:rPr>
              <a:t>Avoiding Insecure C++</a:t>
            </a:r>
            <a:br>
              <a:rPr lang="en-US" sz="600" b="1" dirty="0" smtClean="0">
                <a:solidFill>
                  <a:schemeClr val="bg1"/>
                </a:solidFill>
                <a:latin typeface="Arial" panose="020B0604020202020204" pitchFamily="34" charset="0"/>
                <a:cs typeface="Arial" panose="020B0604020202020204" pitchFamily="34" charset="0"/>
              </a:rPr>
            </a:br>
            <a:r>
              <a:rPr lang="en-US" sz="600" b="0" spc="0" dirty="0" smtClean="0">
                <a:solidFill>
                  <a:srgbClr val="FFFFFF"/>
                </a:solidFill>
                <a:latin typeface="Arial" panose="020B0604020202020204" pitchFamily="34" charset="0"/>
                <a:cs typeface="Arial" panose="020B0604020202020204" pitchFamily="34" charset="0"/>
              </a:rPr>
              <a:t>©</a:t>
            </a:r>
            <a:r>
              <a:rPr lang="en-US" sz="600" b="0" spc="0" baseline="0" dirty="0" smtClean="0">
                <a:solidFill>
                  <a:srgbClr val="FFFFFF"/>
                </a:solidFill>
                <a:latin typeface="Arial" panose="020B0604020202020204" pitchFamily="34" charset="0"/>
                <a:cs typeface="Arial" panose="020B0604020202020204" pitchFamily="34" charset="0"/>
              </a:rPr>
              <a:t> 2016 Carnegie Mellon University</a:t>
            </a:r>
            <a:endParaRPr lang="en-US" sz="600" b="0" spc="0" dirty="0">
              <a:solidFill>
                <a:srgbClr val="FFFFFF"/>
              </a:solidFill>
              <a:latin typeface="Arial" panose="020B0604020202020204" pitchFamily="34" charset="0"/>
              <a:cs typeface="Arial" panose="020B0604020202020204" pitchFamily="34" charset="0"/>
            </a:endParaRPr>
          </a:p>
        </p:txBody>
      </p:sp>
      <p:sp>
        <p:nvSpPr>
          <p:cNvPr id="17" name="TextBox 16"/>
          <p:cNvSpPr txBox="1"/>
          <p:nvPr userDrawn="1"/>
        </p:nvSpPr>
        <p:spPr>
          <a:xfrm>
            <a:off x="8620579" y="6411779"/>
            <a:ext cx="2272392" cy="184666"/>
          </a:xfrm>
          <a:prstGeom prst="rect">
            <a:avLst/>
          </a:prstGeom>
          <a:noFill/>
        </p:spPr>
        <p:txBody>
          <a:bodyPr wrap="square" lIns="0" tIns="0" rIns="0" bIns="0" rtlCol="0">
            <a:spAutoFit/>
          </a:bodyPr>
          <a:lstStyle/>
          <a:p>
            <a:r>
              <a:rPr lang="en-US" sz="600" dirty="0" smtClean="0">
                <a:solidFill>
                  <a:srgbClr val="FFFFFF"/>
                </a:solidFill>
                <a:latin typeface="Arial"/>
                <a:cs typeface="Arial"/>
              </a:rPr>
              <a:t>[DISTRIBUTION STATEMENT A] This material has been approved for public release and unlimited distribution.</a:t>
            </a:r>
          </a:p>
        </p:txBody>
      </p:sp>
    </p:spTree>
    <p:extLst>
      <p:ext uri="{BB962C8B-B14F-4D97-AF65-F5344CB8AC3E}">
        <p14:creationId xmlns:p14="http://schemas.microsoft.com/office/powerpoint/2010/main" val="19742720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nor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08000" y="1143000"/>
            <a:ext cx="3606800" cy="4953000"/>
          </a:xfrm>
        </p:spPr>
        <p:txBody>
          <a:bodyPr/>
          <a:lstStyle>
            <a:lvl1pPr>
              <a:defRPr/>
            </a:lvl1pPr>
          </a:lstStyle>
          <a:p>
            <a:pPr lvl="0"/>
            <a:r>
              <a:rPr lang="en-US" dirty="0" smtClean="0"/>
              <a:t>Click to insert Image or Table</a:t>
            </a:r>
          </a:p>
        </p:txBody>
      </p:sp>
      <p:sp>
        <p:nvSpPr>
          <p:cNvPr id="4" name="Content Placeholder 3"/>
          <p:cNvSpPr>
            <a:spLocks noGrp="1"/>
          </p:cNvSpPr>
          <p:nvPr>
            <p:ph sz="half" idx="2"/>
          </p:nvPr>
        </p:nvSpPr>
        <p:spPr>
          <a:xfrm>
            <a:off x="4318001" y="1076898"/>
            <a:ext cx="7315199"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4659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jo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508001" y="1143000"/>
            <a:ext cx="7365999" cy="4953000"/>
          </a:xfrm>
        </p:spPr>
        <p:txBody>
          <a:bodyPr/>
          <a:lstStyle>
            <a:lvl1pPr>
              <a:defRPr/>
            </a:lvl1pPr>
          </a:lstStyle>
          <a:p>
            <a:pPr lvl="0"/>
            <a:r>
              <a:rPr lang="en-US" dirty="0" smtClean="0"/>
              <a:t>Click to insert Image or Table</a:t>
            </a:r>
          </a:p>
        </p:txBody>
      </p:sp>
      <p:sp>
        <p:nvSpPr>
          <p:cNvPr id="4" name="Content Placeholder 3"/>
          <p:cNvSpPr>
            <a:spLocks noGrp="1"/>
          </p:cNvSpPr>
          <p:nvPr>
            <p:ph sz="half" idx="2"/>
          </p:nvPr>
        </p:nvSpPr>
        <p:spPr>
          <a:xfrm>
            <a:off x="8077201" y="1076898"/>
            <a:ext cx="3555999"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3126801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Research_Review_2.png"/>
          <p:cNvPicPr>
            <a:picLocks noChangeAspect="1"/>
          </p:cNvPicPr>
          <p:nvPr userDrawn="1"/>
        </p:nvPicPr>
        <p:blipFill rotWithShape="1">
          <a:blip r:embed="rId2">
            <a:extLst>
              <a:ext uri="{28A0092B-C50C-407E-A947-70E740481C1C}">
                <a14:useLocalDpi xmlns:a14="http://schemas.microsoft.com/office/drawing/2010/main" val="0"/>
              </a:ext>
            </a:extLst>
          </a:blip>
          <a:srcRect l="7350" r="13614"/>
          <a:stretch/>
        </p:blipFill>
        <p:spPr>
          <a:xfrm>
            <a:off x="-3" y="0"/>
            <a:ext cx="12192003" cy="6353371"/>
          </a:xfrm>
          <a:prstGeom prst="rect">
            <a:avLst/>
          </a:prstGeom>
        </p:spPr>
      </p:pic>
      <p:sp>
        <p:nvSpPr>
          <p:cNvPr id="2" name="Title 1"/>
          <p:cNvSpPr>
            <a:spLocks noGrp="1"/>
          </p:cNvSpPr>
          <p:nvPr>
            <p:ph type="ctrTitle" hasCustomPrompt="1"/>
          </p:nvPr>
        </p:nvSpPr>
        <p:spPr>
          <a:xfrm>
            <a:off x="522818" y="266700"/>
            <a:ext cx="6385983" cy="3657600"/>
          </a:xfrm>
        </p:spPr>
        <p:txBody>
          <a:bodyPr anchor="b">
            <a:normAutofit/>
          </a:bodyPr>
          <a:lstStyle>
            <a:lvl1pPr algn="l">
              <a:defRPr sz="36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522818" y="4076700"/>
            <a:ext cx="6385983" cy="20193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0" name="Rectangle 9"/>
          <p:cNvSpPr/>
          <p:nvPr userDrawn="1"/>
        </p:nvSpPr>
        <p:spPr>
          <a:xfrm>
            <a:off x="0" y="6340094"/>
            <a:ext cx="12192000" cy="5270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76" y="6428712"/>
            <a:ext cx="5105400" cy="345048"/>
          </a:xfrm>
          <a:prstGeom prst="rect">
            <a:avLst/>
          </a:prstGeom>
        </p:spPr>
      </p:pic>
      <p:sp>
        <p:nvSpPr>
          <p:cNvPr id="15" name="Rectangle 73"/>
          <p:cNvSpPr>
            <a:spLocks noChangeArrowheads="1"/>
          </p:cNvSpPr>
          <p:nvPr userDrawn="1"/>
        </p:nvSpPr>
        <p:spPr bwMode="white">
          <a:xfrm>
            <a:off x="6096000" y="6411779"/>
            <a:ext cx="2445657" cy="184666"/>
          </a:xfrm>
          <a:prstGeom prst="rect">
            <a:avLst/>
          </a:prstGeom>
          <a:noFill/>
          <a:ln w="9525">
            <a:noFill/>
            <a:miter lim="800000"/>
            <a:headEnd/>
            <a:tailEnd/>
          </a:ln>
          <a:effectLst/>
        </p:spPr>
        <p:txBody>
          <a:bodyPr wrap="square" lIns="0" tIns="0" rIns="45714" bIns="0" anchor="t" anchorCtr="0">
            <a:spAutoFit/>
          </a:bodyPr>
          <a:lstStyle/>
          <a:p>
            <a:pPr eaLnBrk="0" hangingPunct="0">
              <a:spcBef>
                <a:spcPct val="0"/>
              </a:spcBef>
            </a:pPr>
            <a:r>
              <a:rPr lang="en-US" sz="600" b="1" dirty="0" smtClean="0">
                <a:solidFill>
                  <a:schemeClr val="bg1"/>
                </a:solidFill>
                <a:latin typeface="Arial" panose="020B0604020202020204" pitchFamily="34" charset="0"/>
                <a:cs typeface="Arial" panose="020B0604020202020204" pitchFamily="34" charset="0"/>
              </a:rPr>
              <a:t>Avoiding</a:t>
            </a:r>
            <a:r>
              <a:rPr lang="en-US" sz="600" b="1" baseline="0" dirty="0" smtClean="0">
                <a:solidFill>
                  <a:schemeClr val="bg1"/>
                </a:solidFill>
                <a:latin typeface="Arial" panose="020B0604020202020204" pitchFamily="34" charset="0"/>
                <a:cs typeface="Arial" panose="020B0604020202020204" pitchFamily="34" charset="0"/>
              </a:rPr>
              <a:t> Insecure </a:t>
            </a:r>
            <a:r>
              <a:rPr lang="en-US" sz="600" b="1" dirty="0" smtClean="0">
                <a:solidFill>
                  <a:schemeClr val="bg1"/>
                </a:solidFill>
                <a:latin typeface="Arial" panose="020B0604020202020204" pitchFamily="34" charset="0"/>
                <a:cs typeface="Arial" panose="020B0604020202020204" pitchFamily="34" charset="0"/>
              </a:rPr>
              <a:t>C++</a:t>
            </a:r>
            <a:br>
              <a:rPr lang="en-US" sz="600" b="1" dirty="0" smtClean="0">
                <a:solidFill>
                  <a:schemeClr val="bg1"/>
                </a:solidFill>
                <a:latin typeface="Arial" panose="020B0604020202020204" pitchFamily="34" charset="0"/>
                <a:cs typeface="Arial" panose="020B0604020202020204" pitchFamily="34" charset="0"/>
              </a:rPr>
            </a:br>
            <a:r>
              <a:rPr lang="en-US" sz="600" b="0" spc="0" dirty="0" smtClean="0">
                <a:solidFill>
                  <a:srgbClr val="FFFFFF"/>
                </a:solidFill>
                <a:latin typeface="Arial" panose="020B0604020202020204" pitchFamily="34" charset="0"/>
                <a:cs typeface="Arial" panose="020B0604020202020204" pitchFamily="34" charset="0"/>
              </a:rPr>
              <a:t>©</a:t>
            </a:r>
            <a:r>
              <a:rPr lang="en-US" sz="600" b="0" spc="0" baseline="0" dirty="0" smtClean="0">
                <a:solidFill>
                  <a:srgbClr val="FFFFFF"/>
                </a:solidFill>
                <a:latin typeface="Arial" panose="020B0604020202020204" pitchFamily="34" charset="0"/>
                <a:cs typeface="Arial" panose="020B0604020202020204" pitchFamily="34" charset="0"/>
              </a:rPr>
              <a:t> 2016 Carnegie Mellon University</a:t>
            </a:r>
            <a:endParaRPr lang="en-US" sz="600" b="0" spc="0" dirty="0">
              <a:solidFill>
                <a:srgbClr val="FFFFFF"/>
              </a:solidFill>
              <a:latin typeface="Arial" panose="020B0604020202020204" pitchFamily="34" charset="0"/>
              <a:cs typeface="Arial" panose="020B0604020202020204" pitchFamily="34" charset="0"/>
            </a:endParaRPr>
          </a:p>
        </p:txBody>
      </p:sp>
      <p:sp>
        <p:nvSpPr>
          <p:cNvPr id="16" name="TextBox 15"/>
          <p:cNvSpPr txBox="1"/>
          <p:nvPr userDrawn="1"/>
        </p:nvSpPr>
        <p:spPr>
          <a:xfrm>
            <a:off x="8620579" y="6411779"/>
            <a:ext cx="2272392" cy="184666"/>
          </a:xfrm>
          <a:prstGeom prst="rect">
            <a:avLst/>
          </a:prstGeom>
          <a:noFill/>
        </p:spPr>
        <p:txBody>
          <a:bodyPr wrap="square" lIns="0" tIns="0" rIns="0" bIns="0" rtlCol="0">
            <a:spAutoFit/>
          </a:bodyPr>
          <a:lstStyle/>
          <a:p>
            <a:r>
              <a:rPr lang="en-US" sz="600" dirty="0" smtClean="0">
                <a:solidFill>
                  <a:srgbClr val="FFFFFF"/>
                </a:solidFill>
                <a:latin typeface="Arial"/>
                <a:cs typeface="Arial"/>
              </a:rPr>
              <a:t>[DISTRIBUTION STATEMENT A] This material has been approved for public release and unlimited distribution.</a:t>
            </a:r>
          </a:p>
        </p:txBody>
      </p:sp>
    </p:spTree>
    <p:extLst>
      <p:ext uri="{BB962C8B-B14F-4D97-AF65-F5344CB8AC3E}">
        <p14:creationId xmlns:p14="http://schemas.microsoft.com/office/powerpoint/2010/main" val="51205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521"/>
          <a:stretch/>
        </p:blipFill>
        <p:spPr>
          <a:xfrm>
            <a:off x="291549" y="1098165"/>
            <a:ext cx="3823252" cy="5242275"/>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318001" y="1076898"/>
            <a:ext cx="7315199" cy="5019102"/>
          </a:xfrm>
        </p:spPr>
        <p:txBody>
          <a:bodyPr/>
          <a:lstStyle>
            <a:lvl1pPr>
              <a:defRPr b="1"/>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3553240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35911" y="1081758"/>
            <a:ext cx="11093380" cy="50142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863515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5912" y="1076898"/>
            <a:ext cx="5458488"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6212289" y="1076898"/>
            <a:ext cx="542091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367020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5912" y="1076898"/>
            <a:ext cx="3578888"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Content Placeholder 2"/>
          <p:cNvSpPr>
            <a:spLocks noGrp="1"/>
          </p:cNvSpPr>
          <p:nvPr>
            <p:ph sz="half" idx="13"/>
          </p:nvPr>
        </p:nvSpPr>
        <p:spPr>
          <a:xfrm>
            <a:off x="4318001" y="1076898"/>
            <a:ext cx="3555999"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2"/>
          <p:cNvSpPr>
            <a:spLocks noGrp="1"/>
          </p:cNvSpPr>
          <p:nvPr>
            <p:ph sz="half" idx="14"/>
          </p:nvPr>
        </p:nvSpPr>
        <p:spPr>
          <a:xfrm>
            <a:off x="8077200" y="1076898"/>
            <a:ext cx="3556000"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487128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5912" y="1076898"/>
            <a:ext cx="2613688"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Content Placeholder 2"/>
          <p:cNvSpPr>
            <a:spLocks noGrp="1"/>
          </p:cNvSpPr>
          <p:nvPr>
            <p:ph sz="half" idx="13"/>
          </p:nvPr>
        </p:nvSpPr>
        <p:spPr>
          <a:xfrm>
            <a:off x="3352800" y="1076898"/>
            <a:ext cx="2641600"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Content Placeholder 2"/>
          <p:cNvSpPr>
            <a:spLocks noGrp="1"/>
          </p:cNvSpPr>
          <p:nvPr>
            <p:ph sz="half" idx="14"/>
          </p:nvPr>
        </p:nvSpPr>
        <p:spPr>
          <a:xfrm>
            <a:off x="6197600" y="1076898"/>
            <a:ext cx="2641600" cy="50191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Content Placeholder 2"/>
          <p:cNvSpPr>
            <a:spLocks noGrp="1"/>
          </p:cNvSpPr>
          <p:nvPr>
            <p:ph sz="half" idx="15"/>
          </p:nvPr>
        </p:nvSpPr>
        <p:spPr>
          <a:xfrm>
            <a:off x="9042400" y="1084704"/>
            <a:ext cx="2590800" cy="50112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9750949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lain">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bwMode="auto">
          <a:xfrm>
            <a:off x="3" y="-17418"/>
            <a:ext cx="12191996" cy="6355080"/>
          </a:xfrm>
          <a:prstGeom prst="rect">
            <a:avLst/>
          </a:prstGeom>
          <a:solidFill>
            <a:srgbClr val="AF0D1D"/>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Title 1"/>
          <p:cNvSpPr>
            <a:spLocks noGrp="1"/>
          </p:cNvSpPr>
          <p:nvPr>
            <p:ph type="title" hasCustomPrompt="1"/>
          </p:nvPr>
        </p:nvSpPr>
        <p:spPr bwMode="white">
          <a:xfrm>
            <a:off x="529168" y="2791272"/>
            <a:ext cx="6836833" cy="282129"/>
          </a:xfrm>
          <a:prstGeom prst="rect">
            <a:avLst/>
          </a:prstGeom>
        </p:spPr>
        <p:txBody>
          <a:bodyPr lIns="0" tIns="0" rIns="0" bIns="0" anchor="b" anchorCtr="0"/>
          <a:lstStyle>
            <a:lvl1pPr algn="l">
              <a:defRPr sz="2000" b="0" cap="none">
                <a:solidFill>
                  <a:schemeClr val="bg1"/>
                </a:solidFill>
              </a:defRPr>
            </a:lvl1pPr>
          </a:lstStyle>
          <a:p>
            <a:r>
              <a:rPr lang="en-US" dirty="0" smtClean="0"/>
              <a:t>Click To Edit Presentation Title</a:t>
            </a:r>
            <a:endParaRPr lang="en-US" dirty="0"/>
          </a:p>
        </p:txBody>
      </p:sp>
      <p:sp>
        <p:nvSpPr>
          <p:cNvPr id="13" name="Text Placeholder 3"/>
          <p:cNvSpPr>
            <a:spLocks noGrp="1"/>
          </p:cNvSpPr>
          <p:nvPr>
            <p:ph type="body" sz="quarter" idx="10" hasCustomPrompt="1"/>
          </p:nvPr>
        </p:nvSpPr>
        <p:spPr bwMode="white">
          <a:xfrm>
            <a:off x="529167" y="3109372"/>
            <a:ext cx="6836835" cy="469900"/>
          </a:xfrm>
          <a:prstGeom prst="rect">
            <a:avLst/>
          </a:prstGeom>
        </p:spPr>
        <p:txBody>
          <a:bodyPr lIns="0" tIns="0" rIns="0" bIns="0">
            <a:noAutofit/>
          </a:bodyPr>
          <a:lstStyle>
            <a:lvl1pPr>
              <a:defRPr sz="3600" b="1">
                <a:solidFill>
                  <a:schemeClr val="bg1"/>
                </a:solidFill>
              </a:defRPr>
            </a:lvl1pPr>
          </a:lstStyle>
          <a:p>
            <a:pPr lvl="0"/>
            <a:r>
              <a:rPr lang="en-US" dirty="0" smtClean="0"/>
              <a:t>Click to edit Section Title</a:t>
            </a:r>
          </a:p>
        </p:txBody>
      </p:sp>
      <p:sp>
        <p:nvSpPr>
          <p:cNvPr id="5" name="Rectangle 4"/>
          <p:cNvSpPr/>
          <p:nvPr userDrawn="1"/>
        </p:nvSpPr>
        <p:spPr>
          <a:xfrm>
            <a:off x="0" y="6340094"/>
            <a:ext cx="12192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676" y="6428712"/>
            <a:ext cx="5105400" cy="345048"/>
          </a:xfrm>
          <a:prstGeom prst="rect">
            <a:avLst/>
          </a:prstGeom>
        </p:spPr>
      </p:pic>
      <p:sp>
        <p:nvSpPr>
          <p:cNvPr id="9" name="Rectangle 73"/>
          <p:cNvSpPr>
            <a:spLocks noChangeArrowheads="1"/>
          </p:cNvSpPr>
          <p:nvPr userDrawn="1"/>
        </p:nvSpPr>
        <p:spPr bwMode="white">
          <a:xfrm>
            <a:off x="6096000" y="6411779"/>
            <a:ext cx="2445657" cy="200055"/>
          </a:xfrm>
          <a:prstGeom prst="rect">
            <a:avLst/>
          </a:prstGeom>
          <a:noFill/>
          <a:ln w="9525">
            <a:noFill/>
            <a:miter lim="800000"/>
            <a:headEnd/>
            <a:tailEnd/>
          </a:ln>
          <a:effectLst/>
        </p:spPr>
        <p:txBody>
          <a:bodyPr wrap="square" lIns="0" tIns="0" rIns="45714" bIns="0" anchor="t" anchorCtr="0">
            <a:spAutoFit/>
          </a:bodyPr>
          <a:lstStyle/>
          <a:p>
            <a:pPr eaLnBrk="0" hangingPunct="0">
              <a:spcBef>
                <a:spcPct val="0"/>
              </a:spcBef>
            </a:pPr>
            <a:r>
              <a:rPr lang="en-US" sz="700" b="1" dirty="0" smtClean="0">
                <a:solidFill>
                  <a:srgbClr val="FFFFFF"/>
                </a:solidFill>
                <a:latin typeface="Arial" panose="020B0604020202020204" pitchFamily="34" charset="0"/>
                <a:cs typeface="Arial" panose="020B0604020202020204" pitchFamily="34" charset="0"/>
              </a:rPr>
              <a:t>Title of the Presentation Goes Here</a:t>
            </a:r>
            <a:endParaRPr lang="en-US" sz="700" b="1" dirty="0">
              <a:solidFill>
                <a:srgbClr val="FFFFFF"/>
              </a:solidFill>
              <a:latin typeface="Arial" panose="020B0604020202020204" pitchFamily="34" charset="0"/>
              <a:cs typeface="Arial" panose="020B0604020202020204" pitchFamily="34" charset="0"/>
            </a:endParaRPr>
          </a:p>
          <a:p>
            <a:pPr marL="0" indent="0" algn="l" eaLnBrk="0" hangingPunct="0">
              <a:lnSpc>
                <a:spcPct val="100000"/>
              </a:lnSpc>
              <a:spcBef>
                <a:spcPct val="0"/>
              </a:spcBef>
            </a:pPr>
            <a:r>
              <a:rPr lang="en-US" sz="600" b="0" spc="0" dirty="0" smtClean="0">
                <a:solidFill>
                  <a:srgbClr val="FFFFFF"/>
                </a:solidFill>
                <a:latin typeface="Arial" panose="020B0604020202020204" pitchFamily="34" charset="0"/>
                <a:cs typeface="Arial" panose="020B0604020202020204" pitchFamily="34" charset="0"/>
              </a:rPr>
              <a:t>©</a:t>
            </a:r>
            <a:r>
              <a:rPr lang="en-US" sz="600" b="0" spc="0" baseline="0" dirty="0" smtClean="0">
                <a:solidFill>
                  <a:srgbClr val="FFFFFF"/>
                </a:solidFill>
                <a:latin typeface="Arial" panose="020B0604020202020204" pitchFamily="34" charset="0"/>
                <a:cs typeface="Arial" panose="020B0604020202020204" pitchFamily="34" charset="0"/>
              </a:rPr>
              <a:t> 2016 Carnegie Mellon University</a:t>
            </a:r>
            <a:endParaRPr lang="en-US" sz="600" b="0" spc="0" dirty="0">
              <a:solidFill>
                <a:srgbClr val="FFFFFF"/>
              </a:solidFill>
              <a:latin typeface="Arial" panose="020B0604020202020204" pitchFamily="34" charset="0"/>
              <a:cs typeface="Arial" panose="020B0604020202020204" pitchFamily="34" charset="0"/>
            </a:endParaRPr>
          </a:p>
        </p:txBody>
      </p:sp>
      <p:sp>
        <p:nvSpPr>
          <p:cNvPr id="11" name="TextBox 10"/>
          <p:cNvSpPr txBox="1"/>
          <p:nvPr userDrawn="1"/>
        </p:nvSpPr>
        <p:spPr>
          <a:xfrm>
            <a:off x="8620579" y="6411779"/>
            <a:ext cx="2272392" cy="184666"/>
          </a:xfrm>
          <a:prstGeom prst="rect">
            <a:avLst/>
          </a:prstGeom>
          <a:noFill/>
        </p:spPr>
        <p:txBody>
          <a:bodyPr wrap="square" lIns="0" tIns="0" rIns="0" bIns="0" rtlCol="0">
            <a:spAutoFit/>
          </a:bodyPr>
          <a:lstStyle/>
          <a:p>
            <a:r>
              <a:rPr lang="en-US" sz="600" dirty="0" smtClean="0">
                <a:solidFill>
                  <a:srgbClr val="FFFFFF"/>
                </a:solidFill>
                <a:latin typeface="Arial"/>
                <a:cs typeface="Arial"/>
              </a:rPr>
              <a:t>[DISTRIBUTION STATEMENT A] This material has been approved for public release and unlimited distribution.</a:t>
            </a:r>
          </a:p>
        </p:txBody>
      </p:sp>
    </p:spTree>
    <p:extLst>
      <p:ext uri="{BB962C8B-B14F-4D97-AF65-F5344CB8AC3E}">
        <p14:creationId xmlns:p14="http://schemas.microsoft.com/office/powerpoint/2010/main" val="3454895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hoto">
    <p:bg>
      <p:bgPr>
        <a:solidFill>
          <a:schemeClr val="bg1"/>
        </a:solidFill>
        <a:effectLst/>
      </p:bgPr>
    </p:bg>
    <p:spTree>
      <p:nvGrpSpPr>
        <p:cNvPr id="1" name=""/>
        <p:cNvGrpSpPr/>
        <p:nvPr/>
      </p:nvGrpSpPr>
      <p:grpSpPr>
        <a:xfrm>
          <a:off x="0" y="0"/>
          <a:ext cx="0" cy="0"/>
          <a:chOff x="0" y="0"/>
          <a:chExt cx="0" cy="0"/>
        </a:xfrm>
      </p:grpSpPr>
      <p:pic>
        <p:nvPicPr>
          <p:cNvPr id="11" name="Picture 10" descr="section.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77200" y="0"/>
            <a:ext cx="4114800" cy="6336792"/>
          </a:xfrm>
          <a:prstGeom prst="rect">
            <a:avLst/>
          </a:prstGeom>
        </p:spPr>
      </p:pic>
      <p:sp>
        <p:nvSpPr>
          <p:cNvPr id="10" name="Rectangle 9"/>
          <p:cNvSpPr/>
          <p:nvPr userDrawn="1"/>
        </p:nvSpPr>
        <p:spPr bwMode="auto">
          <a:xfrm>
            <a:off x="3" y="-17418"/>
            <a:ext cx="8077197" cy="6355080"/>
          </a:xfrm>
          <a:prstGeom prst="rect">
            <a:avLst/>
          </a:prstGeom>
          <a:solidFill>
            <a:srgbClr val="AF0D1D"/>
          </a:solidFill>
          <a:ln w="381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a typeface="ＭＳ Ｐゴシック" pitchFamily="1" charset="-128"/>
            </a:endParaRPr>
          </a:p>
        </p:txBody>
      </p:sp>
      <p:sp>
        <p:nvSpPr>
          <p:cNvPr id="12" name="Title 1"/>
          <p:cNvSpPr>
            <a:spLocks noGrp="1"/>
          </p:cNvSpPr>
          <p:nvPr>
            <p:ph type="title" hasCustomPrompt="1"/>
          </p:nvPr>
        </p:nvSpPr>
        <p:spPr bwMode="white">
          <a:xfrm>
            <a:off x="529168" y="2791272"/>
            <a:ext cx="6887633" cy="282129"/>
          </a:xfrm>
          <a:prstGeom prst="rect">
            <a:avLst/>
          </a:prstGeom>
        </p:spPr>
        <p:txBody>
          <a:bodyPr lIns="0" tIns="0" rIns="0" bIns="0" anchor="b" anchorCtr="0"/>
          <a:lstStyle>
            <a:lvl1pPr algn="l">
              <a:defRPr sz="2000" b="0" cap="none">
                <a:solidFill>
                  <a:schemeClr val="bg1"/>
                </a:solidFill>
              </a:defRPr>
            </a:lvl1pPr>
          </a:lstStyle>
          <a:p>
            <a:r>
              <a:rPr lang="en-US" dirty="0" smtClean="0"/>
              <a:t>Click To Edit Presentation Title</a:t>
            </a:r>
            <a:endParaRPr lang="en-US" dirty="0"/>
          </a:p>
        </p:txBody>
      </p:sp>
      <p:sp>
        <p:nvSpPr>
          <p:cNvPr id="13" name="Text Placeholder 3"/>
          <p:cNvSpPr>
            <a:spLocks noGrp="1"/>
          </p:cNvSpPr>
          <p:nvPr>
            <p:ph type="body" sz="quarter" idx="10" hasCustomPrompt="1"/>
          </p:nvPr>
        </p:nvSpPr>
        <p:spPr bwMode="white">
          <a:xfrm>
            <a:off x="529166" y="3109372"/>
            <a:ext cx="6865057" cy="469900"/>
          </a:xfrm>
          <a:prstGeom prst="rect">
            <a:avLst/>
          </a:prstGeom>
        </p:spPr>
        <p:txBody>
          <a:bodyPr lIns="0" tIns="0" rIns="0" bIns="0">
            <a:noAutofit/>
          </a:bodyPr>
          <a:lstStyle>
            <a:lvl1pPr>
              <a:defRPr sz="3600" b="1">
                <a:solidFill>
                  <a:schemeClr val="bg1"/>
                </a:solidFill>
              </a:defRPr>
            </a:lvl1pPr>
          </a:lstStyle>
          <a:p>
            <a:pPr lvl="0"/>
            <a:r>
              <a:rPr lang="en-US" dirty="0" smtClean="0"/>
              <a:t>Click to edit Section Title</a:t>
            </a:r>
          </a:p>
        </p:txBody>
      </p:sp>
      <p:sp>
        <p:nvSpPr>
          <p:cNvPr id="6" name="Rectangle 5"/>
          <p:cNvSpPr/>
          <p:nvPr userDrawn="1"/>
        </p:nvSpPr>
        <p:spPr>
          <a:xfrm>
            <a:off x="0" y="6340094"/>
            <a:ext cx="12192000" cy="5179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76" y="6428712"/>
            <a:ext cx="5105400" cy="345048"/>
          </a:xfrm>
          <a:prstGeom prst="rect">
            <a:avLst/>
          </a:prstGeom>
        </p:spPr>
      </p:pic>
      <p:sp>
        <p:nvSpPr>
          <p:cNvPr id="14" name="Rectangle 73"/>
          <p:cNvSpPr>
            <a:spLocks noChangeArrowheads="1"/>
          </p:cNvSpPr>
          <p:nvPr userDrawn="1"/>
        </p:nvSpPr>
        <p:spPr bwMode="white">
          <a:xfrm>
            <a:off x="6096000" y="6411779"/>
            <a:ext cx="2445657" cy="200055"/>
          </a:xfrm>
          <a:prstGeom prst="rect">
            <a:avLst/>
          </a:prstGeom>
          <a:noFill/>
          <a:ln w="9525">
            <a:noFill/>
            <a:miter lim="800000"/>
            <a:headEnd/>
            <a:tailEnd/>
          </a:ln>
          <a:effectLst/>
        </p:spPr>
        <p:txBody>
          <a:bodyPr wrap="square" lIns="0" tIns="0" rIns="45714" bIns="0" anchor="t" anchorCtr="0">
            <a:spAutoFit/>
          </a:bodyPr>
          <a:lstStyle/>
          <a:p>
            <a:pPr eaLnBrk="0" hangingPunct="0">
              <a:spcBef>
                <a:spcPct val="0"/>
              </a:spcBef>
            </a:pPr>
            <a:r>
              <a:rPr lang="en-US" sz="700" b="1" dirty="0" smtClean="0">
                <a:solidFill>
                  <a:srgbClr val="FFFFFF"/>
                </a:solidFill>
                <a:latin typeface="Arial" panose="020B0604020202020204" pitchFamily="34" charset="0"/>
                <a:cs typeface="Arial" panose="020B0604020202020204" pitchFamily="34" charset="0"/>
              </a:rPr>
              <a:t>Title of the Presentation Goes Here</a:t>
            </a:r>
            <a:endParaRPr lang="en-US" sz="700" b="1" dirty="0">
              <a:solidFill>
                <a:srgbClr val="FFFFFF"/>
              </a:solidFill>
              <a:latin typeface="Arial" panose="020B0604020202020204" pitchFamily="34" charset="0"/>
              <a:cs typeface="Arial" panose="020B0604020202020204" pitchFamily="34" charset="0"/>
            </a:endParaRPr>
          </a:p>
          <a:p>
            <a:pPr marL="0" indent="0" algn="l" eaLnBrk="0" hangingPunct="0">
              <a:lnSpc>
                <a:spcPct val="100000"/>
              </a:lnSpc>
              <a:spcBef>
                <a:spcPct val="0"/>
              </a:spcBef>
            </a:pPr>
            <a:r>
              <a:rPr lang="en-US" sz="600" b="0" spc="0" dirty="0" smtClean="0">
                <a:solidFill>
                  <a:srgbClr val="FFFFFF"/>
                </a:solidFill>
                <a:latin typeface="Arial" panose="020B0604020202020204" pitchFamily="34" charset="0"/>
                <a:cs typeface="Arial" panose="020B0604020202020204" pitchFamily="34" charset="0"/>
              </a:rPr>
              <a:t>©</a:t>
            </a:r>
            <a:r>
              <a:rPr lang="en-US" sz="600" b="0" spc="0" baseline="0" dirty="0" smtClean="0">
                <a:solidFill>
                  <a:srgbClr val="FFFFFF"/>
                </a:solidFill>
                <a:latin typeface="Arial" panose="020B0604020202020204" pitchFamily="34" charset="0"/>
                <a:cs typeface="Arial" panose="020B0604020202020204" pitchFamily="34" charset="0"/>
              </a:rPr>
              <a:t> 2016 Carnegie Mellon University</a:t>
            </a:r>
            <a:endParaRPr lang="en-US" sz="600" b="0" spc="0" dirty="0">
              <a:solidFill>
                <a:srgbClr val="FFFFFF"/>
              </a:solidFill>
              <a:latin typeface="Arial" panose="020B0604020202020204" pitchFamily="34" charset="0"/>
              <a:cs typeface="Arial" panose="020B0604020202020204" pitchFamily="34" charset="0"/>
            </a:endParaRPr>
          </a:p>
        </p:txBody>
      </p:sp>
      <p:sp>
        <p:nvSpPr>
          <p:cNvPr id="15" name="TextBox 14"/>
          <p:cNvSpPr txBox="1"/>
          <p:nvPr userDrawn="1"/>
        </p:nvSpPr>
        <p:spPr>
          <a:xfrm>
            <a:off x="8620579" y="6411779"/>
            <a:ext cx="2272392" cy="184666"/>
          </a:xfrm>
          <a:prstGeom prst="rect">
            <a:avLst/>
          </a:prstGeom>
          <a:noFill/>
        </p:spPr>
        <p:txBody>
          <a:bodyPr wrap="square" lIns="0" tIns="0" rIns="0" bIns="0" rtlCol="0">
            <a:spAutoFit/>
          </a:bodyPr>
          <a:lstStyle/>
          <a:p>
            <a:r>
              <a:rPr lang="en-US" sz="600" dirty="0" smtClean="0">
                <a:solidFill>
                  <a:srgbClr val="FFFFFF"/>
                </a:solidFill>
                <a:latin typeface="Arial"/>
                <a:cs typeface="Arial"/>
              </a:rPr>
              <a:t>[DISTRIBUTION STATEMENT A] This material has been approved for public release and unlimited distribution.</a:t>
            </a:r>
          </a:p>
        </p:txBody>
      </p:sp>
      <p:pic>
        <p:nvPicPr>
          <p:cNvPr id="2" name="Picture 1" descr="Research_Review_2a.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039180" y="0"/>
            <a:ext cx="4152820" cy="6339185"/>
          </a:xfrm>
          <a:prstGeom prst="rect">
            <a:avLst/>
          </a:prstGeom>
        </p:spPr>
      </p:pic>
    </p:spTree>
    <p:extLst>
      <p:ext uri="{BB962C8B-B14F-4D97-AF65-F5344CB8AC3E}">
        <p14:creationId xmlns:p14="http://schemas.microsoft.com/office/powerpoint/2010/main" val="167386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340094"/>
            <a:ext cx="12192000" cy="5179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35912" y="228988"/>
            <a:ext cx="10132088" cy="791632"/>
          </a:xfrm>
          <a:prstGeom prst="rect">
            <a:avLst/>
          </a:prstGeom>
        </p:spPr>
        <p:txBody>
          <a:bodyPr vert="horz" lIns="0" tIns="0" rIns="0" bIns="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5911" y="1081758"/>
            <a:ext cx="11093380" cy="498119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5"/>
          <p:cNvSpPr txBox="1">
            <a:spLocks/>
          </p:cNvSpPr>
          <p:nvPr/>
        </p:nvSpPr>
        <p:spPr>
          <a:xfrm>
            <a:off x="10943491" y="6403977"/>
            <a:ext cx="685800" cy="365125"/>
          </a:xfrm>
          <a:prstGeom prst="rect">
            <a:avLst/>
          </a:prstGeom>
        </p:spPr>
        <p:txBody>
          <a:bodyPr vert="horz" lIns="0" tIns="0" rIns="0" bIns="0" rtlCol="0" anchor="ctr"/>
          <a:lstStyle>
            <a:defPPr>
              <a:defRPr lang="en-US"/>
            </a:defPPr>
            <a:lvl1pPr marL="0" algn="r" defTabSz="914400" rtl="0" eaLnBrk="1" latinLnBrk="0" hangingPunct="1">
              <a:defRPr sz="16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2F7E23-1C34-42C1-89D5-26D10EBDB3B3}" type="slidenum">
              <a:rPr lang="en-US" sz="1400" smtClean="0">
                <a:solidFill>
                  <a:schemeClr val="tx1"/>
                </a:solidFill>
              </a:rPr>
              <a:pPr/>
              <a:t>‹#›</a:t>
            </a:fld>
            <a:endParaRPr lang="en-US" sz="1400" dirty="0">
              <a:solidFill>
                <a:schemeClr val="tx1"/>
              </a:solidFill>
            </a:endParaRPr>
          </a:p>
        </p:txBody>
      </p:sp>
      <p:pic>
        <p:nvPicPr>
          <p:cNvPr id="12" name="Picture 1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50808" y="6431375"/>
            <a:ext cx="5102352" cy="344842"/>
          </a:xfrm>
          <a:prstGeom prst="rect">
            <a:avLst/>
          </a:prstGeom>
        </p:spPr>
      </p:pic>
      <p:sp>
        <p:nvSpPr>
          <p:cNvPr id="7" name="Rectangle 73"/>
          <p:cNvSpPr>
            <a:spLocks noChangeArrowheads="1"/>
          </p:cNvSpPr>
          <p:nvPr/>
        </p:nvSpPr>
        <p:spPr bwMode="white">
          <a:xfrm>
            <a:off x="6096000" y="6411779"/>
            <a:ext cx="2445657" cy="276999"/>
          </a:xfrm>
          <a:prstGeom prst="rect">
            <a:avLst/>
          </a:prstGeom>
          <a:noFill/>
          <a:ln w="9525">
            <a:noFill/>
            <a:miter lim="800000"/>
            <a:headEnd/>
            <a:tailEnd/>
          </a:ln>
          <a:effectLst/>
        </p:spPr>
        <p:txBody>
          <a:bodyPr wrap="square" lIns="0" tIns="0" rIns="45714" bIns="0" anchor="t" anchorCtr="0">
            <a:spAutoFit/>
          </a:bodyPr>
          <a:lstStyle/>
          <a:p>
            <a:pPr eaLnBrk="0" hangingPunct="0">
              <a:spcBef>
                <a:spcPct val="0"/>
              </a:spcBef>
            </a:pPr>
            <a:r>
              <a:rPr lang="en-US" sz="600" b="1" dirty="0" smtClean="0">
                <a:latin typeface="Arial" panose="020B0604020202020204" pitchFamily="34" charset="0"/>
                <a:cs typeface="Arial" panose="020B0604020202020204" pitchFamily="34" charset="0"/>
              </a:rPr>
              <a:t>Avoiding Insecure C++</a:t>
            </a:r>
            <a:endParaRPr lang="en-US" sz="600" b="1" dirty="0">
              <a:latin typeface="Arial" panose="020B0604020202020204" pitchFamily="34" charset="0"/>
              <a:cs typeface="Arial" panose="020B0604020202020204" pitchFamily="34" charset="0"/>
            </a:endParaRPr>
          </a:p>
          <a:p>
            <a:pPr eaLnBrk="0" hangingPunct="0">
              <a:spcBef>
                <a:spcPct val="0"/>
              </a:spcBef>
            </a:pPr>
            <a:r>
              <a:rPr lang="en-US" sz="600" dirty="0" smtClean="0">
                <a:solidFill>
                  <a:schemeClr val="tx1"/>
                </a:solidFill>
                <a:latin typeface="Arial" panose="020B0604020202020204" pitchFamily="34" charset="0"/>
                <a:cs typeface="Arial" panose="020B0604020202020204" pitchFamily="34" charset="0"/>
              </a:rPr>
              <a:t>November 3-4, 2016</a:t>
            </a:r>
          </a:p>
          <a:p>
            <a:pPr marL="0" indent="0" algn="l" eaLnBrk="0" hangingPunct="0">
              <a:lnSpc>
                <a:spcPct val="100000"/>
              </a:lnSpc>
              <a:spcBef>
                <a:spcPct val="0"/>
              </a:spcBef>
            </a:pPr>
            <a:r>
              <a:rPr lang="en-US" sz="600" b="0" spc="0" dirty="0" smtClean="0">
                <a:solidFill>
                  <a:schemeClr val="tx1"/>
                </a:solidFill>
                <a:latin typeface="Arial" panose="020B0604020202020204" pitchFamily="34" charset="0"/>
                <a:cs typeface="Arial" panose="020B0604020202020204" pitchFamily="34" charset="0"/>
              </a:rPr>
              <a:t>©</a:t>
            </a:r>
            <a:r>
              <a:rPr lang="en-US" sz="600" b="0" spc="0" baseline="0" dirty="0" smtClean="0">
                <a:solidFill>
                  <a:schemeClr val="tx1"/>
                </a:solidFill>
                <a:latin typeface="Arial" panose="020B0604020202020204" pitchFamily="34" charset="0"/>
                <a:cs typeface="Arial" panose="020B0604020202020204" pitchFamily="34" charset="0"/>
              </a:rPr>
              <a:t> 2016 Carnegie Mellon University</a:t>
            </a:r>
            <a:endParaRPr lang="en-US" sz="600" b="0" spc="0" dirty="0">
              <a:solidFill>
                <a:schemeClr val="tx1"/>
              </a:solidFill>
              <a:latin typeface="Arial" panose="020B0604020202020204" pitchFamily="34" charset="0"/>
              <a:cs typeface="Arial" panose="020B0604020202020204" pitchFamily="34" charset="0"/>
            </a:endParaRPr>
          </a:p>
        </p:txBody>
      </p:sp>
      <p:sp>
        <p:nvSpPr>
          <p:cNvPr id="9" name="TextBox 8"/>
          <p:cNvSpPr txBox="1"/>
          <p:nvPr/>
        </p:nvSpPr>
        <p:spPr>
          <a:xfrm>
            <a:off x="8620579" y="6411779"/>
            <a:ext cx="2272392" cy="184666"/>
          </a:xfrm>
          <a:prstGeom prst="rect">
            <a:avLst/>
          </a:prstGeom>
          <a:noFill/>
        </p:spPr>
        <p:txBody>
          <a:bodyPr wrap="square" lIns="0" tIns="0" rIns="0" bIns="0" rtlCol="0">
            <a:spAutoFit/>
          </a:bodyPr>
          <a:lstStyle/>
          <a:p>
            <a:r>
              <a:rPr lang="en-US" sz="600" dirty="0" smtClean="0">
                <a:latin typeface="Arial"/>
                <a:cs typeface="Arial"/>
              </a:rPr>
              <a:t>[DISTRIBUTION STATEMENT A] This material has been approved for public release and unlimited distribution.</a:t>
            </a:r>
          </a:p>
        </p:txBody>
      </p:sp>
      <p:pic>
        <p:nvPicPr>
          <p:cNvPr id="10" name="Picture 9" descr="Square.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1551920" y="0"/>
            <a:ext cx="640080" cy="640080"/>
          </a:xfrm>
          <a:prstGeom prst="rect">
            <a:avLst/>
          </a:prstGeom>
        </p:spPr>
      </p:pic>
      <p:sp>
        <p:nvSpPr>
          <p:cNvPr id="11" name="Text Placeholder 7"/>
          <p:cNvSpPr txBox="1">
            <a:spLocks/>
          </p:cNvSpPr>
          <p:nvPr/>
        </p:nvSpPr>
        <p:spPr>
          <a:xfrm>
            <a:off x="535912" y="40192"/>
            <a:ext cx="5458488" cy="146304"/>
          </a:xfrm>
          <a:prstGeom prst="rect">
            <a:avLst/>
          </a:prstGeom>
        </p:spPr>
        <p:txBody>
          <a:bodyPr lIns="0" tIns="0" rIns="0" bIns="0" anchor="t" anchorCtr="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lang="en-US" sz="1000" kern="1200" dirty="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SEI Research Review 2016</a:t>
            </a:r>
            <a:endParaRPr lang="en-US" dirty="0"/>
          </a:p>
        </p:txBody>
      </p:sp>
    </p:spTree>
    <p:extLst>
      <p:ext uri="{BB962C8B-B14F-4D97-AF65-F5344CB8AC3E}">
        <p14:creationId xmlns:p14="http://schemas.microsoft.com/office/powerpoint/2010/main" val="2157173500"/>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6" r:id="rId3"/>
    <p:sldLayoutId id="2147483662" r:id="rId4"/>
    <p:sldLayoutId id="2147483664" r:id="rId5"/>
    <p:sldLayoutId id="2147483672" r:id="rId6"/>
    <p:sldLayoutId id="2147483673" r:id="rId7"/>
    <p:sldLayoutId id="2147483677" r:id="rId8"/>
    <p:sldLayoutId id="2147483678" r:id="rId9"/>
    <p:sldLayoutId id="2147483674" r:id="rId10"/>
    <p:sldLayoutId id="214748367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8" userDrawn="1">
          <p15:clr>
            <a:srgbClr val="A4A3A4"/>
          </p15:clr>
        </p15:guide>
        <p15:guide id="2" pos="320" userDrawn="1">
          <p15:clr>
            <a:srgbClr val="A4A3A4"/>
          </p15:clr>
        </p15:guide>
        <p15:guide id="3" pos="800" userDrawn="1">
          <p15:clr>
            <a:srgbClr val="A4A3A4"/>
          </p15:clr>
        </p15:guide>
        <p15:guide id="4" pos="928" userDrawn="1">
          <p15:clr>
            <a:srgbClr val="A4A3A4"/>
          </p15:clr>
        </p15:guide>
        <p15:guide id="5" pos="1408" userDrawn="1">
          <p15:clr>
            <a:srgbClr val="A4A3A4"/>
          </p15:clr>
        </p15:guide>
        <p15:guide id="6" pos="1536" userDrawn="1">
          <p15:clr>
            <a:srgbClr val="A4A3A4"/>
          </p15:clr>
        </p15:guide>
        <p15:guide id="7" pos="1984" userDrawn="1">
          <p15:clr>
            <a:srgbClr val="A4A3A4"/>
          </p15:clr>
        </p15:guide>
        <p15:guide id="8" pos="2112" userDrawn="1">
          <p15:clr>
            <a:srgbClr val="A4A3A4"/>
          </p15:clr>
        </p15:guide>
        <p15:guide id="9" pos="2592" userDrawn="1">
          <p15:clr>
            <a:srgbClr val="A4A3A4"/>
          </p15:clr>
        </p15:guide>
        <p15:guide id="10" pos="2720" userDrawn="1">
          <p15:clr>
            <a:srgbClr val="A4A3A4"/>
          </p15:clr>
        </p15:guide>
        <p15:guide id="11" pos="3168" userDrawn="1">
          <p15:clr>
            <a:srgbClr val="A4A3A4"/>
          </p15:clr>
        </p15:guide>
        <p15:guide id="12" pos="3296" userDrawn="1">
          <p15:clr>
            <a:srgbClr val="A4A3A4"/>
          </p15:clr>
        </p15:guide>
        <p15:guide id="13" pos="3776" userDrawn="1">
          <p15:clr>
            <a:srgbClr val="A4A3A4"/>
          </p15:clr>
        </p15:guide>
        <p15:guide id="14" pos="3904" userDrawn="1">
          <p15:clr>
            <a:srgbClr val="A4A3A4"/>
          </p15:clr>
        </p15:guide>
        <p15:guide id="15" pos="4352" userDrawn="1">
          <p15:clr>
            <a:srgbClr val="A4A3A4"/>
          </p15:clr>
        </p15:guide>
        <p15:guide id="16" pos="4480" userDrawn="1">
          <p15:clr>
            <a:srgbClr val="A4A3A4"/>
          </p15:clr>
        </p15:guide>
        <p15:guide id="17" pos="4960" userDrawn="1">
          <p15:clr>
            <a:srgbClr val="A4A3A4"/>
          </p15:clr>
        </p15:guide>
        <p15:guide id="18" pos="5088" userDrawn="1">
          <p15:clr>
            <a:srgbClr val="A4A3A4"/>
          </p15:clr>
        </p15:guide>
        <p15:guide id="19" pos="5568" userDrawn="1">
          <p15:clr>
            <a:srgbClr val="A4A3A4"/>
          </p15:clr>
        </p15:guide>
        <p15:guide id="20" pos="5696" userDrawn="1">
          <p15:clr>
            <a:srgbClr val="A4A3A4"/>
          </p15:clr>
        </p15:guide>
        <p15:guide id="21" pos="6144" userDrawn="1">
          <p15:clr>
            <a:srgbClr val="A4A3A4"/>
          </p15:clr>
        </p15:guide>
        <p15:guide id="22" pos="6272" userDrawn="1">
          <p15:clr>
            <a:srgbClr val="A4A3A4"/>
          </p15:clr>
        </p15:guide>
        <p15:guide id="23" pos="6720" userDrawn="1">
          <p15:clr>
            <a:srgbClr val="A4A3A4"/>
          </p15:clr>
        </p15:guide>
        <p15:guide id="24" pos="6848" userDrawn="1">
          <p15:clr>
            <a:srgbClr val="A4A3A4"/>
          </p15:clr>
        </p15:guide>
        <p15:guide id="25" pos="7328" userDrawn="1">
          <p15:clr>
            <a:srgbClr val="A4A3A4"/>
          </p15:clr>
        </p15:guide>
        <p15:guide id="26" orient="horz" pos="600" userDrawn="1">
          <p15:clr>
            <a:srgbClr val="A4A3A4"/>
          </p15:clr>
        </p15:guide>
        <p15:guide id="27" orient="horz" pos="720" userDrawn="1">
          <p15:clr>
            <a:srgbClr val="A4A3A4"/>
          </p15:clr>
        </p15:guide>
        <p15:guide id="28" orient="horz" pos="1104" userDrawn="1">
          <p15:clr>
            <a:srgbClr val="A4A3A4"/>
          </p15:clr>
        </p15:guide>
        <p15:guide id="29" orient="horz" pos="1200" userDrawn="1">
          <p15:clr>
            <a:srgbClr val="A4A3A4"/>
          </p15:clr>
        </p15:guide>
        <p15:guide id="30" orient="horz" pos="1560" userDrawn="1">
          <p15:clr>
            <a:srgbClr val="A4A3A4"/>
          </p15:clr>
        </p15:guide>
        <p15:guide id="31" orient="horz" pos="1656" userDrawn="1">
          <p15:clr>
            <a:srgbClr val="A4A3A4"/>
          </p15:clr>
        </p15:guide>
        <p15:guide id="32" orient="horz" pos="2016" userDrawn="1">
          <p15:clr>
            <a:srgbClr val="A4A3A4"/>
          </p15:clr>
        </p15:guide>
        <p15:guide id="33" orient="horz" pos="2112" userDrawn="1">
          <p15:clr>
            <a:srgbClr val="A4A3A4"/>
          </p15:clr>
        </p15:guide>
        <p15:guide id="34" orient="horz" pos="2472" userDrawn="1">
          <p15:clr>
            <a:srgbClr val="A4A3A4"/>
          </p15:clr>
        </p15:guide>
        <p15:guide id="35" orient="horz" pos="2568" userDrawn="1">
          <p15:clr>
            <a:srgbClr val="A4A3A4"/>
          </p15:clr>
        </p15:guide>
        <p15:guide id="36" orient="horz" pos="2928" userDrawn="1">
          <p15:clr>
            <a:srgbClr val="A4A3A4"/>
          </p15:clr>
        </p15:guide>
        <p15:guide id="37" orient="horz" pos="3024" userDrawn="1">
          <p15:clr>
            <a:srgbClr val="A4A3A4"/>
          </p15:clr>
        </p15:guide>
        <p15:guide id="38" orient="horz" pos="3384" userDrawn="1">
          <p15:clr>
            <a:srgbClr val="A4A3A4"/>
          </p15:clr>
        </p15:guide>
        <p15:guide id="39" orient="horz" pos="3480" userDrawn="1">
          <p15:clr>
            <a:srgbClr val="A4A3A4"/>
          </p15:clr>
        </p15:guide>
        <p15:guide id="40" orient="horz" pos="3840" userDrawn="1">
          <p15:clr>
            <a:srgbClr val="A4A3A4"/>
          </p15:clr>
        </p15:guide>
        <p15:guide id="41" pos="3840" userDrawn="1">
          <p15:clr>
            <a:srgbClr val="F26B43"/>
          </p15:clr>
        </p15:guide>
        <p15:guide id="4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tiff"/><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Microsoft_Word_Document1.docx"/></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lists.llvm.org/pipermail/llvm-commits/Week-of-Mon-20150810/293133.htm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Avoiding Insecure C++</a:t>
            </a:r>
            <a:endParaRPr lang="en-US" dirty="0"/>
          </a:p>
        </p:txBody>
      </p:sp>
      <p:sp>
        <p:nvSpPr>
          <p:cNvPr id="3" name="Subtitle 2"/>
          <p:cNvSpPr>
            <a:spLocks noGrp="1"/>
          </p:cNvSpPr>
          <p:nvPr>
            <p:ph type="subTitle" idx="1"/>
          </p:nvPr>
        </p:nvSpPr>
        <p:spPr/>
        <p:txBody>
          <a:bodyPr/>
          <a:lstStyle/>
          <a:p>
            <a:r>
              <a:rPr lang="en-US" dirty="0" smtClean="0"/>
              <a:t>David Svoboda &amp; Aaron Ballman</a:t>
            </a:r>
            <a:endParaRPr lang="en-US" dirty="0"/>
          </a:p>
        </p:txBody>
      </p:sp>
    </p:spTree>
    <p:extLst>
      <p:ext uri="{BB962C8B-B14F-4D97-AF65-F5344CB8AC3E}">
        <p14:creationId xmlns:p14="http://schemas.microsoft.com/office/powerpoint/2010/main" val="4008897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Process</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8" name="Right Arrow 7"/>
          <p:cNvSpPr/>
          <p:nvPr/>
        </p:nvSpPr>
        <p:spPr>
          <a:xfrm>
            <a:off x="3550023" y="1705110"/>
            <a:ext cx="1267303" cy="3311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Down Arrow 10"/>
          <p:cNvSpPr/>
          <p:nvPr/>
        </p:nvSpPr>
        <p:spPr>
          <a:xfrm>
            <a:off x="5022457" y="2836545"/>
            <a:ext cx="434897" cy="93956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ent Arrow 14"/>
          <p:cNvSpPr/>
          <p:nvPr/>
        </p:nvSpPr>
        <p:spPr>
          <a:xfrm rot="10800000">
            <a:off x="3851764" y="5146536"/>
            <a:ext cx="1505415" cy="76737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2"/>
          <a:stretch>
            <a:fillRect/>
          </a:stretch>
        </p:blipFill>
        <p:spPr>
          <a:xfrm>
            <a:off x="508000" y="3200400"/>
            <a:ext cx="3267937" cy="2713507"/>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156" y="1050305"/>
            <a:ext cx="6614160" cy="1775460"/>
          </a:xfrm>
          <a:prstGeom prst="rect">
            <a:avLst/>
          </a:prstGeom>
          <a:ln>
            <a:solidFill>
              <a:schemeClr val="accent1"/>
            </a:solidFill>
          </a:ln>
          <a:effectLst>
            <a:softEdge rad="0"/>
          </a:effec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6091" y="3806683"/>
            <a:ext cx="7587722" cy="1243186"/>
          </a:xfrm>
          <a:prstGeom prst="rect">
            <a:avLst/>
          </a:prstGeom>
        </p:spPr>
      </p:pic>
      <p:sp>
        <p:nvSpPr>
          <p:cNvPr id="5" name="TextBox 4"/>
          <p:cNvSpPr txBox="1"/>
          <p:nvPr/>
        </p:nvSpPr>
        <p:spPr>
          <a:xfrm>
            <a:off x="579253" y="1050305"/>
            <a:ext cx="4059381" cy="1477328"/>
          </a:xfrm>
          <a:prstGeom prst="rect">
            <a:avLst/>
          </a:prstGeom>
          <a:noFill/>
        </p:spPr>
        <p:txBody>
          <a:bodyPr wrap="none" rtlCol="0">
            <a:spAutoFit/>
          </a:bodyPr>
          <a:lstStyle/>
          <a:p>
            <a:pPr marL="285750" indent="-285750">
              <a:buFont typeface="Arial" panose="020B0604020202020204" pitchFamily="34" charset="0"/>
              <a:buChar char="•"/>
            </a:pPr>
            <a:r>
              <a:rPr lang="en-US" dirty="0" smtClean="0"/>
              <a:t>ISO WG21 (C++ Standards Committee)</a:t>
            </a:r>
          </a:p>
          <a:p>
            <a:pPr marL="285750" indent="-285750">
              <a:buFont typeface="Arial" panose="020B0604020202020204" pitchFamily="34" charset="0"/>
              <a:buChar char="•"/>
            </a:pPr>
            <a:r>
              <a:rPr lang="en-US" dirty="0" smtClean="0"/>
              <a:t>ISO C++14 Standard</a:t>
            </a:r>
          </a:p>
          <a:p>
            <a:pPr marL="285750" indent="-285750">
              <a:buFont typeface="Arial" panose="020B0604020202020204" pitchFamily="34" charset="0"/>
              <a:buChar char="•"/>
            </a:pPr>
            <a:r>
              <a:rPr lang="en-US" dirty="0" smtClean="0"/>
              <a:t>C++ Books</a:t>
            </a:r>
          </a:p>
          <a:p>
            <a:pPr marL="285750" indent="-285750">
              <a:buFont typeface="Arial" panose="020B0604020202020204" pitchFamily="34" charset="0"/>
              <a:buChar char="•"/>
            </a:pPr>
            <a:r>
              <a:rPr lang="en-US" dirty="0" smtClean="0"/>
              <a:t>MITRE CVEs</a:t>
            </a:r>
          </a:p>
          <a:p>
            <a:pPr marL="285750" indent="-285750">
              <a:buFont typeface="Arial" panose="020B0604020202020204" pitchFamily="34" charset="0"/>
              <a:buChar char="•"/>
            </a:pPr>
            <a:r>
              <a:rPr lang="en-US" dirty="0" smtClean="0"/>
              <a:t>CERT Vulnerability Database</a:t>
            </a:r>
            <a:endParaRPr lang="en-US" dirty="0"/>
          </a:p>
        </p:txBody>
      </p:sp>
    </p:spTree>
    <p:extLst>
      <p:ext uri="{BB962C8B-B14F-4D97-AF65-F5344CB8AC3E}">
        <p14:creationId xmlns:p14="http://schemas.microsoft.com/office/powerpoint/2010/main" val="2866240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Results: Checkers</a:t>
            </a:r>
            <a:endParaRPr lang="en-US" dirty="0"/>
          </a:p>
        </p:txBody>
      </p:sp>
      <p:sp>
        <p:nvSpPr>
          <p:cNvPr id="9" name="TextBox 8"/>
          <p:cNvSpPr txBox="1"/>
          <p:nvPr/>
        </p:nvSpPr>
        <p:spPr>
          <a:xfrm>
            <a:off x="4426980" y="1020620"/>
            <a:ext cx="7280607" cy="1200329"/>
          </a:xfrm>
          <a:prstGeom prst="rect">
            <a:avLst/>
          </a:prstGeom>
          <a:noFill/>
        </p:spPr>
        <p:txBody>
          <a:bodyPr wrap="square" rtlCol="0">
            <a:spAutoFit/>
          </a:bodyPr>
          <a:lstStyle/>
          <a:p>
            <a:r>
              <a:rPr lang="en-US" sz="2400" dirty="0" smtClean="0"/>
              <a:t>Contributed 15 new checkers to the Clang open source compiler (the C/C++ frontend to the LLVM compiler infrastructure)</a:t>
            </a:r>
          </a:p>
        </p:txBody>
      </p:sp>
      <p:sp>
        <p:nvSpPr>
          <p:cNvPr id="10" name="TextBox 9"/>
          <p:cNvSpPr txBox="1"/>
          <p:nvPr/>
        </p:nvSpPr>
        <p:spPr>
          <a:xfrm>
            <a:off x="4464424" y="2288570"/>
            <a:ext cx="7166498" cy="2308324"/>
          </a:xfrm>
          <a:prstGeom prst="rect">
            <a:avLst/>
          </a:prstGeom>
          <a:noFill/>
        </p:spPr>
        <p:txBody>
          <a:bodyPr wrap="square" rtlCol="0">
            <a:spAutoFit/>
          </a:bodyPr>
          <a:lstStyle/>
          <a:p>
            <a:r>
              <a:rPr lang="en-US" sz="2400" dirty="0" smtClean="0"/>
              <a:t>Clang community has shown significant interest in CERT's contributions</a:t>
            </a:r>
          </a:p>
          <a:p>
            <a:pPr marL="285750" indent="-285750">
              <a:buFont typeface="Arial" charset="0"/>
              <a:buChar char="•"/>
            </a:pPr>
            <a:r>
              <a:rPr lang="en-US" sz="2400" dirty="0" smtClean="0"/>
              <a:t>Community members are making their own contributions based on our rules</a:t>
            </a:r>
          </a:p>
          <a:p>
            <a:pPr marL="285750" indent="-285750">
              <a:buFont typeface="Arial" charset="0"/>
              <a:buChar char="•"/>
            </a:pPr>
            <a:r>
              <a:rPr lang="en-US" sz="2400" dirty="0" smtClean="0"/>
              <a:t>Demonstrated a desire to make it easier to enable all checks for CERT rules</a:t>
            </a:r>
            <a:endParaRPr lang="en-US" sz="2400" dirty="0"/>
          </a:p>
        </p:txBody>
      </p:sp>
      <p:sp>
        <p:nvSpPr>
          <p:cNvPr id="11" name="TextBox 10"/>
          <p:cNvSpPr txBox="1"/>
          <p:nvPr/>
        </p:nvSpPr>
        <p:spPr>
          <a:xfrm>
            <a:off x="4426980" y="4664515"/>
            <a:ext cx="7199383" cy="1569660"/>
          </a:xfrm>
          <a:prstGeom prst="rect">
            <a:avLst/>
          </a:prstGeom>
          <a:noFill/>
        </p:spPr>
        <p:txBody>
          <a:bodyPr wrap="square" rtlCol="0">
            <a:spAutoFit/>
          </a:bodyPr>
          <a:lstStyle/>
          <a:p>
            <a:r>
              <a:rPr lang="en-US" sz="2400" dirty="0" smtClean="0"/>
              <a:t>Clang is used by 10s of millions of programmers to write 100s of millions of apps that are used by billions of users</a:t>
            </a:r>
          </a:p>
          <a:p>
            <a:pPr marL="342900" indent="-342900">
              <a:buFont typeface="Arial" panose="020B0604020202020204" pitchFamily="34" charset="0"/>
              <a:buChar char="•"/>
            </a:pPr>
            <a:r>
              <a:rPr lang="en-US" sz="2400" dirty="0" smtClean="0"/>
              <a:t>Primary compiler for </a:t>
            </a:r>
            <a:r>
              <a:rPr lang="en-US" sz="2400" dirty="0" err="1" smtClean="0"/>
              <a:t>MacOS</a:t>
            </a:r>
            <a:r>
              <a:rPr lang="en-US" sz="2400" dirty="0" smtClean="0"/>
              <a:t>, iOS, FreeBSD</a:t>
            </a:r>
          </a:p>
          <a:p>
            <a:pPr marL="342900" indent="-342900">
              <a:buFont typeface="Arial" panose="020B0604020202020204" pitchFamily="34" charset="0"/>
              <a:buChar char="•"/>
            </a:pPr>
            <a:r>
              <a:rPr lang="en-US" sz="2400" dirty="0" smtClean="0"/>
              <a:t>Supported by Microsoft Visual Studio, Linux</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90" y="1218516"/>
            <a:ext cx="4000000" cy="4448431"/>
          </a:xfrm>
          <a:prstGeom prst="rect">
            <a:avLst/>
          </a:prstGeom>
        </p:spPr>
      </p:pic>
    </p:spTree>
    <p:extLst>
      <p:ext uri="{BB962C8B-B14F-4D97-AF65-F5344CB8AC3E}">
        <p14:creationId xmlns:p14="http://schemas.microsoft.com/office/powerpoint/2010/main" val="4165815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a:t>
            </a:r>
            <a:endParaRPr lang="en-US" dirty="0"/>
          </a:p>
        </p:txBody>
      </p:sp>
      <p:sp>
        <p:nvSpPr>
          <p:cNvPr id="4" name="Content Placeholder 3"/>
          <p:cNvSpPr>
            <a:spLocks noGrp="1"/>
          </p:cNvSpPr>
          <p:nvPr>
            <p:ph idx="1"/>
          </p:nvPr>
        </p:nvSpPr>
        <p:spPr>
          <a:xfrm>
            <a:off x="535911" y="1081758"/>
            <a:ext cx="3578889" cy="5014241"/>
          </a:xfrm>
          <a:solidFill>
            <a:schemeClr val="bg1">
              <a:lumMod val="85000"/>
            </a:schemeClr>
          </a:solidFill>
        </p:spPr>
        <p:txBody>
          <a:bodyPr lIns="91440" tIns="91440" rIns="91440" bIns="91440"/>
          <a:lstStyle/>
          <a:p>
            <a:r>
              <a:rPr lang="en-US" dirty="0" smtClean="0"/>
              <a:t>Risk assessment is performed using failure mode, effects, and criticality analysis.</a:t>
            </a:r>
            <a:endParaRPr lang="en-US" dirty="0"/>
          </a:p>
        </p:txBody>
      </p:sp>
      <p:graphicFrame>
        <p:nvGraphicFramePr>
          <p:cNvPr id="1027" name="Object 3"/>
          <p:cNvGraphicFramePr>
            <a:graphicFrameLocks noChangeAspect="1"/>
          </p:cNvGraphicFramePr>
          <p:nvPr>
            <p:extLst>
              <p:ext uri="{D42A27DB-BD31-4B8C-83A1-F6EECF244321}">
                <p14:modId xmlns:p14="http://schemas.microsoft.com/office/powerpoint/2010/main" val="2054422765"/>
              </p:ext>
            </p:extLst>
          </p:nvPr>
        </p:nvGraphicFramePr>
        <p:xfrm>
          <a:off x="4114800" y="1258888"/>
          <a:ext cx="8785225" cy="4184650"/>
        </p:xfrm>
        <a:graphic>
          <a:graphicData uri="http://schemas.openxmlformats.org/presentationml/2006/ole">
            <mc:AlternateContent xmlns:mc="http://schemas.openxmlformats.org/markup-compatibility/2006">
              <mc:Choice xmlns:v="urn:schemas-microsoft-com:vml" Requires="v">
                <p:oleObj spid="_x0000_s1070" name="Document" r:id="rId4" imgW="5410200" imgH="2578100" progId="Word.Document.12">
                  <p:embed/>
                </p:oleObj>
              </mc:Choice>
              <mc:Fallback>
                <p:oleObj name="Document" r:id="rId4" imgW="5410200" imgH="2578100" progId="Word.Document.12">
                  <p:embed/>
                  <p:pic>
                    <p:nvPicPr>
                      <p:cNvPr id="0" name=""/>
                      <p:cNvPicPr>
                        <a:picLocks noChangeAspect="1" noChangeArrowheads="1"/>
                      </p:cNvPicPr>
                      <p:nvPr/>
                    </p:nvPicPr>
                    <p:blipFill>
                      <a:blip r:embed="rId5"/>
                      <a:srcRect/>
                      <a:stretch>
                        <a:fillRect/>
                      </a:stretch>
                    </p:blipFill>
                    <p:spPr bwMode="auto">
                      <a:xfrm>
                        <a:off x="4114800" y="1258888"/>
                        <a:ext cx="8785225" cy="418465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719956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Results: Rules</a:t>
            </a:r>
            <a:endParaRPr lang="en-US" dirty="0"/>
          </a:p>
        </p:txBody>
      </p:sp>
      <p:sp>
        <p:nvSpPr>
          <p:cNvPr id="3" name="Content Placeholder 2"/>
          <p:cNvSpPr>
            <a:spLocks noGrp="1"/>
          </p:cNvSpPr>
          <p:nvPr>
            <p:ph idx="1"/>
          </p:nvPr>
        </p:nvSpPr>
        <p:spPr>
          <a:xfrm>
            <a:off x="6223000" y="1081759"/>
            <a:ext cx="5406290" cy="3226081"/>
          </a:xfrm>
        </p:spPr>
        <p:txBody>
          <a:bodyPr/>
          <a:lstStyle/>
          <a:p>
            <a:r>
              <a:rPr lang="en-US" dirty="0" smtClean="0"/>
              <a:t>Modified 137 out of 162 C/C++ rules during FY16</a:t>
            </a:r>
          </a:p>
          <a:p>
            <a:r>
              <a:rPr lang="en-US" dirty="0" smtClean="0"/>
              <a:t>Created 16 new rules; primarily on concurrency and other modern features</a:t>
            </a:r>
          </a:p>
          <a:p>
            <a:r>
              <a:rPr lang="en-US" dirty="0" smtClean="0"/>
              <a:t>Steadily increasing engagement with the CERT C++ Coding Standard</a:t>
            </a:r>
          </a:p>
          <a:p>
            <a:endParaRPr lang="en-US" dirty="0"/>
          </a:p>
        </p:txBody>
      </p:sp>
      <p:graphicFrame>
        <p:nvGraphicFramePr>
          <p:cNvPr id="14" name="Chart 13"/>
          <p:cNvGraphicFramePr/>
          <p:nvPr>
            <p:extLst/>
          </p:nvPr>
        </p:nvGraphicFramePr>
        <p:xfrm>
          <a:off x="421268" y="952500"/>
          <a:ext cx="5863063" cy="33616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7050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Coding Checker Case Study: OOP11-CPP</a:t>
            </a:r>
            <a:endParaRPr lang="en-US" dirty="0"/>
          </a:p>
        </p:txBody>
      </p:sp>
      <p:sp>
        <p:nvSpPr>
          <p:cNvPr id="3" name="Content Placeholder 2"/>
          <p:cNvSpPr>
            <a:spLocks noGrp="1"/>
          </p:cNvSpPr>
          <p:nvPr>
            <p:ph sz="quarter" idx="4294967295"/>
          </p:nvPr>
        </p:nvSpPr>
        <p:spPr>
          <a:xfrm>
            <a:off x="535912" y="1074737"/>
            <a:ext cx="9743151" cy="5023294"/>
          </a:xfrm>
          <a:prstGeom prst="rect">
            <a:avLst/>
          </a:prstGeom>
        </p:spPr>
        <p:txBody>
          <a:bodyPr>
            <a:normAutofit fontScale="92500" lnSpcReduction="10000"/>
          </a:bodyPr>
          <a:lstStyle/>
          <a:p>
            <a:r>
              <a:rPr lang="en-US" dirty="0" smtClean="0"/>
              <a:t>Process which occupied 2-3 weeks, 3 man-days of effort.</a:t>
            </a:r>
          </a:p>
          <a:p>
            <a:endParaRPr lang="en-US" dirty="0"/>
          </a:p>
          <a:p>
            <a:r>
              <a:rPr lang="en-US" dirty="0" smtClean="0"/>
              <a:t>Operational Theory: it is never valid to </a:t>
            </a:r>
            <a:r>
              <a:rPr lang="en-US" i="1" dirty="0" smtClean="0"/>
              <a:t>copy</a:t>
            </a:r>
            <a:r>
              <a:rPr lang="en-US" dirty="0" smtClean="0"/>
              <a:t> construct a base class from the initializer-list of a </a:t>
            </a:r>
            <a:r>
              <a:rPr lang="en-US" i="1" dirty="0" smtClean="0"/>
              <a:t>move</a:t>
            </a:r>
            <a:r>
              <a:rPr lang="en-US" dirty="0" smtClean="0"/>
              <a:t> constructor.</a:t>
            </a:r>
          </a:p>
          <a:p>
            <a:endParaRPr lang="en-US" dirty="0"/>
          </a:p>
          <a:p>
            <a:r>
              <a:rPr lang="en-US" dirty="0" smtClean="0"/>
              <a:t>Idea originated from discussions during a WG21 meeting; seems to negatively impact security of code when unexpected code paths are taken.</a:t>
            </a:r>
          </a:p>
          <a:p>
            <a:endParaRPr lang="en-US" dirty="0"/>
          </a:p>
          <a:p>
            <a:r>
              <a:rPr lang="en-US" dirty="0" smtClean="0"/>
              <a:t>Initially developed as a rule with the normative restriction being: diagnose when a base class is copy-initialized within the move constructor of a derived class.</a:t>
            </a:r>
          </a:p>
          <a:p>
            <a:pPr marL="568325" lvl="1" indent="-342900"/>
            <a:endParaRPr lang="en-US" dirty="0" smtClean="0"/>
          </a:p>
        </p:txBody>
      </p:sp>
    </p:spTree>
    <p:extLst>
      <p:ext uri="{BB962C8B-B14F-4D97-AF65-F5344CB8AC3E}">
        <p14:creationId xmlns:p14="http://schemas.microsoft.com/office/powerpoint/2010/main" val="3495144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Coding checker Case Study: OOP11-CPP</a:t>
            </a:r>
            <a:endParaRPr lang="en-US" dirty="0"/>
          </a:p>
        </p:txBody>
      </p:sp>
      <p:sp>
        <p:nvSpPr>
          <p:cNvPr id="3" name="Content Placeholder 2"/>
          <p:cNvSpPr>
            <a:spLocks noGrp="1"/>
          </p:cNvSpPr>
          <p:nvPr>
            <p:ph sz="quarter" idx="4294967295"/>
          </p:nvPr>
        </p:nvSpPr>
        <p:spPr>
          <a:xfrm>
            <a:off x="508000" y="1074737"/>
            <a:ext cx="9771063" cy="5023294"/>
          </a:xfrm>
          <a:prstGeom prst="rect">
            <a:avLst/>
          </a:prstGeom>
        </p:spPr>
        <p:txBody>
          <a:bodyPr>
            <a:normAutofit/>
          </a:bodyPr>
          <a:lstStyle/>
          <a:p>
            <a:pPr marL="11113" lvl="1" indent="0">
              <a:buNone/>
            </a:pPr>
            <a:r>
              <a:rPr lang="en-US" dirty="0" smtClean="0"/>
              <a:t>Implemented basic checker for </a:t>
            </a:r>
            <a:r>
              <a:rPr lang="en-US" dirty="0"/>
              <a:t>C</a:t>
            </a:r>
            <a:r>
              <a:rPr lang="en-US" dirty="0" smtClean="0"/>
              <a:t>lang, ran on default target code base: LLVM family of products (~2M </a:t>
            </a:r>
            <a:r>
              <a:rPr lang="en-US" dirty="0" err="1" smtClean="0"/>
              <a:t>SLoc</a:t>
            </a:r>
            <a:r>
              <a:rPr lang="en-US" dirty="0" smtClean="0"/>
              <a:t>)</a:t>
            </a:r>
            <a:endParaRPr lang="en-US" dirty="0"/>
          </a:p>
          <a:p>
            <a:pPr marL="860425" lvl="2" indent="-342900">
              <a:buFont typeface="Arial" panose="020B0604020202020204" pitchFamily="34" charset="0"/>
              <a:buChar char="•"/>
            </a:pPr>
            <a:r>
              <a:rPr lang="en-US" dirty="0" smtClean="0"/>
              <a:t>Found a bug! </a:t>
            </a:r>
            <a:r>
              <a:rPr lang="en-US" dirty="0"/>
              <a:t>(Fixed in </a:t>
            </a:r>
            <a:r>
              <a:rPr lang="en-US" dirty="0">
                <a:hlinkClick r:id="rId3"/>
              </a:rPr>
              <a:t>http://</a:t>
            </a:r>
            <a:r>
              <a:rPr lang="en-US" dirty="0" smtClean="0">
                <a:hlinkClick r:id="rId3"/>
              </a:rPr>
              <a:t>lists.llvm.org/pipermail/llvm-commits/Week-of-Mon-20150810/293133.html</a:t>
            </a:r>
            <a:r>
              <a:rPr lang="en-US" dirty="0" smtClean="0"/>
              <a:t>)</a:t>
            </a:r>
          </a:p>
          <a:p>
            <a:pPr lvl="1" indent="0">
              <a:buNone/>
            </a:pPr>
            <a:endParaRPr lang="en-US" dirty="0" smtClean="0"/>
          </a:p>
          <a:p>
            <a:pPr marL="11113" lvl="1" indent="0">
              <a:buNone/>
            </a:pPr>
            <a:r>
              <a:rPr lang="en-US" dirty="0" smtClean="0"/>
              <a:t>Community discussion uncovered the fact that the rule text was too narrow: should also include class data members.</a:t>
            </a:r>
          </a:p>
          <a:p>
            <a:pPr marL="11113" lvl="1" indent="0">
              <a:buNone/>
            </a:pPr>
            <a:endParaRPr lang="en-US" dirty="0"/>
          </a:p>
          <a:p>
            <a:pPr marL="11113" lvl="1" indent="0">
              <a:buNone/>
            </a:pPr>
            <a:r>
              <a:rPr lang="en-US" dirty="0" smtClean="0"/>
              <a:t>Iterated normative restrictions to: diagnose when a base class or data member object is copy-initialized within the move constructor of a class.</a:t>
            </a:r>
            <a:endParaRPr lang="en-US" dirty="0"/>
          </a:p>
          <a:p>
            <a:pPr marL="568325" lvl="1" indent="-342900"/>
            <a:endParaRPr lang="en-US" dirty="0" smtClean="0"/>
          </a:p>
        </p:txBody>
      </p:sp>
    </p:spTree>
    <p:extLst>
      <p:ext uri="{BB962C8B-B14F-4D97-AF65-F5344CB8AC3E}">
        <p14:creationId xmlns:p14="http://schemas.microsoft.com/office/powerpoint/2010/main" val="3264430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Coding checker Case Study: OOP11-CPP</a:t>
            </a:r>
            <a:endParaRPr lang="en-US" dirty="0"/>
          </a:p>
        </p:txBody>
      </p:sp>
      <p:sp>
        <p:nvSpPr>
          <p:cNvPr id="3" name="Content Placeholder 2"/>
          <p:cNvSpPr>
            <a:spLocks noGrp="1"/>
          </p:cNvSpPr>
          <p:nvPr>
            <p:ph sz="quarter" idx="4294967295"/>
          </p:nvPr>
        </p:nvSpPr>
        <p:spPr>
          <a:xfrm>
            <a:off x="130629" y="1074737"/>
            <a:ext cx="10148434" cy="5023294"/>
          </a:xfrm>
          <a:prstGeom prst="rect">
            <a:avLst/>
          </a:prstGeom>
        </p:spPr>
        <p:txBody>
          <a:bodyPr/>
          <a:lstStyle/>
          <a:p>
            <a:pPr lvl="1" indent="0">
              <a:buNone/>
            </a:pPr>
            <a:r>
              <a:rPr lang="en-US" dirty="0" smtClean="0"/>
              <a:t>Implemented updated checker, re-ran on LLVM family</a:t>
            </a:r>
            <a:endParaRPr lang="en-US" dirty="0"/>
          </a:p>
          <a:p>
            <a:pPr marL="860425" lvl="2" indent="-342900">
              <a:buFont typeface="Arial" panose="020B0604020202020204" pitchFamily="34" charset="0"/>
              <a:buChar char="•"/>
            </a:pPr>
            <a:r>
              <a:rPr lang="en-US" dirty="0" smtClean="0"/>
              <a:t>~800 false positives</a:t>
            </a:r>
          </a:p>
          <a:p>
            <a:pPr marL="860425" lvl="2" indent="-342900">
              <a:buFont typeface="Arial" panose="020B0604020202020204" pitchFamily="34" charset="0"/>
              <a:buChar char="•"/>
            </a:pPr>
            <a:r>
              <a:rPr lang="en-US" dirty="0" smtClean="0"/>
              <a:t>0 true positives (the one in LLVM had already been fixed)</a:t>
            </a:r>
          </a:p>
          <a:p>
            <a:pPr lvl="1" indent="0">
              <a:buNone/>
            </a:pPr>
            <a:endParaRPr lang="en-US" dirty="0" smtClean="0"/>
          </a:p>
          <a:p>
            <a:pPr lvl="1" indent="0">
              <a:buNone/>
            </a:pPr>
            <a:r>
              <a:rPr lang="en-US" dirty="0" smtClean="0"/>
              <a:t>Community discussion uncovered the fact that the rule text was too strict: should take object triviality into account.</a:t>
            </a:r>
          </a:p>
          <a:p>
            <a:pPr lvl="1" indent="0">
              <a:buNone/>
            </a:pPr>
            <a:endParaRPr lang="en-US" dirty="0"/>
          </a:p>
          <a:p>
            <a:pPr lvl="1" indent="0">
              <a:buNone/>
            </a:pPr>
            <a:r>
              <a:rPr lang="en-US" dirty="0" smtClean="0"/>
              <a:t>Iterated normative restrictions to: diagnose when a base class or data member object of non-trivially-</a:t>
            </a:r>
            <a:r>
              <a:rPr lang="en-US" dirty="0" err="1" smtClean="0"/>
              <a:t>copyable</a:t>
            </a:r>
            <a:r>
              <a:rPr lang="en-US" dirty="0" smtClean="0"/>
              <a:t> type is copy-initialized within the move constructor of a class.</a:t>
            </a:r>
            <a:endParaRPr lang="en-US" dirty="0"/>
          </a:p>
          <a:p>
            <a:pPr marL="568325" lvl="1" indent="-342900"/>
            <a:endParaRPr lang="en-US" dirty="0" smtClean="0"/>
          </a:p>
        </p:txBody>
      </p:sp>
    </p:spTree>
    <p:extLst>
      <p:ext uri="{BB962C8B-B14F-4D97-AF65-F5344CB8AC3E}">
        <p14:creationId xmlns:p14="http://schemas.microsoft.com/office/powerpoint/2010/main" val="3998441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Coding checker Case Study: OOP11-CPP</a:t>
            </a:r>
            <a:endParaRPr lang="en-US" dirty="0"/>
          </a:p>
        </p:txBody>
      </p:sp>
      <p:sp>
        <p:nvSpPr>
          <p:cNvPr id="3" name="Content Placeholder 2"/>
          <p:cNvSpPr>
            <a:spLocks noGrp="1"/>
          </p:cNvSpPr>
          <p:nvPr>
            <p:ph sz="quarter" idx="4294967295"/>
          </p:nvPr>
        </p:nvSpPr>
        <p:spPr>
          <a:xfrm>
            <a:off x="154379" y="1074737"/>
            <a:ext cx="10124684" cy="5023294"/>
          </a:xfrm>
          <a:prstGeom prst="rect">
            <a:avLst/>
          </a:prstGeom>
        </p:spPr>
        <p:txBody>
          <a:bodyPr>
            <a:normAutofit/>
          </a:bodyPr>
          <a:lstStyle/>
          <a:p>
            <a:pPr lvl="1" indent="0">
              <a:buNone/>
            </a:pPr>
            <a:r>
              <a:rPr lang="en-US" dirty="0" smtClean="0"/>
              <a:t>Implemented updated checker, re-ran on LLVM family</a:t>
            </a:r>
            <a:endParaRPr lang="en-US" dirty="0"/>
          </a:p>
          <a:p>
            <a:pPr marL="860425" lvl="2" indent="-342900">
              <a:buFont typeface="Arial" panose="020B0604020202020204" pitchFamily="34" charset="0"/>
              <a:buChar char="•"/>
            </a:pPr>
            <a:r>
              <a:rPr lang="en-US" dirty="0" smtClean="0"/>
              <a:t>0 false positives</a:t>
            </a:r>
          </a:p>
          <a:p>
            <a:pPr marL="860425" lvl="2" indent="-342900">
              <a:buFont typeface="Arial" panose="020B0604020202020204" pitchFamily="34" charset="0"/>
              <a:buChar char="•"/>
            </a:pPr>
            <a:r>
              <a:rPr lang="en-US" dirty="0" smtClean="0"/>
              <a:t>0 true positives</a:t>
            </a:r>
          </a:p>
          <a:p>
            <a:pPr lvl="1" indent="0">
              <a:buNone/>
            </a:pPr>
            <a:endParaRPr lang="en-US" dirty="0" smtClean="0"/>
          </a:p>
          <a:p>
            <a:pPr lvl="1" indent="0">
              <a:buNone/>
            </a:pPr>
            <a:r>
              <a:rPr lang="en-US" dirty="0" smtClean="0"/>
              <a:t>Ran updated checker on other code bases (~14M </a:t>
            </a:r>
            <a:r>
              <a:rPr lang="en-US" dirty="0" err="1" smtClean="0"/>
              <a:t>SLoc</a:t>
            </a:r>
            <a:r>
              <a:rPr lang="en-US" dirty="0" smtClean="0"/>
              <a:t> total), found acceptable TP vs FP rate (0 FP, &gt;=1 TP).</a:t>
            </a:r>
          </a:p>
          <a:p>
            <a:pPr lvl="1" indent="0">
              <a:buNone/>
            </a:pPr>
            <a:endParaRPr lang="en-US" dirty="0" smtClean="0"/>
          </a:p>
          <a:p>
            <a:pPr lvl="1" indent="0">
              <a:buNone/>
            </a:pPr>
            <a:r>
              <a:rPr lang="en-US" dirty="0" smtClean="0"/>
              <a:t>Discussion with CERT and </a:t>
            </a:r>
            <a:r>
              <a:rPr lang="en-US" dirty="0"/>
              <a:t>external </a:t>
            </a:r>
            <a:r>
              <a:rPr lang="en-US" dirty="0" smtClean="0"/>
              <a:t>collaborators</a:t>
            </a:r>
            <a:r>
              <a:rPr lang="en-US" dirty="0"/>
              <a:t> </a:t>
            </a:r>
            <a:r>
              <a:rPr lang="en-US" dirty="0" smtClean="0"/>
              <a:t>determined rule should be downgraded to recommendation</a:t>
            </a:r>
          </a:p>
          <a:p>
            <a:pPr marL="860425" lvl="2" indent="-342900">
              <a:buFont typeface="Arial" panose="020B0604020202020204" pitchFamily="34" charset="0"/>
              <a:buChar char="•"/>
            </a:pPr>
            <a:r>
              <a:rPr lang="en-US" dirty="0" smtClean="0"/>
              <a:t>Did not pass the “would you fail a code audit” sniff test</a:t>
            </a:r>
          </a:p>
          <a:p>
            <a:pPr marL="860425" lvl="2" indent="-342900">
              <a:buFont typeface="Arial" panose="020B0604020202020204" pitchFamily="34" charset="0"/>
              <a:buChar char="•"/>
            </a:pPr>
            <a:r>
              <a:rPr lang="en-US" dirty="0" smtClean="0"/>
              <a:t>Performance issue more than security issue</a:t>
            </a:r>
            <a:endParaRPr lang="en-US" dirty="0"/>
          </a:p>
          <a:p>
            <a:pPr marL="568325" lvl="1" indent="-342900"/>
            <a:endParaRPr lang="en-US" dirty="0" smtClean="0"/>
          </a:p>
        </p:txBody>
      </p:sp>
    </p:spTree>
    <p:extLst>
      <p:ext uri="{BB962C8B-B14F-4D97-AF65-F5344CB8AC3E}">
        <p14:creationId xmlns:p14="http://schemas.microsoft.com/office/powerpoint/2010/main" val="1270949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20000"/>
          </a:bodyPr>
          <a:lstStyle/>
          <a:p>
            <a:r>
              <a:rPr lang="en-US" sz="1600" dirty="0"/>
              <a:t>Copyright 2016 Carnegie Mellon University</a:t>
            </a:r>
            <a:br>
              <a:rPr lang="en-US" sz="1600" dirty="0"/>
            </a:br>
            <a:r>
              <a:rPr lang="en-US" sz="1600" dirty="0"/>
              <a:t/>
            </a:r>
            <a:br>
              <a:rPr lang="en-US" sz="1600" dirty="0"/>
            </a:br>
            <a:r>
              <a:rPr lang="en-US" sz="1600" dirty="0"/>
              <a:t>This material is based upon work funded and supported by the Department of Defense under Contract No. FA8721-05-C-0003 with Carnegie Mellon University for the operation of the Software Engineering Institute, a federally funded research and development center.</a:t>
            </a:r>
            <a:br>
              <a:rPr lang="en-US" sz="1600" dirty="0"/>
            </a:br>
            <a:r>
              <a:rPr lang="en-US" sz="1600" dirty="0"/>
              <a:t/>
            </a:r>
            <a:br>
              <a:rPr lang="en-US" sz="1600" dirty="0"/>
            </a:br>
            <a:r>
              <a:rPr lang="en-US" sz="1600" dirty="0"/>
              <a:t>Any opinions, findings and conclusions or recommendations expressed in this material are those of the author(s) and do not necessarily reflect the views of the United States Department of Defense.</a:t>
            </a:r>
            <a:br>
              <a:rPr lang="en-US" sz="1600" dirty="0"/>
            </a:br>
            <a:r>
              <a:rPr lang="en-US" sz="1600" dirty="0"/>
              <a:t/>
            </a:r>
            <a:br>
              <a:rPr lang="en-US" sz="1600" dirty="0"/>
            </a:br>
            <a:r>
              <a:rPr lang="en-US" sz="1600" dirty="0"/>
              <a:t>References herein to any specific commercial product, process, or service by trade name, trade mark, manufacturer, or otherwise, does not necessarily constitute or imply its endorsement, recommendation, or favoring by Carnegie Mellon University or its Software Engineering Institute.</a:t>
            </a:r>
            <a:br>
              <a:rPr lang="en-US" sz="1600" dirty="0"/>
            </a:br>
            <a:r>
              <a:rPr lang="en-US" sz="1600" dirty="0"/>
              <a:t/>
            </a:r>
            <a:br>
              <a:rPr lang="en-US" sz="1600" dirty="0"/>
            </a:br>
            <a:r>
              <a:rPr lang="en-US" sz="1600" dirty="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br>
              <a:rPr lang="en-US" sz="1600" dirty="0"/>
            </a:br>
            <a:r>
              <a:rPr lang="en-US" sz="1600" dirty="0"/>
              <a:t/>
            </a:r>
            <a:br>
              <a:rPr lang="en-US" sz="1600" dirty="0"/>
            </a:br>
            <a:r>
              <a:rPr lang="en-US" sz="1600" dirty="0"/>
              <a:t>[Distribution Statement A] This material has been approved for public release and unlimited distribution.  Please see Copyright notice for non-US Government use and distribution.</a:t>
            </a:r>
            <a:br>
              <a:rPr lang="en-US" sz="1600" dirty="0"/>
            </a:br>
            <a:r>
              <a:rPr lang="en-US" sz="1600" dirty="0"/>
              <a:t/>
            </a:r>
            <a:br>
              <a:rPr lang="en-US" sz="1600" dirty="0"/>
            </a:br>
            <a:r>
              <a:rPr lang="en-US" sz="1600" dirty="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br>
              <a:rPr lang="en-US" sz="1600" dirty="0"/>
            </a:br>
            <a:r>
              <a:rPr lang="en-US" sz="1600" dirty="0"/>
              <a:t/>
            </a:r>
            <a:br>
              <a:rPr lang="en-US" sz="1600" dirty="0"/>
            </a:br>
            <a:r>
              <a:rPr lang="en-US" sz="1600" dirty="0"/>
              <a:t>CERT</a:t>
            </a:r>
            <a:r>
              <a:rPr lang="en-US" sz="1600" baseline="30000" dirty="0"/>
              <a:t>®</a:t>
            </a:r>
            <a:r>
              <a:rPr lang="en-US" sz="1600" dirty="0"/>
              <a:t> is a registered mark of Carnegie Mellon University.</a:t>
            </a:r>
            <a:br>
              <a:rPr lang="en-US" sz="1600" dirty="0"/>
            </a:br>
            <a:r>
              <a:rPr lang="en-US" sz="1600" dirty="0"/>
              <a:t/>
            </a:r>
            <a:br>
              <a:rPr lang="en-US" sz="1600" dirty="0"/>
            </a:br>
            <a:r>
              <a:rPr lang="en-US" sz="1600" dirty="0"/>
              <a:t>DM-0004094</a:t>
            </a:r>
            <a:br>
              <a:rPr lang="en-US" sz="1600" dirty="0"/>
            </a:br>
            <a:endParaRPr lang="en-US" sz="1600" dirty="0"/>
          </a:p>
          <a:p>
            <a:endParaRPr lang="en-US" sz="1600" dirty="0"/>
          </a:p>
        </p:txBody>
      </p:sp>
    </p:spTree>
    <p:extLst>
      <p:ext uri="{BB962C8B-B14F-4D97-AF65-F5344CB8AC3E}">
        <p14:creationId xmlns:p14="http://schemas.microsoft.com/office/powerpoint/2010/main" val="1709285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Statement &amp; Focus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Writing secure C++ code is hard, existing coding standards are insufficient</a:t>
            </a:r>
          </a:p>
          <a:p>
            <a:endParaRPr lang="en-US" dirty="0" smtClean="0"/>
          </a:p>
          <a:p>
            <a:r>
              <a:rPr lang="en-US" dirty="0" smtClean="0"/>
              <a:t>MISRA C++:2008 and JSF++ (2005) focus on safety-critical systems; outdated</a:t>
            </a:r>
          </a:p>
          <a:p>
            <a:pPr marL="798513" lvl="1" indent="-457200"/>
            <a:r>
              <a:rPr lang="en-US" dirty="0" smtClean="0"/>
              <a:t>CERT </a:t>
            </a:r>
            <a:r>
              <a:rPr lang="en-US" dirty="0"/>
              <a:t>rules focus on modern </a:t>
            </a:r>
            <a:r>
              <a:rPr lang="en-US" dirty="0" smtClean="0"/>
              <a:t>concerns: C</a:t>
            </a:r>
            <a:r>
              <a:rPr lang="en-US" dirty="0"/>
              <a:t>++11 and C++</a:t>
            </a:r>
            <a:r>
              <a:rPr lang="en-US" dirty="0" smtClean="0"/>
              <a:t>14.</a:t>
            </a:r>
            <a:endParaRPr lang="en-US" dirty="0"/>
          </a:p>
          <a:p>
            <a:pPr marL="1085850" lvl="2" indent="-457200"/>
            <a:r>
              <a:rPr lang="en-US" dirty="0" smtClean="0"/>
              <a:t>Concurrency</a:t>
            </a:r>
            <a:r>
              <a:rPr lang="en-US" dirty="0"/>
              <a:t>, lambdas, and other modern, high-impact C++ features</a:t>
            </a:r>
          </a:p>
          <a:p>
            <a:r>
              <a:rPr lang="en-US" dirty="0" smtClean="0"/>
              <a:t>C++ Core Guidelines (2015) are modern, but subset the language; e.g.,</a:t>
            </a:r>
          </a:p>
          <a:p>
            <a:pPr marL="1085850" lvl="2" indent="-457200"/>
            <a:r>
              <a:rPr lang="en-US" dirty="0" smtClean="0"/>
              <a:t>ES.75: Avoid </a:t>
            </a:r>
            <a:r>
              <a:rPr lang="en-US" dirty="0" smtClean="0">
                <a:latin typeface="Courier New" panose="02070309020205020404" pitchFamily="49" charset="0"/>
                <a:cs typeface="Courier New" panose="02070309020205020404" pitchFamily="49" charset="0"/>
              </a:rPr>
              <a:t>do</a:t>
            </a:r>
            <a:r>
              <a:rPr lang="en-US" dirty="0" smtClean="0"/>
              <a:t> statements</a:t>
            </a:r>
          </a:p>
          <a:p>
            <a:pPr marL="1085850" lvl="2" indent="-457200"/>
            <a:r>
              <a:rPr lang="en-US" dirty="0" smtClean="0"/>
              <a:t>I.11: Never transfer ownership by a raw pointer (</a:t>
            </a:r>
            <a:r>
              <a:rPr lang="en-US" dirty="0" smtClean="0">
                <a:latin typeface="Courier New" panose="02070309020205020404" pitchFamily="49" charset="0"/>
                <a:cs typeface="Courier New" panose="02070309020205020404" pitchFamily="49" charset="0"/>
              </a:rPr>
              <a:t>T*</a:t>
            </a:r>
            <a:r>
              <a:rPr lang="en-US" dirty="0" smtClean="0"/>
              <a:t>)</a:t>
            </a:r>
          </a:p>
          <a:p>
            <a:pPr marL="798513" lvl="1" indent="-457200"/>
            <a:r>
              <a:rPr lang="en-US" dirty="0" smtClean="0"/>
              <a:t>CERT rules do </a:t>
            </a:r>
            <a:r>
              <a:rPr lang="en-US" dirty="0"/>
              <a:t>not subset the C++ language</a:t>
            </a:r>
          </a:p>
          <a:p>
            <a:pPr marL="1085850" lvl="2" indent="-457200"/>
            <a:r>
              <a:rPr lang="en-US" dirty="0" smtClean="0"/>
              <a:t>Encourages </a:t>
            </a:r>
            <a:r>
              <a:rPr lang="en-US" dirty="0"/>
              <a:t>adoption within </a:t>
            </a:r>
            <a:r>
              <a:rPr lang="en-US" dirty="0" smtClean="0"/>
              <a:t>legacy </a:t>
            </a:r>
            <a:r>
              <a:rPr lang="en-US" dirty="0"/>
              <a:t>code bases as well as new</a:t>
            </a:r>
          </a:p>
          <a:p>
            <a:pPr marL="1085850" lvl="2" indent="-457200"/>
            <a:endParaRPr lang="en-US" dirty="0" smtClean="0"/>
          </a:p>
          <a:p>
            <a:r>
              <a:rPr lang="en-US" dirty="0" smtClean="0"/>
              <a:t>Enforceability of the rules is desirable.</a:t>
            </a:r>
          </a:p>
          <a:p>
            <a:pPr marL="798513" lvl="1" indent="-457200"/>
            <a:r>
              <a:rPr lang="en-US" dirty="0" smtClean="0"/>
              <a:t>Demonstrate implementing </a:t>
            </a:r>
            <a:r>
              <a:rPr lang="en-US" dirty="0"/>
              <a:t>checkers to help strengthen and enforce rules</a:t>
            </a:r>
          </a:p>
          <a:p>
            <a:r>
              <a:rPr lang="en-US" dirty="0" smtClean="0"/>
              <a:t>Do </a:t>
            </a:r>
            <a:r>
              <a:rPr lang="en-US" dirty="0"/>
              <a:t>not replicate rules from the CERT C Coding </a:t>
            </a:r>
            <a:r>
              <a:rPr lang="en-US" dirty="0" smtClean="0"/>
              <a:t>Standard</a:t>
            </a:r>
            <a:endParaRPr lang="en-US" dirty="0"/>
          </a:p>
        </p:txBody>
      </p:sp>
    </p:spTree>
    <p:extLst>
      <p:ext uri="{BB962C8B-B14F-4D97-AF65-F5344CB8AC3E}">
        <p14:creationId xmlns:p14="http://schemas.microsoft.com/office/powerpoint/2010/main" val="104243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Results: Rules</a:t>
            </a:r>
          </a:p>
        </p:txBody>
      </p:sp>
      <p:sp>
        <p:nvSpPr>
          <p:cNvPr id="3" name="Content Placeholder 2"/>
          <p:cNvSpPr>
            <a:spLocks noGrp="1"/>
          </p:cNvSpPr>
          <p:nvPr>
            <p:ph idx="1"/>
          </p:nvPr>
        </p:nvSpPr>
        <p:spPr>
          <a:xfrm>
            <a:off x="5352486" y="1020620"/>
            <a:ext cx="5905230" cy="5014243"/>
          </a:xfrm>
        </p:spPr>
        <p:txBody>
          <a:bodyPr>
            <a:normAutofit fontScale="92500" lnSpcReduction="20000"/>
          </a:bodyPr>
          <a:lstStyle/>
          <a:p>
            <a:pPr marL="514350" indent="-514350">
              <a:buFont typeface="+mj-lt"/>
              <a:buAutoNum type="arabicPeriod"/>
            </a:pPr>
            <a:r>
              <a:rPr lang="en-US" dirty="0" smtClean="0"/>
              <a:t>Declarations </a:t>
            </a:r>
            <a:r>
              <a:rPr lang="en-US" dirty="0"/>
              <a:t>and Initialization (DCL) </a:t>
            </a:r>
          </a:p>
          <a:p>
            <a:pPr marL="514350" indent="-514350">
              <a:buFont typeface="+mj-lt"/>
              <a:buAutoNum type="arabicPeriod"/>
            </a:pPr>
            <a:r>
              <a:rPr lang="en-US" dirty="0" smtClean="0"/>
              <a:t>Expressions </a:t>
            </a:r>
            <a:r>
              <a:rPr lang="en-US" dirty="0"/>
              <a:t>(EXP) </a:t>
            </a:r>
          </a:p>
          <a:p>
            <a:pPr marL="514350" indent="-514350">
              <a:buFont typeface="+mj-lt"/>
              <a:buAutoNum type="arabicPeriod"/>
            </a:pPr>
            <a:r>
              <a:rPr lang="en-US" dirty="0" smtClean="0"/>
              <a:t>Integers </a:t>
            </a:r>
            <a:r>
              <a:rPr lang="en-US" dirty="0"/>
              <a:t>(INT) </a:t>
            </a:r>
          </a:p>
          <a:p>
            <a:pPr marL="514350" indent="-514350">
              <a:buFont typeface="+mj-lt"/>
              <a:buAutoNum type="arabicPeriod"/>
            </a:pPr>
            <a:r>
              <a:rPr lang="en-US" dirty="0" smtClean="0"/>
              <a:t>Containers </a:t>
            </a:r>
            <a:r>
              <a:rPr lang="en-US" dirty="0"/>
              <a:t>(CTR) </a:t>
            </a:r>
          </a:p>
          <a:p>
            <a:pPr marL="514350" indent="-514350">
              <a:buFont typeface="+mj-lt"/>
              <a:buAutoNum type="arabicPeriod"/>
            </a:pPr>
            <a:r>
              <a:rPr lang="en-US" dirty="0" smtClean="0"/>
              <a:t>Characters </a:t>
            </a:r>
            <a:r>
              <a:rPr lang="en-US" dirty="0"/>
              <a:t>and Strings (STR) </a:t>
            </a:r>
          </a:p>
          <a:p>
            <a:pPr marL="514350" indent="-514350">
              <a:buFont typeface="+mj-lt"/>
              <a:buAutoNum type="arabicPeriod"/>
            </a:pPr>
            <a:r>
              <a:rPr lang="en-US" dirty="0" smtClean="0"/>
              <a:t>Memory </a:t>
            </a:r>
            <a:r>
              <a:rPr lang="en-US" dirty="0"/>
              <a:t>Management (MEM) </a:t>
            </a:r>
          </a:p>
          <a:p>
            <a:pPr marL="514350" indent="-514350">
              <a:buFont typeface="+mj-lt"/>
              <a:buAutoNum type="arabicPeriod"/>
            </a:pPr>
            <a:r>
              <a:rPr lang="en-US" dirty="0" smtClean="0"/>
              <a:t>Input </a:t>
            </a:r>
            <a:r>
              <a:rPr lang="en-US" dirty="0"/>
              <a:t>Output (FIO) </a:t>
            </a:r>
          </a:p>
          <a:p>
            <a:pPr marL="514350" indent="-514350">
              <a:buFont typeface="+mj-lt"/>
              <a:buAutoNum type="arabicPeriod"/>
            </a:pPr>
            <a:r>
              <a:rPr lang="en-US" dirty="0" smtClean="0"/>
              <a:t>Exceptions </a:t>
            </a:r>
            <a:r>
              <a:rPr lang="en-US" dirty="0"/>
              <a:t>and Error Handling (ERR) </a:t>
            </a:r>
          </a:p>
          <a:p>
            <a:pPr marL="514350" indent="-514350">
              <a:buFont typeface="+mj-lt"/>
              <a:buAutoNum type="arabicPeriod"/>
            </a:pPr>
            <a:r>
              <a:rPr lang="en-US" dirty="0" smtClean="0"/>
              <a:t>Object </a:t>
            </a:r>
            <a:r>
              <a:rPr lang="en-US" dirty="0"/>
              <a:t>Oriented Programming (OOP) </a:t>
            </a:r>
          </a:p>
          <a:p>
            <a:pPr marL="514350" indent="-514350">
              <a:buFont typeface="+mj-lt"/>
              <a:buAutoNum type="arabicPeriod"/>
            </a:pPr>
            <a:r>
              <a:rPr lang="en-US" dirty="0" smtClean="0"/>
              <a:t>Concurrency </a:t>
            </a:r>
            <a:r>
              <a:rPr lang="en-US" dirty="0"/>
              <a:t>(CON) </a:t>
            </a:r>
          </a:p>
          <a:p>
            <a:pPr marL="514350" indent="-514350">
              <a:buFont typeface="+mj-lt"/>
              <a:buAutoNum type="arabicPeriod"/>
            </a:pPr>
            <a:r>
              <a:rPr lang="en-US" dirty="0" smtClean="0"/>
              <a:t>Miscellaneous </a:t>
            </a:r>
            <a:r>
              <a:rPr lang="en-US" dirty="0"/>
              <a:t>(</a:t>
            </a:r>
            <a:r>
              <a:rPr lang="en-US" dirty="0" smtClean="0"/>
              <a:t>MSC)</a:t>
            </a:r>
          </a:p>
          <a:p>
            <a:pPr>
              <a:spcBef>
                <a:spcPts val="1800"/>
              </a:spcBef>
            </a:pPr>
            <a:r>
              <a:rPr lang="en-US" b="1" dirty="0" smtClean="0"/>
              <a:t>All rules were heavily modified</a:t>
            </a:r>
          </a:p>
        </p:txBody>
      </p:sp>
      <p:sp>
        <p:nvSpPr>
          <p:cNvPr id="8" name="Content Placeholder 2"/>
          <p:cNvSpPr txBox="1">
            <a:spLocks/>
          </p:cNvSpPr>
          <p:nvPr/>
        </p:nvSpPr>
        <p:spPr>
          <a:xfrm>
            <a:off x="535911" y="1026613"/>
            <a:ext cx="5406290" cy="3226081"/>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graphicFrame>
        <p:nvGraphicFramePr>
          <p:cNvPr id="9" name="Chart 8"/>
          <p:cNvGraphicFramePr>
            <a:graphicFrameLocks/>
          </p:cNvGraphicFramePr>
          <p:nvPr>
            <p:extLst>
              <p:ext uri="{D42A27DB-BD31-4B8C-83A1-F6EECF244321}">
                <p14:modId xmlns:p14="http://schemas.microsoft.com/office/powerpoint/2010/main" val="4194001773"/>
              </p:ext>
            </p:extLst>
          </p:nvPr>
        </p:nvGraphicFramePr>
        <p:xfrm>
          <a:off x="535910" y="1020619"/>
          <a:ext cx="4641208" cy="50142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9295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Results: </a:t>
            </a:r>
            <a:r>
              <a:rPr lang="en-US" dirty="0" smtClean="0"/>
              <a:t>Rule Organization</a:t>
            </a:r>
            <a:endParaRPr lang="en-US" dirty="0"/>
          </a:p>
        </p:txBody>
      </p:sp>
      <p:sp>
        <p:nvSpPr>
          <p:cNvPr id="8" name="Content Placeholder 2"/>
          <p:cNvSpPr txBox="1">
            <a:spLocks/>
          </p:cNvSpPr>
          <p:nvPr/>
        </p:nvSpPr>
        <p:spPr>
          <a:xfrm>
            <a:off x="535911" y="1026613"/>
            <a:ext cx="5406290" cy="3226081"/>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t="-3" b="60004"/>
          <a:stretch/>
        </p:blipFill>
        <p:spPr>
          <a:xfrm>
            <a:off x="535902" y="1020620"/>
            <a:ext cx="9972675" cy="2560320"/>
          </a:xfrm>
          <a:ln>
            <a:solidFill>
              <a:schemeClr val="accent1"/>
            </a:solidFill>
          </a:ln>
        </p:spPr>
      </p:pic>
      <p:sp>
        <p:nvSpPr>
          <p:cNvPr id="15" name="AutoShape 4"/>
          <p:cNvSpPr>
            <a:spLocks noChangeArrowheads="1"/>
          </p:cNvSpPr>
          <p:nvPr/>
        </p:nvSpPr>
        <p:spPr bwMode="auto">
          <a:xfrm>
            <a:off x="6603035" y="1907475"/>
            <a:ext cx="757083" cy="408085"/>
          </a:xfrm>
          <a:prstGeom prst="wedgeRectCallout">
            <a:avLst>
              <a:gd name="adj1" fmla="val -116738"/>
              <a:gd name="adj2" fmla="val -65472"/>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r>
              <a:rPr lang="en-US" sz="2400" dirty="0" smtClean="0">
                <a:solidFill>
                  <a:schemeClr val="bg1"/>
                </a:solidFill>
              </a:rPr>
              <a:t>Title</a:t>
            </a:r>
            <a:endParaRPr lang="en-US" sz="2400" b="1" dirty="0" smtClean="0">
              <a:solidFill>
                <a:schemeClr val="bg1"/>
              </a:solidFill>
              <a:latin typeface="Courier New" charset="0"/>
              <a:ea typeface="Courier New" charset="0"/>
              <a:cs typeface="Courier New" charset="0"/>
            </a:endParaRPr>
          </a:p>
        </p:txBody>
      </p:sp>
      <p:sp>
        <p:nvSpPr>
          <p:cNvPr id="16" name="AutoShape 4"/>
          <p:cNvSpPr>
            <a:spLocks noChangeArrowheads="1"/>
          </p:cNvSpPr>
          <p:nvPr/>
        </p:nvSpPr>
        <p:spPr bwMode="auto">
          <a:xfrm>
            <a:off x="5391930" y="3791263"/>
            <a:ext cx="2194764" cy="844733"/>
          </a:xfrm>
          <a:prstGeom prst="wedgeRectCallout">
            <a:avLst>
              <a:gd name="adj1" fmla="val -25027"/>
              <a:gd name="adj2" fmla="val -129545"/>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r>
              <a:rPr lang="en-US" sz="2400" dirty="0" smtClean="0">
                <a:solidFill>
                  <a:schemeClr val="bg1"/>
                </a:solidFill>
              </a:rPr>
              <a:t>Introduction &amp; Normative Text</a:t>
            </a:r>
            <a:endParaRPr lang="en-US" sz="2400" b="1" dirty="0" smtClean="0">
              <a:solidFill>
                <a:schemeClr val="bg1"/>
              </a:solidFill>
              <a:latin typeface="Courier New" charset="0"/>
              <a:ea typeface="Courier New" charset="0"/>
              <a:cs typeface="Courier New" charset="0"/>
            </a:endParaRPr>
          </a:p>
        </p:txBody>
      </p:sp>
    </p:spTree>
    <p:extLst>
      <p:ext uri="{BB962C8B-B14F-4D97-AF65-F5344CB8AC3E}">
        <p14:creationId xmlns:p14="http://schemas.microsoft.com/office/powerpoint/2010/main" val="3753041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912" y="228988"/>
            <a:ext cx="6400800" cy="5943600"/>
          </a:xfrm>
          <a:prstGeom prst="rect">
            <a:avLst/>
          </a:prstGeom>
          <a:ln>
            <a:solidFill>
              <a:schemeClr val="accent1"/>
            </a:solidFill>
          </a:ln>
        </p:spPr>
      </p:pic>
      <p:sp>
        <p:nvSpPr>
          <p:cNvPr id="10" name="AutoShape 4"/>
          <p:cNvSpPr>
            <a:spLocks noChangeArrowheads="1"/>
          </p:cNvSpPr>
          <p:nvPr/>
        </p:nvSpPr>
        <p:spPr bwMode="auto">
          <a:xfrm>
            <a:off x="7218177" y="1644331"/>
            <a:ext cx="2732646" cy="735799"/>
          </a:xfrm>
          <a:prstGeom prst="wedgeRectCallout">
            <a:avLst>
              <a:gd name="adj1" fmla="val -88834"/>
              <a:gd name="adj2" fmla="val -21297"/>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r>
              <a:rPr lang="en-US" sz="2400" dirty="0" smtClean="0">
                <a:solidFill>
                  <a:schemeClr val="bg1"/>
                </a:solidFill>
              </a:rPr>
              <a:t>Noncompliant Code</a:t>
            </a:r>
          </a:p>
          <a:p>
            <a:pPr>
              <a:defRPr/>
            </a:pPr>
            <a:r>
              <a:rPr lang="en-US" i="1" dirty="0" smtClean="0">
                <a:solidFill>
                  <a:schemeClr val="bg1"/>
                </a:solidFill>
                <a:ea typeface="Courier New" charset="0"/>
                <a:cs typeface="Courier New" charset="0"/>
              </a:rPr>
              <a:t>Don’t try this at home!</a:t>
            </a:r>
          </a:p>
        </p:txBody>
      </p:sp>
      <p:sp>
        <p:nvSpPr>
          <p:cNvPr id="11" name="AutoShape 4"/>
          <p:cNvSpPr>
            <a:spLocks noChangeArrowheads="1"/>
          </p:cNvSpPr>
          <p:nvPr/>
        </p:nvSpPr>
        <p:spPr bwMode="auto">
          <a:xfrm>
            <a:off x="7218177" y="5091260"/>
            <a:ext cx="2732646" cy="735799"/>
          </a:xfrm>
          <a:prstGeom prst="wedgeRectCallout">
            <a:avLst>
              <a:gd name="adj1" fmla="val -84405"/>
              <a:gd name="adj2" fmla="val -19470"/>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r>
              <a:rPr lang="en-US" sz="2400" dirty="0">
                <a:solidFill>
                  <a:schemeClr val="bg1"/>
                </a:solidFill>
              </a:rPr>
              <a:t>C</a:t>
            </a:r>
            <a:r>
              <a:rPr lang="en-US" sz="2400" dirty="0" smtClean="0">
                <a:solidFill>
                  <a:schemeClr val="bg1"/>
                </a:solidFill>
              </a:rPr>
              <a:t>ompliant Code</a:t>
            </a:r>
          </a:p>
          <a:p>
            <a:pPr>
              <a:defRPr/>
            </a:pPr>
            <a:r>
              <a:rPr lang="en-US" i="1" dirty="0" smtClean="0">
                <a:solidFill>
                  <a:schemeClr val="bg1"/>
                </a:solidFill>
                <a:ea typeface="Courier New" charset="0"/>
                <a:cs typeface="Courier New" charset="0"/>
              </a:rPr>
              <a:t>Fixes noncompliant code.</a:t>
            </a:r>
          </a:p>
        </p:txBody>
      </p:sp>
    </p:spTree>
    <p:extLst>
      <p:ext uri="{BB962C8B-B14F-4D97-AF65-F5344CB8AC3E}">
        <p14:creationId xmlns:p14="http://schemas.microsoft.com/office/powerpoint/2010/main" val="2581452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902" y="766232"/>
            <a:ext cx="9472613" cy="4857750"/>
          </a:xfrm>
          <a:prstGeom prst="rect">
            <a:avLst/>
          </a:prstGeom>
          <a:ln>
            <a:solidFill>
              <a:schemeClr val="accent1"/>
            </a:solidFill>
          </a:ln>
        </p:spPr>
      </p:pic>
    </p:spTree>
    <p:extLst>
      <p:ext uri="{BB962C8B-B14F-4D97-AF65-F5344CB8AC3E}">
        <p14:creationId xmlns:p14="http://schemas.microsoft.com/office/powerpoint/2010/main" val="59460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35911" y="1026613"/>
            <a:ext cx="5406290" cy="3226081"/>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600" kern="1200">
                <a:solidFill>
                  <a:schemeClr val="tx1"/>
                </a:solidFill>
                <a:latin typeface="Arial" panose="020B0604020202020204" pitchFamily="34" charset="0"/>
                <a:ea typeface="+mn-ea"/>
                <a:cs typeface="Arial" panose="020B0604020202020204" pitchFamily="34" charset="0"/>
              </a:defRPr>
            </a:lvl1pPr>
            <a:lvl2pPr marL="341313" indent="-169863" algn="l" defTabSz="914400" rtl="0" eaLnBrk="1" latinLnBrk="0" hangingPunct="1">
              <a:lnSpc>
                <a:spcPct val="100000"/>
              </a:lnSpc>
              <a:spcBef>
                <a:spcPts val="5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628650" indent="-17145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914400" indent="-176213" algn="l" defTabSz="914400" rtl="0" eaLnBrk="1" latinLnBrk="0" hangingPunct="1">
              <a:lnSpc>
                <a:spcPct val="100000"/>
              </a:lnSpc>
              <a:spcBef>
                <a:spcPts val="500"/>
              </a:spcBef>
              <a:buClr>
                <a:schemeClr val="tx1">
                  <a:lumMod val="50000"/>
                  <a:lumOff val="50000"/>
                </a:schemeClr>
              </a:buClr>
              <a:buFont typeface="Arial" panose="020B0604020202020204" pitchFamily="34" charset="0"/>
              <a:buChar char="•"/>
              <a:defRPr sz="22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28875" b="1693"/>
          <a:stretch/>
        </p:blipFill>
        <p:spPr>
          <a:xfrm>
            <a:off x="535910" y="1724600"/>
            <a:ext cx="10977563" cy="4480560"/>
          </a:xfrm>
          <a:ln>
            <a:solidFill>
              <a:schemeClr val="accent1"/>
            </a:solidFill>
          </a:ln>
        </p:spPr>
      </p:pic>
    </p:spTree>
    <p:extLst>
      <p:ext uri="{BB962C8B-B14F-4D97-AF65-F5344CB8AC3E}">
        <p14:creationId xmlns:p14="http://schemas.microsoft.com/office/powerpoint/2010/main" val="4089882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prstGeom prst="rect">
            <a:avLst/>
          </a:prstGeom>
        </p:spPr>
        <p:txBody>
          <a:bodyPr>
            <a:normAutofit/>
          </a:bodyPr>
          <a:lstStyle/>
          <a:p>
            <a:r>
              <a:rPr lang="en-US" dirty="0" smtClean="0">
                <a:solidFill>
                  <a:schemeClr val="bg1"/>
                </a:solidFill>
              </a:rPr>
              <a:t>THE END</a:t>
            </a:r>
            <a:endParaRPr lang="en-US" dirty="0">
              <a:solidFill>
                <a:schemeClr val="bg1"/>
              </a:solidFill>
            </a:endParaRPr>
          </a:p>
        </p:txBody>
      </p:sp>
      <p:sp>
        <p:nvSpPr>
          <p:cNvPr id="875522" name="Rectangle 2"/>
          <p:cNvSpPr>
            <a:spLocks noChangeArrowheads="1"/>
          </p:cNvSpPr>
          <p:nvPr/>
        </p:nvSpPr>
        <p:spPr bwMode="auto">
          <a:xfrm>
            <a:off x="5705476" y="5739884"/>
            <a:ext cx="184731" cy="369332"/>
          </a:xfrm>
          <a:prstGeom prst="rect">
            <a:avLst/>
          </a:prstGeom>
          <a:noFill/>
          <a:ln w="6350">
            <a:noFill/>
            <a:miter lim="800000"/>
            <a:headEnd/>
            <a:tailEnd/>
          </a:ln>
          <a:effectLst/>
        </p:spPr>
        <p:txBody>
          <a:bodyPr wrap="none" anchor="ctr">
            <a:spAutoFit/>
          </a:bodyPr>
          <a:lstStyle/>
          <a:p>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5220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EI_RR_2016_template">
  <a:themeElements>
    <a:clrScheme name="Paul_palette">
      <a:dk1>
        <a:sysClr val="windowText" lastClr="000000"/>
      </a:dk1>
      <a:lt1>
        <a:sysClr val="window" lastClr="FFFFFF"/>
      </a:lt1>
      <a:dk2>
        <a:srgbClr val="005695"/>
      </a:dk2>
      <a:lt2>
        <a:srgbClr val="8D9BA9"/>
      </a:lt2>
      <a:accent1>
        <a:srgbClr val="005694"/>
      </a:accent1>
      <a:accent2>
        <a:srgbClr val="FCAC12"/>
      </a:accent2>
      <a:accent3>
        <a:srgbClr val="43AE38"/>
      </a:accent3>
      <a:accent4>
        <a:srgbClr val="FF6E00"/>
      </a:accent4>
      <a:accent5>
        <a:srgbClr val="6C137D"/>
      </a:accent5>
      <a:accent6>
        <a:srgbClr val="E1041B"/>
      </a:accent6>
      <a:hlink>
        <a:srgbClr val="0A50E1"/>
      </a:hlink>
      <a:folHlink>
        <a:srgbClr val="6EB2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I_template_wide.potx" id="{F1526846-9C4A-42BC-8384-EECE2911F2CA}" vid="{8DF22AD0-6ED7-4225-AD51-10E066AB83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A473D93740374A8C4D66E526C64972" ma:contentTypeVersion="0" ma:contentTypeDescription="Create a new document." ma:contentTypeScope="" ma:versionID="2e842eddaba0868d5f1bbe76863518f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842EE0-25E5-41FD-B4A7-0B75FF3861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B9BB0A0-6737-4639-8D65-E57A228432F1}">
  <ds:schemaRefs>
    <ds:schemaRef ds:uri="http://schemas.microsoft.com/sharepoint/v3/contenttype/forms"/>
  </ds:schemaRefs>
</ds:datastoreItem>
</file>

<file path=customXml/itemProps3.xml><?xml version="1.0" encoding="utf-8"?>
<ds:datastoreItem xmlns:ds="http://schemas.openxmlformats.org/officeDocument/2006/customXml" ds:itemID="{A14D186D-719B-4A4B-B55D-68F50F540D5A}">
  <ds:schemaRef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purl.org/dc/dcmitype/"/>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SEI_RR_2016_Presentation_Template</Template>
  <TotalTime>6905</TotalTime>
  <Words>871</Words>
  <Application>Microsoft Office PowerPoint</Application>
  <PresentationFormat>Widescreen</PresentationFormat>
  <Paragraphs>117</Paragraphs>
  <Slides>17</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ＭＳ Ｐゴシック</vt:lpstr>
      <vt:lpstr>Arial</vt:lpstr>
      <vt:lpstr>Calibri</vt:lpstr>
      <vt:lpstr>Courier New</vt:lpstr>
      <vt:lpstr>SEI_RR_2016_template</vt:lpstr>
      <vt:lpstr>Document</vt:lpstr>
      <vt:lpstr>Avoiding Insecure C++</vt:lpstr>
      <vt:lpstr>PowerPoint Presentation</vt:lpstr>
      <vt:lpstr>Problem Statement &amp; Focus</vt:lpstr>
      <vt:lpstr>Our Results: Rules</vt:lpstr>
      <vt:lpstr>Our Results: Rule Organization</vt:lpstr>
      <vt:lpstr>PowerPoint Presentation</vt:lpstr>
      <vt:lpstr>PowerPoint Presentation</vt:lpstr>
      <vt:lpstr>PowerPoint Presentation</vt:lpstr>
      <vt:lpstr>THE END</vt:lpstr>
      <vt:lpstr>Our Process</vt:lpstr>
      <vt:lpstr>Our Results: Checkers</vt:lpstr>
      <vt:lpstr>Risk Assessment</vt:lpstr>
      <vt:lpstr>Our Results: Rules</vt:lpstr>
      <vt:lpstr>Secure Coding Checker Case Study: OOP11-CPP</vt:lpstr>
      <vt:lpstr>Secure Coding checker Case Study: OOP11-CPP</vt:lpstr>
      <vt:lpstr>Secure Coding checker Case Study: OOP11-CPP</vt:lpstr>
      <vt:lpstr>Secure Coding checker Case Study: OOP11-CPP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Coding Requirements for Non-safety critical C++</dc:title>
  <dc:creator>Aaron Ballman</dc:creator>
  <cp:lastModifiedBy>Felicia Evans</cp:lastModifiedBy>
  <cp:revision>76</cp:revision>
  <cp:lastPrinted>2015-11-05T19:18:24Z</cp:lastPrinted>
  <dcterms:created xsi:type="dcterms:W3CDTF">2016-09-30T13:48:53Z</dcterms:created>
  <dcterms:modified xsi:type="dcterms:W3CDTF">2016-12-07T18:02:30Z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0x0101006CA473D93740374A8C4D66E526C64972</vt:lpwstr>
  </property>
</Properties>
</file>